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2" r:id="rId2"/>
  </p:sldMasterIdLst>
  <p:notesMasterIdLst>
    <p:notesMasterId r:id="rId88"/>
  </p:notesMasterIdLst>
  <p:handoutMasterIdLst>
    <p:handoutMasterId r:id="rId89"/>
  </p:handoutMasterIdLst>
  <p:sldIdLst>
    <p:sldId id="274" r:id="rId3"/>
    <p:sldId id="406" r:id="rId4"/>
    <p:sldId id="278" r:id="rId5"/>
    <p:sldId id="279" r:id="rId6"/>
    <p:sldId id="281" r:id="rId7"/>
    <p:sldId id="280" r:id="rId8"/>
    <p:sldId id="292" r:id="rId9"/>
    <p:sldId id="295" r:id="rId10"/>
    <p:sldId id="277" r:id="rId11"/>
    <p:sldId id="296" r:id="rId12"/>
    <p:sldId id="414" r:id="rId13"/>
    <p:sldId id="415" r:id="rId14"/>
    <p:sldId id="284" r:id="rId15"/>
    <p:sldId id="294" r:id="rId16"/>
    <p:sldId id="314" r:id="rId17"/>
    <p:sldId id="297" r:id="rId18"/>
    <p:sldId id="298" r:id="rId19"/>
    <p:sldId id="316" r:id="rId20"/>
    <p:sldId id="313" r:id="rId21"/>
    <p:sldId id="322" r:id="rId22"/>
    <p:sldId id="416" r:id="rId23"/>
    <p:sldId id="417" r:id="rId24"/>
    <p:sldId id="418" r:id="rId25"/>
    <p:sldId id="366" r:id="rId26"/>
    <p:sldId id="300" r:id="rId27"/>
    <p:sldId id="317" r:id="rId28"/>
    <p:sldId id="320" r:id="rId29"/>
    <p:sldId id="324" r:id="rId30"/>
    <p:sldId id="318" r:id="rId31"/>
    <p:sldId id="319" r:id="rId32"/>
    <p:sldId id="301" r:id="rId33"/>
    <p:sldId id="327" r:id="rId34"/>
    <p:sldId id="367" r:id="rId35"/>
    <p:sldId id="368" r:id="rId36"/>
    <p:sldId id="328" r:id="rId37"/>
    <p:sldId id="369" r:id="rId38"/>
    <p:sldId id="385" r:id="rId39"/>
    <p:sldId id="370" r:id="rId40"/>
    <p:sldId id="371" r:id="rId41"/>
    <p:sldId id="329" r:id="rId42"/>
    <p:sldId id="407" r:id="rId43"/>
    <p:sldId id="408" r:id="rId44"/>
    <p:sldId id="346" r:id="rId45"/>
    <p:sldId id="306" r:id="rId46"/>
    <p:sldId id="363" r:id="rId47"/>
    <p:sldId id="364" r:id="rId48"/>
    <p:sldId id="347" r:id="rId49"/>
    <p:sldId id="348" r:id="rId50"/>
    <p:sldId id="349" r:id="rId51"/>
    <p:sldId id="309" r:id="rId52"/>
    <p:sldId id="350" r:id="rId53"/>
    <p:sldId id="401" r:id="rId54"/>
    <p:sldId id="351" r:id="rId55"/>
    <p:sldId id="403" r:id="rId56"/>
    <p:sldId id="402" r:id="rId57"/>
    <p:sldId id="354" r:id="rId58"/>
    <p:sldId id="352" r:id="rId59"/>
    <p:sldId id="353" r:id="rId60"/>
    <p:sldId id="308" r:id="rId61"/>
    <p:sldId id="362" r:id="rId62"/>
    <p:sldId id="365" r:id="rId63"/>
    <p:sldId id="356" r:id="rId64"/>
    <p:sldId id="404" r:id="rId65"/>
    <p:sldId id="405" r:id="rId66"/>
    <p:sldId id="355" r:id="rId67"/>
    <p:sldId id="357" r:id="rId68"/>
    <p:sldId id="358" r:id="rId69"/>
    <p:sldId id="359" r:id="rId70"/>
    <p:sldId id="413" r:id="rId71"/>
    <p:sldId id="330" r:id="rId72"/>
    <p:sldId id="332" r:id="rId73"/>
    <p:sldId id="409" r:id="rId74"/>
    <p:sldId id="333" r:id="rId75"/>
    <p:sldId id="410" r:id="rId76"/>
    <p:sldId id="411" r:id="rId77"/>
    <p:sldId id="412" r:id="rId78"/>
    <p:sldId id="336" r:id="rId79"/>
    <p:sldId id="337" r:id="rId80"/>
    <p:sldId id="338" r:id="rId81"/>
    <p:sldId id="339" r:id="rId82"/>
    <p:sldId id="340" r:id="rId83"/>
    <p:sldId id="343" r:id="rId84"/>
    <p:sldId id="344" r:id="rId85"/>
    <p:sldId id="360" r:id="rId86"/>
    <p:sldId id="361" r:id="rId87"/>
  </p:sldIdLst>
  <p:sldSz cx="9144000" cy="6858000" type="screen4x3"/>
  <p:notesSz cx="6794500" cy="9906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0C0C0"/>
    <a:srgbClr val="99FF99"/>
    <a:srgbClr val="ADADEB"/>
    <a:srgbClr val="FF9933"/>
    <a:srgbClr val="00FF00"/>
    <a:srgbClr val="CC00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5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524" y="-102"/>
      </p:cViewPr>
      <p:guideLst>
        <p:guide orient="horz" pos="3264"/>
        <p:guide pos="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960"/>
    </p:cViewPr>
  </p:sorterViewPr>
  <p:notesViewPr>
    <p:cSldViewPr>
      <p:cViewPr varScale="1">
        <p:scale>
          <a:sx n="79" d="100"/>
          <a:sy n="79" d="100"/>
        </p:scale>
        <p:origin x="-2502" y="-90"/>
      </p:cViewPr>
      <p:guideLst>
        <p:guide orient="horz" pos="312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9" tIns="45540" rIns="91079" bIns="45540" numCol="1" anchor="t" anchorCtr="0" compatLnSpc="1">
            <a:prstTxWarp prst="textNoShape">
              <a:avLst/>
            </a:prstTxWarp>
          </a:bodyPr>
          <a:lstStyle>
            <a:lvl1pPr algn="l" defTabSz="911225" eaLnBrk="0" hangingPunct="0">
              <a:defRPr sz="1200">
                <a:latin typeface="Arial" charset="0"/>
              </a:defRPr>
            </a:lvl1pPr>
          </a:lstStyle>
          <a:p>
            <a:r>
              <a:rPr lang="en-US"/>
              <a:t>FU Berlin </a:t>
            </a:r>
          </a:p>
          <a:p>
            <a:r>
              <a:rPr lang="en-US"/>
              <a:t>Institute of Computer Science</a:t>
            </a: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2063" y="0"/>
            <a:ext cx="299243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9" tIns="45540" rIns="91079" bIns="45540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Arial" charset="0"/>
              </a:defRPr>
            </a:lvl1pPr>
          </a:lstStyle>
          <a:p>
            <a:r>
              <a:rPr lang="de-DE"/>
              <a:t>Mobile Communications</a:t>
            </a:r>
          </a:p>
          <a:p>
            <a:r>
              <a:rPr lang="de-DE"/>
              <a:t>Chapter 7: Wireless LANs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388"/>
            <a:ext cx="29146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9" tIns="45540" rIns="91079" bIns="45540" numCol="1" anchor="b" anchorCtr="0" compatLnSpc="1">
            <a:prstTxWarp prst="textNoShape">
              <a:avLst/>
            </a:prstTxWarp>
          </a:bodyPr>
          <a:lstStyle>
            <a:lvl1pPr algn="l" defTabSz="911225" eaLnBrk="0" hangingPunct="0">
              <a:defRPr sz="1200">
                <a:latin typeface="Arial" charset="0"/>
              </a:defRPr>
            </a:lvl1pPr>
          </a:lstStyle>
          <a:p>
            <a:r>
              <a:rPr lang="en-US"/>
              <a:t>Prof. Dr.-Ing. J. Schiller</a:t>
            </a:r>
          </a:p>
          <a:p>
            <a:r>
              <a:rPr lang="en-US"/>
              <a:t>2005</a:t>
            </a:r>
            <a:endParaRPr lang="de-DE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2063" y="9450388"/>
            <a:ext cx="299243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9" tIns="45540" rIns="91079" bIns="45540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Arial" charset="0"/>
              </a:defRPr>
            </a:lvl1pPr>
          </a:lstStyle>
          <a:p>
            <a:r>
              <a:rPr lang="de-DE"/>
              <a:t>7.</a:t>
            </a:r>
            <a:fld id="{22CE4A83-5C43-4E69-AB03-FAA0611D6E39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9" tIns="45540" rIns="91079" bIns="45540" numCol="1" anchor="t" anchorCtr="0" compatLnSpc="1">
            <a:prstTxWarp prst="textNoShape">
              <a:avLst/>
            </a:prstTxWarp>
          </a:bodyPr>
          <a:lstStyle>
            <a:lvl1pPr algn="l" defTabSz="911225" eaLnBrk="0" hangingPunct="0">
              <a:defRPr sz="1200" i="1">
                <a:latin typeface="Arial" charset="0"/>
              </a:defRPr>
            </a:lvl1pPr>
          </a:lstStyle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0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9" tIns="45540" rIns="91079" bIns="45540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i="1">
                <a:latin typeface="Arial" charset="0"/>
              </a:defRPr>
            </a:lvl1pPr>
          </a:lstStyle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06438"/>
            <a:ext cx="5022850" cy="3765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700" y="4706938"/>
            <a:ext cx="4960938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9" tIns="45540" rIns="91079" bIns="45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2288"/>
            <a:ext cx="29305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9" tIns="45540" rIns="91079" bIns="45540" numCol="1" anchor="b" anchorCtr="0" compatLnSpc="1">
            <a:prstTxWarp prst="textNoShape">
              <a:avLst/>
            </a:prstTxWarp>
          </a:bodyPr>
          <a:lstStyle>
            <a:lvl1pPr algn="l" defTabSz="911225" eaLnBrk="0" hangingPunct="0">
              <a:defRPr sz="1200" i="1">
                <a:latin typeface="Arial" charset="0"/>
              </a:defRPr>
            </a:lvl1pPr>
          </a:lstStyle>
          <a:p>
            <a:r>
              <a:rPr lang="de-DE"/>
              <a:t>Prof. Dr.-Ing. Jochen Schiller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412288"/>
            <a:ext cx="29305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9" tIns="45540" rIns="91079" bIns="45540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i="1">
                <a:latin typeface="Arial" charset="0"/>
              </a:defRPr>
            </a:lvl1pPr>
          </a:lstStyle>
          <a:p>
            <a:fld id="{0A7F026A-1799-4695-A36B-802C4301217B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D92D0-F97F-46EE-ABF5-E5207C387081}" type="slidenum">
              <a:rPr lang="de-DE"/>
              <a:pPr/>
              <a:t>1</a:t>
            </a:fld>
            <a:endParaRPr lang="de-DE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3C89B-464C-4FD4-BA53-21C7023653F4}" type="slidenum">
              <a:rPr lang="de-DE"/>
              <a:pPr/>
              <a:t>10</a:t>
            </a:fld>
            <a:endParaRPr lang="de-DE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99674-0839-4E48-B479-B2547348030D}" type="slidenum">
              <a:rPr lang="de-DE"/>
              <a:pPr/>
              <a:t>13</a:t>
            </a:fld>
            <a:endParaRPr lang="de-DE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736E4-1406-48A9-8C58-8E99B776094A}" type="slidenum">
              <a:rPr lang="de-DE"/>
              <a:pPr/>
              <a:t>14</a:t>
            </a:fld>
            <a:endParaRPr lang="de-DE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3848100" y="11113"/>
            <a:ext cx="294640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848100" y="9431338"/>
            <a:ext cx="294640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974" tIns="0" rIns="18974" bIns="0" anchor="b"/>
          <a:lstStyle/>
          <a:p>
            <a:pPr algn="r" defTabSz="803275" eaLnBrk="0" hangingPunct="0"/>
            <a:r>
              <a:rPr lang="de-DE" sz="1000" i="1">
                <a:latin typeface="Times New Roman" pitchFamily="18" charset="0"/>
              </a:rPr>
              <a:t>12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9431338"/>
            <a:ext cx="2944813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11113"/>
            <a:ext cx="2944813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0888"/>
            <a:ext cx="4933950" cy="3700462"/>
          </a:xfrm>
          <a:ln w="12700" cap="flat">
            <a:solidFill>
              <a:schemeClr val="tx1"/>
            </a:solidFill>
          </a:ln>
        </p:spPr>
      </p:sp>
      <p:sp>
        <p:nvSpPr>
          <p:cNvPr id="911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2388" y="4897438"/>
            <a:ext cx="6367462" cy="4732337"/>
          </a:xfrm>
          <a:ln/>
        </p:spPr>
        <p:txBody>
          <a:bodyPr lIns="98036" tIns="49018" rIns="98036" bIns="490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CD1CD-F316-4495-9EFE-6DCB26D85B54}" type="slidenum">
              <a:rPr lang="de-DE"/>
              <a:pPr/>
              <a:t>15</a:t>
            </a:fld>
            <a:endParaRPr lang="de-DE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A4BB1-4CBA-4D65-BE36-09309C522644}" type="slidenum">
              <a:rPr lang="de-DE"/>
              <a:pPr/>
              <a:t>16</a:t>
            </a:fld>
            <a:endParaRPr lang="de-DE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3173D-7C8D-418F-890F-B281F7572FD4}" type="slidenum">
              <a:rPr lang="de-DE"/>
              <a:pPr/>
              <a:t>17</a:t>
            </a:fld>
            <a:endParaRPr lang="de-DE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7B5BBF-8068-42AE-B897-7C4106193744}" type="slidenum">
              <a:rPr lang="de-DE"/>
              <a:pPr/>
              <a:t>18</a:t>
            </a:fld>
            <a:endParaRPr lang="de-DE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66FAC-25F4-49F4-BA99-84E91B791B1A}" type="slidenum">
              <a:rPr lang="de-DE"/>
              <a:pPr/>
              <a:t>19</a:t>
            </a:fld>
            <a:endParaRPr lang="de-DE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61383-6CB6-4CB1-B0C5-3CED9258BD0B}" type="slidenum">
              <a:rPr lang="de-DE"/>
              <a:pPr/>
              <a:t>2</a:t>
            </a:fld>
            <a:endParaRPr lang="de-DE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51412" cy="3713162"/>
          </a:xfrm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6938"/>
            <a:ext cx="4984750" cy="44545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21069-7758-4117-950B-74C81E28EA81}" type="slidenum">
              <a:rPr lang="de-DE"/>
              <a:pPr/>
              <a:t>20</a:t>
            </a:fld>
            <a:endParaRPr lang="de-DE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077E8-A768-45C1-BFD7-5DD3A3B9C7CE}" type="slidenum">
              <a:rPr lang="de-DE"/>
              <a:pPr/>
              <a:t>21</a:t>
            </a:fld>
            <a:endParaRPr lang="de-DE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077E8-A768-45C1-BFD7-5DD3A3B9C7CE}" type="slidenum">
              <a:rPr lang="de-DE"/>
              <a:pPr/>
              <a:t>22</a:t>
            </a:fld>
            <a:endParaRPr lang="de-DE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077E8-A768-45C1-BFD7-5DD3A3B9C7CE}" type="slidenum">
              <a:rPr lang="de-DE"/>
              <a:pPr/>
              <a:t>23</a:t>
            </a:fld>
            <a:endParaRPr lang="de-DE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38FA8D-846D-4B15-BB57-FE491B10DCAE}" type="slidenum">
              <a:rPr lang="de-DE"/>
              <a:pPr/>
              <a:t>24</a:t>
            </a:fld>
            <a:endParaRPr lang="de-DE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8ABFB-1932-4B6B-B0DA-87DE8AA8C1FD}" type="slidenum">
              <a:rPr lang="de-DE"/>
              <a:pPr/>
              <a:t>25</a:t>
            </a:fld>
            <a:endParaRPr lang="de-DE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333E4-F551-4673-AFE9-FF6D14B8BF6B}" type="slidenum">
              <a:rPr lang="de-DE"/>
              <a:pPr/>
              <a:t>26</a:t>
            </a:fld>
            <a:endParaRPr lang="de-DE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4CD343-DBF2-44B8-A6CD-EDD1992B515E}" type="slidenum">
              <a:rPr lang="de-DE"/>
              <a:pPr/>
              <a:t>27</a:t>
            </a:fld>
            <a:endParaRPr lang="de-DE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5A35A7-AB41-4A6D-8C4A-5A3FC34F712C}" type="slidenum">
              <a:rPr lang="de-DE"/>
              <a:pPr/>
              <a:t>28</a:t>
            </a:fld>
            <a:endParaRPr lang="de-DE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551AA-B534-4B00-9711-583E668D036A}" type="slidenum">
              <a:rPr lang="de-DE"/>
              <a:pPr/>
              <a:t>29</a:t>
            </a:fld>
            <a:endParaRPr lang="de-DE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D9124-1B1F-4AA2-BC5F-06965A475714}" type="slidenum">
              <a:rPr lang="de-DE"/>
              <a:pPr/>
              <a:t>3</a:t>
            </a:fld>
            <a:endParaRPr lang="de-DE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3135D-2E1A-4B6B-A1A3-3C21C0D9C918}" type="slidenum">
              <a:rPr lang="de-DE"/>
              <a:pPr/>
              <a:t>30</a:t>
            </a:fld>
            <a:endParaRPr lang="de-DE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BB94B-C95E-4F60-96E8-A84DB116500F}" type="slidenum">
              <a:rPr lang="de-DE"/>
              <a:pPr/>
              <a:t>31</a:t>
            </a:fld>
            <a:endParaRPr lang="de-DE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7CAD5-56C9-4ABA-8BE1-5ABBFD2CA7B2}" type="slidenum">
              <a:rPr lang="de-DE"/>
              <a:pPr/>
              <a:t>32</a:t>
            </a:fld>
            <a:endParaRPr lang="de-DE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6368D-354F-4C95-88F4-6347E0C29A61}" type="slidenum">
              <a:rPr lang="de-DE"/>
              <a:pPr/>
              <a:t>33</a:t>
            </a:fld>
            <a:endParaRPr lang="de-DE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9A280-D29F-4530-B684-90D6D57D85F7}" type="slidenum">
              <a:rPr lang="de-DE"/>
              <a:pPr/>
              <a:t>34</a:t>
            </a:fld>
            <a:endParaRPr lang="de-DE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3729E-6FD2-470F-A05D-15AAC0C5FBAB}" type="slidenum">
              <a:rPr lang="de-DE"/>
              <a:pPr/>
              <a:t>35</a:t>
            </a:fld>
            <a:endParaRPr lang="de-DE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8C2C7-5822-4AAE-9508-C3D68D284F7A}" type="slidenum">
              <a:rPr lang="de-DE"/>
              <a:pPr/>
              <a:t>36</a:t>
            </a:fld>
            <a:endParaRPr lang="de-DE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4E68D-69F5-42A1-A232-AAAB1230A78A}" type="slidenum">
              <a:rPr lang="de-DE"/>
              <a:pPr/>
              <a:t>37</a:t>
            </a:fld>
            <a:endParaRPr lang="de-DE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DE947-2E8E-4A10-8B71-2495D8A6736C}" type="slidenum">
              <a:rPr lang="de-DE"/>
              <a:pPr/>
              <a:t>38</a:t>
            </a:fld>
            <a:endParaRPr lang="de-DE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B5B9C-D499-492B-86B7-1F83518361FF}" type="slidenum">
              <a:rPr lang="de-DE"/>
              <a:pPr/>
              <a:t>39</a:t>
            </a:fld>
            <a:endParaRPr lang="de-DE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14278-E81A-4D6E-9156-C3CB1FCE8512}" type="slidenum">
              <a:rPr lang="de-DE"/>
              <a:pPr/>
              <a:t>4</a:t>
            </a:fld>
            <a:endParaRPr lang="de-DE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7EAA7-B0EB-4FC5-B5FE-23C201E663B6}" type="slidenum">
              <a:rPr lang="de-DE"/>
              <a:pPr/>
              <a:t>40</a:t>
            </a:fld>
            <a:endParaRPr lang="de-DE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68A07-9212-47AC-81F7-9D37A1B78A4E}" type="slidenum">
              <a:rPr lang="de-DE"/>
              <a:pPr/>
              <a:t>41</a:t>
            </a:fld>
            <a:endParaRPr lang="de-DE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F2395-2A43-48B3-8310-C6B31DF5F4FA}" type="slidenum">
              <a:rPr lang="de-DE"/>
              <a:pPr/>
              <a:t>42</a:t>
            </a:fld>
            <a:endParaRPr lang="de-DE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AEFC3-F52C-41D2-A3B8-CA82DA25E4F0}" type="slidenum">
              <a:rPr lang="de-DE"/>
              <a:pPr/>
              <a:t>43</a:t>
            </a:fld>
            <a:endParaRPr lang="de-DE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09995-8647-4981-BB24-07422FA0E058}" type="slidenum">
              <a:rPr lang="de-DE"/>
              <a:pPr/>
              <a:t>44</a:t>
            </a:fld>
            <a:endParaRPr lang="de-DE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B4D78-6874-4771-8FB7-2E3692B67582}" type="slidenum">
              <a:rPr lang="de-DE"/>
              <a:pPr/>
              <a:t>45</a:t>
            </a:fld>
            <a:endParaRPr lang="de-DE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D12B4-F5E2-40C9-8DD0-BABB070F4543}" type="slidenum">
              <a:rPr lang="de-DE"/>
              <a:pPr/>
              <a:t>46</a:t>
            </a:fld>
            <a:endParaRPr lang="de-DE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D8065-7AA9-467B-818D-6DD6B25873AE}" type="slidenum">
              <a:rPr lang="de-DE"/>
              <a:pPr/>
              <a:t>47</a:t>
            </a:fld>
            <a:endParaRPr lang="de-DE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17451-F092-4A45-B21E-CA0AC12BA83C}" type="slidenum">
              <a:rPr lang="de-DE"/>
              <a:pPr/>
              <a:t>48</a:t>
            </a:fld>
            <a:endParaRPr lang="de-DE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CD748-ECCA-4E7C-864F-B13D01A1E024}" type="slidenum">
              <a:rPr lang="de-DE"/>
              <a:pPr/>
              <a:t>49</a:t>
            </a:fld>
            <a:endParaRPr lang="de-DE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6896C-C76A-4AA9-BD0B-FDB73365B677}" type="slidenum">
              <a:rPr lang="de-DE"/>
              <a:pPr/>
              <a:t>5</a:t>
            </a:fld>
            <a:endParaRPr lang="de-DE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3A4F0-31F4-4958-8421-FA8F43F2EAC1}" type="slidenum">
              <a:rPr lang="de-DE"/>
              <a:pPr/>
              <a:t>50</a:t>
            </a:fld>
            <a:endParaRPr lang="de-DE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04BF1-2899-44AB-9A3B-54460E7D52EE}" type="slidenum">
              <a:rPr lang="de-DE"/>
              <a:pPr/>
              <a:t>51</a:t>
            </a:fld>
            <a:endParaRPr lang="de-DE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922E4-D48B-418D-8616-FB2577634F1A}" type="slidenum">
              <a:rPr lang="de-DE"/>
              <a:pPr/>
              <a:t>52</a:t>
            </a:fld>
            <a:endParaRPr lang="de-DE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1F9CA-C1EA-4350-AC39-2F75EBF7FB05}" type="slidenum">
              <a:rPr lang="de-DE"/>
              <a:pPr/>
              <a:t>53</a:t>
            </a:fld>
            <a:endParaRPr lang="de-DE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BEEE2-1F90-45D3-9665-2A2FBA3875C0}" type="slidenum">
              <a:rPr lang="de-DE"/>
              <a:pPr/>
              <a:t>54</a:t>
            </a:fld>
            <a:endParaRPr lang="de-DE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F35CE-E4B2-42F5-BCA0-B0A1E9467F4A}" type="slidenum">
              <a:rPr lang="de-DE"/>
              <a:pPr/>
              <a:t>55</a:t>
            </a:fld>
            <a:endParaRPr lang="de-DE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5C843-AED1-410B-B937-30A973D39A42}" type="slidenum">
              <a:rPr lang="de-DE"/>
              <a:pPr/>
              <a:t>56</a:t>
            </a:fld>
            <a:endParaRPr lang="de-DE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4EF35-75F1-4BA7-A24A-9AC2D18C6074}" type="slidenum">
              <a:rPr lang="de-DE"/>
              <a:pPr/>
              <a:t>57</a:t>
            </a:fld>
            <a:endParaRPr lang="de-DE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11257D-EA6C-4428-9CBA-50C818069766}" type="slidenum">
              <a:rPr lang="de-DE"/>
              <a:pPr/>
              <a:t>58</a:t>
            </a:fld>
            <a:endParaRPr lang="de-DE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616E1-A71A-4D53-9D07-50C6F1E0FCA5}" type="slidenum">
              <a:rPr lang="de-DE"/>
              <a:pPr/>
              <a:t>59</a:t>
            </a:fld>
            <a:endParaRPr lang="de-DE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23D46-127D-4974-AF88-848818488F73}" type="slidenum">
              <a:rPr lang="de-DE"/>
              <a:pPr/>
              <a:t>6</a:t>
            </a:fld>
            <a:endParaRPr lang="de-DE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FE798-2E3C-41F7-ACA3-B35FCC394191}" type="slidenum">
              <a:rPr lang="de-DE"/>
              <a:pPr/>
              <a:t>60</a:t>
            </a:fld>
            <a:endParaRPr lang="de-DE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4A979-6832-49F2-ACA9-3C6AF1D7DF52}" type="slidenum">
              <a:rPr lang="de-DE"/>
              <a:pPr/>
              <a:t>61</a:t>
            </a:fld>
            <a:endParaRPr lang="de-DE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E56F0-00C8-4C69-98CF-E8B4A92EC898}" type="slidenum">
              <a:rPr lang="de-DE"/>
              <a:pPr/>
              <a:t>62</a:t>
            </a:fld>
            <a:endParaRPr lang="de-DE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4032BB-A2B1-4096-AE85-8B478E7C8249}" type="slidenum">
              <a:rPr lang="de-DE"/>
              <a:pPr/>
              <a:t>63</a:t>
            </a:fld>
            <a:endParaRPr lang="de-DE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9F4DA-1186-4F51-B24F-82D9F29A9159}" type="slidenum">
              <a:rPr lang="de-DE"/>
              <a:pPr/>
              <a:t>64</a:t>
            </a:fld>
            <a:endParaRPr lang="de-DE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EE58D8-929B-4775-B842-4471C53DE0A9}" type="slidenum">
              <a:rPr lang="de-DE"/>
              <a:pPr/>
              <a:t>65</a:t>
            </a:fld>
            <a:endParaRPr lang="de-DE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60462-C706-4539-816A-62C1AD373593}" type="slidenum">
              <a:rPr lang="de-DE"/>
              <a:pPr/>
              <a:t>66</a:t>
            </a:fld>
            <a:endParaRPr lang="de-DE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E7310-307E-443D-A0C4-896D45B46798}" type="slidenum">
              <a:rPr lang="de-DE"/>
              <a:pPr/>
              <a:t>67</a:t>
            </a:fld>
            <a:endParaRPr lang="de-DE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13B47-7CD9-4DB2-8974-34AA12C5596A}" type="slidenum">
              <a:rPr lang="de-DE"/>
              <a:pPr/>
              <a:t>68</a:t>
            </a:fld>
            <a:endParaRPr lang="de-DE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355B4-CEE3-4446-B9B2-6081B681D2F2}" type="slidenum">
              <a:rPr lang="de-DE"/>
              <a:pPr/>
              <a:t>70</a:t>
            </a:fld>
            <a:endParaRPr lang="de-DE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CD75C-BB55-43A7-8D86-592F166FC36C}" type="slidenum">
              <a:rPr lang="de-DE"/>
              <a:pPr/>
              <a:t>7</a:t>
            </a:fld>
            <a:endParaRPr lang="de-DE"/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848100" y="11113"/>
            <a:ext cx="294640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848100" y="9431338"/>
            <a:ext cx="294640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8974" tIns="0" rIns="18974" bIns="0" anchor="b"/>
          <a:lstStyle/>
          <a:p>
            <a:pPr algn="r" defTabSz="803275" eaLnBrk="0" hangingPunct="0"/>
            <a:r>
              <a:rPr lang="de-DE" sz="1000" i="1">
                <a:latin typeface="Times New Roman" pitchFamily="18" charset="0"/>
              </a:rPr>
              <a:t>9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9431338"/>
            <a:ext cx="2944813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11113"/>
            <a:ext cx="2944813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0888"/>
            <a:ext cx="4933950" cy="3700462"/>
          </a:xfrm>
          <a:ln w="12700" cap="flat">
            <a:solidFill>
              <a:schemeClr val="tx1"/>
            </a:solidFill>
          </a:ln>
        </p:spPr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2388" y="4897438"/>
            <a:ext cx="6367462" cy="4732337"/>
          </a:xfrm>
          <a:ln/>
        </p:spPr>
        <p:txBody>
          <a:bodyPr lIns="98036" tIns="49018" rIns="98036" bIns="4901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0512D-F79F-4384-B3D5-398D1F6AF452}" type="slidenum">
              <a:rPr lang="de-DE"/>
              <a:pPr/>
              <a:t>71</a:t>
            </a:fld>
            <a:endParaRPr lang="de-DE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AD4A9-7D65-4B32-8F32-9302EABAC447}" type="slidenum">
              <a:rPr lang="de-DE"/>
              <a:pPr/>
              <a:t>72</a:t>
            </a:fld>
            <a:endParaRPr lang="de-DE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A32EA-2F3E-40E7-8B0A-DF7F4666A7F6}" type="slidenum">
              <a:rPr lang="de-DE"/>
              <a:pPr/>
              <a:t>73</a:t>
            </a:fld>
            <a:endParaRPr lang="de-DE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7EE07-D1C9-4431-B0FA-A605CB8E098B}" type="slidenum">
              <a:rPr lang="de-DE"/>
              <a:pPr/>
              <a:t>74</a:t>
            </a:fld>
            <a:endParaRPr lang="de-DE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CC988-CDAB-4B26-A605-DCA7DA2602F8}" type="slidenum">
              <a:rPr lang="de-DE"/>
              <a:pPr/>
              <a:t>75</a:t>
            </a:fld>
            <a:endParaRPr lang="de-DE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61B7D-2D46-42B3-A4BB-81128A138138}" type="slidenum">
              <a:rPr lang="de-DE"/>
              <a:pPr/>
              <a:t>76</a:t>
            </a:fld>
            <a:endParaRPr lang="de-DE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419066-805B-4E00-A866-343965B5F4E8}" type="slidenum">
              <a:rPr lang="de-DE"/>
              <a:pPr/>
              <a:t>77</a:t>
            </a:fld>
            <a:endParaRPr lang="de-DE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DB770-6D7F-4760-A3CC-49B479076BC9}" type="slidenum">
              <a:rPr lang="de-DE"/>
              <a:pPr/>
              <a:t>78</a:t>
            </a:fld>
            <a:endParaRPr lang="de-DE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F0923-2FCF-4D1E-BDF8-31AA17C09F3C}" type="slidenum">
              <a:rPr lang="de-DE"/>
              <a:pPr/>
              <a:t>79</a:t>
            </a:fld>
            <a:endParaRPr lang="de-DE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88D92-5A9C-45AC-86AD-26BC870C0E47}" type="slidenum">
              <a:rPr lang="de-DE"/>
              <a:pPr/>
              <a:t>80</a:t>
            </a:fld>
            <a:endParaRPr lang="de-DE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37B5E-9D06-48B6-B76D-EB1EDC4C7221}" type="slidenum">
              <a:rPr lang="de-DE"/>
              <a:pPr/>
              <a:t>8</a:t>
            </a:fld>
            <a:endParaRPr lang="de-DE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C42C8-C9D2-41F7-85D4-B42C8111FF66}" type="slidenum">
              <a:rPr lang="de-DE"/>
              <a:pPr/>
              <a:t>81</a:t>
            </a:fld>
            <a:endParaRPr lang="de-DE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99052-2D98-4ACB-9AF1-E588124EFC3F}" type="slidenum">
              <a:rPr lang="de-DE"/>
              <a:pPr/>
              <a:t>82</a:t>
            </a:fld>
            <a:endParaRPr lang="de-DE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44177-237B-4119-8705-0BE8AF2400AB}" type="slidenum">
              <a:rPr lang="de-DE"/>
              <a:pPr/>
              <a:t>83</a:t>
            </a:fld>
            <a:endParaRPr lang="de-DE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90913-DDC8-4A9B-A8DF-3386937FF81E}" type="slidenum">
              <a:rPr lang="de-DE"/>
              <a:pPr/>
              <a:t>84</a:t>
            </a:fld>
            <a:endParaRPr lang="de-DE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F2F6F6-7113-4534-BFF2-A121A3B53C4A}" type="slidenum">
              <a:rPr lang="de-DE"/>
              <a:pPr/>
              <a:t>85</a:t>
            </a:fld>
            <a:endParaRPr lang="de-DE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/>
              <a:t>Freie Universität Berlin</a:t>
            </a:r>
          </a:p>
          <a:p>
            <a:r>
              <a:rPr lang="de-DE"/>
              <a:t>Institut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/>
              <a:t>Mobile Communications</a:t>
            </a:r>
          </a:p>
          <a:p>
            <a:r>
              <a:rPr lang="de-DE"/>
              <a:t>2002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/>
              <a:t>Prof. Dr.-Ing. Jochen Schiller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7E2A80-AC6C-4F48-961C-D6FADE367114}" type="slidenum">
              <a:rPr lang="de-DE"/>
              <a:pPr/>
              <a:t>9</a:t>
            </a:fld>
            <a:endParaRPr lang="de-DE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9950" y="706438"/>
            <a:ext cx="5019675" cy="376555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sp>
        <p:nvSpPr>
          <p:cNvPr id="348164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165" name="Line 5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8172450" y="6381750"/>
            <a:ext cx="97155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7.</a:t>
            </a:r>
            <a:fld id="{02310EE8-B06B-4F36-BCBA-98C05FE1F0FA}" type="slidenum">
              <a:rPr lang="en-US"/>
              <a:pPr/>
              <a:t>‹#›</a:t>
            </a:fld>
            <a:endParaRPr lang="de-DE"/>
          </a:p>
        </p:txBody>
      </p:sp>
      <p:sp>
        <p:nvSpPr>
          <p:cNvPr id="34816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MC - 2009</a:t>
            </a:r>
            <a:endParaRPr lang="en-US"/>
          </a:p>
        </p:txBody>
      </p:sp>
      <p:pic>
        <p:nvPicPr>
          <p:cNvPr id="348168" name="Picture 8" descr="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79375"/>
            <a:ext cx="2874962" cy="7604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MC - 2009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9100" y="0"/>
            <a:ext cx="2195513" cy="6329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37312" cy="63293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MC - 2009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0"/>
            <a:ext cx="6048375" cy="835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16412" cy="53482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981075"/>
            <a:ext cx="4316413" cy="53482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79388" y="6437313"/>
            <a:ext cx="799306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MC - 2009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0"/>
            <a:ext cx="6048375" cy="835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8785225" cy="25971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79388" y="3730625"/>
            <a:ext cx="8785225" cy="25987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79388" y="6437313"/>
            <a:ext cx="799306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MC - 2009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MC - 2009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274638"/>
            <a:ext cx="2125662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388" y="274638"/>
            <a:ext cx="62293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MC - 2009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16412" cy="534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16413" cy="5348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MC - 2009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MC - 2009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MC - 2009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MC - 2009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MC - 2009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Prof. Dr.-Ing. Jochen H. Schiller    www.jochenschiller.de    MC - 2009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60483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  <a:endParaRPr lang="en-US" smtClean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785225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7140" name="Line 4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37313"/>
            <a:ext cx="7993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r>
              <a:rPr lang="en-US" smtClean="0"/>
              <a:t>Prof. Dr.-Ing. Jochen H. Schiller    www.jochenschiller.de    MC - 2009</a:t>
            </a:r>
            <a:endParaRPr lang="en-US"/>
          </a:p>
        </p:txBody>
      </p:sp>
      <p:sp>
        <p:nvSpPr>
          <p:cNvPr id="347142" name="Line 6"/>
          <p:cNvSpPr>
            <a:spLocks noChangeShapeType="1"/>
          </p:cNvSpPr>
          <p:nvPr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12700">
            <a:solidFill>
              <a:srgbClr val="003366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8172450" y="6381750"/>
            <a:ext cx="971550" cy="3667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7.</a:t>
            </a:r>
            <a:fld id="{5390B12A-227F-4A82-8E13-713072C6DE8F}" type="slidenum">
              <a:rPr lang="en-US"/>
              <a:pPr/>
              <a:t>‹#›</a:t>
            </a:fld>
            <a:endParaRPr lang="de-DE"/>
          </a:p>
        </p:txBody>
      </p:sp>
      <p:pic>
        <p:nvPicPr>
          <p:cNvPr id="347144" name="Picture 8" descr="Logo_RG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27763" y="79375"/>
            <a:ext cx="2874962" cy="7604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4" r:id="rId12"/>
    <p:sldLayoutId id="2147483675" r:id="rId13"/>
  </p:sldLayoutIdLst>
  <p:transition advClick="0"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66"/>
        </a:buClr>
        <a:buSzPct val="120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66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Char char="-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Char char="-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Char char="-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Char char="-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74638"/>
            <a:ext cx="8507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einfach nur ein paar Farben</a:t>
            </a:r>
          </a:p>
        </p:txBody>
      </p:sp>
      <p:sp>
        <p:nvSpPr>
          <p:cNvPr id="350211" name="Rectangle 3"/>
          <p:cNvSpPr>
            <a:spLocks noChangeArrowheads="1"/>
          </p:cNvSpPr>
          <p:nvPr/>
        </p:nvSpPr>
        <p:spPr bwMode="auto">
          <a:xfrm>
            <a:off x="611188" y="2205038"/>
            <a:ext cx="647700" cy="576262"/>
          </a:xfrm>
          <a:prstGeom prst="rect">
            <a:avLst/>
          </a:prstGeom>
          <a:solidFill>
            <a:srgbClr val="98CC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212" name="Rectangle 4"/>
          <p:cNvSpPr>
            <a:spLocks noChangeArrowheads="1"/>
          </p:cNvSpPr>
          <p:nvPr/>
        </p:nvSpPr>
        <p:spPr bwMode="auto">
          <a:xfrm>
            <a:off x="611188" y="1484313"/>
            <a:ext cx="647700" cy="576262"/>
          </a:xfrm>
          <a:prstGeom prst="rect">
            <a:avLst/>
          </a:prstGeom>
          <a:solidFill>
            <a:schemeClr val="hlink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611188" y="5445125"/>
            <a:ext cx="647700" cy="576263"/>
          </a:xfrm>
          <a:prstGeom prst="rect">
            <a:avLst/>
          </a:prstGeom>
          <a:solidFill>
            <a:schemeClr val="accent2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214" name="Rectangle 6"/>
          <p:cNvSpPr>
            <a:spLocks noChangeArrowheads="1"/>
          </p:cNvSpPr>
          <p:nvPr/>
        </p:nvSpPr>
        <p:spPr bwMode="auto">
          <a:xfrm>
            <a:off x="611188" y="4724400"/>
            <a:ext cx="647700" cy="576263"/>
          </a:xfrm>
          <a:prstGeom prst="rect">
            <a:avLst/>
          </a:prstGeom>
          <a:solidFill>
            <a:srgbClr val="CC00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215" name="Rectangle 7"/>
          <p:cNvSpPr>
            <a:spLocks noChangeArrowheads="1"/>
          </p:cNvSpPr>
          <p:nvPr/>
        </p:nvSpPr>
        <p:spPr bwMode="auto">
          <a:xfrm>
            <a:off x="8027988" y="1484313"/>
            <a:ext cx="647700" cy="576262"/>
          </a:xfrm>
          <a:prstGeom prst="rect">
            <a:avLst/>
          </a:prstGeom>
          <a:solidFill>
            <a:schemeClr val="hlink">
              <a:alpha val="10001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0216" name="Group 8"/>
          <p:cNvGrpSpPr>
            <a:grpSpLocks/>
          </p:cNvGrpSpPr>
          <p:nvPr/>
        </p:nvGrpSpPr>
        <p:grpSpPr bwMode="auto">
          <a:xfrm>
            <a:off x="2268538" y="1484313"/>
            <a:ext cx="5689600" cy="576262"/>
            <a:chOff x="1791" y="935"/>
            <a:chExt cx="3584" cy="363"/>
          </a:xfrm>
        </p:grpSpPr>
        <p:sp>
          <p:nvSpPr>
            <p:cNvPr id="350217" name="Rectangle 9"/>
            <p:cNvSpPr>
              <a:spLocks noChangeArrowheads="1"/>
            </p:cNvSpPr>
            <p:nvPr/>
          </p:nvSpPr>
          <p:spPr bwMode="auto">
            <a:xfrm>
              <a:off x="3152" y="935"/>
              <a:ext cx="408" cy="363"/>
            </a:xfrm>
            <a:prstGeom prst="rect">
              <a:avLst/>
            </a:prstGeom>
            <a:solidFill>
              <a:schemeClr val="hlink">
                <a:alpha val="60001"/>
              </a:scheme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18" name="Rectangle 10"/>
            <p:cNvSpPr>
              <a:spLocks noChangeArrowheads="1"/>
            </p:cNvSpPr>
            <p:nvPr/>
          </p:nvSpPr>
          <p:spPr bwMode="auto">
            <a:xfrm>
              <a:off x="2699" y="935"/>
              <a:ext cx="408" cy="363"/>
            </a:xfrm>
            <a:prstGeom prst="rect">
              <a:avLst/>
            </a:prstGeom>
            <a:solidFill>
              <a:schemeClr val="hlink">
                <a:alpha val="70000"/>
              </a:scheme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19" name="Rectangle 11"/>
            <p:cNvSpPr>
              <a:spLocks noChangeArrowheads="1"/>
            </p:cNvSpPr>
            <p:nvPr/>
          </p:nvSpPr>
          <p:spPr bwMode="auto">
            <a:xfrm>
              <a:off x="2245" y="935"/>
              <a:ext cx="408" cy="363"/>
            </a:xfrm>
            <a:prstGeom prst="rect">
              <a:avLst/>
            </a:prstGeom>
            <a:solidFill>
              <a:schemeClr val="hlink">
                <a:alpha val="80000"/>
              </a:scheme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0" name="Rectangle 12"/>
            <p:cNvSpPr>
              <a:spLocks noChangeArrowheads="1"/>
            </p:cNvSpPr>
            <p:nvPr/>
          </p:nvSpPr>
          <p:spPr bwMode="auto">
            <a:xfrm>
              <a:off x="1791" y="935"/>
              <a:ext cx="408" cy="363"/>
            </a:xfrm>
            <a:prstGeom prst="rect">
              <a:avLst/>
            </a:prstGeom>
            <a:solidFill>
              <a:schemeClr val="hlink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1" name="Rectangle 13"/>
            <p:cNvSpPr>
              <a:spLocks noChangeArrowheads="1"/>
            </p:cNvSpPr>
            <p:nvPr/>
          </p:nvSpPr>
          <p:spPr bwMode="auto">
            <a:xfrm>
              <a:off x="4967" y="935"/>
              <a:ext cx="408" cy="363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2" name="Rectangle 14"/>
            <p:cNvSpPr>
              <a:spLocks noChangeArrowheads="1"/>
            </p:cNvSpPr>
            <p:nvPr/>
          </p:nvSpPr>
          <p:spPr bwMode="auto">
            <a:xfrm>
              <a:off x="4513" y="935"/>
              <a:ext cx="408" cy="363"/>
            </a:xfrm>
            <a:prstGeom prst="rect">
              <a:avLst/>
            </a:prstGeom>
            <a:solidFill>
              <a:schemeClr val="hlink">
                <a:alpha val="30000"/>
              </a:scheme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3" name="Rectangle 15"/>
            <p:cNvSpPr>
              <a:spLocks noChangeArrowheads="1"/>
            </p:cNvSpPr>
            <p:nvPr/>
          </p:nvSpPr>
          <p:spPr bwMode="auto">
            <a:xfrm>
              <a:off x="4059" y="935"/>
              <a:ext cx="408" cy="363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224" name="Rectangle 16"/>
            <p:cNvSpPr>
              <a:spLocks noChangeArrowheads="1"/>
            </p:cNvSpPr>
            <p:nvPr/>
          </p:nvSpPr>
          <p:spPr bwMode="auto">
            <a:xfrm>
              <a:off x="3606" y="935"/>
              <a:ext cx="408" cy="363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0225" name="Rectangle 17"/>
          <p:cNvSpPr>
            <a:spLocks noChangeArrowheads="1"/>
          </p:cNvSpPr>
          <p:nvPr/>
        </p:nvSpPr>
        <p:spPr bwMode="auto">
          <a:xfrm>
            <a:off x="4427538" y="3644900"/>
            <a:ext cx="647700" cy="576263"/>
          </a:xfrm>
          <a:prstGeom prst="rect">
            <a:avLst/>
          </a:prstGeom>
          <a:solidFill>
            <a:schemeClr val="tx1">
              <a:alpha val="60001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226" name="Rectangle 18"/>
          <p:cNvSpPr>
            <a:spLocks noChangeArrowheads="1"/>
          </p:cNvSpPr>
          <p:nvPr/>
        </p:nvSpPr>
        <p:spPr bwMode="auto">
          <a:xfrm>
            <a:off x="3708400" y="3644900"/>
            <a:ext cx="647700" cy="576263"/>
          </a:xfrm>
          <a:prstGeom prst="rect">
            <a:avLst/>
          </a:prstGeom>
          <a:solidFill>
            <a:schemeClr val="tx1">
              <a:alpha val="7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227" name="Rectangle 19"/>
          <p:cNvSpPr>
            <a:spLocks noChangeArrowheads="1"/>
          </p:cNvSpPr>
          <p:nvPr/>
        </p:nvSpPr>
        <p:spPr bwMode="auto">
          <a:xfrm>
            <a:off x="2987675" y="3644900"/>
            <a:ext cx="647700" cy="576263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228" name="Rectangle 20"/>
          <p:cNvSpPr>
            <a:spLocks noChangeArrowheads="1"/>
          </p:cNvSpPr>
          <p:nvPr/>
        </p:nvSpPr>
        <p:spPr bwMode="auto">
          <a:xfrm>
            <a:off x="2268538" y="3644900"/>
            <a:ext cx="647700" cy="576263"/>
          </a:xfrm>
          <a:prstGeom prst="rect">
            <a:avLst/>
          </a:prstGeom>
          <a:solidFill>
            <a:schemeClr val="tx1">
              <a:alpha val="89999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229" name="Rectangle 21"/>
          <p:cNvSpPr>
            <a:spLocks noChangeArrowheads="1"/>
          </p:cNvSpPr>
          <p:nvPr/>
        </p:nvSpPr>
        <p:spPr bwMode="auto">
          <a:xfrm>
            <a:off x="611188" y="3644900"/>
            <a:ext cx="647700" cy="576263"/>
          </a:xfrm>
          <a:prstGeom prst="rect">
            <a:avLst/>
          </a:prstGeom>
          <a:solidFill>
            <a:schemeClr val="tx1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230" name="Rectangle 22"/>
          <p:cNvSpPr>
            <a:spLocks noChangeArrowheads="1"/>
          </p:cNvSpPr>
          <p:nvPr/>
        </p:nvSpPr>
        <p:spPr bwMode="auto">
          <a:xfrm>
            <a:off x="611188" y="2924175"/>
            <a:ext cx="647700" cy="576263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231" name="Rectangle 23"/>
          <p:cNvSpPr>
            <a:spLocks noChangeArrowheads="1"/>
          </p:cNvSpPr>
          <p:nvPr/>
        </p:nvSpPr>
        <p:spPr bwMode="auto">
          <a:xfrm>
            <a:off x="7308850" y="3644900"/>
            <a:ext cx="647700" cy="576263"/>
          </a:xfrm>
          <a:prstGeom prst="rect">
            <a:avLst/>
          </a:prstGeom>
          <a:solidFill>
            <a:schemeClr val="tx1">
              <a:alpha val="2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232" name="Rectangle 24"/>
          <p:cNvSpPr>
            <a:spLocks noChangeArrowheads="1"/>
          </p:cNvSpPr>
          <p:nvPr/>
        </p:nvSpPr>
        <p:spPr bwMode="auto">
          <a:xfrm>
            <a:off x="6588125" y="3644900"/>
            <a:ext cx="647700" cy="576263"/>
          </a:xfrm>
          <a:prstGeom prst="rect">
            <a:avLst/>
          </a:prstGeom>
          <a:solidFill>
            <a:schemeClr val="tx1">
              <a:alpha val="3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233" name="Rectangle 25"/>
          <p:cNvSpPr>
            <a:spLocks noChangeArrowheads="1"/>
          </p:cNvSpPr>
          <p:nvPr/>
        </p:nvSpPr>
        <p:spPr bwMode="auto">
          <a:xfrm>
            <a:off x="5867400" y="3644900"/>
            <a:ext cx="647700" cy="576263"/>
          </a:xfrm>
          <a:prstGeom prst="rect">
            <a:avLst/>
          </a:prstGeom>
          <a:solidFill>
            <a:schemeClr val="tx1">
              <a:alpha val="39999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234" name="Rectangle 26"/>
          <p:cNvSpPr>
            <a:spLocks noChangeArrowheads="1"/>
          </p:cNvSpPr>
          <p:nvPr/>
        </p:nvSpPr>
        <p:spPr bwMode="auto">
          <a:xfrm>
            <a:off x="5148263" y="3644900"/>
            <a:ext cx="647700" cy="576263"/>
          </a:xfrm>
          <a:prstGeom prst="rect">
            <a:avLst/>
          </a:prstGeom>
          <a:solidFill>
            <a:schemeClr val="tx1">
              <a:alpha val="5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235" name="Rectangle 27"/>
          <p:cNvSpPr>
            <a:spLocks noChangeArrowheads="1"/>
          </p:cNvSpPr>
          <p:nvPr/>
        </p:nvSpPr>
        <p:spPr bwMode="auto">
          <a:xfrm>
            <a:off x="8027988" y="3644900"/>
            <a:ext cx="647700" cy="576263"/>
          </a:xfrm>
          <a:prstGeom prst="rect">
            <a:avLst/>
          </a:prstGeom>
          <a:solidFill>
            <a:schemeClr val="tx1">
              <a:alpha val="10001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236" name="Text Box 28"/>
          <p:cNvSpPr txBox="1">
            <a:spLocks noChangeArrowheads="1"/>
          </p:cNvSpPr>
          <p:nvPr/>
        </p:nvSpPr>
        <p:spPr bwMode="auto">
          <a:xfrm>
            <a:off x="1331913" y="1450975"/>
            <a:ext cx="863600" cy="6778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36000">
            <a:spAutoFit/>
          </a:bodyPr>
          <a:lstStyle/>
          <a:p>
            <a:pPr algn="l">
              <a:lnSpc>
                <a:spcPct val="80000"/>
              </a:lnSpc>
            </a:pPr>
            <a:r>
              <a:rPr lang="de-DE" sz="1600"/>
              <a:t>R: 0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G: 51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B: 102</a:t>
            </a:r>
            <a:endParaRPr lang="en-US" sz="1600"/>
          </a:p>
        </p:txBody>
      </p:sp>
      <p:sp>
        <p:nvSpPr>
          <p:cNvPr id="350237" name="Text Box 29"/>
          <p:cNvSpPr txBox="1">
            <a:spLocks noChangeArrowheads="1"/>
          </p:cNvSpPr>
          <p:nvPr/>
        </p:nvSpPr>
        <p:spPr bwMode="auto">
          <a:xfrm>
            <a:off x="1331913" y="2176463"/>
            <a:ext cx="863600" cy="6778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36000">
            <a:spAutoFit/>
          </a:bodyPr>
          <a:lstStyle/>
          <a:p>
            <a:pPr algn="l">
              <a:lnSpc>
                <a:spcPct val="80000"/>
              </a:lnSpc>
            </a:pPr>
            <a:r>
              <a:rPr lang="de-DE" sz="1600"/>
              <a:t>R: 153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G: 204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B: 0</a:t>
            </a:r>
            <a:endParaRPr lang="en-US" sz="1600"/>
          </a:p>
        </p:txBody>
      </p:sp>
      <p:sp>
        <p:nvSpPr>
          <p:cNvPr id="350238" name="Text Box 30"/>
          <p:cNvSpPr txBox="1">
            <a:spLocks noChangeArrowheads="1"/>
          </p:cNvSpPr>
          <p:nvPr/>
        </p:nvSpPr>
        <p:spPr bwMode="auto">
          <a:xfrm>
            <a:off x="1331913" y="2905125"/>
            <a:ext cx="863600" cy="6778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36000">
            <a:spAutoFit/>
          </a:bodyPr>
          <a:lstStyle/>
          <a:p>
            <a:pPr algn="l">
              <a:lnSpc>
                <a:spcPct val="80000"/>
              </a:lnSpc>
            </a:pPr>
            <a:r>
              <a:rPr lang="de-DE" sz="1600"/>
              <a:t>R: 255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G: 255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B: 255</a:t>
            </a:r>
            <a:endParaRPr lang="en-US" sz="1600"/>
          </a:p>
        </p:txBody>
      </p:sp>
      <p:sp>
        <p:nvSpPr>
          <p:cNvPr id="350239" name="Text Box 31"/>
          <p:cNvSpPr txBox="1">
            <a:spLocks noChangeArrowheads="1"/>
          </p:cNvSpPr>
          <p:nvPr/>
        </p:nvSpPr>
        <p:spPr bwMode="auto">
          <a:xfrm>
            <a:off x="1331913" y="3611563"/>
            <a:ext cx="863600" cy="6778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36000">
            <a:spAutoFit/>
          </a:bodyPr>
          <a:lstStyle/>
          <a:p>
            <a:pPr algn="l">
              <a:lnSpc>
                <a:spcPct val="80000"/>
              </a:lnSpc>
            </a:pPr>
            <a:r>
              <a:rPr lang="de-DE" sz="1600"/>
              <a:t>R: 0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G: 0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B: 0</a:t>
            </a:r>
            <a:endParaRPr lang="en-US" sz="1600"/>
          </a:p>
        </p:txBody>
      </p:sp>
      <p:sp>
        <p:nvSpPr>
          <p:cNvPr id="350240" name="Text Box 32"/>
          <p:cNvSpPr txBox="1">
            <a:spLocks noChangeArrowheads="1"/>
          </p:cNvSpPr>
          <p:nvPr/>
        </p:nvSpPr>
        <p:spPr bwMode="auto">
          <a:xfrm>
            <a:off x="1331913" y="4691063"/>
            <a:ext cx="863600" cy="6778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36000">
            <a:spAutoFit/>
          </a:bodyPr>
          <a:lstStyle/>
          <a:p>
            <a:pPr algn="l">
              <a:lnSpc>
                <a:spcPct val="80000"/>
              </a:lnSpc>
            </a:pPr>
            <a:r>
              <a:rPr lang="de-DE" sz="1600"/>
              <a:t>R: 204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G: 0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B: 0</a:t>
            </a:r>
            <a:endParaRPr lang="en-US" sz="1600"/>
          </a:p>
        </p:txBody>
      </p:sp>
      <p:sp>
        <p:nvSpPr>
          <p:cNvPr id="350241" name="Text Box 33"/>
          <p:cNvSpPr txBox="1">
            <a:spLocks noChangeArrowheads="1"/>
          </p:cNvSpPr>
          <p:nvPr/>
        </p:nvSpPr>
        <p:spPr bwMode="auto">
          <a:xfrm>
            <a:off x="1336675" y="5402263"/>
            <a:ext cx="863600" cy="6778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36000">
            <a:spAutoFit/>
          </a:bodyPr>
          <a:lstStyle/>
          <a:p>
            <a:pPr algn="l">
              <a:lnSpc>
                <a:spcPct val="80000"/>
              </a:lnSpc>
            </a:pPr>
            <a:r>
              <a:rPr lang="de-DE" sz="1600"/>
              <a:t>R: 255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G: 153</a:t>
            </a:r>
          </a:p>
          <a:p>
            <a:pPr algn="l">
              <a:lnSpc>
                <a:spcPct val="80000"/>
              </a:lnSpc>
            </a:pPr>
            <a:r>
              <a:rPr lang="de-DE" sz="1600"/>
              <a:t>B: 51</a:t>
            </a:r>
            <a:endParaRPr lang="en-US" sz="1600"/>
          </a:p>
        </p:txBody>
      </p:sp>
      <p:sp>
        <p:nvSpPr>
          <p:cNvPr id="350242" name="Text Box 34"/>
          <p:cNvSpPr txBox="1">
            <a:spLocks noChangeArrowheads="1"/>
          </p:cNvSpPr>
          <p:nvPr/>
        </p:nvSpPr>
        <p:spPr bwMode="auto">
          <a:xfrm>
            <a:off x="2339975" y="4868863"/>
            <a:ext cx="5903913" cy="10541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Auszeichnungs- und Warnfarben: </a:t>
            </a:r>
            <a:br>
              <a:rPr lang="de-DE"/>
            </a:br>
            <a:r>
              <a:rPr lang="de-DE"/>
              <a:t>rot (Pantone 1795) und orange (Pantone 137)</a:t>
            </a:r>
          </a:p>
          <a:p>
            <a:pPr>
              <a:spcBef>
                <a:spcPct val="50000"/>
              </a:spcBef>
            </a:pPr>
            <a:r>
              <a:rPr lang="de-DE"/>
              <a:t>zur Setzung von Akzenten, sparsamer Einsatz </a:t>
            </a:r>
            <a:endParaRPr lang="en-US"/>
          </a:p>
        </p:txBody>
      </p:sp>
      <p:sp>
        <p:nvSpPr>
          <p:cNvPr id="350243" name="Text Box 35"/>
          <p:cNvSpPr txBox="1">
            <a:spLocks noChangeArrowheads="1"/>
          </p:cNvSpPr>
          <p:nvPr/>
        </p:nvSpPr>
        <p:spPr bwMode="auto">
          <a:xfrm>
            <a:off x="2484438" y="2349500"/>
            <a:ext cx="6264275" cy="9159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Hausfarben: Blau </a:t>
            </a:r>
            <a:r>
              <a:rPr lang="de-DE" sz="1600"/>
              <a:t>(Pantone 280),</a:t>
            </a:r>
            <a:r>
              <a:rPr lang="de-DE"/>
              <a:t> Grün </a:t>
            </a:r>
            <a:r>
              <a:rPr lang="de-DE" sz="1600"/>
              <a:t>(Pantone 381)</a:t>
            </a:r>
            <a:r>
              <a:rPr lang="de-DE"/>
              <a:t>,</a:t>
            </a:r>
            <a:br>
              <a:rPr lang="de-DE"/>
            </a:br>
            <a:r>
              <a:rPr lang="de-DE"/>
              <a:t>Hintergrundfarbe Weiß, Textfarbe Schwarz, </a:t>
            </a:r>
            <a:br>
              <a:rPr lang="de-DE"/>
            </a:br>
            <a:r>
              <a:rPr lang="de-DE"/>
              <a:t>sowie alle Graustufen und alle Tonwerte des Blau </a:t>
            </a:r>
            <a:endParaRPr lang="en-US"/>
          </a:p>
        </p:txBody>
      </p:sp>
      <p:sp>
        <p:nvSpPr>
          <p:cNvPr id="350244" name="Line 36"/>
          <p:cNvSpPr>
            <a:spLocks noChangeShapeType="1"/>
          </p:cNvSpPr>
          <p:nvPr/>
        </p:nvSpPr>
        <p:spPr bwMode="auto">
          <a:xfrm>
            <a:off x="66675" y="4437063"/>
            <a:ext cx="8964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0245" name="Rectangle 37"/>
          <p:cNvSpPr>
            <a:spLocks noChangeArrowheads="1"/>
          </p:cNvSpPr>
          <p:nvPr/>
        </p:nvSpPr>
        <p:spPr bwMode="auto">
          <a:xfrm>
            <a:off x="179388" y="6437313"/>
            <a:ext cx="7993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0" hangingPunct="0"/>
            <a:r>
              <a:rPr lang="en-US" sz="1200"/>
              <a:t>Prof. Dr.-Ing. Jochen H. Schiller	www.jochenschiller.de		2005-12-05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advClick="0"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tooth.org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/en/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Mobile Communications </a:t>
            </a:r>
            <a:br>
              <a:rPr lang="en-US"/>
            </a:br>
            <a:r>
              <a:rPr lang="en-US" b="0"/>
              <a:t>Chapter 7: Wireless LANs</a:t>
            </a:r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1500"/>
              <a:t> Characteristics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500"/>
              <a:t> IEEE 802.11 (PHY, MAC, Roaming, .11a, b, g, h, i, n … z)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500"/>
              <a:t> Bluetooth / IEEE 802.15.x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500"/>
              <a:t> IEEE 802.16/.20/.21/.22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500"/>
              <a:t> RFID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500"/>
              <a:t> Comparison</a:t>
            </a:r>
          </a:p>
          <a:p>
            <a:pPr marL="457200" lvl="1" indent="0" algn="ctr">
              <a:lnSpc>
                <a:spcPct val="80000"/>
              </a:lnSpc>
            </a:pP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802.11 - Layers and functions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9313" y="981075"/>
            <a:ext cx="4305300" cy="3113088"/>
          </a:xfrm>
        </p:spPr>
        <p:txBody>
          <a:bodyPr/>
          <a:lstStyle/>
          <a:p>
            <a:r>
              <a:rPr lang="en-US" sz="2000"/>
              <a:t>PLCP </a:t>
            </a:r>
            <a:r>
              <a:rPr lang="en-US" sz="1400"/>
              <a:t>Physical Layer Convergence Protocol</a:t>
            </a:r>
            <a:endParaRPr lang="en-US" sz="2000"/>
          </a:p>
          <a:p>
            <a:pPr lvl="1"/>
            <a:r>
              <a:rPr lang="en-US" sz="1800"/>
              <a:t>clear channel assessment signal (carrier sense)</a:t>
            </a:r>
          </a:p>
          <a:p>
            <a:r>
              <a:rPr lang="en-US" sz="2000"/>
              <a:t>PMD </a:t>
            </a:r>
            <a:r>
              <a:rPr lang="en-US" sz="1400"/>
              <a:t>Physical Medium Dependent</a:t>
            </a:r>
            <a:endParaRPr lang="en-US" sz="2000"/>
          </a:p>
          <a:p>
            <a:pPr lvl="1"/>
            <a:r>
              <a:rPr lang="en-US" sz="1800"/>
              <a:t>modulation, coding</a:t>
            </a:r>
          </a:p>
          <a:p>
            <a:r>
              <a:rPr lang="en-US" sz="2000"/>
              <a:t>PHY Management</a:t>
            </a:r>
          </a:p>
          <a:p>
            <a:pPr lvl="1"/>
            <a:r>
              <a:rPr lang="en-US" sz="1800"/>
              <a:t>channel selection, MIB</a:t>
            </a:r>
          </a:p>
          <a:p>
            <a:r>
              <a:rPr lang="en-US" sz="2000"/>
              <a:t>Station Management</a:t>
            </a:r>
          </a:p>
          <a:p>
            <a:pPr lvl="1"/>
            <a:r>
              <a:rPr lang="en-US" sz="1800"/>
              <a:t>coordination of all management functions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561975" y="5708650"/>
            <a:ext cx="19812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PMD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561975" y="5251450"/>
            <a:ext cx="19812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PLCP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561975" y="4794250"/>
            <a:ext cx="19812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MAC</a:t>
            </a: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561975" y="433705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LLC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2543175" y="4794250"/>
            <a:ext cx="19812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MAC Management</a:t>
            </a: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2543175" y="5251450"/>
            <a:ext cx="1981200" cy="914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PHY Management</a:t>
            </a:r>
          </a:p>
        </p:txBody>
      </p:sp>
      <p:sp>
        <p:nvSpPr>
          <p:cNvPr id="93195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4305300" cy="2393950"/>
          </a:xfrm>
        </p:spPr>
        <p:txBody>
          <a:bodyPr/>
          <a:lstStyle/>
          <a:p>
            <a:r>
              <a:rPr lang="en-US" sz="2000"/>
              <a:t>MAC</a:t>
            </a:r>
          </a:p>
          <a:p>
            <a:pPr lvl="1"/>
            <a:r>
              <a:rPr lang="en-US" sz="1800"/>
              <a:t>access mechanisms, fragmentation, encryption </a:t>
            </a:r>
          </a:p>
          <a:p>
            <a:r>
              <a:rPr lang="en-US" sz="2000"/>
              <a:t>MAC Management</a:t>
            </a:r>
          </a:p>
          <a:p>
            <a:pPr lvl="1"/>
            <a:r>
              <a:rPr lang="en-US" sz="1800"/>
              <a:t>synchronization, roaming, MIB, power management</a:t>
            </a:r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333375" y="52514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333375" y="43370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 rot="-5400000">
            <a:off x="49212" y="5611813"/>
            <a:ext cx="600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PHY</a:t>
            </a: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 rot="-5400000">
            <a:off x="53181" y="4660107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DLC</a:t>
            </a: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 flipH="1" flipV="1">
            <a:off x="4524375" y="4108450"/>
            <a:ext cx="609600" cy="2057400"/>
          </a:xfrm>
          <a:prstGeom prst="rect">
            <a:avLst/>
          </a:prstGeom>
          <a:solidFill>
            <a:srgbClr val="DADAF6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eaLnBrk="0" hangingPunct="0"/>
            <a:r>
              <a:rPr lang="de-DE" sz="1600">
                <a:latin typeface="Arial" charset="0"/>
              </a:rPr>
              <a:t>Station Management</a:t>
            </a:r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>
            <a:off x="4524375" y="433705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>
            <a:off x="5133975" y="433705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3" name="Line 19"/>
          <p:cNvSpPr>
            <a:spLocks noChangeShapeType="1"/>
          </p:cNvSpPr>
          <p:nvPr/>
        </p:nvSpPr>
        <p:spPr bwMode="auto">
          <a:xfrm>
            <a:off x="4524375" y="61658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4524375" y="3956050"/>
            <a:ext cx="609600" cy="152400"/>
          </a:xfrm>
          <a:prstGeom prst="rect">
            <a:avLst/>
          </a:prstGeom>
          <a:gradFill rotWithShape="0">
            <a:gsLst>
              <a:gs pos="0">
                <a:srgbClr val="DADAF6">
                  <a:gamma/>
                  <a:tint val="0"/>
                  <a:invGamma/>
                </a:srgbClr>
              </a:gs>
              <a:gs pos="100000">
                <a:srgbClr val="DADAF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9F6750-E426-4442-ADB9-5EB7AB27AC2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802.11 - Physical layer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305800" cy="5105400"/>
          </a:xfrm>
        </p:spPr>
        <p:txBody>
          <a:bodyPr/>
          <a:lstStyle/>
          <a:p>
            <a:r>
              <a:rPr lang="en-US" sz="1800" dirty="0" smtClean="0"/>
              <a:t>3 versions: 2 radio: DSSS and FHSS (both typically at 2.4 GHz), 1 IR</a:t>
            </a:r>
          </a:p>
          <a:p>
            <a:pPr lvl="1"/>
            <a:r>
              <a:rPr lang="en-US" sz="1800" dirty="0" smtClean="0"/>
              <a:t>data rates 1, 2, 5 or 11 </a:t>
            </a:r>
            <a:r>
              <a:rPr lang="en-US" sz="1800" dirty="0" err="1" smtClean="0"/>
              <a:t>Mbit</a:t>
            </a:r>
            <a:r>
              <a:rPr lang="en-US" sz="1800" dirty="0" smtClean="0"/>
              <a:t>/s</a:t>
            </a:r>
          </a:p>
          <a:p>
            <a:r>
              <a:rPr lang="en-US" sz="1800" b="1" dirty="0" smtClean="0"/>
              <a:t>DSSS</a:t>
            </a:r>
            <a:r>
              <a:rPr lang="en-US" sz="1800" dirty="0" smtClean="0"/>
              <a:t> (Direct Sequence Spread Spectrum)</a:t>
            </a:r>
          </a:p>
          <a:p>
            <a:pPr lvl="1"/>
            <a:r>
              <a:rPr lang="en-US" sz="1800" dirty="0" smtClean="0"/>
              <a:t>DBPSK modulation (Differential Binary Phase Shift Keying) or DQPSK (Differential </a:t>
            </a:r>
            <a:r>
              <a:rPr lang="en-US" sz="1800" dirty="0" err="1" smtClean="0"/>
              <a:t>Quadrature</a:t>
            </a:r>
            <a:r>
              <a:rPr lang="en-US" sz="1800" dirty="0" smtClean="0"/>
              <a:t> PSK)</a:t>
            </a:r>
          </a:p>
          <a:p>
            <a:pPr lvl="1"/>
            <a:r>
              <a:rPr lang="en-US" sz="1800" dirty="0" smtClean="0"/>
              <a:t>chipping sequence: +1, -1, +1, +1, -1, +1, +1, +1, -1, -1, -1 (Barker code)</a:t>
            </a:r>
          </a:p>
          <a:p>
            <a:pPr lvl="1"/>
            <a:r>
              <a:rPr lang="en-US" sz="1800" dirty="0" smtClean="0"/>
              <a:t>max. radiated power 1 W (USA), 100 </a:t>
            </a:r>
            <a:r>
              <a:rPr lang="en-US" sz="1800" dirty="0" err="1" smtClean="0"/>
              <a:t>mW</a:t>
            </a:r>
            <a:r>
              <a:rPr lang="en-US" sz="1800" dirty="0" smtClean="0"/>
              <a:t> (EU), min. 1mW</a:t>
            </a:r>
          </a:p>
          <a:p>
            <a:r>
              <a:rPr lang="en-US" sz="1800" b="1" dirty="0" smtClean="0"/>
              <a:t>FHSS</a:t>
            </a:r>
            <a:r>
              <a:rPr lang="en-US" sz="1800" dirty="0" smtClean="0"/>
              <a:t> (Frequency Hopping Spread Spectrum)</a:t>
            </a:r>
          </a:p>
          <a:p>
            <a:pPr lvl="1"/>
            <a:r>
              <a:rPr lang="en-US" sz="1800" dirty="0" smtClean="0"/>
              <a:t>spreading, </a:t>
            </a:r>
            <a:r>
              <a:rPr lang="en-US" sz="1800" dirty="0" err="1" smtClean="0"/>
              <a:t>despreading</a:t>
            </a:r>
            <a:r>
              <a:rPr lang="en-US" sz="1800" dirty="0" smtClean="0"/>
              <a:t>, signal strength</a:t>
            </a:r>
          </a:p>
          <a:p>
            <a:pPr lvl="1"/>
            <a:r>
              <a:rPr lang="en-US" sz="1800" dirty="0" smtClean="0"/>
              <a:t>min. 2.5 frequency hops/s, two-level GFSK modulation (Gaussian Frequency Shift Keying)</a:t>
            </a:r>
          </a:p>
          <a:p>
            <a:r>
              <a:rPr lang="en-US" sz="1800" b="1" dirty="0" smtClean="0"/>
              <a:t>Infrared</a:t>
            </a:r>
          </a:p>
          <a:p>
            <a:pPr lvl="1"/>
            <a:r>
              <a:rPr lang="en-US" sz="1800" dirty="0" smtClean="0"/>
              <a:t>850-950 nm, diffuse light, around 10 m range</a:t>
            </a:r>
          </a:p>
          <a:p>
            <a:pPr lvl="1"/>
            <a:r>
              <a:rPr lang="en-US" sz="1800" dirty="0" smtClean="0"/>
              <a:t>carrier detection, energy detection, synchronization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71E04CD-5E43-4BEB-9965-0AF810BEDBD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04800"/>
            <a:ext cx="7772400" cy="457200"/>
          </a:xfrm>
        </p:spPr>
        <p:txBody>
          <a:bodyPr/>
          <a:lstStyle/>
          <a:p>
            <a:r>
              <a:rPr lang="en-US" dirty="0" smtClean="0"/>
              <a:t>802.11 - MAC layer principles </a:t>
            </a:r>
            <a:r>
              <a:rPr lang="tr-TR" dirty="0" smtClean="0"/>
              <a:t>I</a:t>
            </a:r>
            <a:endParaRPr lang="en-US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58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 smtClean="0"/>
              <a:t>Traffic services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Asynchronous Data Service (mandatory)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exchange of data packets based on “best-effort”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support of broadcast and multicast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Time-Bounded Service (optional)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implemented using PCF (Point Coordination Function) </a:t>
            </a:r>
          </a:p>
          <a:p>
            <a:pPr>
              <a:lnSpc>
                <a:spcPct val="90000"/>
              </a:lnSpc>
            </a:pPr>
            <a:r>
              <a:rPr lang="en-US" sz="2000" b="1" dirty="0" smtClean="0"/>
              <a:t>Access methods (called DFWMAC: Distributed Foundation Wireless MAC)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DCF CSMA/CA (mandatory)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collision avoidance via randomized „back-off“ mechanism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minimum distance between consecutive packets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ACK packet for acknowledgements (not for broadcasts)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DCF with RTS/CTS (optional)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avoids hidden terminal problem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PCF (optional)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access point polls terminals according to a list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DCF: Distributed Coordination Function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 smtClean="0"/>
              <a:t>PCF: Point Coordination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59" name="Rectangle 35"/>
          <p:cNvSpPr>
            <a:spLocks noChangeArrowheads="1"/>
          </p:cNvSpPr>
          <p:nvPr/>
        </p:nvSpPr>
        <p:spPr bwMode="auto">
          <a:xfrm>
            <a:off x="4495800" y="5194300"/>
            <a:ext cx="304800" cy="381000"/>
          </a:xfrm>
          <a:prstGeom prst="rect">
            <a:avLst/>
          </a:prstGeom>
          <a:gradFill rotWithShape="0">
            <a:gsLst>
              <a:gs pos="0">
                <a:srgbClr val="FF6699">
                  <a:gamma/>
                  <a:tint val="20392"/>
                  <a:invGamma/>
                </a:srgbClr>
              </a:gs>
              <a:gs pos="100000">
                <a:srgbClr val="FF6699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802.11 - MAC layer </a:t>
            </a:r>
            <a:r>
              <a:rPr lang="tr-TR" dirty="0" err="1" smtClean="0"/>
              <a:t>Principles</a:t>
            </a:r>
            <a:r>
              <a:rPr lang="tr-TR" dirty="0" smtClean="0"/>
              <a:t>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3033713"/>
          </a:xfrm>
        </p:spPr>
        <p:txBody>
          <a:bodyPr/>
          <a:lstStyle/>
          <a:p>
            <a:r>
              <a:rPr lang="en-US"/>
              <a:t>Priorities</a:t>
            </a:r>
          </a:p>
          <a:p>
            <a:pPr lvl="1"/>
            <a:r>
              <a:rPr lang="en-US"/>
              <a:t>defined through different inter frame spaces</a:t>
            </a:r>
          </a:p>
          <a:p>
            <a:pPr lvl="1"/>
            <a:r>
              <a:rPr lang="en-US"/>
              <a:t>no guaranteed, hard priorities</a:t>
            </a:r>
          </a:p>
          <a:p>
            <a:pPr lvl="1"/>
            <a:r>
              <a:rPr lang="en-US"/>
              <a:t>SIFS (Short Inter Frame Spacing)</a:t>
            </a:r>
          </a:p>
          <a:p>
            <a:pPr lvl="2"/>
            <a:r>
              <a:rPr lang="en-US"/>
              <a:t>highest priority, for ACK, CTS, polling response</a:t>
            </a:r>
          </a:p>
          <a:p>
            <a:pPr lvl="1"/>
            <a:r>
              <a:rPr lang="en-US"/>
              <a:t>PIFS (PCF IFS)</a:t>
            </a:r>
          </a:p>
          <a:p>
            <a:pPr lvl="2"/>
            <a:r>
              <a:rPr lang="en-US"/>
              <a:t>medium priority, for time-bounded service using PCF</a:t>
            </a:r>
          </a:p>
          <a:p>
            <a:pPr lvl="1"/>
            <a:r>
              <a:rPr lang="en-US"/>
              <a:t>DIFS (DCF, Distributed Coordination Function IFS)</a:t>
            </a:r>
          </a:p>
          <a:p>
            <a:pPr lvl="2"/>
            <a:r>
              <a:rPr lang="en-US"/>
              <a:t>lowest priority, for asynchronous data service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609600" y="55753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8153400" y="557530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t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1752600" y="5194300"/>
            <a:ext cx="2057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medium busy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 flipV="1">
            <a:off x="762000" y="47371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 flipV="1">
            <a:off x="1752600" y="47371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V="1">
            <a:off x="3810000" y="47371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V="1">
            <a:off x="4800600" y="47371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 flipV="1">
            <a:off x="4648200" y="49657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 flipV="1">
            <a:off x="4495800" y="51943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>
            <a:off x="3814763" y="54229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3840163" y="5102225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SIFS</a:t>
            </a:r>
          </a:p>
        </p:txBody>
      </p:sp>
      <p:sp>
        <p:nvSpPr>
          <p:cNvPr id="77841" name="Line 17"/>
          <p:cNvSpPr>
            <a:spLocks noChangeShapeType="1"/>
          </p:cNvSpPr>
          <p:nvPr/>
        </p:nvSpPr>
        <p:spPr bwMode="auto">
          <a:xfrm>
            <a:off x="3810000" y="51181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3911600" y="48133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PIFS</a:t>
            </a: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3983038" y="4508500"/>
            <a:ext cx="646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DIFS</a:t>
            </a:r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>
            <a:off x="3810000" y="48133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933450" y="4508500"/>
            <a:ext cx="646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DIFS</a:t>
            </a:r>
          </a:p>
        </p:txBody>
      </p:sp>
      <p:sp>
        <p:nvSpPr>
          <p:cNvPr id="77846" name="Line 22"/>
          <p:cNvSpPr>
            <a:spLocks noChangeShapeType="1"/>
          </p:cNvSpPr>
          <p:nvPr/>
        </p:nvSpPr>
        <p:spPr bwMode="auto">
          <a:xfrm>
            <a:off x="762000" y="48133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48" name="Rectangle 24"/>
          <p:cNvSpPr>
            <a:spLocks noChangeArrowheads="1"/>
          </p:cNvSpPr>
          <p:nvPr/>
        </p:nvSpPr>
        <p:spPr bwMode="auto">
          <a:xfrm>
            <a:off x="6019800" y="5194300"/>
            <a:ext cx="2057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next frame</a:t>
            </a:r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 flipV="1">
            <a:off x="6019800" y="47371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Rectangle 26"/>
          <p:cNvSpPr>
            <a:spLocks noChangeArrowheads="1"/>
          </p:cNvSpPr>
          <p:nvPr/>
        </p:nvSpPr>
        <p:spPr bwMode="auto">
          <a:xfrm>
            <a:off x="4800600" y="5194300"/>
            <a:ext cx="1219200" cy="3810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contention</a:t>
            </a:r>
          </a:p>
        </p:txBody>
      </p:sp>
      <p:sp>
        <p:nvSpPr>
          <p:cNvPr id="77853" name="Text Box 29"/>
          <p:cNvSpPr txBox="1">
            <a:spLocks noChangeArrowheads="1"/>
          </p:cNvSpPr>
          <p:nvPr/>
        </p:nvSpPr>
        <p:spPr bwMode="auto">
          <a:xfrm>
            <a:off x="2057400" y="5727700"/>
            <a:ext cx="2205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direct access if </a:t>
            </a:r>
            <a:br>
              <a:rPr lang="de-DE" sz="1600">
                <a:latin typeface="Arial" charset="0"/>
              </a:rPr>
            </a:br>
            <a:r>
              <a:rPr lang="de-DE" sz="1600">
                <a:latin typeface="Arial" charset="0"/>
              </a:rPr>
              <a:t>medium is free </a:t>
            </a:r>
            <a:r>
              <a:rPr lang="de-DE" sz="1600">
                <a:latin typeface="Arial" charset="0"/>
                <a:sym typeface="Symbol" pitchFamily="18" charset="2"/>
              </a:rPr>
              <a:t> DIFS</a:t>
            </a:r>
          </a:p>
        </p:txBody>
      </p:sp>
      <p:cxnSp>
        <p:nvCxnSpPr>
          <p:cNvPr id="77854" name="AutoShape 30"/>
          <p:cNvCxnSpPr>
            <a:cxnSpLocks noChangeShapeType="1"/>
            <a:stCxn id="77853" idx="1"/>
            <a:endCxn id="77832" idx="0"/>
          </p:cNvCxnSpPr>
          <p:nvPr/>
        </p:nvCxnSpPr>
        <p:spPr bwMode="auto">
          <a:xfrm rot="10800000">
            <a:off x="1752600" y="5575300"/>
            <a:ext cx="304800" cy="44291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35496" y="6467301"/>
            <a:ext cx="4828181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fr-CH" sz="1600" dirty="0"/>
              <a:t>Note : IFS </a:t>
            </a:r>
            <a:r>
              <a:rPr lang="fr-CH" sz="1600" dirty="0" err="1"/>
              <a:t>durations</a:t>
            </a:r>
            <a:r>
              <a:rPr lang="fr-CH" sz="1600" dirty="0"/>
              <a:t> are </a:t>
            </a:r>
            <a:r>
              <a:rPr lang="fr-CH" sz="1600" dirty="0" err="1"/>
              <a:t>specific</a:t>
            </a:r>
            <a:r>
              <a:rPr lang="fr-CH" sz="1600" dirty="0"/>
              <a:t> to </a:t>
            </a:r>
            <a:r>
              <a:rPr lang="fr-CH" sz="1600" dirty="0" err="1"/>
              <a:t>each</a:t>
            </a:r>
            <a:r>
              <a:rPr lang="fr-CH" sz="1600" dirty="0"/>
              <a:t> PHY</a:t>
            </a:r>
            <a:endParaRPr lang="en-GB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1" name="Line 49"/>
          <p:cNvSpPr>
            <a:spLocks noChangeShapeType="1"/>
          </p:cNvSpPr>
          <p:nvPr/>
        </p:nvSpPr>
        <p:spPr bwMode="auto">
          <a:xfrm>
            <a:off x="971550" y="5737225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2" name="Text Box 50"/>
          <p:cNvSpPr txBox="1">
            <a:spLocks noChangeArrowheads="1"/>
          </p:cNvSpPr>
          <p:nvPr/>
        </p:nvSpPr>
        <p:spPr bwMode="auto">
          <a:xfrm>
            <a:off x="8118475" y="579755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t</a:t>
            </a:r>
          </a:p>
        </p:txBody>
      </p:sp>
      <p:sp>
        <p:nvSpPr>
          <p:cNvPr id="90163" name="Rectangle 51"/>
          <p:cNvSpPr>
            <a:spLocks noChangeArrowheads="1"/>
          </p:cNvSpPr>
          <p:nvPr/>
        </p:nvSpPr>
        <p:spPr bwMode="auto">
          <a:xfrm>
            <a:off x="2133600" y="5356225"/>
            <a:ext cx="203835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medium busy</a:t>
            </a:r>
          </a:p>
        </p:txBody>
      </p:sp>
      <p:sp>
        <p:nvSpPr>
          <p:cNvPr id="90164" name="Line 52"/>
          <p:cNvSpPr>
            <a:spLocks noChangeShapeType="1"/>
          </p:cNvSpPr>
          <p:nvPr/>
        </p:nvSpPr>
        <p:spPr bwMode="auto">
          <a:xfrm flipV="1">
            <a:off x="1123950" y="48990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5" name="Line 53"/>
          <p:cNvSpPr>
            <a:spLocks noChangeShapeType="1"/>
          </p:cNvSpPr>
          <p:nvPr/>
        </p:nvSpPr>
        <p:spPr bwMode="auto">
          <a:xfrm flipH="1" flipV="1">
            <a:off x="2133600" y="489902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6" name="Line 54"/>
          <p:cNvSpPr>
            <a:spLocks noChangeShapeType="1"/>
          </p:cNvSpPr>
          <p:nvPr/>
        </p:nvSpPr>
        <p:spPr bwMode="auto">
          <a:xfrm flipV="1">
            <a:off x="4171950" y="48990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67" name="Line 55"/>
          <p:cNvSpPr>
            <a:spLocks noChangeShapeType="1"/>
          </p:cNvSpPr>
          <p:nvPr/>
        </p:nvSpPr>
        <p:spPr bwMode="auto">
          <a:xfrm flipV="1">
            <a:off x="5162550" y="489902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74" name="Text Box 62"/>
          <p:cNvSpPr txBox="1">
            <a:spLocks noChangeArrowheads="1"/>
          </p:cNvSpPr>
          <p:nvPr/>
        </p:nvSpPr>
        <p:spPr bwMode="auto">
          <a:xfrm>
            <a:off x="4344988" y="4670425"/>
            <a:ext cx="646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DIFS</a:t>
            </a:r>
          </a:p>
        </p:txBody>
      </p:sp>
      <p:sp>
        <p:nvSpPr>
          <p:cNvPr id="90175" name="Line 63"/>
          <p:cNvSpPr>
            <a:spLocks noChangeShapeType="1"/>
          </p:cNvSpPr>
          <p:nvPr/>
        </p:nvSpPr>
        <p:spPr bwMode="auto">
          <a:xfrm>
            <a:off x="4171950" y="49752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76" name="Text Box 64"/>
          <p:cNvSpPr txBox="1">
            <a:spLocks noChangeArrowheads="1"/>
          </p:cNvSpPr>
          <p:nvPr/>
        </p:nvSpPr>
        <p:spPr bwMode="auto">
          <a:xfrm>
            <a:off x="1295400" y="4670425"/>
            <a:ext cx="646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DIFS</a:t>
            </a:r>
          </a:p>
        </p:txBody>
      </p:sp>
      <p:sp>
        <p:nvSpPr>
          <p:cNvPr id="90177" name="Line 65"/>
          <p:cNvSpPr>
            <a:spLocks noChangeShapeType="1"/>
          </p:cNvSpPr>
          <p:nvPr/>
        </p:nvSpPr>
        <p:spPr bwMode="auto">
          <a:xfrm>
            <a:off x="1123950" y="49752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78" name="Rectangle 66"/>
          <p:cNvSpPr>
            <a:spLocks noChangeArrowheads="1"/>
          </p:cNvSpPr>
          <p:nvPr/>
        </p:nvSpPr>
        <p:spPr bwMode="auto">
          <a:xfrm>
            <a:off x="6153150" y="5356225"/>
            <a:ext cx="2057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next frame</a:t>
            </a:r>
          </a:p>
        </p:txBody>
      </p:sp>
      <p:sp>
        <p:nvSpPr>
          <p:cNvPr id="90179" name="Line 67"/>
          <p:cNvSpPr>
            <a:spLocks noChangeShapeType="1"/>
          </p:cNvSpPr>
          <p:nvPr/>
        </p:nvSpPr>
        <p:spPr bwMode="auto">
          <a:xfrm flipV="1">
            <a:off x="6153150" y="48990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80" name="Rectangle 68"/>
          <p:cNvSpPr>
            <a:spLocks noChangeArrowheads="1"/>
          </p:cNvSpPr>
          <p:nvPr/>
        </p:nvSpPr>
        <p:spPr bwMode="auto">
          <a:xfrm>
            <a:off x="5162550" y="5356225"/>
            <a:ext cx="990600" cy="3810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81" name="AutoShape 69"/>
          <p:cNvSpPr>
            <a:spLocks/>
          </p:cNvSpPr>
          <p:nvPr/>
        </p:nvSpPr>
        <p:spPr bwMode="auto">
          <a:xfrm rot="5400000">
            <a:off x="5581650" y="4327525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84" name="Text Box 72"/>
          <p:cNvSpPr txBox="1">
            <a:spLocks noChangeArrowheads="1"/>
          </p:cNvSpPr>
          <p:nvPr/>
        </p:nvSpPr>
        <p:spPr bwMode="auto">
          <a:xfrm>
            <a:off x="6799263" y="4548188"/>
            <a:ext cx="20939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contention window</a:t>
            </a:r>
          </a:p>
          <a:p>
            <a:pPr algn="l" eaLnBrk="0" hangingPunct="0"/>
            <a:r>
              <a:rPr lang="de-DE" sz="1600">
                <a:latin typeface="Arial" charset="0"/>
              </a:rPr>
              <a:t>(randomized back-off</a:t>
            </a:r>
            <a:br>
              <a:rPr lang="de-DE" sz="1600">
                <a:latin typeface="Arial" charset="0"/>
              </a:rPr>
            </a:br>
            <a:r>
              <a:rPr lang="de-DE" sz="1600">
                <a:latin typeface="Arial" charset="0"/>
              </a:rPr>
              <a:t>mechanism)</a:t>
            </a:r>
          </a:p>
        </p:txBody>
      </p:sp>
      <p:cxnSp>
        <p:nvCxnSpPr>
          <p:cNvPr id="90185" name="AutoShape 73"/>
          <p:cNvCxnSpPr>
            <a:cxnSpLocks noChangeShapeType="1"/>
            <a:stCxn id="90184" idx="1"/>
            <a:endCxn id="90181" idx="1"/>
          </p:cNvCxnSpPr>
          <p:nvPr/>
        </p:nvCxnSpPr>
        <p:spPr bwMode="auto">
          <a:xfrm rot="10800000">
            <a:off x="5657850" y="4746625"/>
            <a:ext cx="1141413" cy="214313"/>
          </a:xfrm>
          <a:prstGeom prst="curvedConnector4">
            <a:avLst>
              <a:gd name="adj1" fmla="val 28231"/>
              <a:gd name="adj2" fmla="val 20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0215" name="Rectangle 10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802.11 - CSMA/CA access method I</a:t>
            </a:r>
          </a:p>
        </p:txBody>
      </p:sp>
      <p:sp>
        <p:nvSpPr>
          <p:cNvPr id="90216" name="Rectangle 10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station ready to send starts sensing the medium (Carrier Sense based on CCA, Clear Channel Assessment)</a:t>
            </a:r>
          </a:p>
          <a:p>
            <a:r>
              <a:rPr lang="en-US" dirty="0"/>
              <a:t>if the medium is free for the duration of an Inter-Frame Space (IFS), the station can start sending (IFS depends on service type)</a:t>
            </a:r>
          </a:p>
          <a:p>
            <a:r>
              <a:rPr lang="en-US" dirty="0"/>
              <a:t>if the medium is busy, the station has to wait for a free IFS, then the station must additionally wait a random back-off time (collision avoidance, multiple of slot-time) </a:t>
            </a:r>
          </a:p>
          <a:p>
            <a:r>
              <a:rPr lang="en-US" dirty="0"/>
              <a:t>if another station occupies the medium during the back-off time of the station, the back-off timer stops (fairness)</a:t>
            </a:r>
          </a:p>
        </p:txBody>
      </p:sp>
      <p:sp>
        <p:nvSpPr>
          <p:cNvPr id="90190" name="Line 78"/>
          <p:cNvSpPr>
            <a:spLocks noChangeShapeType="1"/>
          </p:cNvSpPr>
          <p:nvPr/>
        </p:nvSpPr>
        <p:spPr bwMode="auto">
          <a:xfrm>
            <a:off x="5257800" y="53562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91" name="Line 79"/>
          <p:cNvSpPr>
            <a:spLocks noChangeShapeType="1"/>
          </p:cNvSpPr>
          <p:nvPr/>
        </p:nvSpPr>
        <p:spPr bwMode="auto">
          <a:xfrm>
            <a:off x="5334000" y="53562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92" name="Line 80"/>
          <p:cNvSpPr>
            <a:spLocks noChangeShapeType="1"/>
          </p:cNvSpPr>
          <p:nvPr/>
        </p:nvSpPr>
        <p:spPr bwMode="auto">
          <a:xfrm>
            <a:off x="5410200" y="53562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93" name="Line 81"/>
          <p:cNvSpPr>
            <a:spLocks noChangeShapeType="1"/>
          </p:cNvSpPr>
          <p:nvPr/>
        </p:nvSpPr>
        <p:spPr bwMode="auto">
          <a:xfrm>
            <a:off x="5486400" y="53562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95" name="Line 83"/>
          <p:cNvSpPr>
            <a:spLocks noChangeShapeType="1"/>
          </p:cNvSpPr>
          <p:nvPr/>
        </p:nvSpPr>
        <p:spPr bwMode="auto">
          <a:xfrm>
            <a:off x="5562600" y="53562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96" name="Line 84"/>
          <p:cNvSpPr>
            <a:spLocks noChangeShapeType="1"/>
          </p:cNvSpPr>
          <p:nvPr/>
        </p:nvSpPr>
        <p:spPr bwMode="auto">
          <a:xfrm>
            <a:off x="5638800" y="53562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97" name="Line 85"/>
          <p:cNvSpPr>
            <a:spLocks noChangeShapeType="1"/>
          </p:cNvSpPr>
          <p:nvPr/>
        </p:nvSpPr>
        <p:spPr bwMode="auto">
          <a:xfrm>
            <a:off x="5715000" y="53562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98" name="Line 86"/>
          <p:cNvSpPr>
            <a:spLocks noChangeShapeType="1"/>
          </p:cNvSpPr>
          <p:nvPr/>
        </p:nvSpPr>
        <p:spPr bwMode="auto">
          <a:xfrm>
            <a:off x="5791200" y="53562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99" name="Line 87"/>
          <p:cNvSpPr>
            <a:spLocks noChangeShapeType="1"/>
          </p:cNvSpPr>
          <p:nvPr/>
        </p:nvSpPr>
        <p:spPr bwMode="auto">
          <a:xfrm>
            <a:off x="5867400" y="53562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200" name="Line 88"/>
          <p:cNvSpPr>
            <a:spLocks noChangeShapeType="1"/>
          </p:cNvSpPr>
          <p:nvPr/>
        </p:nvSpPr>
        <p:spPr bwMode="auto">
          <a:xfrm>
            <a:off x="5943600" y="53562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201" name="Line 89"/>
          <p:cNvSpPr>
            <a:spLocks noChangeShapeType="1"/>
          </p:cNvSpPr>
          <p:nvPr/>
        </p:nvSpPr>
        <p:spPr bwMode="auto">
          <a:xfrm>
            <a:off x="6019800" y="53562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202" name="Line 90"/>
          <p:cNvSpPr>
            <a:spLocks noChangeShapeType="1"/>
          </p:cNvSpPr>
          <p:nvPr/>
        </p:nvSpPr>
        <p:spPr bwMode="auto">
          <a:xfrm>
            <a:off x="6096000" y="53562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203" name="Freeform 91"/>
          <p:cNvSpPr>
            <a:spLocks/>
          </p:cNvSpPr>
          <p:nvPr/>
        </p:nvSpPr>
        <p:spPr bwMode="auto">
          <a:xfrm>
            <a:off x="5526088" y="5957888"/>
            <a:ext cx="4572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4"/>
              </a:cxn>
              <a:cxn ang="0">
                <a:pos x="288" y="192"/>
              </a:cxn>
            </a:cxnLst>
            <a:rect l="0" t="0" r="r" b="b"/>
            <a:pathLst>
              <a:path w="288" h="192">
                <a:moveTo>
                  <a:pt x="0" y="0"/>
                </a:moveTo>
                <a:cubicBezTo>
                  <a:pt x="0" y="56"/>
                  <a:pt x="0" y="112"/>
                  <a:pt x="48" y="144"/>
                </a:cubicBezTo>
                <a:cubicBezTo>
                  <a:pt x="96" y="176"/>
                  <a:pt x="216" y="184"/>
                  <a:pt x="288" y="19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204" name="Text Box 92"/>
          <p:cNvSpPr txBox="1">
            <a:spLocks noChangeArrowheads="1"/>
          </p:cNvSpPr>
          <p:nvPr/>
        </p:nvSpPr>
        <p:spPr bwMode="auto">
          <a:xfrm>
            <a:off x="5953125" y="6080125"/>
            <a:ext cx="1579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slot time (20µs)</a:t>
            </a:r>
          </a:p>
        </p:txBody>
      </p:sp>
      <p:sp>
        <p:nvSpPr>
          <p:cNvPr id="90209" name="Text Box 97"/>
          <p:cNvSpPr txBox="1">
            <a:spLocks noChangeArrowheads="1"/>
          </p:cNvSpPr>
          <p:nvPr/>
        </p:nvSpPr>
        <p:spPr bwMode="auto">
          <a:xfrm>
            <a:off x="2743200" y="5813425"/>
            <a:ext cx="2205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direct access if </a:t>
            </a:r>
            <a:br>
              <a:rPr lang="de-DE" sz="1600">
                <a:latin typeface="Arial" charset="0"/>
              </a:rPr>
            </a:br>
            <a:r>
              <a:rPr lang="de-DE" sz="1600">
                <a:latin typeface="Arial" charset="0"/>
              </a:rPr>
              <a:t>medium is free </a:t>
            </a:r>
            <a:r>
              <a:rPr lang="de-DE" sz="1600">
                <a:latin typeface="Arial" charset="0"/>
                <a:sym typeface="Symbol" pitchFamily="18" charset="2"/>
              </a:rPr>
              <a:t> DIFS</a:t>
            </a:r>
          </a:p>
        </p:txBody>
      </p:sp>
      <p:cxnSp>
        <p:nvCxnSpPr>
          <p:cNvPr id="90210" name="AutoShape 98"/>
          <p:cNvCxnSpPr>
            <a:cxnSpLocks noChangeShapeType="1"/>
            <a:stCxn id="90209" idx="1"/>
            <a:endCxn id="90165" idx="0"/>
          </p:cNvCxnSpPr>
          <p:nvPr/>
        </p:nvCxnSpPr>
        <p:spPr bwMode="auto">
          <a:xfrm rot="10800000">
            <a:off x="2133600" y="5889625"/>
            <a:ext cx="609600" cy="21431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smtClean="0"/>
              <a:t>– </a:t>
            </a:r>
            <a:r>
              <a:rPr lang="tr-TR" dirty="0" smtClean="0"/>
              <a:t>CSMA/CA </a:t>
            </a:r>
            <a:r>
              <a:rPr lang="tr-TR" dirty="0" err="1" smtClean="0"/>
              <a:t>Broadcast</a:t>
            </a:r>
            <a:endParaRPr lang="en-US" dirty="0"/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auto">
          <a:xfrm>
            <a:off x="1162050" y="1662336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8020050" y="4405536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t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1924050" y="2652936"/>
            <a:ext cx="609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busy</a:t>
            </a:r>
          </a:p>
        </p:txBody>
      </p:sp>
      <p:sp>
        <p:nvSpPr>
          <p:cNvPr id="116759" name="Rectangle 23"/>
          <p:cNvSpPr>
            <a:spLocks noChangeArrowheads="1"/>
          </p:cNvSpPr>
          <p:nvPr/>
        </p:nvSpPr>
        <p:spPr bwMode="auto">
          <a:xfrm>
            <a:off x="5276850" y="5178226"/>
            <a:ext cx="381000" cy="3810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 dirty="0" err="1">
                <a:latin typeface="Arial" charset="0"/>
              </a:rPr>
              <a:t>bo</a:t>
            </a:r>
            <a:r>
              <a:rPr lang="de-DE" sz="1600" baseline="-25000" dirty="0" err="1">
                <a:latin typeface="Arial" charset="0"/>
              </a:rPr>
              <a:t>e</a:t>
            </a:r>
            <a:endParaRPr lang="de-DE" sz="1600" dirty="0">
              <a:latin typeface="Arial" charset="0"/>
            </a:endParaRPr>
          </a:p>
        </p:txBody>
      </p:sp>
      <p:sp>
        <p:nvSpPr>
          <p:cNvPr id="116762" name="Text Box 26"/>
          <p:cNvSpPr txBox="1">
            <a:spLocks noChangeArrowheads="1"/>
          </p:cNvSpPr>
          <p:nvPr/>
        </p:nvSpPr>
        <p:spPr bwMode="auto">
          <a:xfrm>
            <a:off x="323850" y="1509936"/>
            <a:ext cx="86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station</a:t>
            </a:r>
            <a:r>
              <a:rPr lang="de-DE" sz="1600" baseline="-25000">
                <a:latin typeface="Arial" charset="0"/>
              </a:rPr>
              <a:t>1</a:t>
            </a:r>
            <a:endParaRPr lang="de-DE" sz="1600">
              <a:latin typeface="Arial" charset="0"/>
            </a:endParaRPr>
          </a:p>
        </p:txBody>
      </p:sp>
      <p:sp>
        <p:nvSpPr>
          <p:cNvPr id="116763" name="Line 27"/>
          <p:cNvSpPr>
            <a:spLocks noChangeShapeType="1"/>
          </p:cNvSpPr>
          <p:nvPr/>
        </p:nvSpPr>
        <p:spPr bwMode="auto">
          <a:xfrm>
            <a:off x="1162050" y="2348136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4" name="Text Box 28"/>
          <p:cNvSpPr txBox="1">
            <a:spLocks noChangeArrowheads="1"/>
          </p:cNvSpPr>
          <p:nvPr/>
        </p:nvSpPr>
        <p:spPr bwMode="auto">
          <a:xfrm>
            <a:off x="323850" y="2195736"/>
            <a:ext cx="86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station</a:t>
            </a:r>
            <a:r>
              <a:rPr lang="de-DE" sz="1600" baseline="-25000">
                <a:latin typeface="Arial" charset="0"/>
              </a:rPr>
              <a:t>2</a:t>
            </a:r>
            <a:endParaRPr lang="de-DE" sz="1600">
              <a:latin typeface="Arial" charset="0"/>
            </a:endParaRPr>
          </a:p>
        </p:txBody>
      </p:sp>
      <p:sp>
        <p:nvSpPr>
          <p:cNvPr id="116765" name="Line 29"/>
          <p:cNvSpPr>
            <a:spLocks noChangeShapeType="1"/>
          </p:cNvSpPr>
          <p:nvPr/>
        </p:nvSpPr>
        <p:spPr bwMode="auto">
          <a:xfrm>
            <a:off x="1162050" y="3033936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6" name="Text Box 30"/>
          <p:cNvSpPr txBox="1">
            <a:spLocks noChangeArrowheads="1"/>
          </p:cNvSpPr>
          <p:nvPr/>
        </p:nvSpPr>
        <p:spPr bwMode="auto">
          <a:xfrm>
            <a:off x="323850" y="2881536"/>
            <a:ext cx="86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station</a:t>
            </a:r>
            <a:r>
              <a:rPr lang="de-DE" sz="1600" baseline="-25000">
                <a:latin typeface="Arial" charset="0"/>
              </a:rPr>
              <a:t>3</a:t>
            </a:r>
            <a:endParaRPr lang="de-DE" sz="1600">
              <a:latin typeface="Arial" charset="0"/>
            </a:endParaRPr>
          </a:p>
        </p:txBody>
      </p:sp>
      <p:sp>
        <p:nvSpPr>
          <p:cNvPr id="116767" name="Line 31"/>
          <p:cNvSpPr>
            <a:spLocks noChangeShapeType="1"/>
          </p:cNvSpPr>
          <p:nvPr/>
        </p:nvSpPr>
        <p:spPr bwMode="auto">
          <a:xfrm>
            <a:off x="1162050" y="3719736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68" name="Text Box 32"/>
          <p:cNvSpPr txBox="1">
            <a:spLocks noChangeArrowheads="1"/>
          </p:cNvSpPr>
          <p:nvPr/>
        </p:nvSpPr>
        <p:spPr bwMode="auto">
          <a:xfrm>
            <a:off x="323850" y="3567336"/>
            <a:ext cx="86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station</a:t>
            </a:r>
            <a:r>
              <a:rPr lang="de-DE" sz="1600" baseline="-25000">
                <a:latin typeface="Arial" charset="0"/>
              </a:rPr>
              <a:t>4</a:t>
            </a:r>
            <a:endParaRPr lang="de-DE" sz="1600">
              <a:latin typeface="Arial" charset="0"/>
            </a:endParaRPr>
          </a:p>
        </p:txBody>
      </p:sp>
      <p:sp>
        <p:nvSpPr>
          <p:cNvPr id="116769" name="Line 33"/>
          <p:cNvSpPr>
            <a:spLocks noChangeShapeType="1"/>
          </p:cNvSpPr>
          <p:nvPr/>
        </p:nvSpPr>
        <p:spPr bwMode="auto">
          <a:xfrm>
            <a:off x="1162050" y="4405536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70" name="Text Box 34"/>
          <p:cNvSpPr txBox="1">
            <a:spLocks noChangeArrowheads="1"/>
          </p:cNvSpPr>
          <p:nvPr/>
        </p:nvSpPr>
        <p:spPr bwMode="auto">
          <a:xfrm>
            <a:off x="323850" y="4253136"/>
            <a:ext cx="86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station</a:t>
            </a:r>
            <a:r>
              <a:rPr lang="de-DE" sz="1600" baseline="-25000">
                <a:latin typeface="Arial" charset="0"/>
              </a:rPr>
              <a:t>5</a:t>
            </a:r>
            <a:endParaRPr lang="de-DE" sz="1600">
              <a:latin typeface="Arial" charset="0"/>
            </a:endParaRPr>
          </a:p>
        </p:txBody>
      </p:sp>
      <p:sp>
        <p:nvSpPr>
          <p:cNvPr id="116774" name="AutoShape 38"/>
          <p:cNvSpPr>
            <a:spLocks noChangeArrowheads="1"/>
          </p:cNvSpPr>
          <p:nvPr/>
        </p:nvSpPr>
        <p:spPr bwMode="auto">
          <a:xfrm>
            <a:off x="1238250" y="2805336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75" name="AutoShape 39"/>
          <p:cNvSpPr>
            <a:spLocks noChangeArrowheads="1"/>
          </p:cNvSpPr>
          <p:nvPr/>
        </p:nvSpPr>
        <p:spPr bwMode="auto">
          <a:xfrm>
            <a:off x="1314450" y="5548536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76" name="Text Box 40"/>
          <p:cNvSpPr txBox="1">
            <a:spLocks noChangeArrowheads="1"/>
          </p:cNvSpPr>
          <p:nvPr/>
        </p:nvSpPr>
        <p:spPr bwMode="auto">
          <a:xfrm>
            <a:off x="1847850" y="5472336"/>
            <a:ext cx="2127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packet arrival at MAC</a:t>
            </a:r>
          </a:p>
        </p:txBody>
      </p:sp>
      <p:sp>
        <p:nvSpPr>
          <p:cNvPr id="116777" name="AutoShape 41"/>
          <p:cNvSpPr>
            <a:spLocks noChangeArrowheads="1"/>
          </p:cNvSpPr>
          <p:nvPr/>
        </p:nvSpPr>
        <p:spPr bwMode="auto">
          <a:xfrm>
            <a:off x="1619250" y="1433736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78" name="Line 42"/>
          <p:cNvSpPr>
            <a:spLocks noChangeShapeType="1"/>
          </p:cNvSpPr>
          <p:nvPr/>
        </p:nvSpPr>
        <p:spPr bwMode="auto">
          <a:xfrm flipV="1">
            <a:off x="2533650" y="1128936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79" name="Text Box 43"/>
          <p:cNvSpPr txBox="1">
            <a:spLocks noChangeArrowheads="1"/>
          </p:cNvSpPr>
          <p:nvPr/>
        </p:nvSpPr>
        <p:spPr bwMode="auto">
          <a:xfrm>
            <a:off x="2533650" y="1052736"/>
            <a:ext cx="646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DIFS</a:t>
            </a:r>
          </a:p>
        </p:txBody>
      </p:sp>
      <p:sp>
        <p:nvSpPr>
          <p:cNvPr id="116780" name="Line 44"/>
          <p:cNvSpPr>
            <a:spLocks noChangeShapeType="1"/>
          </p:cNvSpPr>
          <p:nvPr/>
        </p:nvSpPr>
        <p:spPr bwMode="auto">
          <a:xfrm>
            <a:off x="2533650" y="1357536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81" name="Line 45"/>
          <p:cNvSpPr>
            <a:spLocks noChangeShapeType="1"/>
          </p:cNvSpPr>
          <p:nvPr/>
        </p:nvSpPr>
        <p:spPr bwMode="auto">
          <a:xfrm flipH="1" flipV="1">
            <a:off x="3143250" y="1128936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82" name="AutoShape 46"/>
          <p:cNvSpPr>
            <a:spLocks noChangeArrowheads="1"/>
          </p:cNvSpPr>
          <p:nvPr/>
        </p:nvSpPr>
        <p:spPr bwMode="auto">
          <a:xfrm>
            <a:off x="2228850" y="2119536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83" name="AutoShape 47"/>
          <p:cNvSpPr>
            <a:spLocks noChangeArrowheads="1"/>
          </p:cNvSpPr>
          <p:nvPr/>
        </p:nvSpPr>
        <p:spPr bwMode="auto">
          <a:xfrm>
            <a:off x="2076450" y="4176936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84" name="Rectangle 48"/>
          <p:cNvSpPr>
            <a:spLocks noChangeArrowheads="1"/>
          </p:cNvSpPr>
          <p:nvPr/>
        </p:nvSpPr>
        <p:spPr bwMode="auto">
          <a:xfrm>
            <a:off x="3143250" y="1281336"/>
            <a:ext cx="381000" cy="3810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bo</a:t>
            </a:r>
            <a:r>
              <a:rPr lang="de-DE" sz="1600" baseline="-25000">
                <a:latin typeface="Arial" charset="0"/>
              </a:rPr>
              <a:t>e</a:t>
            </a:r>
            <a:endParaRPr lang="de-DE" sz="1600">
              <a:latin typeface="Arial" charset="0"/>
            </a:endParaRPr>
          </a:p>
        </p:txBody>
      </p:sp>
      <p:sp>
        <p:nvSpPr>
          <p:cNvPr id="116785" name="Rectangle 49"/>
          <p:cNvSpPr>
            <a:spLocks noChangeArrowheads="1"/>
          </p:cNvSpPr>
          <p:nvPr/>
        </p:nvSpPr>
        <p:spPr bwMode="auto">
          <a:xfrm>
            <a:off x="3143250" y="1967136"/>
            <a:ext cx="381000" cy="3810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bo</a:t>
            </a:r>
            <a:r>
              <a:rPr lang="de-DE" sz="1600" baseline="-25000">
                <a:latin typeface="Arial" charset="0"/>
              </a:rPr>
              <a:t>e</a:t>
            </a:r>
            <a:endParaRPr lang="de-DE" sz="1600">
              <a:latin typeface="Arial" charset="0"/>
            </a:endParaRPr>
          </a:p>
        </p:txBody>
      </p:sp>
      <p:sp>
        <p:nvSpPr>
          <p:cNvPr id="116786" name="Rectangle 50"/>
          <p:cNvSpPr>
            <a:spLocks noChangeArrowheads="1"/>
          </p:cNvSpPr>
          <p:nvPr/>
        </p:nvSpPr>
        <p:spPr bwMode="auto">
          <a:xfrm>
            <a:off x="3143250" y="4024536"/>
            <a:ext cx="381000" cy="3810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bo</a:t>
            </a:r>
            <a:r>
              <a:rPr lang="de-DE" sz="1600" baseline="-25000">
                <a:latin typeface="Arial" charset="0"/>
              </a:rPr>
              <a:t>e</a:t>
            </a:r>
            <a:endParaRPr lang="de-DE" sz="1600">
              <a:latin typeface="Arial" charset="0"/>
            </a:endParaRPr>
          </a:p>
        </p:txBody>
      </p:sp>
      <p:sp>
        <p:nvSpPr>
          <p:cNvPr id="116787" name="Rectangle 51"/>
          <p:cNvSpPr>
            <a:spLocks noChangeArrowheads="1"/>
          </p:cNvSpPr>
          <p:nvPr/>
        </p:nvSpPr>
        <p:spPr bwMode="auto">
          <a:xfrm>
            <a:off x="3524250" y="1967136"/>
            <a:ext cx="762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busy</a:t>
            </a:r>
          </a:p>
        </p:txBody>
      </p:sp>
      <p:sp>
        <p:nvSpPr>
          <p:cNvPr id="116788" name="Text Box 52"/>
          <p:cNvSpPr txBox="1">
            <a:spLocks noChangeArrowheads="1"/>
          </p:cNvSpPr>
          <p:nvPr/>
        </p:nvSpPr>
        <p:spPr bwMode="auto">
          <a:xfrm>
            <a:off x="5657850" y="5178226"/>
            <a:ext cx="2047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 dirty="0" err="1">
                <a:latin typeface="Arial" charset="0"/>
              </a:rPr>
              <a:t>elapsed</a:t>
            </a:r>
            <a:r>
              <a:rPr lang="de-DE" sz="1600" dirty="0">
                <a:latin typeface="Arial" charset="0"/>
              </a:rPr>
              <a:t> </a:t>
            </a:r>
            <a:r>
              <a:rPr lang="de-DE" sz="1600" dirty="0" err="1">
                <a:latin typeface="Arial" charset="0"/>
              </a:rPr>
              <a:t>backoff</a:t>
            </a:r>
            <a:r>
              <a:rPr lang="de-DE" sz="1600" dirty="0">
                <a:latin typeface="Arial" charset="0"/>
              </a:rPr>
              <a:t> time</a:t>
            </a:r>
          </a:p>
        </p:txBody>
      </p:sp>
      <p:sp>
        <p:nvSpPr>
          <p:cNvPr id="116789" name="Rectangle 53"/>
          <p:cNvSpPr>
            <a:spLocks noChangeArrowheads="1"/>
          </p:cNvSpPr>
          <p:nvPr/>
        </p:nvSpPr>
        <p:spPr bwMode="auto">
          <a:xfrm>
            <a:off x="5276850" y="5711626"/>
            <a:ext cx="3810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bo</a:t>
            </a:r>
            <a:r>
              <a:rPr lang="de-DE" sz="1600" baseline="-25000">
                <a:latin typeface="Arial" charset="0"/>
              </a:rPr>
              <a:t>r</a:t>
            </a:r>
            <a:endParaRPr lang="de-DE" sz="1600">
              <a:latin typeface="Arial" charset="0"/>
            </a:endParaRPr>
          </a:p>
        </p:txBody>
      </p:sp>
      <p:sp>
        <p:nvSpPr>
          <p:cNvPr id="116790" name="Text Box 54"/>
          <p:cNvSpPr txBox="1">
            <a:spLocks noChangeArrowheads="1"/>
          </p:cNvSpPr>
          <p:nvPr/>
        </p:nvSpPr>
        <p:spPr bwMode="auto">
          <a:xfrm>
            <a:off x="5657850" y="5711626"/>
            <a:ext cx="2047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residual backoff time</a:t>
            </a:r>
          </a:p>
        </p:txBody>
      </p:sp>
      <p:sp>
        <p:nvSpPr>
          <p:cNvPr id="116791" name="Rectangle 55"/>
          <p:cNvSpPr>
            <a:spLocks noChangeArrowheads="1"/>
          </p:cNvSpPr>
          <p:nvPr/>
        </p:nvSpPr>
        <p:spPr bwMode="auto">
          <a:xfrm>
            <a:off x="1085850" y="4938936"/>
            <a:ext cx="609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busy</a:t>
            </a:r>
          </a:p>
        </p:txBody>
      </p:sp>
      <p:sp>
        <p:nvSpPr>
          <p:cNvPr id="116792" name="Text Box 56"/>
          <p:cNvSpPr txBox="1">
            <a:spLocks noChangeArrowheads="1"/>
          </p:cNvSpPr>
          <p:nvPr/>
        </p:nvSpPr>
        <p:spPr bwMode="auto">
          <a:xfrm>
            <a:off x="1831975" y="4923061"/>
            <a:ext cx="3205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 dirty="0">
                <a:latin typeface="Arial" charset="0"/>
              </a:rPr>
              <a:t>medium not </a:t>
            </a:r>
            <a:r>
              <a:rPr lang="de-DE" sz="1600" dirty="0" err="1">
                <a:latin typeface="Arial" charset="0"/>
              </a:rPr>
              <a:t>idle</a:t>
            </a:r>
            <a:r>
              <a:rPr lang="de-DE" sz="1600" dirty="0">
                <a:latin typeface="Arial" charset="0"/>
              </a:rPr>
              <a:t> (</a:t>
            </a:r>
            <a:r>
              <a:rPr lang="de-DE" sz="1600" dirty="0" err="1">
                <a:latin typeface="Arial" charset="0"/>
              </a:rPr>
              <a:t>frame</a:t>
            </a:r>
            <a:r>
              <a:rPr lang="de-DE" sz="1600" dirty="0">
                <a:latin typeface="Arial" charset="0"/>
              </a:rPr>
              <a:t>, </a:t>
            </a:r>
            <a:r>
              <a:rPr lang="de-DE" sz="1600" dirty="0" err="1">
                <a:latin typeface="Arial" charset="0"/>
              </a:rPr>
              <a:t>ack</a:t>
            </a:r>
            <a:r>
              <a:rPr lang="de-DE" sz="1600" dirty="0">
                <a:latin typeface="Arial" charset="0"/>
              </a:rPr>
              <a:t> etc.) </a:t>
            </a:r>
          </a:p>
        </p:txBody>
      </p:sp>
      <p:sp>
        <p:nvSpPr>
          <p:cNvPr id="116793" name="Rectangle 57"/>
          <p:cNvSpPr>
            <a:spLocks noChangeArrowheads="1"/>
          </p:cNvSpPr>
          <p:nvPr/>
        </p:nvSpPr>
        <p:spPr bwMode="auto">
          <a:xfrm>
            <a:off x="3524250" y="4024536"/>
            <a:ext cx="3810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bo</a:t>
            </a:r>
            <a:r>
              <a:rPr lang="de-DE" sz="1600" baseline="-25000">
                <a:latin typeface="Arial" charset="0"/>
              </a:rPr>
              <a:t>r</a:t>
            </a:r>
            <a:endParaRPr lang="de-DE" sz="1600">
              <a:latin typeface="Arial" charset="0"/>
            </a:endParaRPr>
          </a:p>
        </p:txBody>
      </p:sp>
      <p:sp>
        <p:nvSpPr>
          <p:cNvPr id="116794" name="Rectangle 58"/>
          <p:cNvSpPr>
            <a:spLocks noChangeArrowheads="1"/>
          </p:cNvSpPr>
          <p:nvPr/>
        </p:nvSpPr>
        <p:spPr bwMode="auto">
          <a:xfrm>
            <a:off x="3524250" y="1281336"/>
            <a:ext cx="6858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bo</a:t>
            </a:r>
            <a:r>
              <a:rPr lang="de-DE" sz="1600" baseline="-25000">
                <a:latin typeface="Arial" charset="0"/>
              </a:rPr>
              <a:t>r</a:t>
            </a:r>
            <a:endParaRPr lang="de-DE" sz="1600">
              <a:latin typeface="Arial" charset="0"/>
            </a:endParaRPr>
          </a:p>
        </p:txBody>
      </p:sp>
      <p:sp>
        <p:nvSpPr>
          <p:cNvPr id="116795" name="Line 59"/>
          <p:cNvSpPr>
            <a:spLocks noChangeShapeType="1"/>
          </p:cNvSpPr>
          <p:nvPr/>
        </p:nvSpPr>
        <p:spPr bwMode="auto">
          <a:xfrm flipV="1">
            <a:off x="4286250" y="1128936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96" name="Text Box 60"/>
          <p:cNvSpPr txBox="1">
            <a:spLocks noChangeArrowheads="1"/>
          </p:cNvSpPr>
          <p:nvPr/>
        </p:nvSpPr>
        <p:spPr bwMode="auto">
          <a:xfrm>
            <a:off x="4286250" y="1052736"/>
            <a:ext cx="646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DIFS</a:t>
            </a:r>
          </a:p>
        </p:txBody>
      </p:sp>
      <p:sp>
        <p:nvSpPr>
          <p:cNvPr id="116797" name="Line 61"/>
          <p:cNvSpPr>
            <a:spLocks noChangeShapeType="1"/>
          </p:cNvSpPr>
          <p:nvPr/>
        </p:nvSpPr>
        <p:spPr bwMode="auto">
          <a:xfrm>
            <a:off x="4286250" y="1357536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98" name="Line 62"/>
          <p:cNvSpPr>
            <a:spLocks noChangeShapeType="1"/>
          </p:cNvSpPr>
          <p:nvPr/>
        </p:nvSpPr>
        <p:spPr bwMode="auto">
          <a:xfrm flipH="1" flipV="1">
            <a:off x="4895850" y="1128936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99" name="AutoShape 63"/>
          <p:cNvSpPr>
            <a:spLocks noChangeArrowheads="1"/>
          </p:cNvSpPr>
          <p:nvPr/>
        </p:nvSpPr>
        <p:spPr bwMode="auto">
          <a:xfrm>
            <a:off x="3981450" y="3491136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800" name="Rectangle 64"/>
          <p:cNvSpPr>
            <a:spLocks noChangeArrowheads="1"/>
          </p:cNvSpPr>
          <p:nvPr/>
        </p:nvSpPr>
        <p:spPr bwMode="auto">
          <a:xfrm>
            <a:off x="4895850" y="3338736"/>
            <a:ext cx="381000" cy="3810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bo</a:t>
            </a:r>
            <a:r>
              <a:rPr lang="de-DE" sz="1600" baseline="-25000">
                <a:latin typeface="Arial" charset="0"/>
              </a:rPr>
              <a:t>e</a:t>
            </a:r>
            <a:endParaRPr lang="de-DE" sz="1600">
              <a:latin typeface="Arial" charset="0"/>
            </a:endParaRPr>
          </a:p>
        </p:txBody>
      </p:sp>
      <p:sp>
        <p:nvSpPr>
          <p:cNvPr id="116801" name="Rectangle 65"/>
          <p:cNvSpPr>
            <a:spLocks noChangeArrowheads="1"/>
          </p:cNvSpPr>
          <p:nvPr/>
        </p:nvSpPr>
        <p:spPr bwMode="auto">
          <a:xfrm>
            <a:off x="4895850" y="4024536"/>
            <a:ext cx="381000" cy="3810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bo</a:t>
            </a:r>
            <a:r>
              <a:rPr lang="de-DE" sz="1600" baseline="-25000">
                <a:latin typeface="Arial" charset="0"/>
              </a:rPr>
              <a:t>e</a:t>
            </a:r>
            <a:endParaRPr lang="de-DE" sz="1600">
              <a:latin typeface="Arial" charset="0"/>
            </a:endParaRPr>
          </a:p>
        </p:txBody>
      </p:sp>
      <p:sp>
        <p:nvSpPr>
          <p:cNvPr id="116802" name="Rectangle 66"/>
          <p:cNvSpPr>
            <a:spLocks noChangeArrowheads="1"/>
          </p:cNvSpPr>
          <p:nvPr/>
        </p:nvSpPr>
        <p:spPr bwMode="auto">
          <a:xfrm>
            <a:off x="4895850" y="1281336"/>
            <a:ext cx="381000" cy="3810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bo</a:t>
            </a:r>
            <a:r>
              <a:rPr lang="de-DE" sz="1600" baseline="-25000">
                <a:latin typeface="Arial" charset="0"/>
              </a:rPr>
              <a:t>e</a:t>
            </a:r>
            <a:endParaRPr lang="de-DE" sz="1600">
              <a:latin typeface="Arial" charset="0"/>
            </a:endParaRPr>
          </a:p>
        </p:txBody>
      </p:sp>
      <p:sp>
        <p:nvSpPr>
          <p:cNvPr id="116803" name="Rectangle 67"/>
          <p:cNvSpPr>
            <a:spLocks noChangeArrowheads="1"/>
          </p:cNvSpPr>
          <p:nvPr/>
        </p:nvSpPr>
        <p:spPr bwMode="auto">
          <a:xfrm>
            <a:off x="5276850" y="1281336"/>
            <a:ext cx="3048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bo</a:t>
            </a:r>
            <a:r>
              <a:rPr lang="de-DE" sz="1600" baseline="-25000">
                <a:latin typeface="Arial" charset="0"/>
              </a:rPr>
              <a:t>r</a:t>
            </a:r>
            <a:endParaRPr lang="de-DE" sz="1600">
              <a:latin typeface="Arial" charset="0"/>
            </a:endParaRPr>
          </a:p>
        </p:txBody>
      </p:sp>
      <p:sp>
        <p:nvSpPr>
          <p:cNvPr id="116805" name="Line 69"/>
          <p:cNvSpPr>
            <a:spLocks noChangeShapeType="1"/>
          </p:cNvSpPr>
          <p:nvPr/>
        </p:nvSpPr>
        <p:spPr bwMode="auto">
          <a:xfrm flipV="1">
            <a:off x="1314450" y="1128936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806" name="Text Box 70"/>
          <p:cNvSpPr txBox="1">
            <a:spLocks noChangeArrowheads="1"/>
          </p:cNvSpPr>
          <p:nvPr/>
        </p:nvSpPr>
        <p:spPr bwMode="auto">
          <a:xfrm>
            <a:off x="1314450" y="1052736"/>
            <a:ext cx="646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DIFS</a:t>
            </a:r>
          </a:p>
        </p:txBody>
      </p:sp>
      <p:sp>
        <p:nvSpPr>
          <p:cNvPr id="116807" name="Line 71"/>
          <p:cNvSpPr>
            <a:spLocks noChangeShapeType="1"/>
          </p:cNvSpPr>
          <p:nvPr/>
        </p:nvSpPr>
        <p:spPr bwMode="auto">
          <a:xfrm>
            <a:off x="1314450" y="1357536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808" name="Line 72"/>
          <p:cNvSpPr>
            <a:spLocks noChangeShapeType="1"/>
          </p:cNvSpPr>
          <p:nvPr/>
        </p:nvSpPr>
        <p:spPr bwMode="auto">
          <a:xfrm flipH="1" flipV="1">
            <a:off x="1924050" y="1128936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809" name="Rectangle 73"/>
          <p:cNvSpPr>
            <a:spLocks noChangeArrowheads="1"/>
          </p:cNvSpPr>
          <p:nvPr/>
        </p:nvSpPr>
        <p:spPr bwMode="auto">
          <a:xfrm>
            <a:off x="5276850" y="3338736"/>
            <a:ext cx="609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busy</a:t>
            </a:r>
          </a:p>
        </p:txBody>
      </p:sp>
      <p:sp>
        <p:nvSpPr>
          <p:cNvPr id="116810" name="Rectangle 74"/>
          <p:cNvSpPr>
            <a:spLocks noChangeArrowheads="1"/>
          </p:cNvSpPr>
          <p:nvPr/>
        </p:nvSpPr>
        <p:spPr bwMode="auto">
          <a:xfrm>
            <a:off x="5276850" y="4024536"/>
            <a:ext cx="762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busy</a:t>
            </a:r>
          </a:p>
        </p:txBody>
      </p:sp>
      <p:sp>
        <p:nvSpPr>
          <p:cNvPr id="116811" name="AutoShape 75"/>
          <p:cNvSpPr>
            <a:spLocks noChangeArrowheads="1"/>
          </p:cNvSpPr>
          <p:nvPr/>
        </p:nvSpPr>
        <p:spPr bwMode="auto">
          <a:xfrm>
            <a:off x="5429250" y="3643536"/>
            <a:ext cx="457200" cy="533400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812" name="Line 76"/>
          <p:cNvSpPr>
            <a:spLocks noChangeShapeType="1"/>
          </p:cNvSpPr>
          <p:nvPr/>
        </p:nvSpPr>
        <p:spPr bwMode="auto">
          <a:xfrm flipV="1">
            <a:off x="6038850" y="1128936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813" name="Text Box 77"/>
          <p:cNvSpPr txBox="1">
            <a:spLocks noChangeArrowheads="1"/>
          </p:cNvSpPr>
          <p:nvPr/>
        </p:nvSpPr>
        <p:spPr bwMode="auto">
          <a:xfrm>
            <a:off x="6038850" y="1052736"/>
            <a:ext cx="646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DIFS</a:t>
            </a:r>
          </a:p>
        </p:txBody>
      </p:sp>
      <p:sp>
        <p:nvSpPr>
          <p:cNvPr id="116814" name="Line 78"/>
          <p:cNvSpPr>
            <a:spLocks noChangeShapeType="1"/>
          </p:cNvSpPr>
          <p:nvPr/>
        </p:nvSpPr>
        <p:spPr bwMode="auto">
          <a:xfrm>
            <a:off x="6038850" y="1357536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815" name="Line 79"/>
          <p:cNvSpPr>
            <a:spLocks noChangeShapeType="1"/>
          </p:cNvSpPr>
          <p:nvPr/>
        </p:nvSpPr>
        <p:spPr bwMode="auto">
          <a:xfrm flipH="1" flipV="1">
            <a:off x="6648450" y="1128936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816" name="Rectangle 80"/>
          <p:cNvSpPr>
            <a:spLocks noChangeArrowheads="1"/>
          </p:cNvSpPr>
          <p:nvPr/>
        </p:nvSpPr>
        <p:spPr bwMode="auto">
          <a:xfrm>
            <a:off x="6648450" y="1281336"/>
            <a:ext cx="304800" cy="3810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bo</a:t>
            </a:r>
            <a:r>
              <a:rPr lang="de-DE" sz="1600" baseline="-25000">
                <a:latin typeface="Arial" charset="0"/>
              </a:rPr>
              <a:t>e</a:t>
            </a:r>
            <a:endParaRPr lang="de-DE" sz="1600">
              <a:latin typeface="Arial" charset="0"/>
            </a:endParaRPr>
          </a:p>
        </p:txBody>
      </p:sp>
      <p:sp>
        <p:nvSpPr>
          <p:cNvPr id="116817" name="Rectangle 81"/>
          <p:cNvSpPr>
            <a:spLocks noChangeArrowheads="1"/>
          </p:cNvSpPr>
          <p:nvPr/>
        </p:nvSpPr>
        <p:spPr bwMode="auto">
          <a:xfrm>
            <a:off x="6953250" y="1281336"/>
            <a:ext cx="990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busy</a:t>
            </a:r>
          </a:p>
        </p:txBody>
      </p:sp>
      <p:sp>
        <p:nvSpPr>
          <p:cNvPr id="116818" name="Rectangle 82"/>
          <p:cNvSpPr>
            <a:spLocks noChangeArrowheads="1"/>
          </p:cNvSpPr>
          <p:nvPr/>
        </p:nvSpPr>
        <p:spPr bwMode="auto">
          <a:xfrm>
            <a:off x="6648450" y="3338736"/>
            <a:ext cx="304800" cy="3810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bo</a:t>
            </a:r>
            <a:r>
              <a:rPr lang="de-DE" sz="1600" baseline="-25000">
                <a:latin typeface="Arial" charset="0"/>
              </a:rPr>
              <a:t>e</a:t>
            </a:r>
            <a:endParaRPr lang="de-DE" sz="1600">
              <a:latin typeface="Arial" charset="0"/>
            </a:endParaRPr>
          </a:p>
        </p:txBody>
      </p:sp>
      <p:sp>
        <p:nvSpPr>
          <p:cNvPr id="116819" name="Rectangle 83"/>
          <p:cNvSpPr>
            <a:spLocks noChangeArrowheads="1"/>
          </p:cNvSpPr>
          <p:nvPr/>
        </p:nvSpPr>
        <p:spPr bwMode="auto">
          <a:xfrm>
            <a:off x="6648450" y="4024536"/>
            <a:ext cx="304800" cy="3810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bo</a:t>
            </a:r>
            <a:r>
              <a:rPr lang="de-DE" sz="1600" baseline="-25000">
                <a:latin typeface="Arial" charset="0"/>
              </a:rPr>
              <a:t>e</a:t>
            </a:r>
            <a:endParaRPr lang="de-DE" sz="1600">
              <a:latin typeface="Arial" charset="0"/>
            </a:endParaRPr>
          </a:p>
        </p:txBody>
      </p:sp>
      <p:sp>
        <p:nvSpPr>
          <p:cNvPr id="116820" name="Rectangle 84"/>
          <p:cNvSpPr>
            <a:spLocks noChangeArrowheads="1"/>
          </p:cNvSpPr>
          <p:nvPr/>
        </p:nvSpPr>
        <p:spPr bwMode="auto">
          <a:xfrm>
            <a:off x="6953250" y="3338736"/>
            <a:ext cx="5334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bo</a:t>
            </a:r>
            <a:r>
              <a:rPr lang="de-DE" sz="1600" baseline="-25000">
                <a:latin typeface="Arial" charset="0"/>
              </a:rPr>
              <a:t>r</a:t>
            </a:r>
            <a:endParaRPr lang="de-DE" sz="1600">
              <a:latin typeface="Arial" charset="0"/>
            </a:endParaRPr>
          </a:p>
        </p:txBody>
      </p:sp>
      <p:sp>
        <p:nvSpPr>
          <p:cNvPr id="116821" name="Rectangle 85"/>
          <p:cNvSpPr>
            <a:spLocks noChangeArrowheads="1"/>
          </p:cNvSpPr>
          <p:nvPr/>
        </p:nvSpPr>
        <p:spPr bwMode="auto">
          <a:xfrm>
            <a:off x="6953250" y="4024536"/>
            <a:ext cx="6858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bo</a:t>
            </a:r>
            <a:r>
              <a:rPr lang="de-DE" sz="1600" baseline="-25000">
                <a:latin typeface="Arial" charset="0"/>
              </a:rPr>
              <a:t>r</a:t>
            </a:r>
            <a:endParaRPr lang="de-DE" sz="1600">
              <a:latin typeface="Arial" charset="0"/>
            </a:endParaRPr>
          </a:p>
        </p:txBody>
      </p:sp>
      <p:sp>
        <p:nvSpPr>
          <p:cNvPr id="64" name="Line 66"/>
          <p:cNvSpPr>
            <a:spLocks noChangeShapeType="1"/>
          </p:cNvSpPr>
          <p:nvPr/>
        </p:nvSpPr>
        <p:spPr bwMode="auto">
          <a:xfrm flipH="1" flipV="1">
            <a:off x="5220072" y="4364434"/>
            <a:ext cx="342528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65" name="Text Box 67"/>
          <p:cNvSpPr txBox="1">
            <a:spLocks noChangeArrowheads="1"/>
          </p:cNvSpPr>
          <p:nvPr/>
        </p:nvSpPr>
        <p:spPr bwMode="auto">
          <a:xfrm>
            <a:off x="5546725" y="4561294"/>
            <a:ext cx="3212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 sz="1400" dirty="0" err="1"/>
              <a:t>Here</a:t>
            </a:r>
            <a:r>
              <a:rPr lang="fr-CH" sz="1400" dirty="0"/>
              <a:t> St4 and St5 </a:t>
            </a:r>
            <a:r>
              <a:rPr lang="fr-CH" sz="1400" dirty="0" err="1"/>
              <a:t>happen</a:t>
            </a:r>
            <a:r>
              <a:rPr lang="fr-CH" sz="1400" dirty="0"/>
              <a:t> to have</a:t>
            </a:r>
            <a:br>
              <a:rPr lang="fr-CH" sz="1400" dirty="0"/>
            </a:br>
            <a:r>
              <a:rPr lang="fr-CH" sz="1400" dirty="0"/>
              <a:t>the </a:t>
            </a:r>
            <a:r>
              <a:rPr lang="fr-CH" sz="1400" dirty="0" err="1"/>
              <a:t>same</a:t>
            </a:r>
            <a:r>
              <a:rPr lang="fr-CH" sz="1400" dirty="0"/>
              <a:t> back-off time</a:t>
            </a:r>
            <a:endParaRPr lang="en-GB" sz="1400" dirty="0"/>
          </a:p>
        </p:txBody>
      </p:sp>
      <p:sp>
        <p:nvSpPr>
          <p:cNvPr id="66" name="Text Box 64"/>
          <p:cNvSpPr txBox="1">
            <a:spLocks noChangeArrowheads="1"/>
          </p:cNvSpPr>
          <p:nvPr/>
        </p:nvSpPr>
        <p:spPr bwMode="auto">
          <a:xfrm>
            <a:off x="35496" y="6237312"/>
            <a:ext cx="4824536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fr-CH" sz="1400" dirty="0"/>
              <a:t>The size of the contention </a:t>
            </a:r>
            <a:r>
              <a:rPr lang="fr-CH" sz="1400" dirty="0" err="1"/>
              <a:t>window</a:t>
            </a:r>
            <a:r>
              <a:rPr lang="fr-CH" sz="1400" dirty="0"/>
              <a:t> </a:t>
            </a:r>
            <a:r>
              <a:rPr lang="fr-CH" sz="1400" dirty="0" err="1"/>
              <a:t>can</a:t>
            </a:r>
            <a:r>
              <a:rPr lang="fr-CH" sz="1400" dirty="0"/>
              <a:t> </a:t>
            </a:r>
            <a:r>
              <a:rPr lang="fr-CH" sz="1400" dirty="0" err="1"/>
              <a:t>be</a:t>
            </a:r>
            <a:r>
              <a:rPr lang="fr-CH" sz="1400" dirty="0"/>
              <a:t> </a:t>
            </a:r>
            <a:r>
              <a:rPr lang="fr-CH" sz="1400" dirty="0" err="1"/>
              <a:t>adapted</a:t>
            </a:r>
            <a:endParaRPr lang="fr-CH" sz="1400" dirty="0"/>
          </a:p>
          <a:p>
            <a:pPr algn="l"/>
            <a:r>
              <a:rPr lang="fr-CH" sz="1400" dirty="0"/>
              <a:t>(if more collisions, </a:t>
            </a:r>
            <a:r>
              <a:rPr lang="fr-CH" sz="1400" dirty="0" err="1"/>
              <a:t>then</a:t>
            </a:r>
            <a:r>
              <a:rPr lang="fr-CH" sz="1400" dirty="0"/>
              <a:t> </a:t>
            </a:r>
            <a:r>
              <a:rPr lang="fr-CH" sz="1400" dirty="0" err="1"/>
              <a:t>increase</a:t>
            </a:r>
            <a:r>
              <a:rPr lang="fr-CH" sz="1400" dirty="0"/>
              <a:t> the size)</a:t>
            </a:r>
            <a:endParaRPr lang="en-GB" sz="1400" dirty="0"/>
          </a:p>
        </p:txBody>
      </p:sp>
      <p:sp>
        <p:nvSpPr>
          <p:cNvPr id="67" name="Text Box 81"/>
          <p:cNvSpPr txBox="1">
            <a:spLocks noChangeArrowheads="1"/>
          </p:cNvSpPr>
          <p:nvPr/>
        </p:nvSpPr>
        <p:spPr bwMode="auto">
          <a:xfrm>
            <a:off x="5045075" y="6207125"/>
            <a:ext cx="353334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fr-CH" sz="1400" dirty="0"/>
              <a:t>Note: </a:t>
            </a:r>
            <a:r>
              <a:rPr lang="fr-CH" sz="1400" dirty="0" err="1"/>
              <a:t>broadcast</a:t>
            </a:r>
            <a:r>
              <a:rPr lang="fr-CH" sz="1400" dirty="0"/>
              <a:t> </a:t>
            </a:r>
            <a:r>
              <a:rPr lang="fr-CH" sz="1400" dirty="0" err="1"/>
              <a:t>is</a:t>
            </a:r>
            <a:r>
              <a:rPr lang="fr-CH" sz="1400" dirty="0"/>
              <a:t> not </a:t>
            </a:r>
            <a:r>
              <a:rPr lang="fr-CH" sz="1400" dirty="0" err="1"/>
              <a:t>acknowledged</a:t>
            </a:r>
            <a:endParaRPr lang="en-GB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802.11 - CSMA/CA </a:t>
            </a:r>
            <a:r>
              <a:rPr lang="tr-TR" dirty="0" err="1" smtClean="0"/>
              <a:t>unicast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1995488"/>
          </a:xfrm>
        </p:spPr>
        <p:txBody>
          <a:bodyPr/>
          <a:lstStyle/>
          <a:p>
            <a:r>
              <a:rPr lang="en-US" dirty="0"/>
              <a:t>Sending </a:t>
            </a:r>
            <a:r>
              <a:rPr lang="en-US" dirty="0" err="1"/>
              <a:t>unicast</a:t>
            </a:r>
            <a:r>
              <a:rPr lang="en-US" dirty="0"/>
              <a:t> packets</a:t>
            </a:r>
          </a:p>
          <a:p>
            <a:pPr lvl="1"/>
            <a:r>
              <a:rPr lang="en-US" dirty="0"/>
              <a:t>station has to wait for DIFS before sending data</a:t>
            </a:r>
          </a:p>
          <a:p>
            <a:pPr lvl="1"/>
            <a:r>
              <a:rPr lang="en-US" dirty="0"/>
              <a:t>receivers acknowledge at once (after waiting for SIFS) if the packet was received correctly (CRC)</a:t>
            </a:r>
          </a:p>
          <a:p>
            <a:pPr lvl="1"/>
            <a:r>
              <a:rPr lang="en-US" dirty="0"/>
              <a:t>automatic retransmission of data packets in case of transmission errors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7859713" y="5311775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t</a:t>
            </a:r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 flipH="1" flipV="1">
            <a:off x="1992313" y="35591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V="1">
            <a:off x="2906713" y="3559175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>
            <a:off x="4506913" y="447357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4506913" y="4168775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SIFS</a:t>
            </a: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2144713" y="3559175"/>
            <a:ext cx="646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DIFS</a:t>
            </a:r>
          </a:p>
        </p:txBody>
      </p:sp>
      <p:sp>
        <p:nvSpPr>
          <p:cNvPr id="96276" name="Line 20"/>
          <p:cNvSpPr>
            <a:spLocks noChangeShapeType="1"/>
          </p:cNvSpPr>
          <p:nvPr/>
        </p:nvSpPr>
        <p:spPr bwMode="auto">
          <a:xfrm>
            <a:off x="1992313" y="386397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6869113" y="4930775"/>
            <a:ext cx="990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data</a:t>
            </a:r>
          </a:p>
        </p:txBody>
      </p:sp>
      <p:sp>
        <p:nvSpPr>
          <p:cNvPr id="96279" name="Rectangle 23"/>
          <p:cNvSpPr>
            <a:spLocks noChangeArrowheads="1"/>
          </p:cNvSpPr>
          <p:nvPr/>
        </p:nvSpPr>
        <p:spPr bwMode="auto">
          <a:xfrm>
            <a:off x="5116513" y="4321175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ACK</a:t>
            </a:r>
          </a:p>
        </p:txBody>
      </p:sp>
      <p:sp>
        <p:nvSpPr>
          <p:cNvPr id="96296" name="Text Box 40"/>
          <p:cNvSpPr txBox="1">
            <a:spLocks noChangeArrowheads="1"/>
          </p:cNvSpPr>
          <p:nvPr/>
        </p:nvSpPr>
        <p:spPr bwMode="auto">
          <a:xfrm>
            <a:off x="3744913" y="5464175"/>
            <a:ext cx="1255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waiting time</a:t>
            </a:r>
          </a:p>
        </p:txBody>
      </p:sp>
      <p:sp>
        <p:nvSpPr>
          <p:cNvPr id="96299" name="Line 43"/>
          <p:cNvSpPr>
            <a:spLocks noChangeShapeType="1"/>
          </p:cNvSpPr>
          <p:nvPr/>
        </p:nvSpPr>
        <p:spPr bwMode="auto">
          <a:xfrm>
            <a:off x="1839913" y="5311775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00" name="Text Box 44"/>
          <p:cNvSpPr txBox="1">
            <a:spLocks noChangeArrowheads="1"/>
          </p:cNvSpPr>
          <p:nvPr/>
        </p:nvSpPr>
        <p:spPr bwMode="auto">
          <a:xfrm>
            <a:off x="544513" y="5006975"/>
            <a:ext cx="8842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other</a:t>
            </a:r>
          </a:p>
          <a:p>
            <a:pPr algn="l" eaLnBrk="0" hangingPunct="0"/>
            <a:r>
              <a:rPr lang="de-DE" sz="1600">
                <a:latin typeface="Arial" charset="0"/>
              </a:rPr>
              <a:t>stations</a:t>
            </a:r>
          </a:p>
        </p:txBody>
      </p:sp>
      <p:sp>
        <p:nvSpPr>
          <p:cNvPr id="96301" name="Text Box 45"/>
          <p:cNvSpPr txBox="1">
            <a:spLocks noChangeArrowheads="1"/>
          </p:cNvSpPr>
          <p:nvPr/>
        </p:nvSpPr>
        <p:spPr bwMode="auto">
          <a:xfrm>
            <a:off x="544513" y="4473575"/>
            <a:ext cx="906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receiver</a:t>
            </a:r>
          </a:p>
        </p:txBody>
      </p:sp>
      <p:sp>
        <p:nvSpPr>
          <p:cNvPr id="96302" name="Text Box 46"/>
          <p:cNvSpPr txBox="1">
            <a:spLocks noChangeArrowheads="1"/>
          </p:cNvSpPr>
          <p:nvPr/>
        </p:nvSpPr>
        <p:spPr bwMode="auto">
          <a:xfrm>
            <a:off x="544513" y="3863975"/>
            <a:ext cx="804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sender</a:t>
            </a:r>
          </a:p>
        </p:txBody>
      </p:sp>
      <p:sp>
        <p:nvSpPr>
          <p:cNvPr id="96303" name="Line 47"/>
          <p:cNvSpPr>
            <a:spLocks noChangeShapeType="1"/>
          </p:cNvSpPr>
          <p:nvPr/>
        </p:nvSpPr>
        <p:spPr bwMode="auto">
          <a:xfrm>
            <a:off x="1839913" y="4702175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04" name="Line 48"/>
          <p:cNvSpPr>
            <a:spLocks noChangeShapeType="1"/>
          </p:cNvSpPr>
          <p:nvPr/>
        </p:nvSpPr>
        <p:spPr bwMode="auto">
          <a:xfrm>
            <a:off x="1839913" y="4092575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05" name="Rectangle 49"/>
          <p:cNvSpPr>
            <a:spLocks noChangeArrowheads="1"/>
          </p:cNvSpPr>
          <p:nvPr/>
        </p:nvSpPr>
        <p:spPr bwMode="auto">
          <a:xfrm>
            <a:off x="2906713" y="3711575"/>
            <a:ext cx="1600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data</a:t>
            </a:r>
          </a:p>
        </p:txBody>
      </p:sp>
      <p:sp>
        <p:nvSpPr>
          <p:cNvPr id="96306" name="Line 50"/>
          <p:cNvSpPr>
            <a:spLocks noChangeShapeType="1"/>
          </p:cNvSpPr>
          <p:nvPr/>
        </p:nvSpPr>
        <p:spPr bwMode="auto">
          <a:xfrm flipV="1">
            <a:off x="4506913" y="355917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07" name="Line 51"/>
          <p:cNvSpPr>
            <a:spLocks noChangeShapeType="1"/>
          </p:cNvSpPr>
          <p:nvPr/>
        </p:nvSpPr>
        <p:spPr bwMode="auto">
          <a:xfrm flipV="1">
            <a:off x="5116513" y="41687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08" name="Line 52"/>
          <p:cNvSpPr>
            <a:spLocks noChangeShapeType="1"/>
          </p:cNvSpPr>
          <p:nvPr/>
        </p:nvSpPr>
        <p:spPr bwMode="auto">
          <a:xfrm flipV="1">
            <a:off x="5573713" y="416877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09" name="Text Box 53"/>
          <p:cNvSpPr txBox="1">
            <a:spLocks noChangeArrowheads="1"/>
          </p:cNvSpPr>
          <p:nvPr/>
        </p:nvSpPr>
        <p:spPr bwMode="auto">
          <a:xfrm>
            <a:off x="5726113" y="4778375"/>
            <a:ext cx="646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DIFS</a:t>
            </a:r>
          </a:p>
        </p:txBody>
      </p:sp>
      <p:sp>
        <p:nvSpPr>
          <p:cNvPr id="96310" name="Line 54"/>
          <p:cNvSpPr>
            <a:spLocks noChangeShapeType="1"/>
          </p:cNvSpPr>
          <p:nvPr/>
        </p:nvSpPr>
        <p:spPr bwMode="auto">
          <a:xfrm>
            <a:off x="5573713" y="508317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11" name="Line 55"/>
          <p:cNvSpPr>
            <a:spLocks noChangeShapeType="1"/>
          </p:cNvSpPr>
          <p:nvPr/>
        </p:nvSpPr>
        <p:spPr bwMode="auto">
          <a:xfrm flipH="1" flipV="1">
            <a:off x="6488113" y="48545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12" name="Line 56"/>
          <p:cNvSpPr>
            <a:spLocks noChangeShapeType="1"/>
          </p:cNvSpPr>
          <p:nvPr/>
        </p:nvSpPr>
        <p:spPr bwMode="auto">
          <a:xfrm>
            <a:off x="2906713" y="54641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13" name="Rectangle 57"/>
          <p:cNvSpPr>
            <a:spLocks noChangeArrowheads="1"/>
          </p:cNvSpPr>
          <p:nvPr/>
        </p:nvSpPr>
        <p:spPr bwMode="auto">
          <a:xfrm>
            <a:off x="6488113" y="4930775"/>
            <a:ext cx="381000" cy="3810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314" name="Text Box 58"/>
          <p:cNvSpPr txBox="1">
            <a:spLocks noChangeArrowheads="1"/>
          </p:cNvSpPr>
          <p:nvPr/>
        </p:nvSpPr>
        <p:spPr bwMode="auto">
          <a:xfrm>
            <a:off x="5192713" y="5540375"/>
            <a:ext cx="1120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contention</a:t>
            </a:r>
          </a:p>
        </p:txBody>
      </p:sp>
      <p:cxnSp>
        <p:nvCxnSpPr>
          <p:cNvPr id="96315" name="AutoShape 59"/>
          <p:cNvCxnSpPr>
            <a:cxnSpLocks noChangeShapeType="1"/>
            <a:stCxn id="96314" idx="3"/>
            <a:endCxn id="96313" idx="2"/>
          </p:cNvCxnSpPr>
          <p:nvPr/>
        </p:nvCxnSpPr>
        <p:spPr bwMode="auto">
          <a:xfrm flipV="1">
            <a:off x="6313488" y="5311775"/>
            <a:ext cx="365125" cy="3968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41325" y="6115050"/>
            <a:ext cx="3802644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fr-CH" sz="1400" dirty="0"/>
              <a:t>The ACK </a:t>
            </a:r>
            <a:r>
              <a:rPr lang="fr-CH" sz="1400" dirty="0" err="1"/>
              <a:t>is</a:t>
            </a:r>
            <a:r>
              <a:rPr lang="fr-CH" sz="1400" dirty="0"/>
              <a:t> sent right </a:t>
            </a:r>
            <a:r>
              <a:rPr lang="fr-CH" sz="1400" dirty="0" err="1"/>
              <a:t>at</a:t>
            </a:r>
            <a:r>
              <a:rPr lang="fr-CH" sz="1400" dirty="0"/>
              <a:t> the end of SIFS</a:t>
            </a:r>
            <a:br>
              <a:rPr lang="fr-CH" sz="1400" dirty="0"/>
            </a:br>
            <a:r>
              <a:rPr lang="fr-CH" sz="1400" dirty="0"/>
              <a:t>(no contention)</a:t>
            </a:r>
            <a:endParaRPr lang="en-GB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smtClean="0"/>
              <a:t>– </a:t>
            </a:r>
            <a:r>
              <a:rPr lang="tr-TR" dirty="0" smtClean="0"/>
              <a:t>DCF </a:t>
            </a:r>
            <a:r>
              <a:rPr lang="tr-TR" dirty="0" err="1" smtClean="0"/>
              <a:t>with</a:t>
            </a:r>
            <a:r>
              <a:rPr lang="tr-TR" dirty="0" smtClean="0"/>
              <a:t> RTS/CTS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dirty="0"/>
              <a:t>Sending </a:t>
            </a:r>
            <a:r>
              <a:rPr lang="en-US" sz="2000" dirty="0" err="1"/>
              <a:t>unicast</a:t>
            </a:r>
            <a:r>
              <a:rPr lang="en-US" sz="2000" dirty="0"/>
              <a:t> packets</a:t>
            </a:r>
          </a:p>
          <a:p>
            <a:pPr lvl="1"/>
            <a:r>
              <a:rPr lang="en-US" sz="1800" dirty="0"/>
              <a:t>station can send RTS with reservation parameter after waiting for DIFS (reservation determines amount of time the data packet needs the medium) </a:t>
            </a:r>
          </a:p>
          <a:p>
            <a:pPr lvl="1"/>
            <a:r>
              <a:rPr lang="en-US" sz="1800" dirty="0"/>
              <a:t>acknowledgement via CTS after SIFS by receiver (if ready to receive)</a:t>
            </a:r>
          </a:p>
          <a:p>
            <a:pPr lvl="1"/>
            <a:r>
              <a:rPr lang="en-US" sz="1800" dirty="0"/>
              <a:t>sender can now send data at once, acknowledgement via ACK</a:t>
            </a:r>
          </a:p>
          <a:p>
            <a:pPr lvl="1"/>
            <a:r>
              <a:rPr lang="en-US" sz="1800" dirty="0"/>
              <a:t>other stations store medium reservations distributed via RTS </a:t>
            </a:r>
            <a:r>
              <a:rPr lang="en-US" sz="1800" b="1" dirty="0"/>
              <a:t>and</a:t>
            </a:r>
            <a:r>
              <a:rPr lang="en-US" sz="1800" dirty="0"/>
              <a:t> CTS </a:t>
            </a:r>
          </a:p>
        </p:txBody>
      </p:sp>
      <p:sp>
        <p:nvSpPr>
          <p:cNvPr id="97325" name="Rectangle 4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8362950" y="581660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t</a:t>
            </a:r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 flipH="1" flipV="1">
            <a:off x="1885950" y="360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 flipV="1">
            <a:off x="2495550" y="360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5314950" y="4521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5314950" y="42164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SIFS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1885950" y="3606800"/>
            <a:ext cx="646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DIFS</a:t>
            </a:r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1885950" y="391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7372350" y="5435600"/>
            <a:ext cx="990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data</a:t>
            </a: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5924550" y="43688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ACK</a:t>
            </a: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4171950" y="5969000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defer access</a:t>
            </a:r>
          </a:p>
        </p:txBody>
      </p:sp>
      <p:sp>
        <p:nvSpPr>
          <p:cNvPr id="97294" name="Line 14"/>
          <p:cNvSpPr>
            <a:spLocks noChangeShapeType="1"/>
          </p:cNvSpPr>
          <p:nvPr/>
        </p:nvSpPr>
        <p:spPr bwMode="auto">
          <a:xfrm>
            <a:off x="1733550" y="58166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742950" y="5511800"/>
            <a:ext cx="8842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other</a:t>
            </a:r>
          </a:p>
          <a:p>
            <a:pPr algn="l" eaLnBrk="0" hangingPunct="0"/>
            <a:r>
              <a:rPr lang="de-DE" sz="1600">
                <a:latin typeface="Arial" charset="0"/>
              </a:rPr>
              <a:t>stations</a:t>
            </a: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742950" y="4521200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receiver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742950" y="3911600"/>
            <a:ext cx="80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sender</a:t>
            </a:r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>
            <a:off x="1733550" y="47498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99" name="Line 19"/>
          <p:cNvSpPr>
            <a:spLocks noChangeShapeType="1"/>
          </p:cNvSpPr>
          <p:nvPr/>
        </p:nvSpPr>
        <p:spPr bwMode="auto">
          <a:xfrm>
            <a:off x="1733550" y="41402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auto">
          <a:xfrm>
            <a:off x="4629150" y="3759200"/>
            <a:ext cx="685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data</a:t>
            </a:r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 flipV="1">
            <a:off x="5314950" y="3606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V="1">
            <a:off x="5924550" y="4216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Text Box 24"/>
          <p:cNvSpPr txBox="1">
            <a:spLocks noChangeArrowheads="1"/>
          </p:cNvSpPr>
          <p:nvPr/>
        </p:nvSpPr>
        <p:spPr bwMode="auto">
          <a:xfrm>
            <a:off x="6381750" y="5283200"/>
            <a:ext cx="646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DIFS</a:t>
            </a:r>
          </a:p>
        </p:txBody>
      </p:sp>
      <p:sp>
        <p:nvSpPr>
          <p:cNvPr id="97305" name="Line 25"/>
          <p:cNvSpPr>
            <a:spLocks noChangeShapeType="1"/>
          </p:cNvSpPr>
          <p:nvPr/>
        </p:nvSpPr>
        <p:spPr bwMode="auto">
          <a:xfrm>
            <a:off x="6381750" y="5588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6" name="Line 26"/>
          <p:cNvSpPr>
            <a:spLocks noChangeShapeType="1"/>
          </p:cNvSpPr>
          <p:nvPr/>
        </p:nvSpPr>
        <p:spPr bwMode="auto">
          <a:xfrm flipH="1" flipV="1">
            <a:off x="6991350" y="5359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2952750" y="5969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6991350" y="5435600"/>
            <a:ext cx="381000" cy="3810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09" name="Text Box 29"/>
          <p:cNvSpPr txBox="1">
            <a:spLocks noChangeArrowheads="1"/>
          </p:cNvSpPr>
          <p:nvPr/>
        </p:nvSpPr>
        <p:spPr bwMode="auto">
          <a:xfrm>
            <a:off x="5772150" y="6045200"/>
            <a:ext cx="1120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contention</a:t>
            </a:r>
          </a:p>
        </p:txBody>
      </p:sp>
      <p:cxnSp>
        <p:nvCxnSpPr>
          <p:cNvPr id="97310" name="AutoShape 30"/>
          <p:cNvCxnSpPr>
            <a:cxnSpLocks noChangeShapeType="1"/>
            <a:stCxn id="97309" idx="3"/>
            <a:endCxn id="97308" idx="2"/>
          </p:cNvCxnSpPr>
          <p:nvPr/>
        </p:nvCxnSpPr>
        <p:spPr bwMode="auto">
          <a:xfrm flipV="1">
            <a:off x="6892925" y="5816600"/>
            <a:ext cx="288925" cy="3968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2495550" y="3759200"/>
            <a:ext cx="4572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RTS</a:t>
            </a:r>
          </a:p>
        </p:txBody>
      </p:sp>
      <p:sp>
        <p:nvSpPr>
          <p:cNvPr id="97312" name="Rectangle 32"/>
          <p:cNvSpPr>
            <a:spLocks noChangeArrowheads="1"/>
          </p:cNvSpPr>
          <p:nvPr/>
        </p:nvSpPr>
        <p:spPr bwMode="auto">
          <a:xfrm>
            <a:off x="3562350" y="4368800"/>
            <a:ext cx="457200" cy="3810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CTS</a:t>
            </a:r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952750" y="4521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2952750" y="42164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SIFS</a:t>
            </a:r>
          </a:p>
        </p:txBody>
      </p:sp>
      <p:sp>
        <p:nvSpPr>
          <p:cNvPr id="97315" name="Line 35"/>
          <p:cNvSpPr>
            <a:spLocks noChangeShapeType="1"/>
          </p:cNvSpPr>
          <p:nvPr/>
        </p:nvSpPr>
        <p:spPr bwMode="auto">
          <a:xfrm flipV="1">
            <a:off x="2952750" y="3606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 flipV="1">
            <a:off x="3562350" y="4216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7" name="Line 37"/>
          <p:cNvSpPr>
            <a:spLocks noChangeShapeType="1"/>
          </p:cNvSpPr>
          <p:nvPr/>
        </p:nvSpPr>
        <p:spPr bwMode="auto">
          <a:xfrm flipV="1">
            <a:off x="4019550" y="4216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 flipV="1">
            <a:off x="4629150" y="360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0" name="Text Box 40"/>
          <p:cNvSpPr txBox="1">
            <a:spLocks noChangeArrowheads="1"/>
          </p:cNvSpPr>
          <p:nvPr/>
        </p:nvSpPr>
        <p:spPr bwMode="auto">
          <a:xfrm>
            <a:off x="4019550" y="42926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SIFS</a:t>
            </a:r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>
            <a:off x="4019550" y="4292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2952750" y="5359400"/>
            <a:ext cx="34290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NAV (RTS)</a:t>
            </a:r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4019550" y="5588000"/>
            <a:ext cx="23622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NAV (CTS)</a:t>
            </a:r>
          </a:p>
        </p:txBody>
      </p:sp>
      <p:sp>
        <p:nvSpPr>
          <p:cNvPr id="97324" name="Line 44"/>
          <p:cNvSpPr>
            <a:spLocks noChangeShapeType="1"/>
          </p:cNvSpPr>
          <p:nvPr/>
        </p:nvSpPr>
        <p:spPr bwMode="auto">
          <a:xfrm flipV="1">
            <a:off x="6381750" y="4216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251520" y="6433591"/>
            <a:ext cx="2582566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fr-CH" sz="1400" dirty="0"/>
              <a:t>NAV: Net Allocation </a:t>
            </a:r>
            <a:r>
              <a:rPr lang="fr-CH" sz="1400" dirty="0" err="1"/>
              <a:t>Vector</a:t>
            </a:r>
            <a:endParaRPr lang="en-GB" sz="1400" dirty="0"/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3206331" y="6453336"/>
            <a:ext cx="5758157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fr-CH" sz="1400" dirty="0"/>
              <a:t>RTS/CTS </a:t>
            </a:r>
            <a:r>
              <a:rPr lang="fr-CH" sz="1400" dirty="0" err="1"/>
              <a:t>can</a:t>
            </a:r>
            <a:r>
              <a:rPr lang="fr-CH" sz="1400" dirty="0"/>
              <a:t> </a:t>
            </a:r>
            <a:r>
              <a:rPr lang="fr-CH" sz="1400" dirty="0" err="1"/>
              <a:t>be</a:t>
            </a:r>
            <a:r>
              <a:rPr lang="fr-CH" sz="1400" dirty="0"/>
              <a:t> </a:t>
            </a:r>
            <a:r>
              <a:rPr lang="fr-CH" sz="1400" dirty="0" err="1"/>
              <a:t>present</a:t>
            </a:r>
            <a:r>
              <a:rPr lang="fr-CH" sz="1400" dirty="0"/>
              <a:t> </a:t>
            </a:r>
            <a:r>
              <a:rPr lang="fr-CH" sz="1400" dirty="0" smtClean="0"/>
              <a:t>for</a:t>
            </a:r>
            <a:r>
              <a:rPr lang="tr-TR" sz="1400" dirty="0" smtClean="0"/>
              <a:t> </a:t>
            </a:r>
            <a:r>
              <a:rPr lang="fr-CH" sz="1400" dirty="0" err="1" smtClean="0"/>
              <a:t>some</a:t>
            </a:r>
            <a:r>
              <a:rPr lang="fr-CH" sz="1400" dirty="0" smtClean="0"/>
              <a:t> </a:t>
            </a:r>
            <a:r>
              <a:rPr lang="fr-CH" sz="1400" dirty="0" err="1"/>
              <a:t>packets</a:t>
            </a:r>
            <a:r>
              <a:rPr lang="fr-CH" sz="1400" dirty="0"/>
              <a:t> and not for </a:t>
            </a:r>
            <a:r>
              <a:rPr lang="fr-CH" sz="1400" dirty="0" err="1"/>
              <a:t>other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r>
              <a:rPr lang="tr-TR" dirty="0" smtClean="0"/>
              <a:t> </a:t>
            </a:r>
            <a:r>
              <a:rPr lang="tr-TR" dirty="0" err="1" smtClean="0"/>
              <a:t>mode</a:t>
            </a:r>
            <a:endParaRPr lang="en-US" dirty="0"/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8534400" y="399100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t</a:t>
            </a: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 flipH="1" flipV="1">
            <a:off x="1219200" y="16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 flipV="1">
            <a:off x="1752600" y="16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>
            <a:off x="4267200" y="254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4191000" y="22384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SIFS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1143000" y="1628800"/>
            <a:ext cx="646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DIFS</a:t>
            </a:r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1219200" y="1933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8229600" y="3610000"/>
            <a:ext cx="457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data</a:t>
            </a: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4800600" y="2390800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ACK</a:t>
            </a:r>
            <a:r>
              <a:rPr lang="de-DE" sz="1600" baseline="-25000">
                <a:latin typeface="Arial" charset="0"/>
              </a:rPr>
              <a:t>1</a:t>
            </a:r>
            <a:endParaRPr lang="de-DE" sz="1600">
              <a:latin typeface="Arial" charset="0"/>
            </a:endParaRPr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>
            <a:off x="1066800" y="39910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304800" y="3686200"/>
            <a:ext cx="8842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other</a:t>
            </a:r>
          </a:p>
          <a:p>
            <a:pPr algn="l" eaLnBrk="0" hangingPunct="0"/>
            <a:r>
              <a:rPr lang="de-DE" sz="1600">
                <a:latin typeface="Arial" charset="0"/>
              </a:rPr>
              <a:t>stations</a:t>
            </a: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304800" y="2543200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receiver</a:t>
            </a:r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304800" y="1933600"/>
            <a:ext cx="80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sender</a:t>
            </a:r>
          </a:p>
        </p:txBody>
      </p:sp>
      <p:sp>
        <p:nvSpPr>
          <p:cNvPr id="118801" name="Line 17"/>
          <p:cNvSpPr>
            <a:spLocks noChangeShapeType="1"/>
          </p:cNvSpPr>
          <p:nvPr/>
        </p:nvSpPr>
        <p:spPr bwMode="auto">
          <a:xfrm>
            <a:off x="1143000" y="27718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02" name="Line 18"/>
          <p:cNvSpPr>
            <a:spLocks noChangeShapeType="1"/>
          </p:cNvSpPr>
          <p:nvPr/>
        </p:nvSpPr>
        <p:spPr bwMode="auto">
          <a:xfrm>
            <a:off x="1143000" y="21622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03" name="Rectangle 19"/>
          <p:cNvSpPr>
            <a:spLocks noChangeArrowheads="1"/>
          </p:cNvSpPr>
          <p:nvPr/>
        </p:nvSpPr>
        <p:spPr bwMode="auto">
          <a:xfrm>
            <a:off x="3733800" y="1781200"/>
            <a:ext cx="533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 dirty="0">
                <a:latin typeface="Arial" charset="0"/>
              </a:rPr>
              <a:t>frag</a:t>
            </a:r>
            <a:r>
              <a:rPr lang="de-DE" sz="1600" baseline="-25000" dirty="0">
                <a:latin typeface="Arial" charset="0"/>
              </a:rPr>
              <a:t>1</a:t>
            </a:r>
            <a:endParaRPr lang="de-DE" sz="1600" dirty="0">
              <a:latin typeface="Arial" charset="0"/>
            </a:endParaRPr>
          </a:p>
        </p:txBody>
      </p:sp>
      <p:sp>
        <p:nvSpPr>
          <p:cNvPr id="118804" name="Line 20"/>
          <p:cNvSpPr>
            <a:spLocks noChangeShapeType="1"/>
          </p:cNvSpPr>
          <p:nvPr/>
        </p:nvSpPr>
        <p:spPr bwMode="auto">
          <a:xfrm flipV="1">
            <a:off x="4267200" y="16288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05" name="Line 21"/>
          <p:cNvSpPr>
            <a:spLocks noChangeShapeType="1"/>
          </p:cNvSpPr>
          <p:nvPr/>
        </p:nvSpPr>
        <p:spPr bwMode="auto">
          <a:xfrm flipV="1">
            <a:off x="4800600" y="2238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06" name="Text Box 22"/>
          <p:cNvSpPr txBox="1">
            <a:spLocks noChangeArrowheads="1"/>
          </p:cNvSpPr>
          <p:nvPr/>
        </p:nvSpPr>
        <p:spPr bwMode="auto">
          <a:xfrm>
            <a:off x="7391400" y="3457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DIFS</a:t>
            </a:r>
          </a:p>
        </p:txBody>
      </p:sp>
      <p:sp>
        <p:nvSpPr>
          <p:cNvPr id="118807" name="Line 23"/>
          <p:cNvSpPr>
            <a:spLocks noChangeShapeType="1"/>
          </p:cNvSpPr>
          <p:nvPr/>
        </p:nvSpPr>
        <p:spPr bwMode="auto">
          <a:xfrm>
            <a:off x="7467600" y="3762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08" name="Line 24"/>
          <p:cNvSpPr>
            <a:spLocks noChangeShapeType="1"/>
          </p:cNvSpPr>
          <p:nvPr/>
        </p:nvSpPr>
        <p:spPr bwMode="auto">
          <a:xfrm flipH="1" flipV="1">
            <a:off x="8001000" y="3457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10" name="Rectangle 26"/>
          <p:cNvSpPr>
            <a:spLocks noChangeArrowheads="1"/>
          </p:cNvSpPr>
          <p:nvPr/>
        </p:nvSpPr>
        <p:spPr bwMode="auto">
          <a:xfrm>
            <a:off x="8001000" y="3610000"/>
            <a:ext cx="228600" cy="3810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11" name="Text Box 27"/>
          <p:cNvSpPr txBox="1">
            <a:spLocks noChangeArrowheads="1"/>
          </p:cNvSpPr>
          <p:nvPr/>
        </p:nvSpPr>
        <p:spPr bwMode="auto">
          <a:xfrm>
            <a:off x="6858000" y="4143400"/>
            <a:ext cx="1120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contention</a:t>
            </a:r>
          </a:p>
        </p:txBody>
      </p:sp>
      <p:cxnSp>
        <p:nvCxnSpPr>
          <p:cNvPr id="118812" name="AutoShape 28"/>
          <p:cNvCxnSpPr>
            <a:cxnSpLocks noChangeShapeType="1"/>
            <a:stCxn id="118811" idx="3"/>
            <a:endCxn id="118810" idx="2"/>
          </p:cNvCxnSpPr>
          <p:nvPr/>
        </p:nvCxnSpPr>
        <p:spPr bwMode="auto">
          <a:xfrm flipV="1">
            <a:off x="7978775" y="3991000"/>
            <a:ext cx="136525" cy="3206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8813" name="Rectangle 29"/>
          <p:cNvSpPr>
            <a:spLocks noChangeArrowheads="1"/>
          </p:cNvSpPr>
          <p:nvPr/>
        </p:nvSpPr>
        <p:spPr bwMode="auto">
          <a:xfrm>
            <a:off x="1752600" y="1781200"/>
            <a:ext cx="4572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RTS</a:t>
            </a:r>
          </a:p>
        </p:txBody>
      </p:sp>
      <p:sp>
        <p:nvSpPr>
          <p:cNvPr id="118814" name="Rectangle 30"/>
          <p:cNvSpPr>
            <a:spLocks noChangeArrowheads="1"/>
          </p:cNvSpPr>
          <p:nvPr/>
        </p:nvSpPr>
        <p:spPr bwMode="auto">
          <a:xfrm>
            <a:off x="2743200" y="2390800"/>
            <a:ext cx="457200" cy="3810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CTS</a:t>
            </a:r>
          </a:p>
        </p:txBody>
      </p:sp>
      <p:sp>
        <p:nvSpPr>
          <p:cNvPr id="118815" name="Line 31"/>
          <p:cNvSpPr>
            <a:spLocks noChangeShapeType="1"/>
          </p:cNvSpPr>
          <p:nvPr/>
        </p:nvSpPr>
        <p:spPr bwMode="auto">
          <a:xfrm>
            <a:off x="2209800" y="254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16" name="Text Box 32"/>
          <p:cNvSpPr txBox="1">
            <a:spLocks noChangeArrowheads="1"/>
          </p:cNvSpPr>
          <p:nvPr/>
        </p:nvSpPr>
        <p:spPr bwMode="auto">
          <a:xfrm>
            <a:off x="2133600" y="22384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SIFS</a:t>
            </a:r>
          </a:p>
        </p:txBody>
      </p:sp>
      <p:sp>
        <p:nvSpPr>
          <p:cNvPr id="118817" name="Line 33"/>
          <p:cNvSpPr>
            <a:spLocks noChangeShapeType="1"/>
          </p:cNvSpPr>
          <p:nvPr/>
        </p:nvSpPr>
        <p:spPr bwMode="auto">
          <a:xfrm flipV="1">
            <a:off x="2209800" y="16288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18" name="Line 34"/>
          <p:cNvSpPr>
            <a:spLocks noChangeShapeType="1"/>
          </p:cNvSpPr>
          <p:nvPr/>
        </p:nvSpPr>
        <p:spPr bwMode="auto">
          <a:xfrm flipV="1">
            <a:off x="2743200" y="2238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19" name="Line 35"/>
          <p:cNvSpPr>
            <a:spLocks noChangeShapeType="1"/>
          </p:cNvSpPr>
          <p:nvPr/>
        </p:nvSpPr>
        <p:spPr bwMode="auto">
          <a:xfrm flipV="1">
            <a:off x="3200400" y="2238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20" name="Line 36"/>
          <p:cNvSpPr>
            <a:spLocks noChangeShapeType="1"/>
          </p:cNvSpPr>
          <p:nvPr/>
        </p:nvSpPr>
        <p:spPr bwMode="auto">
          <a:xfrm flipV="1">
            <a:off x="3733800" y="1628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21" name="Text Box 37"/>
          <p:cNvSpPr txBox="1">
            <a:spLocks noChangeArrowheads="1"/>
          </p:cNvSpPr>
          <p:nvPr/>
        </p:nvSpPr>
        <p:spPr bwMode="auto">
          <a:xfrm>
            <a:off x="3124200" y="23146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SIFS</a:t>
            </a:r>
          </a:p>
        </p:txBody>
      </p:sp>
      <p:sp>
        <p:nvSpPr>
          <p:cNvPr id="118822" name="Line 38"/>
          <p:cNvSpPr>
            <a:spLocks noChangeShapeType="1"/>
          </p:cNvSpPr>
          <p:nvPr/>
        </p:nvSpPr>
        <p:spPr bwMode="auto">
          <a:xfrm>
            <a:off x="3200400" y="2314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23" name="Rectangle 39"/>
          <p:cNvSpPr>
            <a:spLocks noChangeArrowheads="1"/>
          </p:cNvSpPr>
          <p:nvPr/>
        </p:nvSpPr>
        <p:spPr bwMode="auto">
          <a:xfrm>
            <a:off x="2209800" y="3076600"/>
            <a:ext cx="31242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NAV (RTS)</a:t>
            </a:r>
          </a:p>
        </p:txBody>
      </p:sp>
      <p:sp>
        <p:nvSpPr>
          <p:cNvPr id="118824" name="Rectangle 40"/>
          <p:cNvSpPr>
            <a:spLocks noChangeArrowheads="1"/>
          </p:cNvSpPr>
          <p:nvPr/>
        </p:nvSpPr>
        <p:spPr bwMode="auto">
          <a:xfrm>
            <a:off x="3200400" y="3305200"/>
            <a:ext cx="21336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NAV (CTS)</a:t>
            </a:r>
          </a:p>
        </p:txBody>
      </p:sp>
      <p:sp>
        <p:nvSpPr>
          <p:cNvPr id="118825" name="Line 41"/>
          <p:cNvSpPr>
            <a:spLocks noChangeShapeType="1"/>
          </p:cNvSpPr>
          <p:nvPr/>
        </p:nvSpPr>
        <p:spPr bwMode="auto">
          <a:xfrm flipV="1">
            <a:off x="5334000" y="2238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26" name="Rectangle 42"/>
          <p:cNvSpPr>
            <a:spLocks noChangeArrowheads="1"/>
          </p:cNvSpPr>
          <p:nvPr/>
        </p:nvSpPr>
        <p:spPr bwMode="auto">
          <a:xfrm>
            <a:off x="4267200" y="3533800"/>
            <a:ext cx="32004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NAV (frag</a:t>
            </a:r>
            <a:r>
              <a:rPr lang="de-DE" sz="1600" baseline="-25000">
                <a:latin typeface="Arial" charset="0"/>
              </a:rPr>
              <a:t>1</a:t>
            </a:r>
            <a:r>
              <a:rPr lang="de-DE" sz="1600">
                <a:latin typeface="Arial" charset="0"/>
              </a:rPr>
              <a:t>)</a:t>
            </a:r>
          </a:p>
        </p:txBody>
      </p:sp>
      <p:sp>
        <p:nvSpPr>
          <p:cNvPr id="118827" name="Rectangle 43"/>
          <p:cNvSpPr>
            <a:spLocks noChangeArrowheads="1"/>
          </p:cNvSpPr>
          <p:nvPr/>
        </p:nvSpPr>
        <p:spPr bwMode="auto">
          <a:xfrm>
            <a:off x="5334000" y="3762400"/>
            <a:ext cx="21336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NAV (ACK</a:t>
            </a:r>
            <a:r>
              <a:rPr lang="de-DE" sz="1600" baseline="-25000">
                <a:latin typeface="Arial" charset="0"/>
              </a:rPr>
              <a:t>1</a:t>
            </a:r>
            <a:r>
              <a:rPr lang="de-DE" sz="1600">
                <a:latin typeface="Arial" charset="0"/>
              </a:rPr>
              <a:t>)</a:t>
            </a:r>
          </a:p>
        </p:txBody>
      </p:sp>
      <p:sp>
        <p:nvSpPr>
          <p:cNvPr id="118828" name="Line 44"/>
          <p:cNvSpPr>
            <a:spLocks noChangeShapeType="1"/>
          </p:cNvSpPr>
          <p:nvPr/>
        </p:nvSpPr>
        <p:spPr bwMode="auto">
          <a:xfrm>
            <a:off x="6400800" y="254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29" name="Text Box 45"/>
          <p:cNvSpPr txBox="1">
            <a:spLocks noChangeArrowheads="1"/>
          </p:cNvSpPr>
          <p:nvPr/>
        </p:nvSpPr>
        <p:spPr bwMode="auto">
          <a:xfrm>
            <a:off x="6324600" y="22384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SIFS</a:t>
            </a:r>
          </a:p>
        </p:txBody>
      </p:sp>
      <p:sp>
        <p:nvSpPr>
          <p:cNvPr id="118830" name="Rectangle 46"/>
          <p:cNvSpPr>
            <a:spLocks noChangeArrowheads="1"/>
          </p:cNvSpPr>
          <p:nvPr/>
        </p:nvSpPr>
        <p:spPr bwMode="auto">
          <a:xfrm>
            <a:off x="6934200" y="2390800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ACK</a:t>
            </a:r>
            <a:r>
              <a:rPr lang="de-DE" sz="1600" baseline="-25000">
                <a:latin typeface="Arial" charset="0"/>
              </a:rPr>
              <a:t>2</a:t>
            </a:r>
            <a:endParaRPr lang="de-DE" sz="1600">
              <a:latin typeface="Arial" charset="0"/>
            </a:endParaRPr>
          </a:p>
        </p:txBody>
      </p:sp>
      <p:sp>
        <p:nvSpPr>
          <p:cNvPr id="118831" name="Rectangle 47"/>
          <p:cNvSpPr>
            <a:spLocks noChangeArrowheads="1"/>
          </p:cNvSpPr>
          <p:nvPr/>
        </p:nvSpPr>
        <p:spPr bwMode="auto">
          <a:xfrm>
            <a:off x="5867400" y="1781200"/>
            <a:ext cx="533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frag</a:t>
            </a:r>
            <a:r>
              <a:rPr lang="de-DE" sz="1600" baseline="-25000">
                <a:latin typeface="Arial" charset="0"/>
              </a:rPr>
              <a:t>2</a:t>
            </a:r>
            <a:endParaRPr lang="de-DE" sz="1600">
              <a:latin typeface="Arial" charset="0"/>
            </a:endParaRPr>
          </a:p>
        </p:txBody>
      </p:sp>
      <p:sp>
        <p:nvSpPr>
          <p:cNvPr id="118832" name="Line 48"/>
          <p:cNvSpPr>
            <a:spLocks noChangeShapeType="1"/>
          </p:cNvSpPr>
          <p:nvPr/>
        </p:nvSpPr>
        <p:spPr bwMode="auto">
          <a:xfrm flipV="1">
            <a:off x="6400800" y="1628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33" name="Line 49"/>
          <p:cNvSpPr>
            <a:spLocks noChangeShapeType="1"/>
          </p:cNvSpPr>
          <p:nvPr/>
        </p:nvSpPr>
        <p:spPr bwMode="auto">
          <a:xfrm flipV="1">
            <a:off x="6934200" y="2238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35" name="Line 51"/>
          <p:cNvSpPr>
            <a:spLocks noChangeShapeType="1"/>
          </p:cNvSpPr>
          <p:nvPr/>
        </p:nvSpPr>
        <p:spPr bwMode="auto">
          <a:xfrm flipV="1">
            <a:off x="5867400" y="1628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36" name="Text Box 52"/>
          <p:cNvSpPr txBox="1">
            <a:spLocks noChangeArrowheads="1"/>
          </p:cNvSpPr>
          <p:nvPr/>
        </p:nvSpPr>
        <p:spPr bwMode="auto">
          <a:xfrm>
            <a:off x="5257800" y="23146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SIFS</a:t>
            </a:r>
          </a:p>
        </p:txBody>
      </p:sp>
      <p:sp>
        <p:nvSpPr>
          <p:cNvPr id="118837" name="Line 53"/>
          <p:cNvSpPr>
            <a:spLocks noChangeShapeType="1"/>
          </p:cNvSpPr>
          <p:nvPr/>
        </p:nvSpPr>
        <p:spPr bwMode="auto">
          <a:xfrm>
            <a:off x="5334000" y="2314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39" name="Line 55"/>
          <p:cNvSpPr>
            <a:spLocks noChangeShapeType="1"/>
          </p:cNvSpPr>
          <p:nvPr/>
        </p:nvSpPr>
        <p:spPr bwMode="auto">
          <a:xfrm flipV="1">
            <a:off x="7467600" y="22384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52 Dikdörtgen"/>
          <p:cNvSpPr/>
          <p:nvPr/>
        </p:nvSpPr>
        <p:spPr>
          <a:xfrm>
            <a:off x="395536" y="4566027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fr-CH" dirty="0" smtClean="0"/>
              <a:t> Fragmentation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used</a:t>
            </a:r>
            <a:r>
              <a:rPr lang="fr-CH" dirty="0" smtClean="0"/>
              <a:t> in case the size of the </a:t>
            </a:r>
            <a:r>
              <a:rPr lang="fr-CH" dirty="0" err="1" smtClean="0"/>
              <a:t>packets</a:t>
            </a:r>
            <a:r>
              <a:rPr lang="fr-CH" dirty="0" smtClean="0"/>
              <a:t> sent has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br>
              <a:rPr lang="fr-CH" dirty="0" smtClean="0"/>
            </a:br>
            <a:r>
              <a:rPr lang="fr-CH" dirty="0" smtClean="0"/>
              <a:t>  </a:t>
            </a:r>
            <a:r>
              <a:rPr lang="fr-CH" dirty="0" err="1" smtClean="0"/>
              <a:t>reduced</a:t>
            </a:r>
            <a:r>
              <a:rPr lang="fr-CH" dirty="0" smtClean="0"/>
              <a:t> (e.g., to </a:t>
            </a:r>
            <a:r>
              <a:rPr lang="fr-CH" dirty="0" err="1" smtClean="0"/>
              <a:t>diminish</a:t>
            </a:r>
            <a:r>
              <a:rPr lang="fr-CH" dirty="0" smtClean="0"/>
              <a:t> the </a:t>
            </a:r>
            <a:r>
              <a:rPr lang="fr-CH" dirty="0" err="1" smtClean="0"/>
              <a:t>probability</a:t>
            </a:r>
            <a:r>
              <a:rPr lang="fr-CH" dirty="0" smtClean="0"/>
              <a:t> of </a:t>
            </a:r>
            <a:r>
              <a:rPr lang="fr-CH" dirty="0" err="1" smtClean="0"/>
              <a:t>erroneous</a:t>
            </a:r>
            <a:r>
              <a:rPr lang="fr-CH" dirty="0" smtClean="0"/>
              <a:t> frames)</a:t>
            </a:r>
          </a:p>
          <a:p>
            <a:pPr algn="l">
              <a:buFontTx/>
              <a:buChar char="•"/>
            </a:pPr>
            <a:r>
              <a:rPr lang="fr-CH" dirty="0" smtClean="0"/>
              <a:t> </a:t>
            </a:r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frag</a:t>
            </a:r>
            <a:r>
              <a:rPr lang="fr-CH" baseline="-25000" dirty="0" err="1" smtClean="0"/>
              <a:t>i</a:t>
            </a:r>
            <a:r>
              <a:rPr lang="fr-CH" dirty="0" smtClean="0"/>
              <a:t> (</a:t>
            </a:r>
            <a:r>
              <a:rPr lang="fr-CH" dirty="0" err="1" smtClean="0"/>
              <a:t>except</a:t>
            </a:r>
            <a:r>
              <a:rPr lang="fr-CH" dirty="0" smtClean="0"/>
              <a:t> the last one)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contains</a:t>
            </a:r>
            <a:r>
              <a:rPr lang="fr-CH" dirty="0" smtClean="0"/>
              <a:t> a </a:t>
            </a:r>
            <a:r>
              <a:rPr lang="fr-CH" dirty="0" err="1" smtClean="0"/>
              <a:t>duration</a:t>
            </a:r>
            <a:r>
              <a:rPr lang="fr-CH" dirty="0" smtClean="0"/>
              <a:t> (as RTS </a:t>
            </a:r>
            <a:r>
              <a:rPr lang="fr-CH" dirty="0" err="1" smtClean="0"/>
              <a:t>does</a:t>
            </a:r>
            <a:r>
              <a:rPr lang="fr-CH" dirty="0" smtClean="0"/>
              <a:t>),</a:t>
            </a:r>
            <a:br>
              <a:rPr lang="fr-CH" dirty="0" smtClean="0"/>
            </a:br>
            <a:r>
              <a:rPr lang="fr-CH" dirty="0" smtClean="0"/>
              <a:t>  </a:t>
            </a:r>
            <a:r>
              <a:rPr lang="fr-CH" dirty="0" err="1" smtClean="0"/>
              <a:t>which</a:t>
            </a:r>
            <a:r>
              <a:rPr lang="fr-CH" dirty="0" smtClean="0"/>
              <a:t> </a:t>
            </a:r>
            <a:r>
              <a:rPr lang="fr-CH" dirty="0" err="1" smtClean="0"/>
              <a:t>determines</a:t>
            </a:r>
            <a:r>
              <a:rPr lang="fr-CH" dirty="0" smtClean="0"/>
              <a:t> the </a:t>
            </a:r>
            <a:r>
              <a:rPr lang="fr-CH" dirty="0" err="1" smtClean="0"/>
              <a:t>duration</a:t>
            </a:r>
            <a:r>
              <a:rPr lang="fr-CH" dirty="0" smtClean="0"/>
              <a:t> of the NAV</a:t>
            </a:r>
          </a:p>
          <a:p>
            <a:pPr algn="l">
              <a:buFontTx/>
              <a:buChar char="•"/>
            </a:pPr>
            <a:r>
              <a:rPr lang="fr-CH" dirty="0" smtClean="0"/>
              <a:t> By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mechanism</a:t>
            </a:r>
            <a:r>
              <a:rPr lang="fr-CH" dirty="0" smtClean="0"/>
              <a:t>, fragments are sent in a </a:t>
            </a:r>
            <a:r>
              <a:rPr lang="fr-CH" dirty="0" err="1" smtClean="0"/>
              <a:t>row</a:t>
            </a:r>
            <a:endParaRPr lang="fr-CH" dirty="0" smtClean="0"/>
          </a:p>
          <a:p>
            <a:pPr algn="l">
              <a:buFontTx/>
              <a:buChar char="•"/>
            </a:pPr>
            <a:r>
              <a:rPr lang="fr-CH" dirty="0" smtClean="0"/>
              <a:t> In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example</a:t>
            </a:r>
            <a:r>
              <a:rPr lang="fr-CH" dirty="0" smtClean="0"/>
              <a:t>, </a:t>
            </a:r>
            <a:r>
              <a:rPr lang="fr-CH" dirty="0" err="1" smtClean="0"/>
              <a:t>there</a:t>
            </a:r>
            <a:r>
              <a:rPr lang="fr-CH" dirty="0" smtClean="0"/>
              <a:t> are </a:t>
            </a:r>
            <a:r>
              <a:rPr lang="fr-CH" dirty="0" err="1" smtClean="0"/>
              <a:t>only</a:t>
            </a:r>
            <a:r>
              <a:rPr lang="fr-CH" dirty="0" smtClean="0"/>
              <a:t> 2 fragments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802.11 </a:t>
            </a:r>
            <a:r>
              <a:rPr lang="tr-TR" dirty="0" err="1" smtClean="0"/>
              <a:t>Po</a:t>
            </a:r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Coordination</a:t>
            </a:r>
            <a:r>
              <a:rPr lang="tr-TR" dirty="0" smtClean="0"/>
              <a:t> </a:t>
            </a:r>
            <a:r>
              <a:rPr lang="tr-TR" dirty="0" err="1" smtClean="0"/>
              <a:t>Function</a:t>
            </a:r>
            <a:r>
              <a:rPr lang="en-US" dirty="0" smtClean="0"/>
              <a:t> </a:t>
            </a:r>
            <a:r>
              <a:rPr lang="en-US" dirty="0"/>
              <a:t>I (almost never used)</a:t>
            </a:r>
          </a:p>
        </p:txBody>
      </p:sp>
      <p:grpSp>
        <p:nvGrpSpPr>
          <p:cNvPr id="115851" name="Group 139"/>
          <p:cNvGrpSpPr>
            <a:grpSpLocks/>
          </p:cNvGrpSpPr>
          <p:nvPr/>
        </p:nvGrpSpPr>
        <p:grpSpPr bwMode="auto">
          <a:xfrm>
            <a:off x="684213" y="1773238"/>
            <a:ext cx="7010400" cy="2867025"/>
            <a:chOff x="576" y="1248"/>
            <a:chExt cx="4416" cy="1806"/>
          </a:xfrm>
        </p:grpSpPr>
        <p:sp>
          <p:nvSpPr>
            <p:cNvPr id="115716" name="Line 4"/>
            <p:cNvSpPr>
              <a:spLocks noChangeShapeType="1"/>
            </p:cNvSpPr>
            <p:nvPr/>
          </p:nvSpPr>
          <p:spPr bwMode="auto">
            <a:xfrm flipH="1" flipV="1">
              <a:off x="2256" y="1728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18" name="Line 6"/>
            <p:cNvSpPr>
              <a:spLocks noChangeShapeType="1"/>
            </p:cNvSpPr>
            <p:nvPr/>
          </p:nvSpPr>
          <p:spPr bwMode="auto">
            <a:xfrm>
              <a:off x="1632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19" name="Text Box 7"/>
            <p:cNvSpPr txBox="1">
              <a:spLocks noChangeArrowheads="1"/>
            </p:cNvSpPr>
            <p:nvPr/>
          </p:nvSpPr>
          <p:spPr bwMode="auto">
            <a:xfrm>
              <a:off x="1584" y="1728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PIFS</a:t>
              </a:r>
            </a:p>
          </p:txBody>
        </p:sp>
        <p:sp>
          <p:nvSpPr>
            <p:cNvPr id="115725" name="Line 13"/>
            <p:cNvSpPr>
              <a:spLocks noChangeShapeType="1"/>
            </p:cNvSpPr>
            <p:nvPr/>
          </p:nvSpPr>
          <p:spPr bwMode="auto">
            <a:xfrm>
              <a:off x="1152" y="2832"/>
              <a:ext cx="36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6" name="Text Box 14"/>
            <p:cNvSpPr txBox="1">
              <a:spLocks noChangeArrowheads="1"/>
            </p:cNvSpPr>
            <p:nvPr/>
          </p:nvSpPr>
          <p:spPr bwMode="auto">
            <a:xfrm>
              <a:off x="576" y="2688"/>
              <a:ext cx="58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stations‘</a:t>
              </a:r>
            </a:p>
            <a:p>
              <a:pPr algn="l" eaLnBrk="0" hangingPunct="0"/>
              <a:r>
                <a:rPr lang="de-DE" sz="1600">
                  <a:latin typeface="Arial" charset="0"/>
                </a:rPr>
                <a:t>NAV</a:t>
              </a:r>
            </a:p>
          </p:txBody>
        </p:sp>
        <p:sp>
          <p:nvSpPr>
            <p:cNvPr id="115727" name="Text Box 15"/>
            <p:cNvSpPr txBox="1">
              <a:spLocks noChangeArrowheads="1"/>
            </p:cNvSpPr>
            <p:nvPr/>
          </p:nvSpPr>
          <p:spPr bwMode="auto">
            <a:xfrm>
              <a:off x="576" y="2304"/>
              <a:ext cx="57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wireless</a:t>
              </a:r>
            </a:p>
            <a:p>
              <a:pPr algn="l" eaLnBrk="0" hangingPunct="0"/>
              <a:r>
                <a:rPr lang="de-DE" sz="1600">
                  <a:latin typeface="Arial" charset="0"/>
                </a:rPr>
                <a:t>stations</a:t>
              </a:r>
            </a:p>
          </p:txBody>
        </p:sp>
        <p:sp>
          <p:nvSpPr>
            <p:cNvPr id="115728" name="Text Box 16"/>
            <p:cNvSpPr txBox="1">
              <a:spLocks noChangeArrowheads="1"/>
            </p:cNvSpPr>
            <p:nvPr/>
          </p:nvSpPr>
          <p:spPr bwMode="auto">
            <a:xfrm>
              <a:off x="576" y="1920"/>
              <a:ext cx="7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point </a:t>
              </a:r>
            </a:p>
            <a:p>
              <a:pPr algn="l" eaLnBrk="0" hangingPunct="0"/>
              <a:r>
                <a:rPr lang="de-DE" sz="1600">
                  <a:latin typeface="Arial" charset="0"/>
                </a:rPr>
                <a:t>coordinator</a:t>
              </a:r>
            </a:p>
          </p:txBody>
        </p:sp>
        <p:sp>
          <p:nvSpPr>
            <p:cNvPr id="115729" name="Line 17"/>
            <p:cNvSpPr>
              <a:spLocks noChangeShapeType="1"/>
            </p:cNvSpPr>
            <p:nvPr/>
          </p:nvSpPr>
          <p:spPr bwMode="auto">
            <a:xfrm>
              <a:off x="1152" y="2448"/>
              <a:ext cx="36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0" name="Line 18"/>
            <p:cNvSpPr>
              <a:spLocks noChangeShapeType="1"/>
            </p:cNvSpPr>
            <p:nvPr/>
          </p:nvSpPr>
          <p:spPr bwMode="auto">
            <a:xfrm>
              <a:off x="1152" y="2064"/>
              <a:ext cx="36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33" name="Line 21"/>
            <p:cNvSpPr>
              <a:spLocks noChangeShapeType="1"/>
            </p:cNvSpPr>
            <p:nvPr/>
          </p:nvSpPr>
          <p:spPr bwMode="auto">
            <a:xfrm flipV="1">
              <a:off x="1968" y="17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1" name="Rectangle 29"/>
            <p:cNvSpPr>
              <a:spLocks noChangeArrowheads="1"/>
            </p:cNvSpPr>
            <p:nvPr/>
          </p:nvSpPr>
          <p:spPr bwMode="auto">
            <a:xfrm>
              <a:off x="1968" y="1824"/>
              <a:ext cx="288" cy="240"/>
            </a:xfrm>
            <a:prstGeom prst="rect">
              <a:avLst/>
            </a:prstGeom>
            <a:solidFill>
              <a:srgbClr val="F4EE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de-DE" sz="1600">
                  <a:latin typeface="Arial" charset="0"/>
                </a:rPr>
                <a:t>D</a:t>
              </a:r>
              <a:r>
                <a:rPr lang="de-DE" sz="1600" baseline="-25000">
                  <a:latin typeface="Arial" charset="0"/>
                </a:rPr>
                <a:t>1</a:t>
              </a:r>
              <a:endParaRPr lang="de-DE" sz="1600">
                <a:latin typeface="Arial" charset="0"/>
              </a:endParaRPr>
            </a:p>
          </p:txBody>
        </p:sp>
        <p:sp>
          <p:nvSpPr>
            <p:cNvPr id="115742" name="Rectangle 30"/>
            <p:cNvSpPr>
              <a:spLocks noChangeArrowheads="1"/>
            </p:cNvSpPr>
            <p:nvPr/>
          </p:nvSpPr>
          <p:spPr bwMode="auto">
            <a:xfrm>
              <a:off x="2592" y="2208"/>
              <a:ext cx="288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de-DE" sz="1600">
                  <a:latin typeface="Arial" charset="0"/>
                </a:rPr>
                <a:t>U</a:t>
              </a:r>
              <a:r>
                <a:rPr lang="de-DE" sz="1600" baseline="-25000">
                  <a:latin typeface="Arial" charset="0"/>
                </a:rPr>
                <a:t>1</a:t>
              </a:r>
              <a:endParaRPr lang="de-DE" sz="1600">
                <a:latin typeface="Arial" charset="0"/>
              </a:endParaRPr>
            </a:p>
          </p:txBody>
        </p:sp>
        <p:sp>
          <p:nvSpPr>
            <p:cNvPr id="115746" name="Line 34"/>
            <p:cNvSpPr>
              <a:spLocks noChangeShapeType="1"/>
            </p:cNvSpPr>
            <p:nvPr/>
          </p:nvSpPr>
          <p:spPr bwMode="auto">
            <a:xfrm flipV="1">
              <a:off x="2592" y="2112"/>
              <a:ext cx="1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49" name="Text Box 37"/>
            <p:cNvSpPr txBox="1">
              <a:spLocks noChangeArrowheads="1"/>
            </p:cNvSpPr>
            <p:nvPr/>
          </p:nvSpPr>
          <p:spPr bwMode="auto">
            <a:xfrm>
              <a:off x="2208" y="2064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SIFS</a:t>
              </a:r>
            </a:p>
          </p:txBody>
        </p:sp>
        <p:sp>
          <p:nvSpPr>
            <p:cNvPr id="115750" name="Line 38"/>
            <p:cNvSpPr>
              <a:spLocks noChangeShapeType="1"/>
            </p:cNvSpPr>
            <p:nvPr/>
          </p:nvSpPr>
          <p:spPr bwMode="auto">
            <a:xfrm>
              <a:off x="2256" y="22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1" name="Rectangle 39"/>
            <p:cNvSpPr>
              <a:spLocks noChangeArrowheads="1"/>
            </p:cNvSpPr>
            <p:nvPr/>
          </p:nvSpPr>
          <p:spPr bwMode="auto">
            <a:xfrm>
              <a:off x="1440" y="2688"/>
              <a:ext cx="3408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de-DE" sz="1600">
                  <a:latin typeface="Arial" charset="0"/>
                </a:rPr>
                <a:t>NAV</a:t>
              </a:r>
            </a:p>
          </p:txBody>
        </p:sp>
        <p:sp>
          <p:nvSpPr>
            <p:cNvPr id="115756" name="Line 44"/>
            <p:cNvSpPr>
              <a:spLocks noChangeShapeType="1"/>
            </p:cNvSpPr>
            <p:nvPr/>
          </p:nvSpPr>
          <p:spPr bwMode="auto">
            <a:xfrm flipH="1" flipV="1">
              <a:off x="3648" y="1728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7" name="Line 45"/>
            <p:cNvSpPr>
              <a:spLocks noChangeShapeType="1"/>
            </p:cNvSpPr>
            <p:nvPr/>
          </p:nvSpPr>
          <p:spPr bwMode="auto">
            <a:xfrm>
              <a:off x="2880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8" name="Text Box 46"/>
            <p:cNvSpPr txBox="1">
              <a:spLocks noChangeArrowheads="1"/>
            </p:cNvSpPr>
            <p:nvPr/>
          </p:nvSpPr>
          <p:spPr bwMode="auto">
            <a:xfrm>
              <a:off x="2832" y="1728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SIFS</a:t>
              </a:r>
            </a:p>
          </p:txBody>
        </p:sp>
        <p:sp>
          <p:nvSpPr>
            <p:cNvPr id="115759" name="Line 47"/>
            <p:cNvSpPr>
              <a:spLocks noChangeShapeType="1"/>
            </p:cNvSpPr>
            <p:nvPr/>
          </p:nvSpPr>
          <p:spPr bwMode="auto">
            <a:xfrm flipV="1">
              <a:off x="3216" y="17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0" name="Rectangle 48"/>
            <p:cNvSpPr>
              <a:spLocks noChangeArrowheads="1"/>
            </p:cNvSpPr>
            <p:nvPr/>
          </p:nvSpPr>
          <p:spPr bwMode="auto">
            <a:xfrm>
              <a:off x="3216" y="1824"/>
              <a:ext cx="432" cy="240"/>
            </a:xfrm>
            <a:prstGeom prst="rect">
              <a:avLst/>
            </a:prstGeom>
            <a:solidFill>
              <a:srgbClr val="F4EE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de-DE" sz="1600">
                  <a:latin typeface="Arial" charset="0"/>
                </a:rPr>
                <a:t>D</a:t>
              </a:r>
              <a:r>
                <a:rPr lang="de-DE" sz="1600" baseline="-25000">
                  <a:latin typeface="Arial" charset="0"/>
                </a:rPr>
                <a:t>2</a:t>
              </a:r>
              <a:endParaRPr lang="de-DE" sz="1600">
                <a:latin typeface="Arial" charset="0"/>
              </a:endParaRPr>
            </a:p>
          </p:txBody>
        </p:sp>
        <p:sp>
          <p:nvSpPr>
            <p:cNvPr id="115761" name="Rectangle 49"/>
            <p:cNvSpPr>
              <a:spLocks noChangeArrowheads="1"/>
            </p:cNvSpPr>
            <p:nvPr/>
          </p:nvSpPr>
          <p:spPr bwMode="auto">
            <a:xfrm>
              <a:off x="3984" y="2208"/>
              <a:ext cx="576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de-DE" sz="1600">
                  <a:latin typeface="Arial" charset="0"/>
                </a:rPr>
                <a:t>U</a:t>
              </a:r>
              <a:r>
                <a:rPr lang="de-DE" sz="1600" baseline="-25000">
                  <a:latin typeface="Arial" charset="0"/>
                </a:rPr>
                <a:t>2</a:t>
              </a:r>
              <a:endParaRPr lang="de-DE" sz="1600">
                <a:latin typeface="Arial" charset="0"/>
              </a:endParaRPr>
            </a:p>
          </p:txBody>
        </p:sp>
        <p:sp>
          <p:nvSpPr>
            <p:cNvPr id="115762" name="Line 50"/>
            <p:cNvSpPr>
              <a:spLocks noChangeShapeType="1"/>
            </p:cNvSpPr>
            <p:nvPr/>
          </p:nvSpPr>
          <p:spPr bwMode="auto">
            <a:xfrm flipV="1">
              <a:off x="3984" y="211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3" name="Text Box 51"/>
            <p:cNvSpPr txBox="1">
              <a:spLocks noChangeArrowheads="1"/>
            </p:cNvSpPr>
            <p:nvPr/>
          </p:nvSpPr>
          <p:spPr bwMode="auto">
            <a:xfrm>
              <a:off x="3600" y="2064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SIFS</a:t>
              </a:r>
            </a:p>
          </p:txBody>
        </p:sp>
        <p:sp>
          <p:nvSpPr>
            <p:cNvPr id="115764" name="Line 52"/>
            <p:cNvSpPr>
              <a:spLocks noChangeShapeType="1"/>
            </p:cNvSpPr>
            <p:nvPr/>
          </p:nvSpPr>
          <p:spPr bwMode="auto">
            <a:xfrm>
              <a:off x="3648" y="22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5" name="Line 53"/>
            <p:cNvSpPr>
              <a:spLocks noChangeShapeType="1"/>
            </p:cNvSpPr>
            <p:nvPr/>
          </p:nvSpPr>
          <p:spPr bwMode="auto">
            <a:xfrm flipV="1">
              <a:off x="2880" y="172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7" name="Line 55"/>
            <p:cNvSpPr>
              <a:spLocks noChangeShapeType="1"/>
            </p:cNvSpPr>
            <p:nvPr/>
          </p:nvSpPr>
          <p:spPr bwMode="auto">
            <a:xfrm>
              <a:off x="1152" y="192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8" name="Line 56"/>
            <p:cNvSpPr>
              <a:spLocks noChangeShapeType="1"/>
            </p:cNvSpPr>
            <p:nvPr/>
          </p:nvSpPr>
          <p:spPr bwMode="auto">
            <a:xfrm>
              <a:off x="4848" y="206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9" name="Line 57"/>
            <p:cNvSpPr>
              <a:spLocks noChangeShapeType="1"/>
            </p:cNvSpPr>
            <p:nvPr/>
          </p:nvSpPr>
          <p:spPr bwMode="auto">
            <a:xfrm>
              <a:off x="4848" y="24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70" name="Line 58"/>
            <p:cNvSpPr>
              <a:spLocks noChangeShapeType="1"/>
            </p:cNvSpPr>
            <p:nvPr/>
          </p:nvSpPr>
          <p:spPr bwMode="auto">
            <a:xfrm>
              <a:off x="4848" y="28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03" name="Line 91"/>
            <p:cNvSpPr>
              <a:spLocks noChangeShapeType="1"/>
            </p:cNvSpPr>
            <p:nvPr/>
          </p:nvSpPr>
          <p:spPr bwMode="auto">
            <a:xfrm>
              <a:off x="4560" y="19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04" name="Text Box 92"/>
            <p:cNvSpPr txBox="1">
              <a:spLocks noChangeArrowheads="1"/>
            </p:cNvSpPr>
            <p:nvPr/>
          </p:nvSpPr>
          <p:spPr bwMode="auto">
            <a:xfrm>
              <a:off x="4512" y="1728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SIFS</a:t>
              </a:r>
            </a:p>
          </p:txBody>
        </p:sp>
        <p:sp>
          <p:nvSpPr>
            <p:cNvPr id="115806" name="Line 94"/>
            <p:cNvSpPr>
              <a:spLocks noChangeShapeType="1"/>
            </p:cNvSpPr>
            <p:nvPr/>
          </p:nvSpPr>
          <p:spPr bwMode="auto">
            <a:xfrm flipV="1">
              <a:off x="4560" y="172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07" name="Line 95"/>
            <p:cNvSpPr>
              <a:spLocks noChangeShapeType="1"/>
            </p:cNvSpPr>
            <p:nvPr/>
          </p:nvSpPr>
          <p:spPr bwMode="auto">
            <a:xfrm>
              <a:off x="4848" y="192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26" name="Line 114"/>
            <p:cNvSpPr>
              <a:spLocks noChangeShapeType="1"/>
            </p:cNvSpPr>
            <p:nvPr/>
          </p:nvSpPr>
          <p:spPr bwMode="auto">
            <a:xfrm flipV="1">
              <a:off x="1440" y="1488"/>
              <a:ext cx="0" cy="14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34" name="Line 122"/>
            <p:cNvSpPr>
              <a:spLocks noChangeShapeType="1"/>
            </p:cNvSpPr>
            <p:nvPr/>
          </p:nvSpPr>
          <p:spPr bwMode="auto">
            <a:xfrm flipH="1">
              <a:off x="1440" y="2928"/>
              <a:ext cx="3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36" name="Text Box 124"/>
            <p:cNvSpPr txBox="1">
              <a:spLocks noChangeArrowheads="1"/>
            </p:cNvSpPr>
            <p:nvPr/>
          </p:nvSpPr>
          <p:spPr bwMode="auto">
            <a:xfrm>
              <a:off x="2784" y="1344"/>
              <a:ext cx="8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SuperFrame</a:t>
              </a:r>
            </a:p>
          </p:txBody>
        </p:sp>
        <p:sp>
          <p:nvSpPr>
            <p:cNvPr id="115837" name="Line 125"/>
            <p:cNvSpPr>
              <a:spLocks noChangeShapeType="1"/>
            </p:cNvSpPr>
            <p:nvPr/>
          </p:nvSpPr>
          <p:spPr bwMode="auto">
            <a:xfrm flipH="1">
              <a:off x="1440" y="1536"/>
              <a:ext cx="35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40" name="Text Box 128"/>
            <p:cNvSpPr txBox="1">
              <a:spLocks noChangeArrowheads="1"/>
            </p:cNvSpPr>
            <p:nvPr/>
          </p:nvSpPr>
          <p:spPr bwMode="auto">
            <a:xfrm>
              <a:off x="1344" y="1248"/>
              <a:ext cx="2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t</a:t>
              </a:r>
              <a:r>
                <a:rPr lang="de-DE" sz="1600" baseline="-25000">
                  <a:latin typeface="Arial" charset="0"/>
                </a:rPr>
                <a:t>0</a:t>
              </a:r>
              <a:endParaRPr lang="de-DE" sz="1600">
                <a:latin typeface="Arial" charset="0"/>
              </a:endParaRPr>
            </a:p>
          </p:txBody>
        </p:sp>
        <p:sp>
          <p:nvSpPr>
            <p:cNvPr id="115846" name="Line 134"/>
            <p:cNvSpPr>
              <a:spLocks noChangeShapeType="1"/>
            </p:cNvSpPr>
            <p:nvPr/>
          </p:nvSpPr>
          <p:spPr bwMode="auto">
            <a:xfrm>
              <a:off x="4848" y="292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6" name="Text Box 54"/>
            <p:cNvSpPr txBox="1">
              <a:spLocks noChangeArrowheads="1"/>
            </p:cNvSpPr>
            <p:nvPr/>
          </p:nvSpPr>
          <p:spPr bwMode="auto">
            <a:xfrm>
              <a:off x="720" y="1680"/>
              <a:ext cx="912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medium busy</a:t>
              </a:r>
            </a:p>
          </p:txBody>
        </p:sp>
        <p:sp>
          <p:nvSpPr>
            <p:cNvPr id="115848" name="Line 136"/>
            <p:cNvSpPr>
              <a:spLocks noChangeShapeType="1"/>
            </p:cNvSpPr>
            <p:nvPr/>
          </p:nvSpPr>
          <p:spPr bwMode="auto">
            <a:xfrm flipV="1">
              <a:off x="1632" y="1488"/>
              <a:ext cx="0" cy="1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49" name="Text Box 137"/>
            <p:cNvSpPr txBox="1">
              <a:spLocks noChangeArrowheads="1"/>
            </p:cNvSpPr>
            <p:nvPr/>
          </p:nvSpPr>
          <p:spPr bwMode="auto">
            <a:xfrm>
              <a:off x="1536" y="1248"/>
              <a:ext cx="2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t</a:t>
              </a:r>
              <a:r>
                <a:rPr lang="de-DE" sz="1600" baseline="-25000">
                  <a:latin typeface="Arial" charset="0"/>
                </a:rPr>
                <a:t>1</a:t>
              </a:r>
              <a:endParaRPr lang="de-DE" sz="1600">
                <a:latin typeface="Arial" charset="0"/>
              </a:endParaRPr>
            </a:p>
          </p:txBody>
        </p:sp>
      </p:grp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517525" y="4869160"/>
            <a:ext cx="56927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fr-CH" sz="2000" dirty="0"/>
              <a:t> </a:t>
            </a:r>
            <a:r>
              <a:rPr lang="fr-CH" sz="2000" dirty="0" err="1"/>
              <a:t>Purpose</a:t>
            </a:r>
            <a:r>
              <a:rPr lang="fr-CH" sz="2000" dirty="0"/>
              <a:t>: </a:t>
            </a:r>
            <a:r>
              <a:rPr lang="fr-CH" sz="2000" dirty="0" err="1"/>
              <a:t>provide</a:t>
            </a:r>
            <a:r>
              <a:rPr lang="fr-CH" sz="2000" dirty="0"/>
              <a:t> a time-</a:t>
            </a:r>
            <a:r>
              <a:rPr lang="fr-CH" sz="2000" dirty="0" err="1"/>
              <a:t>bounded</a:t>
            </a:r>
            <a:r>
              <a:rPr lang="fr-CH" sz="2000" dirty="0"/>
              <a:t> service</a:t>
            </a:r>
          </a:p>
          <a:p>
            <a:pPr algn="l">
              <a:buFontTx/>
              <a:buChar char="•"/>
            </a:pPr>
            <a:r>
              <a:rPr lang="fr-CH" sz="2000" dirty="0"/>
              <a:t> Not usable for ad hoc networks</a:t>
            </a:r>
          </a:p>
          <a:p>
            <a:pPr algn="l">
              <a:buFontTx/>
              <a:buChar char="•"/>
            </a:pPr>
            <a:r>
              <a:rPr lang="fr-CH" sz="2000" dirty="0"/>
              <a:t> D</a:t>
            </a:r>
            <a:r>
              <a:rPr lang="fr-CH" sz="2000" baseline="-25000" dirty="0"/>
              <a:t>i</a:t>
            </a:r>
            <a:r>
              <a:rPr lang="fr-CH" sz="2000" dirty="0"/>
              <a:t> </a:t>
            </a:r>
            <a:r>
              <a:rPr lang="fr-CH" sz="2000" dirty="0" err="1"/>
              <a:t>represents</a:t>
            </a:r>
            <a:r>
              <a:rPr lang="fr-CH" sz="2000" dirty="0"/>
              <a:t> the polling of station i</a:t>
            </a:r>
          </a:p>
          <a:p>
            <a:pPr algn="l">
              <a:buFontTx/>
              <a:buChar char="•"/>
            </a:pPr>
            <a:r>
              <a:rPr lang="fr-CH" sz="2000" dirty="0"/>
              <a:t> </a:t>
            </a:r>
            <a:r>
              <a:rPr lang="fr-CH" sz="2000" dirty="0" err="1"/>
              <a:t>U</a:t>
            </a:r>
            <a:r>
              <a:rPr lang="fr-CH" sz="2000" baseline="-25000" dirty="0" err="1"/>
              <a:t>i</a:t>
            </a:r>
            <a:r>
              <a:rPr lang="fr-CH" sz="2000" dirty="0"/>
              <a:t> </a:t>
            </a:r>
            <a:r>
              <a:rPr lang="fr-CH" sz="2000" dirty="0" err="1"/>
              <a:t>represents</a:t>
            </a:r>
            <a:r>
              <a:rPr lang="fr-CH" sz="2000" dirty="0"/>
              <a:t> transmission of data </a:t>
            </a:r>
            <a:r>
              <a:rPr lang="fr-CH" sz="2000" dirty="0" err="1"/>
              <a:t>from</a:t>
            </a:r>
            <a:r>
              <a:rPr lang="fr-CH" sz="2000" dirty="0"/>
              <a:t> station i</a:t>
            </a:r>
            <a:endParaRPr lang="en-GB" sz="2000" dirty="0"/>
          </a:p>
          <a:p>
            <a:pPr algn="l">
              <a:buFontTx/>
              <a:buChar char="•"/>
            </a:pP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Mobile Communication Technology according to IEEE (examples)</a:t>
            </a:r>
          </a:p>
        </p:txBody>
      </p:sp>
      <p:sp>
        <p:nvSpPr>
          <p:cNvPr id="336899" name="Text Box 3"/>
          <p:cNvSpPr txBox="1">
            <a:spLocks noChangeArrowheads="1"/>
          </p:cNvSpPr>
          <p:nvPr/>
        </p:nvSpPr>
        <p:spPr bwMode="auto">
          <a:xfrm>
            <a:off x="34925" y="1227138"/>
            <a:ext cx="3195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/>
              <a:t>Local wireless networks</a:t>
            </a:r>
          </a:p>
          <a:p>
            <a:pPr algn="l" eaLnBrk="0" hangingPunct="0"/>
            <a:r>
              <a:rPr lang="de-DE" sz="2000" b="1"/>
              <a:t>WLAN</a:t>
            </a:r>
            <a:r>
              <a:rPr lang="de-DE" sz="2000"/>
              <a:t> 802.11</a:t>
            </a:r>
            <a:endParaRPr lang="en-US" sz="2000"/>
          </a:p>
        </p:txBody>
      </p:sp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3851275" y="1155700"/>
            <a:ext cx="1238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/>
              <a:t>802.11a</a:t>
            </a:r>
            <a:endParaRPr lang="en-US" sz="2000"/>
          </a:p>
        </p:txBody>
      </p:sp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3852863" y="1916113"/>
            <a:ext cx="124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/>
              <a:t>802.11b</a:t>
            </a:r>
            <a:endParaRPr lang="en-US" sz="2000"/>
          </a:p>
        </p:txBody>
      </p:sp>
      <p:sp>
        <p:nvSpPr>
          <p:cNvPr id="336902" name="Text Box 6"/>
          <p:cNvSpPr txBox="1">
            <a:spLocks noChangeArrowheads="1"/>
          </p:cNvSpPr>
          <p:nvPr/>
        </p:nvSpPr>
        <p:spPr bwMode="auto">
          <a:xfrm>
            <a:off x="6084888" y="1516063"/>
            <a:ext cx="30444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 dirty="0"/>
              <a:t>802.11i/e/…/n/…/</a:t>
            </a:r>
            <a:r>
              <a:rPr lang="de-DE" sz="2000" dirty="0" smtClean="0"/>
              <a:t>z/</a:t>
            </a:r>
            <a:r>
              <a:rPr lang="de-DE" sz="2000" dirty="0" err="1" smtClean="0"/>
              <a:t>aa</a:t>
            </a:r>
            <a:endParaRPr lang="en-US" sz="2000" dirty="0"/>
          </a:p>
        </p:txBody>
      </p:sp>
      <p:cxnSp>
        <p:nvCxnSpPr>
          <p:cNvPr id="336903" name="AutoShape 7"/>
          <p:cNvCxnSpPr>
            <a:cxnSpLocks noChangeShapeType="1"/>
            <a:stCxn id="336899" idx="3"/>
            <a:endCxn id="336900" idx="1"/>
          </p:cNvCxnSpPr>
          <p:nvPr/>
        </p:nvCxnSpPr>
        <p:spPr bwMode="auto">
          <a:xfrm flipV="1">
            <a:off x="3230563" y="1354138"/>
            <a:ext cx="620712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36904" name="AutoShape 8"/>
          <p:cNvCxnSpPr>
            <a:cxnSpLocks noChangeShapeType="1"/>
            <a:stCxn id="336899" idx="3"/>
            <a:endCxn id="336901" idx="1"/>
          </p:cNvCxnSpPr>
          <p:nvPr/>
        </p:nvCxnSpPr>
        <p:spPr bwMode="auto">
          <a:xfrm>
            <a:off x="3230563" y="1577975"/>
            <a:ext cx="622300" cy="5365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36905" name="Text Box 9"/>
          <p:cNvSpPr txBox="1">
            <a:spLocks noChangeArrowheads="1"/>
          </p:cNvSpPr>
          <p:nvPr/>
        </p:nvSpPr>
        <p:spPr bwMode="auto">
          <a:xfrm>
            <a:off x="5272088" y="1916113"/>
            <a:ext cx="124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/>
              <a:t>802.11g</a:t>
            </a:r>
            <a:endParaRPr lang="en-US" sz="2000"/>
          </a:p>
        </p:txBody>
      </p:sp>
      <p:cxnSp>
        <p:nvCxnSpPr>
          <p:cNvPr id="336906" name="AutoShape 10"/>
          <p:cNvCxnSpPr>
            <a:cxnSpLocks noChangeShapeType="1"/>
            <a:stCxn id="336901" idx="3"/>
            <a:endCxn id="336905" idx="1"/>
          </p:cNvCxnSpPr>
          <p:nvPr/>
        </p:nvCxnSpPr>
        <p:spPr bwMode="auto">
          <a:xfrm>
            <a:off x="5097463" y="2114550"/>
            <a:ext cx="174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36907" name="Text Box 11"/>
          <p:cNvSpPr txBox="1">
            <a:spLocks noChangeArrowheads="1"/>
          </p:cNvSpPr>
          <p:nvPr/>
        </p:nvSpPr>
        <p:spPr bwMode="auto">
          <a:xfrm>
            <a:off x="2771775" y="908050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400" b="1">
                <a:solidFill>
                  <a:schemeClr val="accent2"/>
                </a:solidFill>
              </a:rPr>
              <a:t>WiFi</a:t>
            </a:r>
          </a:p>
        </p:txBody>
      </p:sp>
      <p:sp>
        <p:nvSpPr>
          <p:cNvPr id="336908" name="Text Box 12"/>
          <p:cNvSpPr txBox="1">
            <a:spLocks noChangeArrowheads="1"/>
          </p:cNvSpPr>
          <p:nvPr/>
        </p:nvSpPr>
        <p:spPr bwMode="auto">
          <a:xfrm>
            <a:off x="5270500" y="1155700"/>
            <a:ext cx="1246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/>
              <a:t>802.11h</a:t>
            </a:r>
            <a:endParaRPr lang="en-US" sz="2000"/>
          </a:p>
        </p:txBody>
      </p:sp>
      <p:cxnSp>
        <p:nvCxnSpPr>
          <p:cNvPr id="336909" name="AutoShape 13"/>
          <p:cNvCxnSpPr>
            <a:cxnSpLocks noChangeShapeType="1"/>
            <a:stCxn id="336900" idx="3"/>
            <a:endCxn id="336908" idx="1"/>
          </p:cNvCxnSpPr>
          <p:nvPr/>
        </p:nvCxnSpPr>
        <p:spPr bwMode="auto">
          <a:xfrm>
            <a:off x="5089525" y="1354138"/>
            <a:ext cx="180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36910" name="AutoShape 14"/>
          <p:cNvCxnSpPr>
            <a:cxnSpLocks noChangeShapeType="1"/>
            <a:stCxn id="336899" idx="3"/>
            <a:endCxn id="336902" idx="1"/>
          </p:cNvCxnSpPr>
          <p:nvPr/>
        </p:nvCxnSpPr>
        <p:spPr bwMode="auto">
          <a:xfrm>
            <a:off x="3230563" y="1577976"/>
            <a:ext cx="2854325" cy="13814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36911" name="Text Box 15"/>
          <p:cNvSpPr txBox="1">
            <a:spLocks noChangeArrowheads="1"/>
          </p:cNvSpPr>
          <p:nvPr/>
        </p:nvSpPr>
        <p:spPr bwMode="auto">
          <a:xfrm>
            <a:off x="0" y="3027363"/>
            <a:ext cx="2830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/>
              <a:t>Personal wireless nw</a:t>
            </a:r>
          </a:p>
          <a:p>
            <a:pPr algn="l" eaLnBrk="0" hangingPunct="0"/>
            <a:r>
              <a:rPr lang="de-DE" sz="2000" b="1"/>
              <a:t>WPAN</a:t>
            </a:r>
            <a:r>
              <a:rPr lang="de-DE" sz="2000"/>
              <a:t> 802.15</a:t>
            </a:r>
            <a:endParaRPr lang="en-US" sz="2000"/>
          </a:p>
        </p:txBody>
      </p:sp>
      <p:sp>
        <p:nvSpPr>
          <p:cNvPr id="336912" name="Text Box 16"/>
          <p:cNvSpPr txBox="1">
            <a:spLocks noChangeArrowheads="1"/>
          </p:cNvSpPr>
          <p:nvPr/>
        </p:nvSpPr>
        <p:spPr bwMode="auto">
          <a:xfrm>
            <a:off x="3841750" y="2894013"/>
            <a:ext cx="133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/>
              <a:t>802.15.4</a:t>
            </a:r>
            <a:endParaRPr lang="en-US" sz="2000"/>
          </a:p>
        </p:txBody>
      </p:sp>
      <p:sp>
        <p:nvSpPr>
          <p:cNvPr id="336913" name="Text Box 17"/>
          <p:cNvSpPr txBox="1">
            <a:spLocks noChangeArrowheads="1"/>
          </p:cNvSpPr>
          <p:nvPr/>
        </p:nvSpPr>
        <p:spPr bwMode="auto">
          <a:xfrm>
            <a:off x="3140075" y="3992563"/>
            <a:ext cx="133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/>
              <a:t>802.15.1</a:t>
            </a:r>
            <a:endParaRPr lang="en-US" sz="2000"/>
          </a:p>
        </p:txBody>
      </p:sp>
      <p:sp>
        <p:nvSpPr>
          <p:cNvPr id="336914" name="Text Box 18"/>
          <p:cNvSpPr txBox="1">
            <a:spLocks noChangeArrowheads="1"/>
          </p:cNvSpPr>
          <p:nvPr/>
        </p:nvSpPr>
        <p:spPr bwMode="auto">
          <a:xfrm>
            <a:off x="4140200" y="3748088"/>
            <a:ext cx="133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/>
              <a:t>802.15.2</a:t>
            </a:r>
            <a:endParaRPr lang="en-US" sz="2000"/>
          </a:p>
        </p:txBody>
      </p:sp>
      <p:cxnSp>
        <p:nvCxnSpPr>
          <p:cNvPr id="336915" name="AutoShape 19"/>
          <p:cNvCxnSpPr>
            <a:cxnSpLocks noChangeShapeType="1"/>
            <a:stCxn id="336911" idx="3"/>
            <a:endCxn id="336912" idx="1"/>
          </p:cNvCxnSpPr>
          <p:nvPr/>
        </p:nvCxnSpPr>
        <p:spPr bwMode="auto">
          <a:xfrm flipV="1">
            <a:off x="2830513" y="3092450"/>
            <a:ext cx="1011237" cy="28575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36916" name="AutoShape 20"/>
          <p:cNvCxnSpPr>
            <a:cxnSpLocks noChangeShapeType="1"/>
            <a:stCxn id="336911" idx="3"/>
            <a:endCxn id="336913" idx="1"/>
          </p:cNvCxnSpPr>
          <p:nvPr/>
        </p:nvCxnSpPr>
        <p:spPr bwMode="auto">
          <a:xfrm>
            <a:off x="2830513" y="3378200"/>
            <a:ext cx="309562" cy="812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36917" name="Text Box 21"/>
          <p:cNvSpPr txBox="1">
            <a:spLocks noChangeArrowheads="1"/>
          </p:cNvSpPr>
          <p:nvPr/>
        </p:nvSpPr>
        <p:spPr bwMode="auto">
          <a:xfrm>
            <a:off x="2933700" y="4267200"/>
            <a:ext cx="185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400" b="1">
                <a:solidFill>
                  <a:schemeClr val="accent2"/>
                </a:solidFill>
              </a:rPr>
              <a:t>Bluetooth</a:t>
            </a:r>
          </a:p>
        </p:txBody>
      </p:sp>
      <p:sp>
        <p:nvSpPr>
          <p:cNvPr id="336918" name="Text Box 22"/>
          <p:cNvSpPr txBox="1">
            <a:spLocks noChangeArrowheads="1"/>
          </p:cNvSpPr>
          <p:nvPr/>
        </p:nvSpPr>
        <p:spPr bwMode="auto">
          <a:xfrm>
            <a:off x="5260975" y="2894013"/>
            <a:ext cx="30636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 dirty="0" smtClean="0"/>
              <a:t>802.15.4a/b/c/d/e/f/g</a:t>
            </a:r>
            <a:endParaRPr lang="en-US" sz="2000" dirty="0"/>
          </a:p>
        </p:txBody>
      </p:sp>
      <p:cxnSp>
        <p:nvCxnSpPr>
          <p:cNvPr id="336919" name="AutoShape 23"/>
          <p:cNvCxnSpPr>
            <a:cxnSpLocks noChangeShapeType="1"/>
            <a:stCxn id="336912" idx="3"/>
            <a:endCxn id="336918" idx="1"/>
          </p:cNvCxnSpPr>
          <p:nvPr/>
        </p:nvCxnSpPr>
        <p:spPr bwMode="auto">
          <a:xfrm>
            <a:off x="5181600" y="3092451"/>
            <a:ext cx="79375" cy="161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36920" name="AutoShape 24"/>
          <p:cNvCxnSpPr>
            <a:cxnSpLocks noChangeShapeType="1"/>
            <a:stCxn id="336911" idx="3"/>
            <a:endCxn id="336914" idx="1"/>
          </p:cNvCxnSpPr>
          <p:nvPr/>
        </p:nvCxnSpPr>
        <p:spPr bwMode="auto">
          <a:xfrm>
            <a:off x="2830513" y="3378200"/>
            <a:ext cx="1309687" cy="5683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36921" name="Text Box 25"/>
          <p:cNvSpPr txBox="1">
            <a:spLocks noChangeArrowheads="1"/>
          </p:cNvSpPr>
          <p:nvPr/>
        </p:nvSpPr>
        <p:spPr bwMode="auto">
          <a:xfrm>
            <a:off x="3851275" y="2566988"/>
            <a:ext cx="135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400" b="1">
                <a:solidFill>
                  <a:schemeClr val="accent2"/>
                </a:solidFill>
              </a:rPr>
              <a:t>ZigBee</a:t>
            </a:r>
          </a:p>
        </p:txBody>
      </p:sp>
      <p:sp>
        <p:nvSpPr>
          <p:cNvPr id="336922" name="Text Box 26"/>
          <p:cNvSpPr txBox="1">
            <a:spLocks noChangeArrowheads="1"/>
          </p:cNvSpPr>
          <p:nvPr/>
        </p:nvSpPr>
        <p:spPr bwMode="auto">
          <a:xfrm>
            <a:off x="5867400" y="3675063"/>
            <a:ext cx="133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/>
              <a:t>802.15.3</a:t>
            </a:r>
            <a:endParaRPr lang="en-US" sz="2000"/>
          </a:p>
        </p:txBody>
      </p:sp>
      <p:cxnSp>
        <p:nvCxnSpPr>
          <p:cNvPr id="336923" name="AutoShape 27"/>
          <p:cNvCxnSpPr>
            <a:cxnSpLocks noChangeShapeType="1"/>
            <a:stCxn id="336911" idx="3"/>
            <a:endCxn id="336922" idx="1"/>
          </p:cNvCxnSpPr>
          <p:nvPr/>
        </p:nvCxnSpPr>
        <p:spPr bwMode="auto">
          <a:xfrm>
            <a:off x="2830513" y="3378200"/>
            <a:ext cx="3036887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36924" name="Text Box 28"/>
          <p:cNvSpPr txBox="1">
            <a:spLocks noChangeArrowheads="1"/>
          </p:cNvSpPr>
          <p:nvPr/>
        </p:nvSpPr>
        <p:spPr bwMode="auto">
          <a:xfrm>
            <a:off x="0" y="4756150"/>
            <a:ext cx="5905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/>
              <a:t>Wireless distribution networks</a:t>
            </a:r>
          </a:p>
          <a:p>
            <a:pPr algn="l" eaLnBrk="0" hangingPunct="0"/>
            <a:r>
              <a:rPr lang="de-DE" sz="2000" b="1"/>
              <a:t>WMAN</a:t>
            </a:r>
            <a:r>
              <a:rPr lang="de-DE" sz="2000"/>
              <a:t> 802.16 (Broadband Wireless Access)</a:t>
            </a:r>
            <a:endParaRPr lang="en-US" sz="2000"/>
          </a:p>
        </p:txBody>
      </p:sp>
      <p:sp>
        <p:nvSpPr>
          <p:cNvPr id="336925" name="Text Box 29"/>
          <p:cNvSpPr txBox="1">
            <a:spLocks noChangeArrowheads="1"/>
          </p:cNvSpPr>
          <p:nvPr/>
        </p:nvSpPr>
        <p:spPr bwMode="auto">
          <a:xfrm>
            <a:off x="2771775" y="5740400"/>
            <a:ext cx="5437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/>
              <a:t>[802.20 (Mobile Broadband Wireless Access)]</a:t>
            </a:r>
          </a:p>
          <a:p>
            <a:pPr algn="l" eaLnBrk="0" hangingPunct="0"/>
            <a:r>
              <a:rPr lang="de-DE"/>
              <a:t>802.16e (addition to .16 for mobile devices)</a:t>
            </a:r>
            <a:endParaRPr lang="en-US"/>
          </a:p>
        </p:txBody>
      </p:sp>
      <p:cxnSp>
        <p:nvCxnSpPr>
          <p:cNvPr id="336926" name="AutoShape 30"/>
          <p:cNvCxnSpPr>
            <a:cxnSpLocks noChangeShapeType="1"/>
            <a:stCxn id="336924" idx="2"/>
            <a:endCxn id="336925" idx="1"/>
          </p:cNvCxnSpPr>
          <p:nvPr/>
        </p:nvCxnSpPr>
        <p:spPr bwMode="auto">
          <a:xfrm rot="5400000">
            <a:off x="2560638" y="5668962"/>
            <a:ext cx="603250" cy="180975"/>
          </a:xfrm>
          <a:prstGeom prst="curvedConnector4">
            <a:avLst>
              <a:gd name="adj1" fmla="val 23421"/>
              <a:gd name="adj2" fmla="val 2263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36927" name="Text Box 31"/>
          <p:cNvSpPr txBox="1">
            <a:spLocks noChangeArrowheads="1"/>
          </p:cNvSpPr>
          <p:nvPr/>
        </p:nvSpPr>
        <p:spPr bwMode="auto">
          <a:xfrm>
            <a:off x="2843213" y="5468938"/>
            <a:ext cx="1481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b="1">
                <a:solidFill>
                  <a:srgbClr val="FF9900"/>
                </a:solidFill>
              </a:rPr>
              <a:t>+ Mobility</a:t>
            </a:r>
          </a:p>
        </p:txBody>
      </p:sp>
      <p:sp>
        <p:nvSpPr>
          <p:cNvPr id="336928" name="Text Box 32"/>
          <p:cNvSpPr txBox="1">
            <a:spLocks noChangeArrowheads="1"/>
          </p:cNvSpPr>
          <p:nvPr/>
        </p:nvSpPr>
        <p:spPr bwMode="auto">
          <a:xfrm>
            <a:off x="5867400" y="5040313"/>
            <a:ext cx="139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400" b="1">
                <a:solidFill>
                  <a:schemeClr val="accent2"/>
                </a:solidFill>
              </a:rPr>
              <a:t>WiMAX</a:t>
            </a:r>
          </a:p>
        </p:txBody>
      </p:sp>
      <p:sp>
        <p:nvSpPr>
          <p:cNvPr id="336929" name="Text Box 33"/>
          <p:cNvSpPr txBox="1">
            <a:spLocks noChangeArrowheads="1"/>
          </p:cNvSpPr>
          <p:nvPr/>
        </p:nvSpPr>
        <p:spPr bwMode="auto">
          <a:xfrm>
            <a:off x="7451725" y="3675063"/>
            <a:ext cx="174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/>
              <a:t>802.15.3b/c</a:t>
            </a:r>
            <a:endParaRPr lang="en-US" sz="2000"/>
          </a:p>
        </p:txBody>
      </p:sp>
      <p:cxnSp>
        <p:nvCxnSpPr>
          <p:cNvPr id="336930" name="AutoShape 34"/>
          <p:cNvCxnSpPr>
            <a:cxnSpLocks noChangeShapeType="1"/>
            <a:stCxn id="336922" idx="3"/>
            <a:endCxn id="336929" idx="1"/>
          </p:cNvCxnSpPr>
          <p:nvPr/>
        </p:nvCxnSpPr>
        <p:spPr bwMode="auto">
          <a:xfrm>
            <a:off x="7207250" y="3873500"/>
            <a:ext cx="2444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36931" name="AutoShape 35"/>
          <p:cNvCxnSpPr>
            <a:cxnSpLocks noChangeShapeType="1"/>
            <a:stCxn id="336911" idx="3"/>
            <a:endCxn id="336932" idx="1"/>
          </p:cNvCxnSpPr>
          <p:nvPr/>
        </p:nvCxnSpPr>
        <p:spPr bwMode="auto">
          <a:xfrm>
            <a:off x="2830513" y="3378200"/>
            <a:ext cx="3325812" cy="635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36932" name="Text Box 36"/>
          <p:cNvSpPr txBox="1">
            <a:spLocks noChangeArrowheads="1"/>
          </p:cNvSpPr>
          <p:nvPr/>
        </p:nvSpPr>
        <p:spPr bwMode="auto">
          <a:xfrm>
            <a:off x="6156325" y="3243263"/>
            <a:ext cx="2884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/>
              <a:t>802.15.5, .6 (WBAN)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11" grpId="0"/>
      <p:bldP spid="336912" grpId="0"/>
      <p:bldP spid="336913" grpId="0"/>
      <p:bldP spid="336914" grpId="0"/>
      <p:bldP spid="336917" grpId="0"/>
      <p:bldP spid="336918" grpId="0"/>
      <p:bldP spid="336921" grpId="0"/>
      <p:bldP spid="336922" grpId="0"/>
      <p:bldP spid="336924" grpId="1"/>
      <p:bldP spid="336925" grpId="1"/>
      <p:bldP spid="336927" grpId="1"/>
      <p:bldP spid="336928" grpId="1"/>
      <p:bldP spid="336929" grpId="0"/>
      <p:bldP spid="3369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20" name="Group 92"/>
          <p:cNvGrpSpPr>
            <a:grpSpLocks/>
          </p:cNvGrpSpPr>
          <p:nvPr/>
        </p:nvGrpSpPr>
        <p:grpSpPr bwMode="auto">
          <a:xfrm>
            <a:off x="990600" y="1905000"/>
            <a:ext cx="7010400" cy="2943225"/>
            <a:chOff x="624" y="1200"/>
            <a:chExt cx="4416" cy="1854"/>
          </a:xfrm>
        </p:grpSpPr>
        <p:sp>
          <p:nvSpPr>
            <p:cNvPr id="124931" name="Text Box 3"/>
            <p:cNvSpPr txBox="1">
              <a:spLocks noChangeArrowheads="1"/>
            </p:cNvSpPr>
            <p:nvPr/>
          </p:nvSpPr>
          <p:spPr bwMode="auto">
            <a:xfrm>
              <a:off x="4888" y="2640"/>
              <a:ext cx="1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t</a:t>
              </a:r>
            </a:p>
          </p:txBody>
        </p:sp>
        <p:sp>
          <p:nvSpPr>
            <p:cNvPr id="124962" name="Line 34"/>
            <p:cNvSpPr>
              <a:spLocks noChangeShapeType="1"/>
            </p:cNvSpPr>
            <p:nvPr/>
          </p:nvSpPr>
          <p:spPr bwMode="auto">
            <a:xfrm flipH="1" flipV="1">
              <a:off x="1728" y="153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63" name="Line 35"/>
            <p:cNvSpPr>
              <a:spLocks noChangeShapeType="1"/>
            </p:cNvSpPr>
            <p:nvPr/>
          </p:nvSpPr>
          <p:spPr bwMode="auto">
            <a:xfrm>
              <a:off x="1344" y="2640"/>
              <a:ext cx="36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64" name="Text Box 36"/>
            <p:cNvSpPr txBox="1">
              <a:spLocks noChangeArrowheads="1"/>
            </p:cNvSpPr>
            <p:nvPr/>
          </p:nvSpPr>
          <p:spPr bwMode="auto">
            <a:xfrm>
              <a:off x="624" y="2496"/>
              <a:ext cx="58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stations‘</a:t>
              </a:r>
            </a:p>
            <a:p>
              <a:pPr algn="l" eaLnBrk="0" hangingPunct="0"/>
              <a:r>
                <a:rPr lang="de-DE" sz="1600">
                  <a:latin typeface="Arial" charset="0"/>
                </a:rPr>
                <a:t>NAV</a:t>
              </a:r>
            </a:p>
          </p:txBody>
        </p:sp>
        <p:sp>
          <p:nvSpPr>
            <p:cNvPr id="124965" name="Text Box 37"/>
            <p:cNvSpPr txBox="1">
              <a:spLocks noChangeArrowheads="1"/>
            </p:cNvSpPr>
            <p:nvPr/>
          </p:nvSpPr>
          <p:spPr bwMode="auto">
            <a:xfrm>
              <a:off x="624" y="2112"/>
              <a:ext cx="57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wireless</a:t>
              </a:r>
            </a:p>
            <a:p>
              <a:pPr algn="l" eaLnBrk="0" hangingPunct="0"/>
              <a:r>
                <a:rPr lang="de-DE" sz="1600">
                  <a:latin typeface="Arial" charset="0"/>
                </a:rPr>
                <a:t>stations</a:t>
              </a:r>
            </a:p>
          </p:txBody>
        </p:sp>
        <p:sp>
          <p:nvSpPr>
            <p:cNvPr id="124966" name="Text Box 38"/>
            <p:cNvSpPr txBox="1">
              <a:spLocks noChangeArrowheads="1"/>
            </p:cNvSpPr>
            <p:nvPr/>
          </p:nvSpPr>
          <p:spPr bwMode="auto">
            <a:xfrm>
              <a:off x="624" y="1728"/>
              <a:ext cx="7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point </a:t>
              </a:r>
            </a:p>
            <a:p>
              <a:pPr algn="l" eaLnBrk="0" hangingPunct="0"/>
              <a:r>
                <a:rPr lang="de-DE" sz="1600">
                  <a:latin typeface="Arial" charset="0"/>
                </a:rPr>
                <a:t>coordinator</a:t>
              </a:r>
            </a:p>
          </p:txBody>
        </p:sp>
        <p:sp>
          <p:nvSpPr>
            <p:cNvPr id="124967" name="Line 39"/>
            <p:cNvSpPr>
              <a:spLocks noChangeShapeType="1"/>
            </p:cNvSpPr>
            <p:nvPr/>
          </p:nvSpPr>
          <p:spPr bwMode="auto">
            <a:xfrm>
              <a:off x="1344" y="2256"/>
              <a:ext cx="36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68" name="Line 40"/>
            <p:cNvSpPr>
              <a:spLocks noChangeShapeType="1"/>
            </p:cNvSpPr>
            <p:nvPr/>
          </p:nvSpPr>
          <p:spPr bwMode="auto">
            <a:xfrm>
              <a:off x="1344" y="1872"/>
              <a:ext cx="36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69" name="Line 41"/>
            <p:cNvSpPr>
              <a:spLocks noChangeShapeType="1"/>
            </p:cNvSpPr>
            <p:nvPr/>
          </p:nvSpPr>
          <p:spPr bwMode="auto">
            <a:xfrm flipV="1">
              <a:off x="1392" y="153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70" name="Rectangle 42"/>
            <p:cNvSpPr>
              <a:spLocks noChangeArrowheads="1"/>
            </p:cNvSpPr>
            <p:nvPr/>
          </p:nvSpPr>
          <p:spPr bwMode="auto">
            <a:xfrm>
              <a:off x="1392" y="1632"/>
              <a:ext cx="336" cy="240"/>
            </a:xfrm>
            <a:prstGeom prst="rect">
              <a:avLst/>
            </a:prstGeom>
            <a:solidFill>
              <a:srgbClr val="F4EE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de-DE" sz="1600">
                  <a:latin typeface="Arial" charset="0"/>
                </a:rPr>
                <a:t>D</a:t>
              </a:r>
              <a:r>
                <a:rPr lang="de-DE" sz="1600" baseline="-25000">
                  <a:latin typeface="Arial" charset="0"/>
                </a:rPr>
                <a:t>3</a:t>
              </a:r>
              <a:endParaRPr lang="de-DE" sz="1600">
                <a:latin typeface="Arial" charset="0"/>
              </a:endParaRPr>
            </a:p>
          </p:txBody>
        </p:sp>
        <p:sp>
          <p:nvSpPr>
            <p:cNvPr id="124971" name="Rectangle 43"/>
            <p:cNvSpPr>
              <a:spLocks noChangeArrowheads="1"/>
            </p:cNvSpPr>
            <p:nvPr/>
          </p:nvSpPr>
          <p:spPr bwMode="auto">
            <a:xfrm>
              <a:off x="1392" y="2496"/>
              <a:ext cx="2640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de-DE" sz="1600">
                  <a:latin typeface="Arial" charset="0"/>
                </a:rPr>
                <a:t>NAV</a:t>
              </a:r>
            </a:p>
          </p:txBody>
        </p:sp>
        <p:sp>
          <p:nvSpPr>
            <p:cNvPr id="124972" name="Line 44"/>
            <p:cNvSpPr>
              <a:spLocks noChangeShapeType="1"/>
            </p:cNvSpPr>
            <p:nvPr/>
          </p:nvSpPr>
          <p:spPr bwMode="auto">
            <a:xfrm>
              <a:off x="1296" y="172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77" name="Line 49"/>
            <p:cNvSpPr>
              <a:spLocks noChangeShapeType="1"/>
            </p:cNvSpPr>
            <p:nvPr/>
          </p:nvSpPr>
          <p:spPr bwMode="auto">
            <a:xfrm>
              <a:off x="1728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78" name="Text Box 50"/>
            <p:cNvSpPr txBox="1">
              <a:spLocks noChangeArrowheads="1"/>
            </p:cNvSpPr>
            <p:nvPr/>
          </p:nvSpPr>
          <p:spPr bwMode="auto">
            <a:xfrm>
              <a:off x="1680" y="1536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PIFS</a:t>
              </a:r>
            </a:p>
          </p:txBody>
        </p:sp>
        <p:sp>
          <p:nvSpPr>
            <p:cNvPr id="124979" name="Line 51"/>
            <p:cNvSpPr>
              <a:spLocks noChangeShapeType="1"/>
            </p:cNvSpPr>
            <p:nvPr/>
          </p:nvSpPr>
          <p:spPr bwMode="auto">
            <a:xfrm flipH="1" flipV="1">
              <a:off x="2496" y="153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80" name="Line 52"/>
            <p:cNvSpPr>
              <a:spLocks noChangeShapeType="1"/>
            </p:cNvSpPr>
            <p:nvPr/>
          </p:nvSpPr>
          <p:spPr bwMode="auto">
            <a:xfrm flipV="1">
              <a:off x="2064" y="153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81" name="Rectangle 53"/>
            <p:cNvSpPr>
              <a:spLocks noChangeArrowheads="1"/>
            </p:cNvSpPr>
            <p:nvPr/>
          </p:nvSpPr>
          <p:spPr bwMode="auto">
            <a:xfrm>
              <a:off x="2064" y="1632"/>
              <a:ext cx="432" cy="240"/>
            </a:xfrm>
            <a:prstGeom prst="rect">
              <a:avLst/>
            </a:prstGeom>
            <a:solidFill>
              <a:srgbClr val="F4EE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de-DE" sz="1600">
                  <a:latin typeface="Arial" charset="0"/>
                </a:rPr>
                <a:t>D</a:t>
              </a:r>
              <a:r>
                <a:rPr lang="de-DE" sz="1600" baseline="-25000">
                  <a:latin typeface="Arial" charset="0"/>
                </a:rPr>
                <a:t>4</a:t>
              </a:r>
              <a:endParaRPr lang="de-DE" sz="1600">
                <a:latin typeface="Arial" charset="0"/>
              </a:endParaRPr>
            </a:p>
          </p:txBody>
        </p:sp>
        <p:sp>
          <p:nvSpPr>
            <p:cNvPr id="124982" name="Rectangle 54"/>
            <p:cNvSpPr>
              <a:spLocks noChangeArrowheads="1"/>
            </p:cNvSpPr>
            <p:nvPr/>
          </p:nvSpPr>
          <p:spPr bwMode="auto">
            <a:xfrm>
              <a:off x="2832" y="2016"/>
              <a:ext cx="480" cy="24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de-DE" sz="1600">
                  <a:latin typeface="Arial" charset="0"/>
                </a:rPr>
                <a:t>U</a:t>
              </a:r>
              <a:r>
                <a:rPr lang="de-DE" sz="1600" baseline="-25000">
                  <a:latin typeface="Arial" charset="0"/>
                </a:rPr>
                <a:t>4</a:t>
              </a:r>
              <a:endParaRPr lang="de-DE" sz="1600">
                <a:latin typeface="Arial" charset="0"/>
              </a:endParaRPr>
            </a:p>
          </p:txBody>
        </p:sp>
        <p:sp>
          <p:nvSpPr>
            <p:cNvPr id="124983" name="Line 55"/>
            <p:cNvSpPr>
              <a:spLocks noChangeShapeType="1"/>
            </p:cNvSpPr>
            <p:nvPr/>
          </p:nvSpPr>
          <p:spPr bwMode="auto">
            <a:xfrm flipV="1">
              <a:off x="2832" y="192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84" name="Text Box 56"/>
            <p:cNvSpPr txBox="1">
              <a:spLocks noChangeArrowheads="1"/>
            </p:cNvSpPr>
            <p:nvPr/>
          </p:nvSpPr>
          <p:spPr bwMode="auto">
            <a:xfrm>
              <a:off x="2448" y="1872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SIFS</a:t>
              </a:r>
            </a:p>
          </p:txBody>
        </p:sp>
        <p:sp>
          <p:nvSpPr>
            <p:cNvPr id="124985" name="Line 57"/>
            <p:cNvSpPr>
              <a:spLocks noChangeShapeType="1"/>
            </p:cNvSpPr>
            <p:nvPr/>
          </p:nvSpPr>
          <p:spPr bwMode="auto">
            <a:xfrm>
              <a:off x="2496" y="20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86" name="Line 58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87" name="Line 59"/>
            <p:cNvSpPr>
              <a:spLocks noChangeShapeType="1"/>
            </p:cNvSpPr>
            <p:nvPr/>
          </p:nvSpPr>
          <p:spPr bwMode="auto">
            <a:xfrm>
              <a:off x="3312" y="17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88" name="Text Box 60"/>
            <p:cNvSpPr txBox="1">
              <a:spLocks noChangeArrowheads="1"/>
            </p:cNvSpPr>
            <p:nvPr/>
          </p:nvSpPr>
          <p:spPr bwMode="auto">
            <a:xfrm>
              <a:off x="3264" y="1536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SIFS</a:t>
              </a:r>
            </a:p>
          </p:txBody>
        </p:sp>
        <p:sp>
          <p:nvSpPr>
            <p:cNvPr id="124989" name="Line 61"/>
            <p:cNvSpPr>
              <a:spLocks noChangeShapeType="1"/>
            </p:cNvSpPr>
            <p:nvPr/>
          </p:nvSpPr>
          <p:spPr bwMode="auto">
            <a:xfrm flipV="1">
              <a:off x="3648" y="153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90" name="Rectangle 62"/>
            <p:cNvSpPr>
              <a:spLocks noChangeArrowheads="1"/>
            </p:cNvSpPr>
            <p:nvPr/>
          </p:nvSpPr>
          <p:spPr bwMode="auto">
            <a:xfrm>
              <a:off x="3648" y="1632"/>
              <a:ext cx="384" cy="240"/>
            </a:xfrm>
            <a:prstGeom prst="rect">
              <a:avLst/>
            </a:prstGeom>
            <a:solidFill>
              <a:srgbClr val="F4EE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de-DE" sz="1600">
                  <a:latin typeface="Arial" charset="0"/>
                </a:rPr>
                <a:t>CF</a:t>
              </a:r>
              <a:r>
                <a:rPr lang="de-DE" sz="1600" baseline="-25000">
                  <a:latin typeface="Arial" charset="0"/>
                </a:rPr>
                <a:t>end</a:t>
              </a:r>
              <a:endParaRPr lang="de-DE" sz="1600">
                <a:latin typeface="Arial" charset="0"/>
              </a:endParaRPr>
            </a:p>
          </p:txBody>
        </p:sp>
        <p:sp>
          <p:nvSpPr>
            <p:cNvPr id="124991" name="Rectangle 63"/>
            <p:cNvSpPr>
              <a:spLocks noChangeArrowheads="1"/>
            </p:cNvSpPr>
            <p:nvPr/>
          </p:nvSpPr>
          <p:spPr bwMode="auto">
            <a:xfrm>
              <a:off x="4032" y="2496"/>
              <a:ext cx="240" cy="144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92" name="Line 64"/>
            <p:cNvSpPr>
              <a:spLocks noChangeShapeType="1"/>
            </p:cNvSpPr>
            <p:nvPr/>
          </p:nvSpPr>
          <p:spPr bwMode="auto">
            <a:xfrm>
              <a:off x="1200" y="187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93" name="Line 65"/>
            <p:cNvSpPr>
              <a:spLocks noChangeShapeType="1"/>
            </p:cNvSpPr>
            <p:nvPr/>
          </p:nvSpPr>
          <p:spPr bwMode="auto">
            <a:xfrm>
              <a:off x="1200" y="22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94" name="Line 66"/>
            <p:cNvSpPr>
              <a:spLocks noChangeShapeType="1"/>
            </p:cNvSpPr>
            <p:nvPr/>
          </p:nvSpPr>
          <p:spPr bwMode="auto">
            <a:xfrm>
              <a:off x="1200" y="26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96" name="Line 68"/>
            <p:cNvSpPr>
              <a:spLocks noChangeShapeType="1"/>
            </p:cNvSpPr>
            <p:nvPr/>
          </p:nvSpPr>
          <p:spPr bwMode="auto">
            <a:xfrm flipV="1">
              <a:off x="4848" y="1392"/>
              <a:ext cx="0" cy="13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97" name="Rectangle 69"/>
            <p:cNvSpPr>
              <a:spLocks noChangeArrowheads="1"/>
            </p:cNvSpPr>
            <p:nvPr/>
          </p:nvSpPr>
          <p:spPr bwMode="auto">
            <a:xfrm>
              <a:off x="4848" y="2496"/>
              <a:ext cx="96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1600">
                <a:latin typeface="Arial" charset="0"/>
              </a:endParaRPr>
            </a:p>
          </p:txBody>
        </p:sp>
        <p:sp>
          <p:nvSpPr>
            <p:cNvPr id="124998" name="Line 70"/>
            <p:cNvSpPr>
              <a:spLocks noChangeShapeType="1"/>
            </p:cNvSpPr>
            <p:nvPr/>
          </p:nvSpPr>
          <p:spPr bwMode="auto">
            <a:xfrm flipV="1">
              <a:off x="4032" y="1488"/>
              <a:ext cx="0" cy="12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99" name="Text Box 71"/>
            <p:cNvSpPr txBox="1">
              <a:spLocks noChangeArrowheads="1"/>
            </p:cNvSpPr>
            <p:nvPr/>
          </p:nvSpPr>
          <p:spPr bwMode="auto">
            <a:xfrm>
              <a:off x="4128" y="2688"/>
              <a:ext cx="70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contention</a:t>
              </a:r>
            </a:p>
            <a:p>
              <a:pPr algn="l" eaLnBrk="0" hangingPunct="0"/>
              <a:r>
                <a:rPr lang="de-DE" sz="1600">
                  <a:latin typeface="Arial" charset="0"/>
                </a:rPr>
                <a:t>period</a:t>
              </a:r>
            </a:p>
          </p:txBody>
        </p:sp>
        <p:sp>
          <p:nvSpPr>
            <p:cNvPr id="125000" name="Line 72"/>
            <p:cNvSpPr>
              <a:spLocks noChangeShapeType="1"/>
            </p:cNvSpPr>
            <p:nvPr/>
          </p:nvSpPr>
          <p:spPr bwMode="auto">
            <a:xfrm>
              <a:off x="4032" y="27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01" name="Text Box 73"/>
            <p:cNvSpPr txBox="1">
              <a:spLocks noChangeArrowheads="1"/>
            </p:cNvSpPr>
            <p:nvPr/>
          </p:nvSpPr>
          <p:spPr bwMode="auto">
            <a:xfrm>
              <a:off x="1776" y="2640"/>
              <a:ext cx="13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contention free period</a:t>
              </a:r>
            </a:p>
          </p:txBody>
        </p:sp>
        <p:sp>
          <p:nvSpPr>
            <p:cNvPr id="125002" name="Line 74"/>
            <p:cNvSpPr>
              <a:spLocks noChangeShapeType="1"/>
            </p:cNvSpPr>
            <p:nvPr/>
          </p:nvSpPr>
          <p:spPr bwMode="auto">
            <a:xfrm>
              <a:off x="3072" y="273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04" name="Line 76"/>
            <p:cNvSpPr>
              <a:spLocks noChangeShapeType="1"/>
            </p:cNvSpPr>
            <p:nvPr/>
          </p:nvSpPr>
          <p:spPr bwMode="auto">
            <a:xfrm flipH="1">
              <a:off x="1344" y="273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07" name="Line 79"/>
            <p:cNvSpPr>
              <a:spLocks noChangeShapeType="1"/>
            </p:cNvSpPr>
            <p:nvPr/>
          </p:nvSpPr>
          <p:spPr bwMode="auto">
            <a:xfrm>
              <a:off x="1200" y="1440"/>
              <a:ext cx="3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08" name="Line 80"/>
            <p:cNvSpPr>
              <a:spLocks noChangeShapeType="1"/>
            </p:cNvSpPr>
            <p:nvPr/>
          </p:nvSpPr>
          <p:spPr bwMode="auto">
            <a:xfrm>
              <a:off x="1200" y="172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10" name="Text Box 82"/>
            <p:cNvSpPr txBox="1">
              <a:spLocks noChangeArrowheads="1"/>
            </p:cNvSpPr>
            <p:nvPr/>
          </p:nvSpPr>
          <p:spPr bwMode="auto">
            <a:xfrm>
              <a:off x="3936" y="1200"/>
              <a:ext cx="2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t</a:t>
              </a:r>
              <a:r>
                <a:rPr lang="de-DE" sz="1600" baseline="-25000">
                  <a:latin typeface="Arial" charset="0"/>
                </a:rPr>
                <a:t>2</a:t>
              </a:r>
              <a:endParaRPr lang="de-DE" sz="1600">
                <a:latin typeface="Arial" charset="0"/>
              </a:endParaRPr>
            </a:p>
          </p:txBody>
        </p:sp>
        <p:sp>
          <p:nvSpPr>
            <p:cNvPr id="125011" name="Text Box 83"/>
            <p:cNvSpPr txBox="1">
              <a:spLocks noChangeArrowheads="1"/>
            </p:cNvSpPr>
            <p:nvPr/>
          </p:nvSpPr>
          <p:spPr bwMode="auto">
            <a:xfrm>
              <a:off x="4176" y="1200"/>
              <a:ext cx="2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t</a:t>
              </a:r>
              <a:r>
                <a:rPr lang="de-DE" sz="1600" baseline="-25000">
                  <a:latin typeface="Arial" charset="0"/>
                </a:rPr>
                <a:t>3</a:t>
              </a:r>
              <a:endParaRPr lang="de-DE" sz="1600">
                <a:latin typeface="Arial" charset="0"/>
              </a:endParaRPr>
            </a:p>
          </p:txBody>
        </p:sp>
        <p:sp>
          <p:nvSpPr>
            <p:cNvPr id="125012" name="Text Box 84"/>
            <p:cNvSpPr txBox="1">
              <a:spLocks noChangeArrowheads="1"/>
            </p:cNvSpPr>
            <p:nvPr/>
          </p:nvSpPr>
          <p:spPr bwMode="auto">
            <a:xfrm>
              <a:off x="4752" y="1200"/>
              <a:ext cx="2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t</a:t>
              </a:r>
              <a:r>
                <a:rPr lang="de-DE" sz="1600" baseline="-25000">
                  <a:latin typeface="Arial" charset="0"/>
                </a:rPr>
                <a:t>4</a:t>
              </a:r>
              <a:endParaRPr lang="de-DE" sz="1600">
                <a:latin typeface="Arial" charset="0"/>
              </a:endParaRPr>
            </a:p>
          </p:txBody>
        </p:sp>
        <p:sp>
          <p:nvSpPr>
            <p:cNvPr id="125013" name="Line 85"/>
            <p:cNvSpPr>
              <a:spLocks noChangeShapeType="1"/>
            </p:cNvSpPr>
            <p:nvPr/>
          </p:nvSpPr>
          <p:spPr bwMode="auto">
            <a:xfrm flipV="1">
              <a:off x="4272" y="1488"/>
              <a:ext cx="0" cy="1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15" name="Line 87"/>
            <p:cNvSpPr>
              <a:spLocks noChangeShapeType="1"/>
            </p:cNvSpPr>
            <p:nvPr/>
          </p:nvSpPr>
          <p:spPr bwMode="auto">
            <a:xfrm>
              <a:off x="1200" y="273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50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802.11 </a:t>
            </a:r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Coordination</a:t>
            </a:r>
            <a:r>
              <a:rPr lang="tr-TR" dirty="0" smtClean="0"/>
              <a:t> </a:t>
            </a:r>
            <a:r>
              <a:rPr lang="tr-TR" dirty="0" err="1" smtClean="0"/>
              <a:t>Function</a:t>
            </a:r>
            <a:r>
              <a:rPr lang="tr-TR" dirty="0" smtClean="0"/>
              <a:t> II</a:t>
            </a:r>
            <a:endParaRPr lang="de-CH" dirty="0"/>
          </a:p>
        </p:txBody>
      </p:sp>
      <p:sp>
        <p:nvSpPr>
          <p:cNvPr id="52" name="Text Box 49"/>
          <p:cNvSpPr txBox="1">
            <a:spLocks noChangeArrowheads="1"/>
          </p:cNvSpPr>
          <p:nvPr/>
        </p:nvSpPr>
        <p:spPr bwMode="auto">
          <a:xfrm>
            <a:off x="669925" y="5192713"/>
            <a:ext cx="5777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fr-CH" dirty="0"/>
              <a:t> In </a:t>
            </a:r>
            <a:r>
              <a:rPr lang="fr-CH" dirty="0" err="1"/>
              <a:t>this</a:t>
            </a:r>
            <a:r>
              <a:rPr lang="fr-CH" dirty="0"/>
              <a:t> </a:t>
            </a:r>
            <a:r>
              <a:rPr lang="fr-CH" dirty="0" err="1"/>
              <a:t>example</a:t>
            </a:r>
            <a:r>
              <a:rPr lang="fr-CH" dirty="0"/>
              <a:t>, station 3 has no data to </a:t>
            </a:r>
            <a:r>
              <a:rPr lang="fr-CH" dirty="0" err="1"/>
              <a:t>send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3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smtClean="0"/>
              <a:t>Frame </a:t>
            </a:r>
            <a:r>
              <a:rPr lang="tr-TR" dirty="0" smtClean="0"/>
              <a:t>- </a:t>
            </a:r>
            <a:r>
              <a:rPr lang="tr-TR" dirty="0" err="1" smtClean="0"/>
              <a:t>addressing</a:t>
            </a:r>
            <a:endParaRPr lang="en-US" dirty="0"/>
          </a:p>
        </p:txBody>
      </p:sp>
      <p:sp>
        <p:nvSpPr>
          <p:cNvPr id="98331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8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frame</a:t>
              </a:r>
            </a:p>
            <a:p>
              <a:pPr algn="ctr" eaLnBrk="1" hangingPunct="1"/>
              <a:r>
                <a:rPr lang="en-US" sz="1600">
                  <a:latin typeface="Arial" pitchFamily="34" charset="0"/>
                </a:rPr>
                <a:t>control</a:t>
              </a:r>
            </a:p>
          </p:txBody>
        </p:sp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duration</a:t>
              </a:r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pitchFamily="34" charset="0"/>
                </a:rPr>
                <a:t>1</a:t>
              </a: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pitchFamily="34" charset="0"/>
                </a:rPr>
                <a:t>2</a:t>
              </a: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pitchFamily="34" charset="0"/>
                </a:rPr>
                <a:t>4</a:t>
              </a: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pitchFamily="34" charset="0"/>
                </a:rPr>
                <a:t>3</a:t>
              </a: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tr-TR" sz="1600">
                <a:latin typeface="Arial" pitchFamily="34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payload</a:t>
              </a: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CRC</a:t>
              </a: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2</a:t>
              </a:r>
            </a:p>
          </p:txBody>
        </p: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2</a:t>
              </a:r>
            </a:p>
          </p:txBody>
        </p: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2</a:t>
              </a:r>
            </a:p>
          </p:txBody>
        </p:sp>
        <p:sp>
          <p:nvSpPr>
            <p:cNvPr id="44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0 - 2312</a:t>
              </a:r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seq</a:t>
              </a:r>
            </a:p>
            <a:p>
              <a:pPr algn="ctr" eaLnBrk="1" hangingPunct="1"/>
              <a:r>
                <a:rPr lang="en-US" sz="1600">
                  <a:latin typeface="Arial" pitchFamily="34" charset="0"/>
                </a:rPr>
                <a:t>control</a:t>
              </a:r>
            </a:p>
          </p:txBody>
        </p:sp>
      </p:grp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823913" y="4719638"/>
            <a:ext cx="28416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2:</a:t>
            </a:r>
            <a:r>
              <a:rPr lang="en-US"/>
              <a:t> MAC address</a:t>
            </a:r>
          </a:p>
          <a:p>
            <a:r>
              <a:rPr lang="en-US"/>
              <a:t>of wireless host or AP </a:t>
            </a:r>
          </a:p>
          <a:p>
            <a:r>
              <a:rPr lang="en-US"/>
              <a:t>transmitting this frame</a:t>
            </a:r>
          </a:p>
        </p:txBody>
      </p:sp>
      <p:sp>
        <p:nvSpPr>
          <p:cNvPr id="72" name="Line 53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de-CH"/>
          </a:p>
        </p:txBody>
      </p:sp>
      <p:sp>
        <p:nvSpPr>
          <p:cNvPr id="73" name="Line 54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de-CH"/>
          </a:p>
        </p:txBody>
      </p:sp>
      <p:sp>
        <p:nvSpPr>
          <p:cNvPr id="74" name="Text Box 55"/>
          <p:cNvSpPr txBox="1">
            <a:spLocks noChangeArrowheads="1"/>
          </p:cNvSpPr>
          <p:nvPr/>
        </p:nvSpPr>
        <p:spPr bwMode="auto">
          <a:xfrm>
            <a:off x="274638" y="3486150"/>
            <a:ext cx="28051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1:</a:t>
            </a:r>
            <a:r>
              <a:rPr lang="en-US"/>
              <a:t> MAC address</a:t>
            </a:r>
          </a:p>
          <a:p>
            <a:r>
              <a:rPr lang="en-US"/>
              <a:t>of wireless host or AP </a:t>
            </a:r>
          </a:p>
          <a:p>
            <a:r>
              <a:rPr lang="en-US"/>
              <a:t>to receive this frame</a:t>
            </a:r>
          </a:p>
        </p:txBody>
      </p:sp>
      <p:sp>
        <p:nvSpPr>
          <p:cNvPr id="75" name="Line 56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de-CH"/>
          </a:p>
        </p:txBody>
      </p:sp>
      <p:sp>
        <p:nvSpPr>
          <p:cNvPr id="76" name="Text Box 57"/>
          <p:cNvSpPr txBox="1">
            <a:spLocks noChangeArrowheads="1"/>
          </p:cNvSpPr>
          <p:nvPr/>
        </p:nvSpPr>
        <p:spPr bwMode="auto">
          <a:xfrm>
            <a:off x="3598863" y="3851275"/>
            <a:ext cx="30495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3:</a:t>
            </a:r>
            <a:r>
              <a:rPr lang="en-US"/>
              <a:t> MAC address</a:t>
            </a:r>
          </a:p>
          <a:p>
            <a:r>
              <a:rPr lang="en-US"/>
              <a:t>of router interface to which AP is attached</a:t>
            </a:r>
          </a:p>
        </p:txBody>
      </p:sp>
      <p:sp>
        <p:nvSpPr>
          <p:cNvPr id="77" name="Text Box 58"/>
          <p:cNvSpPr txBox="1">
            <a:spLocks noChangeArrowheads="1"/>
          </p:cNvSpPr>
          <p:nvPr/>
        </p:nvSpPr>
        <p:spPr bwMode="auto">
          <a:xfrm>
            <a:off x="5838825" y="3071813"/>
            <a:ext cx="2606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Address 4:</a:t>
            </a:r>
            <a:r>
              <a:rPr lang="en-US"/>
              <a:t> used only in ad hoc mode</a:t>
            </a:r>
          </a:p>
        </p:txBody>
      </p:sp>
      <p:sp>
        <p:nvSpPr>
          <p:cNvPr id="78" name="Line 59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3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smtClean="0"/>
              <a:t>Frame </a:t>
            </a:r>
            <a:r>
              <a:rPr lang="tr-TR" dirty="0" smtClean="0"/>
              <a:t>- </a:t>
            </a:r>
            <a:r>
              <a:rPr lang="tr-TR" dirty="0" err="1" smtClean="0"/>
              <a:t>addressing</a:t>
            </a:r>
            <a:endParaRPr lang="en-US" dirty="0"/>
          </a:p>
        </p:txBody>
      </p:sp>
      <p:sp>
        <p:nvSpPr>
          <p:cNvPr id="135" name="Oval 3"/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6" name="Line 23"/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37" name="Line 25"/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grpSp>
        <p:nvGrpSpPr>
          <p:cNvPr id="138" name="Group 26"/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139" name="Freeform 27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140" name="Text Box 28"/>
            <p:cNvSpPr txBox="1">
              <a:spLocks noChangeArrowheads="1"/>
            </p:cNvSpPr>
            <p:nvPr/>
          </p:nvSpPr>
          <p:spPr bwMode="auto">
            <a:xfrm>
              <a:off x="4128" y="1776"/>
              <a:ext cx="7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Internet</a:t>
              </a:r>
            </a:p>
          </p:txBody>
        </p:sp>
      </p:grpSp>
      <p:grpSp>
        <p:nvGrpSpPr>
          <p:cNvPr id="141" name="Group 161"/>
          <p:cNvGrpSpPr>
            <a:grpSpLocks/>
          </p:cNvGrpSpPr>
          <p:nvPr/>
        </p:nvGrpSpPr>
        <p:grpSpPr bwMode="auto">
          <a:xfrm>
            <a:off x="4699000" y="2284413"/>
            <a:ext cx="876300" cy="525462"/>
            <a:chOff x="2960" y="1439"/>
            <a:chExt cx="552" cy="331"/>
          </a:xfrm>
        </p:grpSpPr>
        <p:grpSp>
          <p:nvGrpSpPr>
            <p:cNvPr id="142" name="Group 4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144" name="Oval 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5" name="Line 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46" name="Line 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47" name="Rectangle 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148" name="Oval 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49" name="Group 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5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55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56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grpSp>
            <p:nvGrpSpPr>
              <p:cNvPr id="150" name="Group 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5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52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53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sp>
          <p:nvSpPr>
            <p:cNvPr id="143" name="Text Box 29"/>
            <p:cNvSpPr txBox="1">
              <a:spLocks noChangeArrowheads="1"/>
            </p:cNvSpPr>
            <p:nvPr/>
          </p:nvSpPr>
          <p:spPr bwMode="auto">
            <a:xfrm>
              <a:off x="2960" y="1439"/>
              <a:ext cx="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router</a:t>
              </a:r>
            </a:p>
          </p:txBody>
        </p:sp>
      </p:grpSp>
      <p:grpSp>
        <p:nvGrpSpPr>
          <p:cNvPr id="157" name="Group 30"/>
          <p:cNvGrpSpPr>
            <a:grpSpLocks/>
          </p:cNvGrpSpPr>
          <p:nvPr/>
        </p:nvGrpSpPr>
        <p:grpSpPr bwMode="auto">
          <a:xfrm>
            <a:off x="3022600" y="2157413"/>
            <a:ext cx="935038" cy="1039812"/>
            <a:chOff x="1952" y="1032"/>
            <a:chExt cx="589" cy="655"/>
          </a:xfrm>
        </p:grpSpPr>
        <p:sp>
          <p:nvSpPr>
            <p:cNvPr id="158" name="Text Box 31"/>
            <p:cNvSpPr txBox="1">
              <a:spLocks noChangeArrowheads="1"/>
            </p:cNvSpPr>
            <p:nvPr/>
          </p:nvSpPr>
          <p:spPr bwMode="auto">
            <a:xfrm>
              <a:off x="2080" y="1456"/>
              <a:ext cx="2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AP</a:t>
              </a:r>
            </a:p>
          </p:txBody>
        </p:sp>
        <p:grpSp>
          <p:nvGrpSpPr>
            <p:cNvPr id="159" name="Group 32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160" name="Picture 33" descr="31u_bnrz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1" name="AutoShape 34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62" name="Freeform 35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87 w 247"/>
                  <a:gd name="T1" fmla="*/ 26 h 203"/>
                  <a:gd name="T2" fmla="*/ 68 w 247"/>
                  <a:gd name="T3" fmla="*/ 34 h 203"/>
                  <a:gd name="T4" fmla="*/ 52 w 247"/>
                  <a:gd name="T5" fmla="*/ 44 h 203"/>
                  <a:gd name="T6" fmla="*/ 38 w 247"/>
                  <a:gd name="T7" fmla="*/ 55 h 203"/>
                  <a:gd name="T8" fmla="*/ 25 w 247"/>
                  <a:gd name="T9" fmla="*/ 67 h 203"/>
                  <a:gd name="T10" fmla="*/ 14 w 247"/>
                  <a:gd name="T11" fmla="*/ 80 h 203"/>
                  <a:gd name="T12" fmla="*/ 7 w 247"/>
                  <a:gd name="T13" fmla="*/ 94 h 203"/>
                  <a:gd name="T14" fmla="*/ 3 w 247"/>
                  <a:gd name="T15" fmla="*/ 109 h 203"/>
                  <a:gd name="T16" fmla="*/ 0 w 247"/>
                  <a:gd name="T17" fmla="*/ 124 h 203"/>
                  <a:gd name="T18" fmla="*/ 3 w 247"/>
                  <a:gd name="T19" fmla="*/ 145 h 203"/>
                  <a:gd name="T20" fmla="*/ 14 w 247"/>
                  <a:gd name="T21" fmla="*/ 163 h 203"/>
                  <a:gd name="T22" fmla="*/ 32 w 247"/>
                  <a:gd name="T23" fmla="*/ 178 h 203"/>
                  <a:gd name="T24" fmla="*/ 55 w 247"/>
                  <a:gd name="T25" fmla="*/ 189 h 203"/>
                  <a:gd name="T26" fmla="*/ 81 w 247"/>
                  <a:gd name="T27" fmla="*/ 198 h 203"/>
                  <a:gd name="T28" fmla="*/ 109 w 247"/>
                  <a:gd name="T29" fmla="*/ 202 h 203"/>
                  <a:gd name="T30" fmla="*/ 138 w 247"/>
                  <a:gd name="T31" fmla="*/ 203 h 203"/>
                  <a:gd name="T32" fmla="*/ 165 w 247"/>
                  <a:gd name="T33" fmla="*/ 200 h 203"/>
                  <a:gd name="T34" fmla="*/ 171 w 247"/>
                  <a:gd name="T35" fmla="*/ 200 h 203"/>
                  <a:gd name="T36" fmla="*/ 177 w 247"/>
                  <a:gd name="T37" fmla="*/ 198 h 203"/>
                  <a:gd name="T38" fmla="*/ 181 w 247"/>
                  <a:gd name="T39" fmla="*/ 195 h 203"/>
                  <a:gd name="T40" fmla="*/ 183 w 247"/>
                  <a:gd name="T41" fmla="*/ 191 h 203"/>
                  <a:gd name="T42" fmla="*/ 180 w 247"/>
                  <a:gd name="T43" fmla="*/ 186 h 203"/>
                  <a:gd name="T44" fmla="*/ 174 w 247"/>
                  <a:gd name="T45" fmla="*/ 182 h 203"/>
                  <a:gd name="T46" fmla="*/ 167 w 247"/>
                  <a:gd name="T47" fmla="*/ 178 h 203"/>
                  <a:gd name="T48" fmla="*/ 160 w 247"/>
                  <a:gd name="T49" fmla="*/ 176 h 203"/>
                  <a:gd name="T50" fmla="*/ 145 w 247"/>
                  <a:gd name="T51" fmla="*/ 173 h 203"/>
                  <a:gd name="T52" fmla="*/ 131 w 247"/>
                  <a:gd name="T53" fmla="*/ 171 h 203"/>
                  <a:gd name="T54" fmla="*/ 116 w 247"/>
                  <a:gd name="T55" fmla="*/ 169 h 203"/>
                  <a:gd name="T56" fmla="*/ 103 w 247"/>
                  <a:gd name="T57" fmla="*/ 167 h 203"/>
                  <a:gd name="T58" fmla="*/ 90 w 247"/>
                  <a:gd name="T59" fmla="*/ 164 h 203"/>
                  <a:gd name="T60" fmla="*/ 77 w 247"/>
                  <a:gd name="T61" fmla="*/ 160 h 203"/>
                  <a:gd name="T62" fmla="*/ 65 w 247"/>
                  <a:gd name="T63" fmla="*/ 154 h 203"/>
                  <a:gd name="T64" fmla="*/ 54 w 247"/>
                  <a:gd name="T65" fmla="*/ 146 h 203"/>
                  <a:gd name="T66" fmla="*/ 49 w 247"/>
                  <a:gd name="T67" fmla="*/ 112 h 203"/>
                  <a:gd name="T68" fmla="*/ 61 w 247"/>
                  <a:gd name="T69" fmla="*/ 84 h 203"/>
                  <a:gd name="T70" fmla="*/ 84 w 247"/>
                  <a:gd name="T71" fmla="*/ 62 h 203"/>
                  <a:gd name="T72" fmla="*/ 116 w 247"/>
                  <a:gd name="T73" fmla="*/ 44 h 203"/>
                  <a:gd name="T74" fmla="*/ 151 w 247"/>
                  <a:gd name="T75" fmla="*/ 30 h 203"/>
                  <a:gd name="T76" fmla="*/ 187 w 247"/>
                  <a:gd name="T77" fmla="*/ 19 h 203"/>
                  <a:gd name="T78" fmla="*/ 220 w 247"/>
                  <a:gd name="T79" fmla="*/ 11 h 203"/>
                  <a:gd name="T80" fmla="*/ 247 w 247"/>
                  <a:gd name="T81" fmla="*/ 4 h 203"/>
                  <a:gd name="T82" fmla="*/ 231 w 247"/>
                  <a:gd name="T83" fmla="*/ 1 h 203"/>
                  <a:gd name="T84" fmla="*/ 213 w 247"/>
                  <a:gd name="T85" fmla="*/ 0 h 203"/>
                  <a:gd name="T86" fmla="*/ 193 w 247"/>
                  <a:gd name="T87" fmla="*/ 2 h 203"/>
                  <a:gd name="T88" fmla="*/ 171 w 247"/>
                  <a:gd name="T89" fmla="*/ 4 h 203"/>
                  <a:gd name="T90" fmla="*/ 149 w 247"/>
                  <a:gd name="T91" fmla="*/ 9 h 203"/>
                  <a:gd name="T92" fmla="*/ 128 w 247"/>
                  <a:gd name="T93" fmla="*/ 14 h 203"/>
                  <a:gd name="T94" fmla="*/ 106 w 247"/>
                  <a:gd name="T95" fmla="*/ 20 h 203"/>
                  <a:gd name="T96" fmla="*/ 87 w 247"/>
                  <a:gd name="T97" fmla="*/ 26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63" name="Freeform 36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133 w 158"/>
                  <a:gd name="T1" fmla="*/ 52 h 158"/>
                  <a:gd name="T2" fmla="*/ 139 w 158"/>
                  <a:gd name="T3" fmla="*/ 68 h 158"/>
                  <a:gd name="T4" fmla="*/ 137 w 158"/>
                  <a:gd name="T5" fmla="*/ 83 h 158"/>
                  <a:gd name="T6" fmla="*/ 127 w 158"/>
                  <a:gd name="T7" fmla="*/ 95 h 158"/>
                  <a:gd name="T8" fmla="*/ 113 w 158"/>
                  <a:gd name="T9" fmla="*/ 106 h 158"/>
                  <a:gd name="T10" fmla="*/ 95 w 158"/>
                  <a:gd name="T11" fmla="*/ 116 h 158"/>
                  <a:gd name="T12" fmla="*/ 75 w 158"/>
                  <a:gd name="T13" fmla="*/ 126 h 158"/>
                  <a:gd name="T14" fmla="*/ 55 w 158"/>
                  <a:gd name="T15" fmla="*/ 135 h 158"/>
                  <a:gd name="T16" fmla="*/ 37 w 158"/>
                  <a:gd name="T17" fmla="*/ 144 h 158"/>
                  <a:gd name="T18" fmla="*/ 34 w 158"/>
                  <a:gd name="T19" fmla="*/ 147 h 158"/>
                  <a:gd name="T20" fmla="*/ 33 w 158"/>
                  <a:gd name="T21" fmla="*/ 149 h 158"/>
                  <a:gd name="T22" fmla="*/ 33 w 158"/>
                  <a:gd name="T23" fmla="*/ 152 h 158"/>
                  <a:gd name="T24" fmla="*/ 34 w 158"/>
                  <a:gd name="T25" fmla="*/ 155 h 158"/>
                  <a:gd name="T26" fmla="*/ 39 w 158"/>
                  <a:gd name="T27" fmla="*/ 157 h 158"/>
                  <a:gd name="T28" fmla="*/ 43 w 158"/>
                  <a:gd name="T29" fmla="*/ 158 h 158"/>
                  <a:gd name="T30" fmla="*/ 46 w 158"/>
                  <a:gd name="T31" fmla="*/ 158 h 158"/>
                  <a:gd name="T32" fmla="*/ 50 w 158"/>
                  <a:gd name="T33" fmla="*/ 157 h 158"/>
                  <a:gd name="T34" fmla="*/ 74 w 158"/>
                  <a:gd name="T35" fmla="*/ 148 h 158"/>
                  <a:gd name="T36" fmla="*/ 95 w 158"/>
                  <a:gd name="T37" fmla="*/ 138 h 158"/>
                  <a:gd name="T38" fmla="*/ 116 w 158"/>
                  <a:gd name="T39" fmla="*/ 127 h 158"/>
                  <a:gd name="T40" fmla="*/ 135 w 158"/>
                  <a:gd name="T41" fmla="*/ 114 h 158"/>
                  <a:gd name="T42" fmla="*/ 148 w 158"/>
                  <a:gd name="T43" fmla="*/ 100 h 158"/>
                  <a:gd name="T44" fmla="*/ 156 w 158"/>
                  <a:gd name="T45" fmla="*/ 84 h 158"/>
                  <a:gd name="T46" fmla="*/ 158 w 158"/>
                  <a:gd name="T47" fmla="*/ 67 h 158"/>
                  <a:gd name="T48" fmla="*/ 152 w 158"/>
                  <a:gd name="T49" fmla="*/ 49 h 158"/>
                  <a:gd name="T50" fmla="*/ 139 w 158"/>
                  <a:gd name="T51" fmla="*/ 35 h 158"/>
                  <a:gd name="T52" fmla="*/ 120 w 158"/>
                  <a:gd name="T53" fmla="*/ 23 h 158"/>
                  <a:gd name="T54" fmla="*/ 97 w 158"/>
                  <a:gd name="T55" fmla="*/ 14 h 158"/>
                  <a:gd name="T56" fmla="*/ 71 w 158"/>
                  <a:gd name="T57" fmla="*/ 7 h 158"/>
                  <a:gd name="T58" fmla="*/ 45 w 158"/>
                  <a:gd name="T59" fmla="*/ 2 h 158"/>
                  <a:gd name="T60" fmla="*/ 23 w 158"/>
                  <a:gd name="T61" fmla="*/ 0 h 158"/>
                  <a:gd name="T62" fmla="*/ 7 w 158"/>
                  <a:gd name="T63" fmla="*/ 0 h 158"/>
                  <a:gd name="T64" fmla="*/ 0 w 158"/>
                  <a:gd name="T65" fmla="*/ 4 h 158"/>
                  <a:gd name="T66" fmla="*/ 17 w 158"/>
                  <a:gd name="T67" fmla="*/ 9 h 158"/>
                  <a:gd name="T68" fmla="*/ 36 w 158"/>
                  <a:gd name="T69" fmla="*/ 13 h 158"/>
                  <a:gd name="T70" fmla="*/ 56 w 158"/>
                  <a:gd name="T71" fmla="*/ 17 h 158"/>
                  <a:gd name="T72" fmla="*/ 75 w 158"/>
                  <a:gd name="T73" fmla="*/ 21 h 158"/>
                  <a:gd name="T74" fmla="*/ 94 w 158"/>
                  <a:gd name="T75" fmla="*/ 26 h 158"/>
                  <a:gd name="T76" fmla="*/ 110 w 158"/>
                  <a:gd name="T77" fmla="*/ 33 h 158"/>
                  <a:gd name="T78" fmla="*/ 123 w 158"/>
                  <a:gd name="T79" fmla="*/ 41 h 158"/>
                  <a:gd name="T80" fmla="*/ 133 w 158"/>
                  <a:gd name="T81" fmla="*/ 52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64" name="Freeform 37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124 w 399"/>
                  <a:gd name="T1" fmla="*/ 62 h 331"/>
                  <a:gd name="T2" fmla="*/ 66 w 399"/>
                  <a:gd name="T3" fmla="*/ 101 h 331"/>
                  <a:gd name="T4" fmla="*/ 21 w 399"/>
                  <a:gd name="T5" fmla="*/ 146 h 331"/>
                  <a:gd name="T6" fmla="*/ 0 w 399"/>
                  <a:gd name="T7" fmla="*/ 199 h 331"/>
                  <a:gd name="T8" fmla="*/ 4 w 399"/>
                  <a:gd name="T9" fmla="*/ 234 h 331"/>
                  <a:gd name="T10" fmla="*/ 11 w 399"/>
                  <a:gd name="T11" fmla="*/ 248 h 331"/>
                  <a:gd name="T12" fmla="*/ 24 w 399"/>
                  <a:gd name="T13" fmla="*/ 261 h 331"/>
                  <a:gd name="T14" fmla="*/ 40 w 399"/>
                  <a:gd name="T15" fmla="*/ 272 h 331"/>
                  <a:gd name="T16" fmla="*/ 69 w 399"/>
                  <a:gd name="T17" fmla="*/ 284 h 331"/>
                  <a:gd name="T18" fmla="*/ 107 w 399"/>
                  <a:gd name="T19" fmla="*/ 297 h 331"/>
                  <a:gd name="T20" fmla="*/ 148 w 399"/>
                  <a:gd name="T21" fmla="*/ 307 h 331"/>
                  <a:gd name="T22" fmla="*/ 188 w 399"/>
                  <a:gd name="T23" fmla="*/ 315 h 331"/>
                  <a:gd name="T24" fmla="*/ 230 w 399"/>
                  <a:gd name="T25" fmla="*/ 321 h 331"/>
                  <a:gd name="T26" fmla="*/ 272 w 399"/>
                  <a:gd name="T27" fmla="*/ 325 h 331"/>
                  <a:gd name="T28" fmla="*/ 315 w 399"/>
                  <a:gd name="T29" fmla="*/ 328 h 331"/>
                  <a:gd name="T30" fmla="*/ 358 w 399"/>
                  <a:gd name="T31" fmla="*/ 330 h 331"/>
                  <a:gd name="T32" fmla="*/ 386 w 399"/>
                  <a:gd name="T33" fmla="*/ 331 h 331"/>
                  <a:gd name="T34" fmla="*/ 396 w 399"/>
                  <a:gd name="T35" fmla="*/ 325 h 331"/>
                  <a:gd name="T36" fmla="*/ 399 w 399"/>
                  <a:gd name="T37" fmla="*/ 316 h 331"/>
                  <a:gd name="T38" fmla="*/ 390 w 399"/>
                  <a:gd name="T39" fmla="*/ 309 h 331"/>
                  <a:gd name="T40" fmla="*/ 364 w 399"/>
                  <a:gd name="T41" fmla="*/ 304 h 331"/>
                  <a:gd name="T42" fmla="*/ 326 w 399"/>
                  <a:gd name="T43" fmla="*/ 299 h 331"/>
                  <a:gd name="T44" fmla="*/ 287 w 399"/>
                  <a:gd name="T45" fmla="*/ 295 h 331"/>
                  <a:gd name="T46" fmla="*/ 248 w 399"/>
                  <a:gd name="T47" fmla="*/ 291 h 331"/>
                  <a:gd name="T48" fmla="*/ 210 w 399"/>
                  <a:gd name="T49" fmla="*/ 286 h 331"/>
                  <a:gd name="T50" fmla="*/ 172 w 399"/>
                  <a:gd name="T51" fmla="*/ 279 h 331"/>
                  <a:gd name="T52" fmla="*/ 136 w 399"/>
                  <a:gd name="T53" fmla="*/ 271 h 331"/>
                  <a:gd name="T54" fmla="*/ 100 w 399"/>
                  <a:gd name="T55" fmla="*/ 261 h 331"/>
                  <a:gd name="T56" fmla="*/ 68 w 399"/>
                  <a:gd name="T57" fmla="*/ 247 h 331"/>
                  <a:gd name="T58" fmla="*/ 48 w 399"/>
                  <a:gd name="T59" fmla="*/ 228 h 331"/>
                  <a:gd name="T60" fmla="*/ 42 w 399"/>
                  <a:gd name="T61" fmla="*/ 204 h 331"/>
                  <a:gd name="T62" fmla="*/ 48 w 399"/>
                  <a:gd name="T63" fmla="*/ 175 h 331"/>
                  <a:gd name="T64" fmla="*/ 64 w 399"/>
                  <a:gd name="T65" fmla="*/ 149 h 331"/>
                  <a:gd name="T66" fmla="*/ 88 w 399"/>
                  <a:gd name="T67" fmla="*/ 121 h 331"/>
                  <a:gd name="T68" fmla="*/ 117 w 399"/>
                  <a:gd name="T69" fmla="*/ 97 h 331"/>
                  <a:gd name="T70" fmla="*/ 152 w 399"/>
                  <a:gd name="T71" fmla="*/ 73 h 331"/>
                  <a:gd name="T72" fmla="*/ 190 w 399"/>
                  <a:gd name="T73" fmla="*/ 51 h 331"/>
                  <a:gd name="T74" fmla="*/ 242 w 399"/>
                  <a:gd name="T75" fmla="*/ 33 h 331"/>
                  <a:gd name="T76" fmla="*/ 294 w 399"/>
                  <a:gd name="T77" fmla="*/ 18 h 331"/>
                  <a:gd name="T78" fmla="*/ 328 w 399"/>
                  <a:gd name="T79" fmla="*/ 6 h 331"/>
                  <a:gd name="T80" fmla="*/ 317 w 399"/>
                  <a:gd name="T81" fmla="*/ 0 h 331"/>
                  <a:gd name="T82" fmla="*/ 274 w 399"/>
                  <a:gd name="T83" fmla="*/ 4 h 331"/>
                  <a:gd name="T84" fmla="*/ 223 w 399"/>
                  <a:gd name="T85" fmla="*/ 16 h 331"/>
                  <a:gd name="T86" fmla="*/ 175 w 399"/>
                  <a:gd name="T87" fmla="*/ 33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65" name="Freeform 38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290 w 350"/>
                  <a:gd name="T1" fmla="*/ 68 h 221"/>
                  <a:gd name="T2" fmla="*/ 306 w 350"/>
                  <a:gd name="T3" fmla="*/ 80 h 221"/>
                  <a:gd name="T4" fmla="*/ 316 w 350"/>
                  <a:gd name="T5" fmla="*/ 94 h 221"/>
                  <a:gd name="T6" fmla="*/ 321 w 350"/>
                  <a:gd name="T7" fmla="*/ 109 h 221"/>
                  <a:gd name="T8" fmla="*/ 321 w 350"/>
                  <a:gd name="T9" fmla="*/ 125 h 221"/>
                  <a:gd name="T10" fmla="*/ 318 w 350"/>
                  <a:gd name="T11" fmla="*/ 138 h 221"/>
                  <a:gd name="T12" fmla="*/ 312 w 350"/>
                  <a:gd name="T13" fmla="*/ 149 h 221"/>
                  <a:gd name="T14" fmla="*/ 302 w 350"/>
                  <a:gd name="T15" fmla="*/ 160 h 221"/>
                  <a:gd name="T16" fmla="*/ 292 w 350"/>
                  <a:gd name="T17" fmla="*/ 169 h 221"/>
                  <a:gd name="T18" fmla="*/ 279 w 350"/>
                  <a:gd name="T19" fmla="*/ 179 h 221"/>
                  <a:gd name="T20" fmla="*/ 266 w 350"/>
                  <a:gd name="T21" fmla="*/ 187 h 221"/>
                  <a:gd name="T22" fmla="*/ 253 w 350"/>
                  <a:gd name="T23" fmla="*/ 196 h 221"/>
                  <a:gd name="T24" fmla="*/ 240 w 350"/>
                  <a:gd name="T25" fmla="*/ 205 h 221"/>
                  <a:gd name="T26" fmla="*/ 237 w 350"/>
                  <a:gd name="T27" fmla="*/ 209 h 221"/>
                  <a:gd name="T28" fmla="*/ 237 w 350"/>
                  <a:gd name="T29" fmla="*/ 212 h 221"/>
                  <a:gd name="T30" fmla="*/ 237 w 350"/>
                  <a:gd name="T31" fmla="*/ 215 h 221"/>
                  <a:gd name="T32" fmla="*/ 240 w 350"/>
                  <a:gd name="T33" fmla="*/ 218 h 221"/>
                  <a:gd name="T34" fmla="*/ 244 w 350"/>
                  <a:gd name="T35" fmla="*/ 220 h 221"/>
                  <a:gd name="T36" fmla="*/ 250 w 350"/>
                  <a:gd name="T37" fmla="*/ 221 h 221"/>
                  <a:gd name="T38" fmla="*/ 254 w 350"/>
                  <a:gd name="T39" fmla="*/ 220 h 221"/>
                  <a:gd name="T40" fmla="*/ 258 w 350"/>
                  <a:gd name="T41" fmla="*/ 218 h 221"/>
                  <a:gd name="T42" fmla="*/ 287 w 350"/>
                  <a:gd name="T43" fmla="*/ 204 h 221"/>
                  <a:gd name="T44" fmla="*/ 312 w 350"/>
                  <a:gd name="T45" fmla="*/ 187 h 221"/>
                  <a:gd name="T46" fmla="*/ 331 w 350"/>
                  <a:gd name="T47" fmla="*/ 168 h 221"/>
                  <a:gd name="T48" fmla="*/ 344 w 350"/>
                  <a:gd name="T49" fmla="*/ 146 h 221"/>
                  <a:gd name="T50" fmla="*/ 350 w 350"/>
                  <a:gd name="T51" fmla="*/ 124 h 221"/>
                  <a:gd name="T52" fmla="*/ 347 w 350"/>
                  <a:gd name="T53" fmla="*/ 101 h 221"/>
                  <a:gd name="T54" fmla="*/ 335 w 350"/>
                  <a:gd name="T55" fmla="*/ 80 h 221"/>
                  <a:gd name="T56" fmla="*/ 312 w 350"/>
                  <a:gd name="T57" fmla="*/ 61 h 221"/>
                  <a:gd name="T58" fmla="*/ 295 w 350"/>
                  <a:gd name="T59" fmla="*/ 50 h 221"/>
                  <a:gd name="T60" fmla="*/ 274 w 350"/>
                  <a:gd name="T61" fmla="*/ 42 h 221"/>
                  <a:gd name="T62" fmla="*/ 253 w 350"/>
                  <a:gd name="T63" fmla="*/ 34 h 221"/>
                  <a:gd name="T64" fmla="*/ 228 w 350"/>
                  <a:gd name="T65" fmla="*/ 27 h 221"/>
                  <a:gd name="T66" fmla="*/ 203 w 350"/>
                  <a:gd name="T67" fmla="*/ 20 h 221"/>
                  <a:gd name="T68" fmla="*/ 179 w 350"/>
                  <a:gd name="T69" fmla="*/ 15 h 221"/>
                  <a:gd name="T70" fmla="*/ 152 w 350"/>
                  <a:gd name="T71" fmla="*/ 11 h 221"/>
                  <a:gd name="T72" fmla="*/ 128 w 350"/>
                  <a:gd name="T73" fmla="*/ 7 h 221"/>
                  <a:gd name="T74" fmla="*/ 103 w 350"/>
                  <a:gd name="T75" fmla="*/ 4 h 221"/>
                  <a:gd name="T76" fmla="*/ 81 w 350"/>
                  <a:gd name="T77" fmla="*/ 2 h 221"/>
                  <a:gd name="T78" fmla="*/ 60 w 350"/>
                  <a:gd name="T79" fmla="*/ 0 h 221"/>
                  <a:gd name="T80" fmla="*/ 42 w 350"/>
                  <a:gd name="T81" fmla="*/ 0 h 221"/>
                  <a:gd name="T82" fmla="*/ 26 w 350"/>
                  <a:gd name="T83" fmla="*/ 0 h 221"/>
                  <a:gd name="T84" fmla="*/ 13 w 350"/>
                  <a:gd name="T85" fmla="*/ 0 h 221"/>
                  <a:gd name="T86" fmla="*/ 4 w 350"/>
                  <a:gd name="T87" fmla="*/ 2 h 221"/>
                  <a:gd name="T88" fmla="*/ 0 w 350"/>
                  <a:gd name="T89" fmla="*/ 4 h 221"/>
                  <a:gd name="T90" fmla="*/ 15 w 350"/>
                  <a:gd name="T91" fmla="*/ 6 h 221"/>
                  <a:gd name="T92" fmla="*/ 29 w 350"/>
                  <a:gd name="T93" fmla="*/ 7 h 221"/>
                  <a:gd name="T94" fmla="*/ 47 w 350"/>
                  <a:gd name="T95" fmla="*/ 9 h 221"/>
                  <a:gd name="T96" fmla="*/ 64 w 350"/>
                  <a:gd name="T97" fmla="*/ 11 h 221"/>
                  <a:gd name="T98" fmla="*/ 81 w 350"/>
                  <a:gd name="T99" fmla="*/ 14 h 221"/>
                  <a:gd name="T100" fmla="*/ 102 w 350"/>
                  <a:gd name="T101" fmla="*/ 16 h 221"/>
                  <a:gd name="T102" fmla="*/ 121 w 350"/>
                  <a:gd name="T103" fmla="*/ 19 h 221"/>
                  <a:gd name="T104" fmla="*/ 141 w 350"/>
                  <a:gd name="T105" fmla="*/ 22 h 221"/>
                  <a:gd name="T106" fmla="*/ 160 w 350"/>
                  <a:gd name="T107" fmla="*/ 26 h 221"/>
                  <a:gd name="T108" fmla="*/ 180 w 350"/>
                  <a:gd name="T109" fmla="*/ 30 h 221"/>
                  <a:gd name="T110" fmla="*/ 200 w 350"/>
                  <a:gd name="T111" fmla="*/ 34 h 221"/>
                  <a:gd name="T112" fmla="*/ 219 w 350"/>
                  <a:gd name="T113" fmla="*/ 39 h 221"/>
                  <a:gd name="T114" fmla="*/ 238 w 350"/>
                  <a:gd name="T115" fmla="*/ 45 h 221"/>
                  <a:gd name="T116" fmla="*/ 257 w 350"/>
                  <a:gd name="T117" fmla="*/ 53 h 221"/>
                  <a:gd name="T118" fmla="*/ 274 w 350"/>
                  <a:gd name="T119" fmla="*/ 60 h 221"/>
                  <a:gd name="T120" fmla="*/ 290 w 350"/>
                  <a:gd name="T121" fmla="*/ 68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66" name="Freeform 39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14 h 208"/>
                  <a:gd name="T2" fmla="*/ 0 w 142"/>
                  <a:gd name="T3" fmla="*/ 131 h 208"/>
                  <a:gd name="T4" fmla="*/ 6 w 142"/>
                  <a:gd name="T5" fmla="*/ 147 h 208"/>
                  <a:gd name="T6" fmla="*/ 16 w 142"/>
                  <a:gd name="T7" fmla="*/ 162 h 208"/>
                  <a:gd name="T8" fmla="*/ 30 w 142"/>
                  <a:gd name="T9" fmla="*/ 175 h 208"/>
                  <a:gd name="T10" fmla="*/ 48 w 142"/>
                  <a:gd name="T11" fmla="*/ 186 h 208"/>
                  <a:gd name="T12" fmla="*/ 68 w 142"/>
                  <a:gd name="T13" fmla="*/ 196 h 208"/>
                  <a:gd name="T14" fmla="*/ 91 w 142"/>
                  <a:gd name="T15" fmla="*/ 203 h 208"/>
                  <a:gd name="T16" fmla="*/ 114 w 142"/>
                  <a:gd name="T17" fmla="*/ 207 h 208"/>
                  <a:gd name="T18" fmla="*/ 122 w 142"/>
                  <a:gd name="T19" fmla="*/ 208 h 208"/>
                  <a:gd name="T20" fmla="*/ 129 w 142"/>
                  <a:gd name="T21" fmla="*/ 206 h 208"/>
                  <a:gd name="T22" fmla="*/ 135 w 142"/>
                  <a:gd name="T23" fmla="*/ 203 h 208"/>
                  <a:gd name="T24" fmla="*/ 138 w 142"/>
                  <a:gd name="T25" fmla="*/ 199 h 208"/>
                  <a:gd name="T26" fmla="*/ 138 w 142"/>
                  <a:gd name="T27" fmla="*/ 194 h 208"/>
                  <a:gd name="T28" fmla="*/ 136 w 142"/>
                  <a:gd name="T29" fmla="*/ 189 h 208"/>
                  <a:gd name="T30" fmla="*/ 132 w 142"/>
                  <a:gd name="T31" fmla="*/ 185 h 208"/>
                  <a:gd name="T32" fmla="*/ 125 w 142"/>
                  <a:gd name="T33" fmla="*/ 183 h 208"/>
                  <a:gd name="T34" fmla="*/ 101 w 142"/>
                  <a:gd name="T35" fmla="*/ 177 h 208"/>
                  <a:gd name="T36" fmla="*/ 80 w 142"/>
                  <a:gd name="T37" fmla="*/ 169 h 208"/>
                  <a:gd name="T38" fmla="*/ 62 w 142"/>
                  <a:gd name="T39" fmla="*/ 158 h 208"/>
                  <a:gd name="T40" fmla="*/ 49 w 142"/>
                  <a:gd name="T41" fmla="*/ 146 h 208"/>
                  <a:gd name="T42" fmla="*/ 40 w 142"/>
                  <a:gd name="T43" fmla="*/ 131 h 208"/>
                  <a:gd name="T44" fmla="*/ 36 w 142"/>
                  <a:gd name="T45" fmla="*/ 115 h 208"/>
                  <a:gd name="T46" fmla="*/ 36 w 142"/>
                  <a:gd name="T47" fmla="*/ 97 h 208"/>
                  <a:gd name="T48" fmla="*/ 43 w 142"/>
                  <a:gd name="T49" fmla="*/ 79 h 208"/>
                  <a:gd name="T50" fmla="*/ 52 w 142"/>
                  <a:gd name="T51" fmla="*/ 66 h 208"/>
                  <a:gd name="T52" fmla="*/ 64 w 142"/>
                  <a:gd name="T53" fmla="*/ 54 h 208"/>
                  <a:gd name="T54" fmla="*/ 77 w 142"/>
                  <a:gd name="T55" fmla="*/ 43 h 208"/>
                  <a:gd name="T56" fmla="*/ 91 w 142"/>
                  <a:gd name="T57" fmla="*/ 33 h 208"/>
                  <a:gd name="T58" fmla="*/ 104 w 142"/>
                  <a:gd name="T59" fmla="*/ 24 h 208"/>
                  <a:gd name="T60" fmla="*/ 119 w 142"/>
                  <a:gd name="T61" fmla="*/ 16 h 208"/>
                  <a:gd name="T62" fmla="*/ 132 w 142"/>
                  <a:gd name="T63" fmla="*/ 8 h 208"/>
                  <a:gd name="T64" fmla="*/ 142 w 142"/>
                  <a:gd name="T65" fmla="*/ 1 h 208"/>
                  <a:gd name="T66" fmla="*/ 132 w 142"/>
                  <a:gd name="T67" fmla="*/ 0 h 208"/>
                  <a:gd name="T68" fmla="*/ 116 w 142"/>
                  <a:gd name="T69" fmla="*/ 5 h 208"/>
                  <a:gd name="T70" fmla="*/ 94 w 142"/>
                  <a:gd name="T71" fmla="*/ 16 h 208"/>
                  <a:gd name="T72" fmla="*/ 69 w 142"/>
                  <a:gd name="T73" fmla="*/ 31 h 208"/>
                  <a:gd name="T74" fmla="*/ 46 w 142"/>
                  <a:gd name="T75" fmla="*/ 50 h 208"/>
                  <a:gd name="T76" fmla="*/ 24 w 142"/>
                  <a:gd name="T77" fmla="*/ 70 h 208"/>
                  <a:gd name="T78" fmla="*/ 9 w 142"/>
                  <a:gd name="T79" fmla="*/ 92 h 208"/>
                  <a:gd name="T80" fmla="*/ 0 w 142"/>
                  <a:gd name="T81" fmla="*/ 114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67" name="Freeform 40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257 w 304"/>
                  <a:gd name="T1" fmla="*/ 109 h 272"/>
                  <a:gd name="T2" fmla="*/ 271 w 304"/>
                  <a:gd name="T3" fmla="*/ 126 h 272"/>
                  <a:gd name="T4" fmla="*/ 278 w 304"/>
                  <a:gd name="T5" fmla="*/ 144 h 272"/>
                  <a:gd name="T6" fmla="*/ 274 w 304"/>
                  <a:gd name="T7" fmla="*/ 164 h 272"/>
                  <a:gd name="T8" fmla="*/ 258 w 304"/>
                  <a:gd name="T9" fmla="*/ 183 h 272"/>
                  <a:gd name="T10" fmla="*/ 233 w 304"/>
                  <a:gd name="T11" fmla="*/ 200 h 272"/>
                  <a:gd name="T12" fmla="*/ 206 w 304"/>
                  <a:gd name="T13" fmla="*/ 215 h 272"/>
                  <a:gd name="T14" fmla="*/ 177 w 304"/>
                  <a:gd name="T15" fmla="*/ 232 h 272"/>
                  <a:gd name="T16" fmla="*/ 159 w 304"/>
                  <a:gd name="T17" fmla="*/ 244 h 272"/>
                  <a:gd name="T18" fmla="*/ 154 w 304"/>
                  <a:gd name="T19" fmla="*/ 252 h 272"/>
                  <a:gd name="T20" fmla="*/ 149 w 304"/>
                  <a:gd name="T21" fmla="*/ 260 h 272"/>
                  <a:gd name="T22" fmla="*/ 151 w 304"/>
                  <a:gd name="T23" fmla="*/ 268 h 272"/>
                  <a:gd name="T24" fmla="*/ 161 w 304"/>
                  <a:gd name="T25" fmla="*/ 272 h 272"/>
                  <a:gd name="T26" fmla="*/ 172 w 304"/>
                  <a:gd name="T27" fmla="*/ 271 h 272"/>
                  <a:gd name="T28" fmla="*/ 191 w 304"/>
                  <a:gd name="T29" fmla="*/ 257 h 272"/>
                  <a:gd name="T30" fmla="*/ 223 w 304"/>
                  <a:gd name="T31" fmla="*/ 236 h 272"/>
                  <a:gd name="T32" fmla="*/ 257 w 304"/>
                  <a:gd name="T33" fmla="*/ 215 h 272"/>
                  <a:gd name="T34" fmla="*/ 286 w 304"/>
                  <a:gd name="T35" fmla="*/ 192 h 272"/>
                  <a:gd name="T36" fmla="*/ 303 w 304"/>
                  <a:gd name="T37" fmla="*/ 164 h 272"/>
                  <a:gd name="T38" fmla="*/ 300 w 304"/>
                  <a:gd name="T39" fmla="*/ 134 h 272"/>
                  <a:gd name="T40" fmla="*/ 281 w 304"/>
                  <a:gd name="T41" fmla="*/ 106 h 272"/>
                  <a:gd name="T42" fmla="*/ 249 w 304"/>
                  <a:gd name="T43" fmla="*/ 83 h 272"/>
                  <a:gd name="T44" fmla="*/ 219 w 304"/>
                  <a:gd name="T45" fmla="*/ 65 h 272"/>
                  <a:gd name="T46" fmla="*/ 188 w 304"/>
                  <a:gd name="T47" fmla="*/ 52 h 272"/>
                  <a:gd name="T48" fmla="*/ 157 w 304"/>
                  <a:gd name="T49" fmla="*/ 38 h 272"/>
                  <a:gd name="T50" fmla="*/ 122 w 304"/>
                  <a:gd name="T51" fmla="*/ 25 h 272"/>
                  <a:gd name="T52" fmla="*/ 90 w 304"/>
                  <a:gd name="T53" fmla="*/ 14 h 272"/>
                  <a:gd name="T54" fmla="*/ 58 w 304"/>
                  <a:gd name="T55" fmla="*/ 6 h 272"/>
                  <a:gd name="T56" fmla="*/ 30 w 304"/>
                  <a:gd name="T57" fmla="*/ 1 h 272"/>
                  <a:gd name="T58" fmla="*/ 9 w 304"/>
                  <a:gd name="T59" fmla="*/ 1 h 272"/>
                  <a:gd name="T60" fmla="*/ 10 w 304"/>
                  <a:gd name="T61" fmla="*/ 5 h 272"/>
                  <a:gd name="T62" fmla="*/ 35 w 304"/>
                  <a:gd name="T63" fmla="*/ 12 h 272"/>
                  <a:gd name="T64" fmla="*/ 64 w 304"/>
                  <a:gd name="T65" fmla="*/ 21 h 272"/>
                  <a:gd name="T66" fmla="*/ 97 w 304"/>
                  <a:gd name="T67" fmla="*/ 32 h 272"/>
                  <a:gd name="T68" fmla="*/ 132 w 304"/>
                  <a:gd name="T69" fmla="*/ 45 h 272"/>
                  <a:gd name="T70" fmla="*/ 167 w 304"/>
                  <a:gd name="T71" fmla="*/ 60 h 272"/>
                  <a:gd name="T72" fmla="*/ 201 w 304"/>
                  <a:gd name="T73" fmla="*/ 77 h 272"/>
                  <a:gd name="T74" fmla="*/ 232 w 304"/>
                  <a:gd name="T75" fmla="*/ 93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68" name="Freeform 41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39 w 103"/>
                  <a:gd name="T1" fmla="*/ 12 h 164"/>
                  <a:gd name="T2" fmla="*/ 37 w 103"/>
                  <a:gd name="T3" fmla="*/ 7 h 164"/>
                  <a:gd name="T4" fmla="*/ 32 w 103"/>
                  <a:gd name="T5" fmla="*/ 3 h 164"/>
                  <a:gd name="T6" fmla="*/ 25 w 103"/>
                  <a:gd name="T7" fmla="*/ 1 h 164"/>
                  <a:gd name="T8" fmla="*/ 18 w 103"/>
                  <a:gd name="T9" fmla="*/ 0 h 164"/>
                  <a:gd name="T10" fmla="*/ 10 w 103"/>
                  <a:gd name="T11" fmla="*/ 2 h 164"/>
                  <a:gd name="T12" fmla="*/ 5 w 103"/>
                  <a:gd name="T13" fmla="*/ 5 h 164"/>
                  <a:gd name="T14" fmla="*/ 0 w 103"/>
                  <a:gd name="T15" fmla="*/ 10 h 164"/>
                  <a:gd name="T16" fmla="*/ 0 w 103"/>
                  <a:gd name="T17" fmla="*/ 15 h 164"/>
                  <a:gd name="T18" fmla="*/ 8 w 103"/>
                  <a:gd name="T19" fmla="*/ 37 h 164"/>
                  <a:gd name="T20" fmla="*/ 19 w 103"/>
                  <a:gd name="T21" fmla="*/ 63 h 164"/>
                  <a:gd name="T22" fmla="*/ 34 w 103"/>
                  <a:gd name="T23" fmla="*/ 88 h 164"/>
                  <a:gd name="T24" fmla="*/ 51 w 103"/>
                  <a:gd name="T25" fmla="*/ 112 h 164"/>
                  <a:gd name="T26" fmla="*/ 68 w 103"/>
                  <a:gd name="T27" fmla="*/ 133 h 164"/>
                  <a:gd name="T28" fmla="*/ 84 w 103"/>
                  <a:gd name="T29" fmla="*/ 150 h 164"/>
                  <a:gd name="T30" fmla="*/ 96 w 103"/>
                  <a:gd name="T31" fmla="*/ 161 h 164"/>
                  <a:gd name="T32" fmla="*/ 103 w 103"/>
                  <a:gd name="T33" fmla="*/ 164 h 164"/>
                  <a:gd name="T34" fmla="*/ 100 w 103"/>
                  <a:gd name="T35" fmla="*/ 153 h 164"/>
                  <a:gd name="T36" fmla="*/ 93 w 103"/>
                  <a:gd name="T37" fmla="*/ 139 h 164"/>
                  <a:gd name="T38" fmla="*/ 84 w 103"/>
                  <a:gd name="T39" fmla="*/ 121 h 164"/>
                  <a:gd name="T40" fmla="*/ 74 w 103"/>
                  <a:gd name="T41" fmla="*/ 100 h 164"/>
                  <a:gd name="T42" fmla="*/ 64 w 103"/>
                  <a:gd name="T43" fmla="*/ 78 h 164"/>
                  <a:gd name="T44" fmla="*/ 54 w 103"/>
                  <a:gd name="T45" fmla="*/ 55 h 164"/>
                  <a:gd name="T46" fmla="*/ 45 w 103"/>
                  <a:gd name="T47" fmla="*/ 33 h 164"/>
                  <a:gd name="T48" fmla="*/ 39 w 103"/>
                  <a:gd name="T49" fmla="*/ 12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69" name="Freeform 42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28 w 54"/>
                  <a:gd name="T1" fmla="*/ 9 h 82"/>
                  <a:gd name="T2" fmla="*/ 26 w 54"/>
                  <a:gd name="T3" fmla="*/ 5 h 82"/>
                  <a:gd name="T4" fmla="*/ 22 w 54"/>
                  <a:gd name="T5" fmla="*/ 2 h 82"/>
                  <a:gd name="T6" fmla="*/ 18 w 54"/>
                  <a:gd name="T7" fmla="*/ 0 h 82"/>
                  <a:gd name="T8" fmla="*/ 12 w 54"/>
                  <a:gd name="T9" fmla="*/ 0 h 82"/>
                  <a:gd name="T10" fmla="*/ 8 w 54"/>
                  <a:gd name="T11" fmla="*/ 1 h 82"/>
                  <a:gd name="T12" fmla="*/ 3 w 54"/>
                  <a:gd name="T13" fmla="*/ 3 h 82"/>
                  <a:gd name="T14" fmla="*/ 0 w 54"/>
                  <a:gd name="T15" fmla="*/ 6 h 82"/>
                  <a:gd name="T16" fmla="*/ 0 w 54"/>
                  <a:gd name="T17" fmla="*/ 10 h 82"/>
                  <a:gd name="T18" fmla="*/ 0 w 54"/>
                  <a:gd name="T19" fmla="*/ 21 h 82"/>
                  <a:gd name="T20" fmla="*/ 5 w 54"/>
                  <a:gd name="T21" fmla="*/ 33 h 82"/>
                  <a:gd name="T22" fmla="*/ 10 w 54"/>
                  <a:gd name="T23" fmla="*/ 45 h 82"/>
                  <a:gd name="T24" fmla="*/ 18 w 54"/>
                  <a:gd name="T25" fmla="*/ 57 h 82"/>
                  <a:gd name="T26" fmla="*/ 26 w 54"/>
                  <a:gd name="T27" fmla="*/ 68 h 82"/>
                  <a:gd name="T28" fmla="*/ 35 w 54"/>
                  <a:gd name="T29" fmla="*/ 76 h 82"/>
                  <a:gd name="T30" fmla="*/ 45 w 54"/>
                  <a:gd name="T31" fmla="*/ 81 h 82"/>
                  <a:gd name="T32" fmla="*/ 53 w 54"/>
                  <a:gd name="T33" fmla="*/ 82 h 82"/>
                  <a:gd name="T34" fmla="*/ 54 w 54"/>
                  <a:gd name="T35" fmla="*/ 66 h 82"/>
                  <a:gd name="T36" fmla="*/ 47 w 54"/>
                  <a:gd name="T37" fmla="*/ 47 h 82"/>
                  <a:gd name="T38" fmla="*/ 38 w 54"/>
                  <a:gd name="T39" fmla="*/ 28 h 82"/>
                  <a:gd name="T40" fmla="*/ 28 w 54"/>
                  <a:gd name="T41" fmla="*/ 9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70" name="Freeform 43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24 w 46"/>
                  <a:gd name="T1" fmla="*/ 6 h 47"/>
                  <a:gd name="T2" fmla="*/ 24 w 46"/>
                  <a:gd name="T3" fmla="*/ 7 h 47"/>
                  <a:gd name="T4" fmla="*/ 24 w 46"/>
                  <a:gd name="T5" fmla="*/ 7 h 47"/>
                  <a:gd name="T6" fmla="*/ 24 w 46"/>
                  <a:gd name="T7" fmla="*/ 7 h 47"/>
                  <a:gd name="T8" fmla="*/ 24 w 46"/>
                  <a:gd name="T9" fmla="*/ 7 h 47"/>
                  <a:gd name="T10" fmla="*/ 23 w 46"/>
                  <a:gd name="T11" fmla="*/ 4 h 47"/>
                  <a:gd name="T12" fmla="*/ 19 w 46"/>
                  <a:gd name="T13" fmla="*/ 1 h 47"/>
                  <a:gd name="T14" fmla="*/ 14 w 46"/>
                  <a:gd name="T15" fmla="*/ 0 h 47"/>
                  <a:gd name="T16" fmla="*/ 8 w 46"/>
                  <a:gd name="T17" fmla="*/ 0 h 47"/>
                  <a:gd name="T18" fmla="*/ 4 w 46"/>
                  <a:gd name="T19" fmla="*/ 1 h 47"/>
                  <a:gd name="T20" fmla="*/ 1 w 46"/>
                  <a:gd name="T21" fmla="*/ 4 h 47"/>
                  <a:gd name="T22" fmla="*/ 0 w 46"/>
                  <a:gd name="T23" fmla="*/ 7 h 47"/>
                  <a:gd name="T24" fmla="*/ 0 w 46"/>
                  <a:gd name="T25" fmla="*/ 10 h 47"/>
                  <a:gd name="T26" fmla="*/ 1 w 46"/>
                  <a:gd name="T27" fmla="*/ 15 h 47"/>
                  <a:gd name="T28" fmla="*/ 4 w 46"/>
                  <a:gd name="T29" fmla="*/ 21 h 47"/>
                  <a:gd name="T30" fmla="*/ 10 w 46"/>
                  <a:gd name="T31" fmla="*/ 28 h 47"/>
                  <a:gd name="T32" fmla="*/ 17 w 46"/>
                  <a:gd name="T33" fmla="*/ 34 h 47"/>
                  <a:gd name="T34" fmla="*/ 24 w 46"/>
                  <a:gd name="T35" fmla="*/ 40 h 47"/>
                  <a:gd name="T36" fmla="*/ 33 w 46"/>
                  <a:gd name="T37" fmla="*/ 44 h 47"/>
                  <a:gd name="T38" fmla="*/ 40 w 46"/>
                  <a:gd name="T39" fmla="*/ 47 h 47"/>
                  <a:gd name="T40" fmla="*/ 46 w 46"/>
                  <a:gd name="T41" fmla="*/ 47 h 47"/>
                  <a:gd name="T42" fmla="*/ 45 w 46"/>
                  <a:gd name="T43" fmla="*/ 37 h 47"/>
                  <a:gd name="T44" fmla="*/ 39 w 46"/>
                  <a:gd name="T45" fmla="*/ 25 h 47"/>
                  <a:gd name="T46" fmla="*/ 30 w 46"/>
                  <a:gd name="T47" fmla="*/ 14 h 47"/>
                  <a:gd name="T48" fmla="*/ 24 w 46"/>
                  <a:gd name="T49" fmla="*/ 6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71" name="Freeform 44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50 w 63"/>
                  <a:gd name="T1" fmla="*/ 23 h 31"/>
                  <a:gd name="T2" fmla="*/ 56 w 63"/>
                  <a:gd name="T3" fmla="*/ 21 h 31"/>
                  <a:gd name="T4" fmla="*/ 62 w 63"/>
                  <a:gd name="T5" fmla="*/ 18 h 31"/>
                  <a:gd name="T6" fmla="*/ 63 w 63"/>
                  <a:gd name="T7" fmla="*/ 14 h 31"/>
                  <a:gd name="T8" fmla="*/ 63 w 63"/>
                  <a:gd name="T9" fmla="*/ 10 h 31"/>
                  <a:gd name="T10" fmla="*/ 61 w 63"/>
                  <a:gd name="T11" fmla="*/ 5 h 31"/>
                  <a:gd name="T12" fmla="*/ 56 w 63"/>
                  <a:gd name="T13" fmla="*/ 2 h 31"/>
                  <a:gd name="T14" fmla="*/ 50 w 63"/>
                  <a:gd name="T15" fmla="*/ 0 h 31"/>
                  <a:gd name="T16" fmla="*/ 43 w 63"/>
                  <a:gd name="T17" fmla="*/ 0 h 31"/>
                  <a:gd name="T18" fmla="*/ 40 w 63"/>
                  <a:gd name="T19" fmla="*/ 0 h 31"/>
                  <a:gd name="T20" fmla="*/ 34 w 63"/>
                  <a:gd name="T21" fmla="*/ 1 h 31"/>
                  <a:gd name="T22" fmla="*/ 26 w 63"/>
                  <a:gd name="T23" fmla="*/ 3 h 31"/>
                  <a:gd name="T24" fmla="*/ 16 w 63"/>
                  <a:gd name="T25" fmla="*/ 7 h 31"/>
                  <a:gd name="T26" fmla="*/ 7 w 63"/>
                  <a:gd name="T27" fmla="*/ 13 h 31"/>
                  <a:gd name="T28" fmla="*/ 3 w 63"/>
                  <a:gd name="T29" fmla="*/ 19 h 31"/>
                  <a:gd name="T30" fmla="*/ 0 w 63"/>
                  <a:gd name="T31" fmla="*/ 25 h 31"/>
                  <a:gd name="T32" fmla="*/ 0 w 63"/>
                  <a:gd name="T33" fmla="*/ 27 h 31"/>
                  <a:gd name="T34" fmla="*/ 4 w 63"/>
                  <a:gd name="T35" fmla="*/ 29 h 31"/>
                  <a:gd name="T36" fmla="*/ 10 w 63"/>
                  <a:gd name="T37" fmla="*/ 31 h 31"/>
                  <a:gd name="T38" fmla="*/ 16 w 63"/>
                  <a:gd name="T39" fmla="*/ 31 h 31"/>
                  <a:gd name="T40" fmla="*/ 21 w 63"/>
                  <a:gd name="T41" fmla="*/ 31 h 31"/>
                  <a:gd name="T42" fmla="*/ 29 w 63"/>
                  <a:gd name="T43" fmla="*/ 29 h 31"/>
                  <a:gd name="T44" fmla="*/ 36 w 63"/>
                  <a:gd name="T45" fmla="*/ 28 h 31"/>
                  <a:gd name="T46" fmla="*/ 43 w 63"/>
                  <a:gd name="T47" fmla="*/ 26 h 31"/>
                  <a:gd name="T48" fmla="*/ 50 w 63"/>
                  <a:gd name="T49" fmla="*/ 23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72" name="Freeform 45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90 w 245"/>
                  <a:gd name="T1" fmla="*/ 31 h 206"/>
                  <a:gd name="T2" fmla="*/ 72 w 245"/>
                  <a:gd name="T3" fmla="*/ 40 h 206"/>
                  <a:gd name="T4" fmla="*/ 56 w 245"/>
                  <a:gd name="T5" fmla="*/ 50 h 206"/>
                  <a:gd name="T6" fmla="*/ 40 w 245"/>
                  <a:gd name="T7" fmla="*/ 62 h 206"/>
                  <a:gd name="T8" fmla="*/ 27 w 245"/>
                  <a:gd name="T9" fmla="*/ 74 h 206"/>
                  <a:gd name="T10" fmla="*/ 17 w 245"/>
                  <a:gd name="T11" fmla="*/ 87 h 206"/>
                  <a:gd name="T12" fmla="*/ 8 w 245"/>
                  <a:gd name="T13" fmla="*/ 100 h 206"/>
                  <a:gd name="T14" fmla="*/ 3 w 245"/>
                  <a:gd name="T15" fmla="*/ 113 h 206"/>
                  <a:gd name="T16" fmla="*/ 0 w 245"/>
                  <a:gd name="T17" fmla="*/ 127 h 206"/>
                  <a:gd name="T18" fmla="*/ 3 w 245"/>
                  <a:gd name="T19" fmla="*/ 149 h 206"/>
                  <a:gd name="T20" fmla="*/ 14 w 245"/>
                  <a:gd name="T21" fmla="*/ 166 h 206"/>
                  <a:gd name="T22" fmla="*/ 32 w 245"/>
                  <a:gd name="T23" fmla="*/ 181 h 206"/>
                  <a:gd name="T24" fmla="*/ 53 w 245"/>
                  <a:gd name="T25" fmla="*/ 192 h 206"/>
                  <a:gd name="T26" fmla="*/ 80 w 245"/>
                  <a:gd name="T27" fmla="*/ 200 h 206"/>
                  <a:gd name="T28" fmla="*/ 109 w 245"/>
                  <a:gd name="T29" fmla="*/ 205 h 206"/>
                  <a:gd name="T30" fmla="*/ 136 w 245"/>
                  <a:gd name="T31" fmla="*/ 206 h 206"/>
                  <a:gd name="T32" fmla="*/ 164 w 245"/>
                  <a:gd name="T33" fmla="*/ 203 h 206"/>
                  <a:gd name="T34" fmla="*/ 169 w 245"/>
                  <a:gd name="T35" fmla="*/ 203 h 206"/>
                  <a:gd name="T36" fmla="*/ 175 w 245"/>
                  <a:gd name="T37" fmla="*/ 201 h 206"/>
                  <a:gd name="T38" fmla="*/ 180 w 245"/>
                  <a:gd name="T39" fmla="*/ 197 h 206"/>
                  <a:gd name="T40" fmla="*/ 181 w 245"/>
                  <a:gd name="T41" fmla="*/ 193 h 206"/>
                  <a:gd name="T42" fmla="*/ 180 w 245"/>
                  <a:gd name="T43" fmla="*/ 191 h 206"/>
                  <a:gd name="T44" fmla="*/ 175 w 245"/>
                  <a:gd name="T45" fmla="*/ 191 h 206"/>
                  <a:gd name="T46" fmla="*/ 169 w 245"/>
                  <a:gd name="T47" fmla="*/ 190 h 206"/>
                  <a:gd name="T48" fmla="*/ 162 w 245"/>
                  <a:gd name="T49" fmla="*/ 190 h 206"/>
                  <a:gd name="T50" fmla="*/ 154 w 245"/>
                  <a:gd name="T51" fmla="*/ 190 h 206"/>
                  <a:gd name="T52" fmla="*/ 146 w 245"/>
                  <a:gd name="T53" fmla="*/ 190 h 206"/>
                  <a:gd name="T54" fmla="*/ 139 w 245"/>
                  <a:gd name="T55" fmla="*/ 190 h 206"/>
                  <a:gd name="T56" fmla="*/ 135 w 245"/>
                  <a:gd name="T57" fmla="*/ 190 h 206"/>
                  <a:gd name="T58" fmla="*/ 120 w 245"/>
                  <a:gd name="T59" fmla="*/ 189 h 206"/>
                  <a:gd name="T60" fmla="*/ 107 w 245"/>
                  <a:gd name="T61" fmla="*/ 188 h 206"/>
                  <a:gd name="T62" fmla="*/ 93 w 245"/>
                  <a:gd name="T63" fmla="*/ 187 h 206"/>
                  <a:gd name="T64" fmla="*/ 78 w 245"/>
                  <a:gd name="T65" fmla="*/ 184 h 206"/>
                  <a:gd name="T66" fmla="*/ 64 w 245"/>
                  <a:gd name="T67" fmla="*/ 181 h 206"/>
                  <a:gd name="T68" fmla="*/ 49 w 245"/>
                  <a:gd name="T69" fmla="*/ 174 h 206"/>
                  <a:gd name="T70" fmla="*/ 36 w 245"/>
                  <a:gd name="T71" fmla="*/ 165 h 206"/>
                  <a:gd name="T72" fmla="*/ 22 w 245"/>
                  <a:gd name="T73" fmla="*/ 152 h 206"/>
                  <a:gd name="T74" fmla="*/ 19 w 245"/>
                  <a:gd name="T75" fmla="*/ 136 h 206"/>
                  <a:gd name="T76" fmla="*/ 20 w 245"/>
                  <a:gd name="T77" fmla="*/ 122 h 206"/>
                  <a:gd name="T78" fmla="*/ 26 w 245"/>
                  <a:gd name="T79" fmla="*/ 108 h 206"/>
                  <a:gd name="T80" fmla="*/ 35 w 245"/>
                  <a:gd name="T81" fmla="*/ 95 h 206"/>
                  <a:gd name="T82" fmla="*/ 48 w 245"/>
                  <a:gd name="T83" fmla="*/ 83 h 206"/>
                  <a:gd name="T84" fmla="*/ 62 w 245"/>
                  <a:gd name="T85" fmla="*/ 71 h 206"/>
                  <a:gd name="T86" fmla="*/ 78 w 245"/>
                  <a:gd name="T87" fmla="*/ 61 h 206"/>
                  <a:gd name="T88" fmla="*/ 97 w 245"/>
                  <a:gd name="T89" fmla="*/ 51 h 206"/>
                  <a:gd name="T90" fmla="*/ 116 w 245"/>
                  <a:gd name="T91" fmla="*/ 42 h 206"/>
                  <a:gd name="T92" fmla="*/ 136 w 245"/>
                  <a:gd name="T93" fmla="*/ 34 h 206"/>
                  <a:gd name="T94" fmla="*/ 156 w 245"/>
                  <a:gd name="T95" fmla="*/ 27 h 206"/>
                  <a:gd name="T96" fmla="*/ 175 w 245"/>
                  <a:gd name="T97" fmla="*/ 21 h 206"/>
                  <a:gd name="T98" fmla="*/ 196 w 245"/>
                  <a:gd name="T99" fmla="*/ 16 h 206"/>
                  <a:gd name="T100" fmla="*/ 213 w 245"/>
                  <a:gd name="T101" fmla="*/ 11 h 206"/>
                  <a:gd name="T102" fmla="*/ 230 w 245"/>
                  <a:gd name="T103" fmla="*/ 8 h 206"/>
                  <a:gd name="T104" fmla="*/ 245 w 245"/>
                  <a:gd name="T105" fmla="*/ 6 h 206"/>
                  <a:gd name="T106" fmla="*/ 235 w 245"/>
                  <a:gd name="T107" fmla="*/ 2 h 206"/>
                  <a:gd name="T108" fmla="*/ 219 w 245"/>
                  <a:gd name="T109" fmla="*/ 0 h 206"/>
                  <a:gd name="T110" fmla="*/ 200 w 245"/>
                  <a:gd name="T111" fmla="*/ 2 h 206"/>
                  <a:gd name="T112" fmla="*/ 178 w 245"/>
                  <a:gd name="T113" fmla="*/ 5 h 206"/>
                  <a:gd name="T114" fmla="*/ 154 w 245"/>
                  <a:gd name="T115" fmla="*/ 10 h 206"/>
                  <a:gd name="T116" fmla="*/ 130 w 245"/>
                  <a:gd name="T117" fmla="*/ 16 h 206"/>
                  <a:gd name="T118" fmla="*/ 109 w 245"/>
                  <a:gd name="T119" fmla="*/ 24 h 206"/>
                  <a:gd name="T120" fmla="*/ 90 w 245"/>
                  <a:gd name="T121" fmla="*/ 31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73" name="Freeform 46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134 w 159"/>
                  <a:gd name="T1" fmla="*/ 53 h 160"/>
                  <a:gd name="T2" fmla="*/ 138 w 159"/>
                  <a:gd name="T3" fmla="*/ 70 h 160"/>
                  <a:gd name="T4" fmla="*/ 135 w 159"/>
                  <a:gd name="T5" fmla="*/ 84 h 160"/>
                  <a:gd name="T6" fmla="*/ 125 w 159"/>
                  <a:gd name="T7" fmla="*/ 96 h 160"/>
                  <a:gd name="T8" fmla="*/ 111 w 159"/>
                  <a:gd name="T9" fmla="*/ 107 h 160"/>
                  <a:gd name="T10" fmla="*/ 93 w 159"/>
                  <a:gd name="T11" fmla="*/ 117 h 160"/>
                  <a:gd name="T12" fmla="*/ 74 w 159"/>
                  <a:gd name="T13" fmla="*/ 126 h 160"/>
                  <a:gd name="T14" fmla="*/ 54 w 159"/>
                  <a:gd name="T15" fmla="*/ 136 h 160"/>
                  <a:gd name="T16" fmla="*/ 37 w 159"/>
                  <a:gd name="T17" fmla="*/ 146 h 160"/>
                  <a:gd name="T18" fmla="*/ 34 w 159"/>
                  <a:gd name="T19" fmla="*/ 149 h 160"/>
                  <a:gd name="T20" fmla="*/ 32 w 159"/>
                  <a:gd name="T21" fmla="*/ 151 h 160"/>
                  <a:gd name="T22" fmla="*/ 32 w 159"/>
                  <a:gd name="T23" fmla="*/ 154 h 160"/>
                  <a:gd name="T24" fmla="*/ 35 w 159"/>
                  <a:gd name="T25" fmla="*/ 157 h 160"/>
                  <a:gd name="T26" fmla="*/ 38 w 159"/>
                  <a:gd name="T27" fmla="*/ 159 h 160"/>
                  <a:gd name="T28" fmla="*/ 43 w 159"/>
                  <a:gd name="T29" fmla="*/ 160 h 160"/>
                  <a:gd name="T30" fmla="*/ 47 w 159"/>
                  <a:gd name="T31" fmla="*/ 160 h 160"/>
                  <a:gd name="T32" fmla="*/ 51 w 159"/>
                  <a:gd name="T33" fmla="*/ 159 h 160"/>
                  <a:gd name="T34" fmla="*/ 73 w 159"/>
                  <a:gd name="T35" fmla="*/ 150 h 160"/>
                  <a:gd name="T36" fmla="*/ 95 w 159"/>
                  <a:gd name="T37" fmla="*/ 139 h 160"/>
                  <a:gd name="T38" fmla="*/ 115 w 159"/>
                  <a:gd name="T39" fmla="*/ 128 h 160"/>
                  <a:gd name="T40" fmla="*/ 134 w 159"/>
                  <a:gd name="T41" fmla="*/ 115 h 160"/>
                  <a:gd name="T42" fmla="*/ 147 w 159"/>
                  <a:gd name="T43" fmla="*/ 101 h 160"/>
                  <a:gd name="T44" fmla="*/ 156 w 159"/>
                  <a:gd name="T45" fmla="*/ 85 h 160"/>
                  <a:gd name="T46" fmla="*/ 159 w 159"/>
                  <a:gd name="T47" fmla="*/ 68 h 160"/>
                  <a:gd name="T48" fmla="*/ 153 w 159"/>
                  <a:gd name="T49" fmla="*/ 50 h 160"/>
                  <a:gd name="T50" fmla="*/ 140 w 159"/>
                  <a:gd name="T51" fmla="*/ 36 h 160"/>
                  <a:gd name="T52" fmla="*/ 122 w 159"/>
                  <a:gd name="T53" fmla="*/ 24 h 160"/>
                  <a:gd name="T54" fmla="*/ 99 w 159"/>
                  <a:gd name="T55" fmla="*/ 14 h 160"/>
                  <a:gd name="T56" fmla="*/ 76 w 159"/>
                  <a:gd name="T57" fmla="*/ 7 h 160"/>
                  <a:gd name="T58" fmla="*/ 51 w 159"/>
                  <a:gd name="T59" fmla="*/ 2 h 160"/>
                  <a:gd name="T60" fmla="*/ 29 w 159"/>
                  <a:gd name="T61" fmla="*/ 0 h 160"/>
                  <a:gd name="T62" fmla="*/ 12 w 159"/>
                  <a:gd name="T63" fmla="*/ 1 h 160"/>
                  <a:gd name="T64" fmla="*/ 0 w 159"/>
                  <a:gd name="T65" fmla="*/ 5 h 160"/>
                  <a:gd name="T66" fmla="*/ 21 w 159"/>
                  <a:gd name="T67" fmla="*/ 9 h 160"/>
                  <a:gd name="T68" fmla="*/ 41 w 159"/>
                  <a:gd name="T69" fmla="*/ 12 h 160"/>
                  <a:gd name="T70" fmla="*/ 60 w 159"/>
                  <a:gd name="T71" fmla="*/ 15 h 160"/>
                  <a:gd name="T72" fmla="*/ 79 w 159"/>
                  <a:gd name="T73" fmla="*/ 19 h 160"/>
                  <a:gd name="T74" fmla="*/ 96 w 159"/>
                  <a:gd name="T75" fmla="*/ 24 h 160"/>
                  <a:gd name="T76" fmla="*/ 112 w 159"/>
                  <a:gd name="T77" fmla="*/ 31 h 160"/>
                  <a:gd name="T78" fmla="*/ 125 w 159"/>
                  <a:gd name="T79" fmla="*/ 40 h 160"/>
                  <a:gd name="T80" fmla="*/ 134 w 159"/>
                  <a:gd name="T81" fmla="*/ 53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74" name="Freeform 47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125 w 399"/>
                  <a:gd name="T1" fmla="*/ 62 h 332"/>
                  <a:gd name="T2" fmla="*/ 67 w 399"/>
                  <a:gd name="T3" fmla="*/ 101 h 332"/>
                  <a:gd name="T4" fmla="*/ 22 w 399"/>
                  <a:gd name="T5" fmla="*/ 147 h 332"/>
                  <a:gd name="T6" fmla="*/ 0 w 399"/>
                  <a:gd name="T7" fmla="*/ 200 h 332"/>
                  <a:gd name="T8" fmla="*/ 4 w 399"/>
                  <a:gd name="T9" fmla="*/ 235 h 332"/>
                  <a:gd name="T10" fmla="*/ 13 w 399"/>
                  <a:gd name="T11" fmla="*/ 249 h 332"/>
                  <a:gd name="T12" fmla="*/ 26 w 399"/>
                  <a:gd name="T13" fmla="*/ 262 h 332"/>
                  <a:gd name="T14" fmla="*/ 42 w 399"/>
                  <a:gd name="T15" fmla="*/ 273 h 332"/>
                  <a:gd name="T16" fmla="*/ 70 w 399"/>
                  <a:gd name="T17" fmla="*/ 285 h 332"/>
                  <a:gd name="T18" fmla="*/ 107 w 399"/>
                  <a:gd name="T19" fmla="*/ 298 h 332"/>
                  <a:gd name="T20" fmla="*/ 148 w 399"/>
                  <a:gd name="T21" fmla="*/ 308 h 332"/>
                  <a:gd name="T22" fmla="*/ 189 w 399"/>
                  <a:gd name="T23" fmla="*/ 316 h 332"/>
                  <a:gd name="T24" fmla="*/ 231 w 399"/>
                  <a:gd name="T25" fmla="*/ 322 h 332"/>
                  <a:gd name="T26" fmla="*/ 273 w 399"/>
                  <a:gd name="T27" fmla="*/ 326 h 332"/>
                  <a:gd name="T28" fmla="*/ 316 w 399"/>
                  <a:gd name="T29" fmla="*/ 329 h 332"/>
                  <a:gd name="T30" fmla="*/ 358 w 399"/>
                  <a:gd name="T31" fmla="*/ 331 h 332"/>
                  <a:gd name="T32" fmla="*/ 386 w 399"/>
                  <a:gd name="T33" fmla="*/ 332 h 332"/>
                  <a:gd name="T34" fmla="*/ 396 w 399"/>
                  <a:gd name="T35" fmla="*/ 326 h 332"/>
                  <a:gd name="T36" fmla="*/ 399 w 399"/>
                  <a:gd name="T37" fmla="*/ 316 h 332"/>
                  <a:gd name="T38" fmla="*/ 390 w 399"/>
                  <a:gd name="T39" fmla="*/ 309 h 332"/>
                  <a:gd name="T40" fmla="*/ 364 w 399"/>
                  <a:gd name="T41" fmla="*/ 308 h 332"/>
                  <a:gd name="T42" fmla="*/ 325 w 399"/>
                  <a:gd name="T43" fmla="*/ 307 h 332"/>
                  <a:gd name="T44" fmla="*/ 286 w 399"/>
                  <a:gd name="T45" fmla="*/ 305 h 332"/>
                  <a:gd name="T46" fmla="*/ 247 w 399"/>
                  <a:gd name="T47" fmla="*/ 301 h 332"/>
                  <a:gd name="T48" fmla="*/ 208 w 399"/>
                  <a:gd name="T49" fmla="*/ 296 h 332"/>
                  <a:gd name="T50" fmla="*/ 168 w 399"/>
                  <a:gd name="T51" fmla="*/ 289 h 332"/>
                  <a:gd name="T52" fmla="*/ 131 w 399"/>
                  <a:gd name="T53" fmla="*/ 281 h 332"/>
                  <a:gd name="T54" fmla="*/ 94 w 399"/>
                  <a:gd name="T55" fmla="*/ 269 h 332"/>
                  <a:gd name="T56" fmla="*/ 62 w 399"/>
                  <a:gd name="T57" fmla="*/ 256 h 332"/>
                  <a:gd name="T58" fmla="*/ 44 w 399"/>
                  <a:gd name="T59" fmla="*/ 236 h 332"/>
                  <a:gd name="T60" fmla="*/ 38 w 399"/>
                  <a:gd name="T61" fmla="*/ 210 h 332"/>
                  <a:gd name="T62" fmla="*/ 46 w 399"/>
                  <a:gd name="T63" fmla="*/ 173 h 332"/>
                  <a:gd name="T64" fmla="*/ 62 w 399"/>
                  <a:gd name="T65" fmla="*/ 145 h 332"/>
                  <a:gd name="T66" fmla="*/ 84 w 399"/>
                  <a:gd name="T67" fmla="*/ 120 h 332"/>
                  <a:gd name="T68" fmla="*/ 110 w 399"/>
                  <a:gd name="T69" fmla="*/ 98 h 332"/>
                  <a:gd name="T70" fmla="*/ 141 w 399"/>
                  <a:gd name="T71" fmla="*/ 78 h 332"/>
                  <a:gd name="T72" fmla="*/ 179 w 399"/>
                  <a:gd name="T73" fmla="*/ 57 h 332"/>
                  <a:gd name="T74" fmla="*/ 223 w 399"/>
                  <a:gd name="T75" fmla="*/ 37 h 332"/>
                  <a:gd name="T76" fmla="*/ 271 w 399"/>
                  <a:gd name="T77" fmla="*/ 19 h 332"/>
                  <a:gd name="T78" fmla="*/ 313 w 399"/>
                  <a:gd name="T79" fmla="*/ 6 h 332"/>
                  <a:gd name="T80" fmla="*/ 315 w 399"/>
                  <a:gd name="T81" fmla="*/ 0 h 332"/>
                  <a:gd name="T82" fmla="*/ 273 w 399"/>
                  <a:gd name="T83" fmla="*/ 5 h 332"/>
                  <a:gd name="T84" fmla="*/ 223 w 399"/>
                  <a:gd name="T85" fmla="*/ 17 h 332"/>
                  <a:gd name="T86" fmla="*/ 176 w 399"/>
                  <a:gd name="T87" fmla="*/ 35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75" name="Freeform 48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290 w 348"/>
                  <a:gd name="T1" fmla="*/ 69 h 222"/>
                  <a:gd name="T2" fmla="*/ 306 w 348"/>
                  <a:gd name="T3" fmla="*/ 81 h 222"/>
                  <a:gd name="T4" fmla="*/ 315 w 348"/>
                  <a:gd name="T5" fmla="*/ 95 h 222"/>
                  <a:gd name="T6" fmla="*/ 321 w 348"/>
                  <a:gd name="T7" fmla="*/ 110 h 222"/>
                  <a:gd name="T8" fmla="*/ 321 w 348"/>
                  <a:gd name="T9" fmla="*/ 126 h 222"/>
                  <a:gd name="T10" fmla="*/ 318 w 348"/>
                  <a:gd name="T11" fmla="*/ 139 h 222"/>
                  <a:gd name="T12" fmla="*/ 312 w 348"/>
                  <a:gd name="T13" fmla="*/ 150 h 222"/>
                  <a:gd name="T14" fmla="*/ 302 w 348"/>
                  <a:gd name="T15" fmla="*/ 161 h 222"/>
                  <a:gd name="T16" fmla="*/ 292 w 348"/>
                  <a:gd name="T17" fmla="*/ 170 h 222"/>
                  <a:gd name="T18" fmla="*/ 279 w 348"/>
                  <a:gd name="T19" fmla="*/ 180 h 222"/>
                  <a:gd name="T20" fmla="*/ 265 w 348"/>
                  <a:gd name="T21" fmla="*/ 188 h 222"/>
                  <a:gd name="T22" fmla="*/ 252 w 348"/>
                  <a:gd name="T23" fmla="*/ 198 h 222"/>
                  <a:gd name="T24" fmla="*/ 239 w 348"/>
                  <a:gd name="T25" fmla="*/ 207 h 222"/>
                  <a:gd name="T26" fmla="*/ 236 w 348"/>
                  <a:gd name="T27" fmla="*/ 210 h 222"/>
                  <a:gd name="T28" fmla="*/ 235 w 348"/>
                  <a:gd name="T29" fmla="*/ 213 h 222"/>
                  <a:gd name="T30" fmla="*/ 236 w 348"/>
                  <a:gd name="T31" fmla="*/ 216 h 222"/>
                  <a:gd name="T32" fmla="*/ 239 w 348"/>
                  <a:gd name="T33" fmla="*/ 219 h 222"/>
                  <a:gd name="T34" fmla="*/ 244 w 348"/>
                  <a:gd name="T35" fmla="*/ 221 h 222"/>
                  <a:gd name="T36" fmla="*/ 248 w 348"/>
                  <a:gd name="T37" fmla="*/ 222 h 222"/>
                  <a:gd name="T38" fmla="*/ 254 w 348"/>
                  <a:gd name="T39" fmla="*/ 221 h 222"/>
                  <a:gd name="T40" fmla="*/ 258 w 348"/>
                  <a:gd name="T41" fmla="*/ 219 h 222"/>
                  <a:gd name="T42" fmla="*/ 287 w 348"/>
                  <a:gd name="T43" fmla="*/ 206 h 222"/>
                  <a:gd name="T44" fmla="*/ 310 w 348"/>
                  <a:gd name="T45" fmla="*/ 188 h 222"/>
                  <a:gd name="T46" fmla="*/ 331 w 348"/>
                  <a:gd name="T47" fmla="*/ 168 h 222"/>
                  <a:gd name="T48" fmla="*/ 344 w 348"/>
                  <a:gd name="T49" fmla="*/ 147 h 222"/>
                  <a:gd name="T50" fmla="*/ 348 w 348"/>
                  <a:gd name="T51" fmla="*/ 124 h 222"/>
                  <a:gd name="T52" fmla="*/ 345 w 348"/>
                  <a:gd name="T53" fmla="*/ 102 h 222"/>
                  <a:gd name="T54" fmla="*/ 334 w 348"/>
                  <a:gd name="T55" fmla="*/ 81 h 222"/>
                  <a:gd name="T56" fmla="*/ 310 w 348"/>
                  <a:gd name="T57" fmla="*/ 62 h 222"/>
                  <a:gd name="T58" fmla="*/ 293 w 348"/>
                  <a:gd name="T59" fmla="*/ 52 h 222"/>
                  <a:gd name="T60" fmla="*/ 273 w 348"/>
                  <a:gd name="T61" fmla="*/ 43 h 222"/>
                  <a:gd name="T62" fmla="*/ 249 w 348"/>
                  <a:gd name="T63" fmla="*/ 34 h 222"/>
                  <a:gd name="T64" fmla="*/ 226 w 348"/>
                  <a:gd name="T65" fmla="*/ 27 h 222"/>
                  <a:gd name="T66" fmla="*/ 202 w 348"/>
                  <a:gd name="T67" fmla="*/ 21 h 222"/>
                  <a:gd name="T68" fmla="*/ 176 w 348"/>
                  <a:gd name="T69" fmla="*/ 16 h 222"/>
                  <a:gd name="T70" fmla="*/ 151 w 348"/>
                  <a:gd name="T71" fmla="*/ 11 h 222"/>
                  <a:gd name="T72" fmla="*/ 125 w 348"/>
                  <a:gd name="T73" fmla="*/ 7 h 222"/>
                  <a:gd name="T74" fmla="*/ 102 w 348"/>
                  <a:gd name="T75" fmla="*/ 4 h 222"/>
                  <a:gd name="T76" fmla="*/ 78 w 348"/>
                  <a:gd name="T77" fmla="*/ 2 h 222"/>
                  <a:gd name="T78" fmla="*/ 58 w 348"/>
                  <a:gd name="T79" fmla="*/ 0 h 222"/>
                  <a:gd name="T80" fmla="*/ 39 w 348"/>
                  <a:gd name="T81" fmla="*/ 0 h 222"/>
                  <a:gd name="T82" fmla="*/ 23 w 348"/>
                  <a:gd name="T83" fmla="*/ 0 h 222"/>
                  <a:gd name="T84" fmla="*/ 12 w 348"/>
                  <a:gd name="T85" fmla="*/ 1 h 222"/>
                  <a:gd name="T86" fmla="*/ 4 w 348"/>
                  <a:gd name="T87" fmla="*/ 3 h 222"/>
                  <a:gd name="T88" fmla="*/ 0 w 348"/>
                  <a:gd name="T89" fmla="*/ 5 h 222"/>
                  <a:gd name="T90" fmla="*/ 14 w 348"/>
                  <a:gd name="T91" fmla="*/ 7 h 222"/>
                  <a:gd name="T92" fmla="*/ 30 w 348"/>
                  <a:gd name="T93" fmla="*/ 8 h 222"/>
                  <a:gd name="T94" fmla="*/ 46 w 348"/>
                  <a:gd name="T95" fmla="*/ 10 h 222"/>
                  <a:gd name="T96" fmla="*/ 64 w 348"/>
                  <a:gd name="T97" fmla="*/ 12 h 222"/>
                  <a:gd name="T98" fmla="*/ 83 w 348"/>
                  <a:gd name="T99" fmla="*/ 14 h 222"/>
                  <a:gd name="T100" fmla="*/ 102 w 348"/>
                  <a:gd name="T101" fmla="*/ 16 h 222"/>
                  <a:gd name="T102" fmla="*/ 120 w 348"/>
                  <a:gd name="T103" fmla="*/ 19 h 222"/>
                  <a:gd name="T104" fmla="*/ 141 w 348"/>
                  <a:gd name="T105" fmla="*/ 22 h 222"/>
                  <a:gd name="T106" fmla="*/ 160 w 348"/>
                  <a:gd name="T107" fmla="*/ 26 h 222"/>
                  <a:gd name="T108" fmla="*/ 180 w 348"/>
                  <a:gd name="T109" fmla="*/ 30 h 222"/>
                  <a:gd name="T110" fmla="*/ 200 w 348"/>
                  <a:gd name="T111" fmla="*/ 35 h 222"/>
                  <a:gd name="T112" fmla="*/ 219 w 348"/>
                  <a:gd name="T113" fmla="*/ 41 h 222"/>
                  <a:gd name="T114" fmla="*/ 238 w 348"/>
                  <a:gd name="T115" fmla="*/ 47 h 222"/>
                  <a:gd name="T116" fmla="*/ 257 w 348"/>
                  <a:gd name="T117" fmla="*/ 53 h 222"/>
                  <a:gd name="T118" fmla="*/ 274 w 348"/>
                  <a:gd name="T119" fmla="*/ 61 h 222"/>
                  <a:gd name="T120" fmla="*/ 290 w 348"/>
                  <a:gd name="T121" fmla="*/ 69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76" name="Freeform 49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113 h 207"/>
                  <a:gd name="T2" fmla="*/ 0 w 142"/>
                  <a:gd name="T3" fmla="*/ 130 h 207"/>
                  <a:gd name="T4" fmla="*/ 6 w 142"/>
                  <a:gd name="T5" fmla="*/ 146 h 207"/>
                  <a:gd name="T6" fmla="*/ 16 w 142"/>
                  <a:gd name="T7" fmla="*/ 161 h 207"/>
                  <a:gd name="T8" fmla="*/ 31 w 142"/>
                  <a:gd name="T9" fmla="*/ 174 h 207"/>
                  <a:gd name="T10" fmla="*/ 48 w 142"/>
                  <a:gd name="T11" fmla="*/ 185 h 207"/>
                  <a:gd name="T12" fmla="*/ 68 w 142"/>
                  <a:gd name="T13" fmla="*/ 195 h 207"/>
                  <a:gd name="T14" fmla="*/ 92 w 142"/>
                  <a:gd name="T15" fmla="*/ 202 h 207"/>
                  <a:gd name="T16" fmla="*/ 115 w 142"/>
                  <a:gd name="T17" fmla="*/ 206 h 207"/>
                  <a:gd name="T18" fmla="*/ 122 w 142"/>
                  <a:gd name="T19" fmla="*/ 207 h 207"/>
                  <a:gd name="T20" fmla="*/ 129 w 142"/>
                  <a:gd name="T21" fmla="*/ 205 h 207"/>
                  <a:gd name="T22" fmla="*/ 135 w 142"/>
                  <a:gd name="T23" fmla="*/ 202 h 207"/>
                  <a:gd name="T24" fmla="*/ 138 w 142"/>
                  <a:gd name="T25" fmla="*/ 198 h 207"/>
                  <a:gd name="T26" fmla="*/ 138 w 142"/>
                  <a:gd name="T27" fmla="*/ 193 h 207"/>
                  <a:gd name="T28" fmla="*/ 137 w 142"/>
                  <a:gd name="T29" fmla="*/ 188 h 207"/>
                  <a:gd name="T30" fmla="*/ 132 w 142"/>
                  <a:gd name="T31" fmla="*/ 184 h 207"/>
                  <a:gd name="T32" fmla="*/ 125 w 142"/>
                  <a:gd name="T33" fmla="*/ 182 h 207"/>
                  <a:gd name="T34" fmla="*/ 102 w 142"/>
                  <a:gd name="T35" fmla="*/ 176 h 207"/>
                  <a:gd name="T36" fmla="*/ 80 w 142"/>
                  <a:gd name="T37" fmla="*/ 168 h 207"/>
                  <a:gd name="T38" fmla="*/ 63 w 142"/>
                  <a:gd name="T39" fmla="*/ 157 h 207"/>
                  <a:gd name="T40" fmla="*/ 50 w 142"/>
                  <a:gd name="T41" fmla="*/ 145 h 207"/>
                  <a:gd name="T42" fmla="*/ 41 w 142"/>
                  <a:gd name="T43" fmla="*/ 130 h 207"/>
                  <a:gd name="T44" fmla="*/ 37 w 142"/>
                  <a:gd name="T45" fmla="*/ 114 h 207"/>
                  <a:gd name="T46" fmla="*/ 37 w 142"/>
                  <a:gd name="T47" fmla="*/ 97 h 207"/>
                  <a:gd name="T48" fmla="*/ 44 w 142"/>
                  <a:gd name="T49" fmla="*/ 79 h 207"/>
                  <a:gd name="T50" fmla="*/ 54 w 142"/>
                  <a:gd name="T51" fmla="*/ 65 h 207"/>
                  <a:gd name="T52" fmla="*/ 70 w 142"/>
                  <a:gd name="T53" fmla="*/ 52 h 207"/>
                  <a:gd name="T54" fmla="*/ 87 w 142"/>
                  <a:gd name="T55" fmla="*/ 40 h 207"/>
                  <a:gd name="T56" fmla="*/ 106 w 142"/>
                  <a:gd name="T57" fmla="*/ 29 h 207"/>
                  <a:gd name="T58" fmla="*/ 122 w 142"/>
                  <a:gd name="T59" fmla="*/ 20 h 207"/>
                  <a:gd name="T60" fmla="*/ 135 w 142"/>
                  <a:gd name="T61" fmla="*/ 11 h 207"/>
                  <a:gd name="T62" fmla="*/ 142 w 142"/>
                  <a:gd name="T63" fmla="*/ 5 h 207"/>
                  <a:gd name="T64" fmla="*/ 142 w 142"/>
                  <a:gd name="T65" fmla="*/ 0 h 207"/>
                  <a:gd name="T66" fmla="*/ 126 w 142"/>
                  <a:gd name="T67" fmla="*/ 4 h 207"/>
                  <a:gd name="T68" fmla="*/ 106 w 142"/>
                  <a:gd name="T69" fmla="*/ 11 h 207"/>
                  <a:gd name="T70" fmla="*/ 84 w 142"/>
                  <a:gd name="T71" fmla="*/ 23 h 207"/>
                  <a:gd name="T72" fmla="*/ 61 w 142"/>
                  <a:gd name="T73" fmla="*/ 37 h 207"/>
                  <a:gd name="T74" fmla="*/ 39 w 142"/>
                  <a:gd name="T75" fmla="*/ 53 h 207"/>
                  <a:gd name="T76" fmla="*/ 22 w 142"/>
                  <a:gd name="T77" fmla="*/ 72 h 207"/>
                  <a:gd name="T78" fmla="*/ 8 w 142"/>
                  <a:gd name="T79" fmla="*/ 93 h 207"/>
                  <a:gd name="T80" fmla="*/ 0 w 142"/>
                  <a:gd name="T81" fmla="*/ 113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177" name="Freeform 50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256 w 303"/>
                  <a:gd name="T1" fmla="*/ 109 h 272"/>
                  <a:gd name="T2" fmla="*/ 271 w 303"/>
                  <a:gd name="T3" fmla="*/ 126 h 272"/>
                  <a:gd name="T4" fmla="*/ 278 w 303"/>
                  <a:gd name="T5" fmla="*/ 144 h 272"/>
                  <a:gd name="T6" fmla="*/ 274 w 303"/>
                  <a:gd name="T7" fmla="*/ 164 h 272"/>
                  <a:gd name="T8" fmla="*/ 256 w 303"/>
                  <a:gd name="T9" fmla="*/ 183 h 272"/>
                  <a:gd name="T10" fmla="*/ 232 w 303"/>
                  <a:gd name="T11" fmla="*/ 200 h 272"/>
                  <a:gd name="T12" fmla="*/ 204 w 303"/>
                  <a:gd name="T13" fmla="*/ 216 h 272"/>
                  <a:gd name="T14" fmla="*/ 175 w 303"/>
                  <a:gd name="T15" fmla="*/ 232 h 272"/>
                  <a:gd name="T16" fmla="*/ 158 w 303"/>
                  <a:gd name="T17" fmla="*/ 244 h 272"/>
                  <a:gd name="T18" fmla="*/ 152 w 303"/>
                  <a:gd name="T19" fmla="*/ 252 h 272"/>
                  <a:gd name="T20" fmla="*/ 148 w 303"/>
                  <a:gd name="T21" fmla="*/ 260 h 272"/>
                  <a:gd name="T22" fmla="*/ 151 w 303"/>
                  <a:gd name="T23" fmla="*/ 268 h 272"/>
                  <a:gd name="T24" fmla="*/ 161 w 303"/>
                  <a:gd name="T25" fmla="*/ 272 h 272"/>
                  <a:gd name="T26" fmla="*/ 171 w 303"/>
                  <a:gd name="T27" fmla="*/ 271 h 272"/>
                  <a:gd name="T28" fmla="*/ 190 w 303"/>
                  <a:gd name="T29" fmla="*/ 256 h 272"/>
                  <a:gd name="T30" fmla="*/ 222 w 303"/>
                  <a:gd name="T31" fmla="*/ 236 h 272"/>
                  <a:gd name="T32" fmla="*/ 255 w 303"/>
                  <a:gd name="T33" fmla="*/ 216 h 272"/>
                  <a:gd name="T34" fmla="*/ 284 w 303"/>
                  <a:gd name="T35" fmla="*/ 192 h 272"/>
                  <a:gd name="T36" fmla="*/ 301 w 303"/>
                  <a:gd name="T37" fmla="*/ 163 h 272"/>
                  <a:gd name="T38" fmla="*/ 300 w 303"/>
                  <a:gd name="T39" fmla="*/ 133 h 272"/>
                  <a:gd name="T40" fmla="*/ 281 w 303"/>
                  <a:gd name="T41" fmla="*/ 105 h 272"/>
                  <a:gd name="T42" fmla="*/ 251 w 303"/>
                  <a:gd name="T43" fmla="*/ 82 h 272"/>
                  <a:gd name="T44" fmla="*/ 217 w 303"/>
                  <a:gd name="T45" fmla="*/ 67 h 272"/>
                  <a:gd name="T46" fmla="*/ 185 w 303"/>
                  <a:gd name="T47" fmla="*/ 54 h 272"/>
                  <a:gd name="T48" fmla="*/ 151 w 303"/>
                  <a:gd name="T49" fmla="*/ 40 h 272"/>
                  <a:gd name="T50" fmla="*/ 114 w 303"/>
                  <a:gd name="T51" fmla="*/ 27 h 272"/>
                  <a:gd name="T52" fmla="*/ 81 w 303"/>
                  <a:gd name="T53" fmla="*/ 16 h 272"/>
                  <a:gd name="T54" fmla="*/ 49 w 303"/>
                  <a:gd name="T55" fmla="*/ 7 h 272"/>
                  <a:gd name="T56" fmla="*/ 24 w 303"/>
                  <a:gd name="T57" fmla="*/ 1 h 272"/>
                  <a:gd name="T58" fmla="*/ 5 w 303"/>
                  <a:gd name="T59" fmla="*/ 0 h 272"/>
                  <a:gd name="T60" fmla="*/ 13 w 303"/>
                  <a:gd name="T61" fmla="*/ 7 h 272"/>
                  <a:gd name="T62" fmla="*/ 43 w 303"/>
                  <a:gd name="T63" fmla="*/ 17 h 272"/>
                  <a:gd name="T64" fmla="*/ 74 w 303"/>
                  <a:gd name="T65" fmla="*/ 27 h 272"/>
                  <a:gd name="T66" fmla="*/ 106 w 303"/>
                  <a:gd name="T67" fmla="*/ 38 h 272"/>
                  <a:gd name="T68" fmla="*/ 139 w 303"/>
                  <a:gd name="T69" fmla="*/ 50 h 272"/>
                  <a:gd name="T70" fmla="*/ 171 w 303"/>
                  <a:gd name="T71" fmla="*/ 63 h 272"/>
                  <a:gd name="T72" fmla="*/ 203 w 303"/>
                  <a:gd name="T73" fmla="*/ 78 h 272"/>
                  <a:gd name="T74" fmla="*/ 232 w 303"/>
                  <a:gd name="T75" fmla="*/ 93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</p:grpSp>
      <p:grpSp>
        <p:nvGrpSpPr>
          <p:cNvPr id="178" name="Group 51"/>
          <p:cNvGrpSpPr>
            <a:grpSpLocks/>
          </p:cNvGrpSpPr>
          <p:nvPr/>
        </p:nvGrpSpPr>
        <p:grpSpPr bwMode="auto">
          <a:xfrm>
            <a:off x="1943100" y="1827213"/>
            <a:ext cx="495300" cy="622300"/>
            <a:chOff x="2870" y="1518"/>
            <a:chExt cx="292" cy="320"/>
          </a:xfrm>
        </p:grpSpPr>
        <p:graphicFrame>
          <p:nvGraphicFramePr>
            <p:cNvPr id="179" name="Object 5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26310" name="Clip" r:id="rId5" imgW="819000" imgH="847800" progId="MS_ClipArt_Gallery.2">
                <p:embed/>
              </p:oleObj>
            </a:graphicData>
          </a:graphic>
        </p:graphicFrame>
        <p:graphicFrame>
          <p:nvGraphicFramePr>
            <p:cNvPr id="180" name="Object 5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26311" name="Clip" r:id="rId6" imgW="1266840" imgH="1200240" progId="MS_ClipArt_Gallery.2">
                <p:embed/>
              </p:oleObj>
            </a:graphicData>
          </a:graphic>
        </p:graphicFrame>
      </p:grpSp>
      <p:grpSp>
        <p:nvGrpSpPr>
          <p:cNvPr id="181" name="Group 54"/>
          <p:cNvGrpSpPr>
            <a:grpSpLocks/>
          </p:cNvGrpSpPr>
          <p:nvPr/>
        </p:nvGrpSpPr>
        <p:grpSpPr bwMode="auto">
          <a:xfrm>
            <a:off x="2801938" y="1347788"/>
            <a:ext cx="495300" cy="622300"/>
            <a:chOff x="2870" y="1518"/>
            <a:chExt cx="292" cy="320"/>
          </a:xfrm>
        </p:grpSpPr>
        <p:graphicFrame>
          <p:nvGraphicFramePr>
            <p:cNvPr id="182" name="Object 55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26312" name="Clip" r:id="rId7" imgW="819000" imgH="847800" progId="MS_ClipArt_Gallery.2">
                <p:embed/>
              </p:oleObj>
            </a:graphicData>
          </a:graphic>
        </p:graphicFrame>
        <p:graphicFrame>
          <p:nvGraphicFramePr>
            <p:cNvPr id="183" name="Object 56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26313" name="Clip" r:id="rId8" imgW="1266840" imgH="1200240" progId="MS_ClipArt_Gallery.2">
                <p:embed/>
              </p:oleObj>
            </a:graphicData>
          </a:graphic>
        </p:graphicFrame>
      </p:grpSp>
      <p:sp>
        <p:nvSpPr>
          <p:cNvPr id="184" name="Text Box 90"/>
          <p:cNvSpPr txBox="1">
            <a:spLocks noChangeArrowheads="1"/>
          </p:cNvSpPr>
          <p:nvPr/>
        </p:nvSpPr>
        <p:spPr bwMode="auto">
          <a:xfrm>
            <a:off x="1727200" y="2347913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H1</a:t>
            </a:r>
          </a:p>
        </p:txBody>
      </p:sp>
      <p:sp>
        <p:nvSpPr>
          <p:cNvPr id="185" name="Text Box 93"/>
          <p:cNvSpPr txBox="1">
            <a:spLocks noChangeArrowheads="1"/>
          </p:cNvSpPr>
          <p:nvPr/>
        </p:nvSpPr>
        <p:spPr bwMode="auto">
          <a:xfrm>
            <a:off x="4327525" y="2376488"/>
            <a:ext cx="430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R1</a:t>
            </a:r>
          </a:p>
        </p:txBody>
      </p:sp>
      <p:grpSp>
        <p:nvGrpSpPr>
          <p:cNvPr id="186" name="Group 157"/>
          <p:cNvGrpSpPr>
            <a:grpSpLocks/>
          </p:cNvGrpSpPr>
          <p:nvPr/>
        </p:nvGrpSpPr>
        <p:grpSpPr bwMode="auto">
          <a:xfrm>
            <a:off x="349250" y="2392363"/>
            <a:ext cx="5386388" cy="3913187"/>
            <a:chOff x="268" y="1180"/>
            <a:chExt cx="3393" cy="2465"/>
          </a:xfrm>
        </p:grpSpPr>
        <p:sp>
          <p:nvSpPr>
            <p:cNvPr id="187" name="Line 94"/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de-CH"/>
            </a:p>
          </p:txBody>
        </p:sp>
        <p:sp>
          <p:nvSpPr>
            <p:cNvPr id="188" name="Rectangle 98"/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9" name="Freeform 95"/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>
                <a:gd name="T0" fmla="*/ 1397 w 3374"/>
                <a:gd name="T1" fmla="*/ 0 h 1668"/>
                <a:gd name="T2" fmla="*/ 104 w 3374"/>
                <a:gd name="T3" fmla="*/ 1445 h 1668"/>
                <a:gd name="T4" fmla="*/ 1294 w 3374"/>
                <a:gd name="T5" fmla="*/ 1418 h 1668"/>
                <a:gd name="T6" fmla="*/ 3374 w 3374"/>
                <a:gd name="T7" fmla="*/ 1445 h 1668"/>
                <a:gd name="T8" fmla="*/ 1585 w 3374"/>
                <a:gd name="T9" fmla="*/ 75 h 1668"/>
                <a:gd name="T10" fmla="*/ 1397 w 3374"/>
                <a:gd name="T11" fmla="*/ 0 h 1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74"/>
                <a:gd name="T19" fmla="*/ 0 h 1668"/>
                <a:gd name="T20" fmla="*/ 3374 w 3374"/>
                <a:gd name="T21" fmla="*/ 1668 h 16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90" name="Rectangle 96"/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1" name="Text Box 97"/>
            <p:cNvSpPr txBox="1">
              <a:spLocks noChangeArrowheads="1"/>
            </p:cNvSpPr>
            <p:nvPr/>
          </p:nvSpPr>
          <p:spPr bwMode="auto">
            <a:xfrm>
              <a:off x="540" y="2923"/>
              <a:ext cx="291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AP MAC addr  H1 MAC addr R1 MAC addr</a:t>
              </a:r>
            </a:p>
          </p:txBody>
        </p:sp>
        <p:sp>
          <p:nvSpPr>
            <p:cNvPr id="192" name="Line 99"/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de-CH"/>
            </a:p>
          </p:txBody>
        </p:sp>
        <p:sp>
          <p:nvSpPr>
            <p:cNvPr id="193" name="Line 100"/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de-CH"/>
            </a:p>
          </p:txBody>
        </p:sp>
        <p:sp>
          <p:nvSpPr>
            <p:cNvPr id="194" name="Line 101"/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de-CH"/>
            </a:p>
          </p:txBody>
        </p:sp>
        <p:grpSp>
          <p:nvGrpSpPr>
            <p:cNvPr id="195" name="Group 106"/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213" name="Rectangle 10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14" name="Freeform 10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de-CH"/>
              </a:p>
            </p:txBody>
          </p:sp>
          <p:sp>
            <p:nvSpPr>
              <p:cNvPr id="215" name="Freeform 10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de-CH"/>
              </a:p>
            </p:txBody>
          </p:sp>
        </p:grpSp>
        <p:grpSp>
          <p:nvGrpSpPr>
            <p:cNvPr id="196" name="Group 107"/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210" name="Rectangle 108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11" name="Freeform 109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de-CH"/>
              </a:p>
            </p:txBody>
          </p:sp>
          <p:sp>
            <p:nvSpPr>
              <p:cNvPr id="212" name="Freeform 110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de-CH"/>
              </a:p>
            </p:txBody>
          </p:sp>
        </p:grpSp>
        <p:grpSp>
          <p:nvGrpSpPr>
            <p:cNvPr id="197" name="Group 111"/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207" name="Rectangle 112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08" name="Freeform 113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de-CH"/>
              </a:p>
            </p:txBody>
          </p:sp>
          <p:sp>
            <p:nvSpPr>
              <p:cNvPr id="209" name="Freeform 114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de-CH"/>
              </a:p>
            </p:txBody>
          </p:sp>
        </p:grpSp>
        <p:sp>
          <p:nvSpPr>
            <p:cNvPr id="198" name="Line 115"/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de-CH"/>
            </a:p>
          </p:txBody>
        </p:sp>
        <p:grpSp>
          <p:nvGrpSpPr>
            <p:cNvPr id="199" name="Group 116"/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204" name="Rectangle 11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05" name="Freeform 11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de-CH"/>
              </a:p>
            </p:txBody>
          </p:sp>
          <p:sp>
            <p:nvSpPr>
              <p:cNvPr id="206" name="Freeform 11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de-CH"/>
              </a:p>
            </p:txBody>
          </p:sp>
        </p:grpSp>
        <p:sp>
          <p:nvSpPr>
            <p:cNvPr id="200" name="Text Box 120"/>
            <p:cNvSpPr txBox="1">
              <a:spLocks noChangeArrowheads="1"/>
            </p:cNvSpPr>
            <p:nvPr/>
          </p:nvSpPr>
          <p:spPr bwMode="auto">
            <a:xfrm>
              <a:off x="523" y="3182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  <a:cs typeface="Arial" pitchFamily="34" charset="0"/>
                </a:rPr>
                <a:t>address 1</a:t>
              </a:r>
            </a:p>
          </p:txBody>
        </p:sp>
        <p:sp>
          <p:nvSpPr>
            <p:cNvPr id="201" name="Text Box 121"/>
            <p:cNvSpPr txBox="1">
              <a:spLocks noChangeArrowheads="1"/>
            </p:cNvSpPr>
            <p:nvPr/>
          </p:nvSpPr>
          <p:spPr bwMode="auto">
            <a:xfrm>
              <a:off x="1500" y="3180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  <a:cs typeface="Arial" pitchFamily="34" charset="0"/>
                </a:rPr>
                <a:t>address 2</a:t>
              </a:r>
            </a:p>
          </p:txBody>
        </p:sp>
        <p:sp>
          <p:nvSpPr>
            <p:cNvPr id="202" name="Text Box 122"/>
            <p:cNvSpPr txBox="1">
              <a:spLocks noChangeArrowheads="1"/>
            </p:cNvSpPr>
            <p:nvPr/>
          </p:nvSpPr>
          <p:spPr bwMode="auto">
            <a:xfrm>
              <a:off x="2480" y="3171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  <a:cs typeface="Arial" pitchFamily="34" charset="0"/>
                </a:rPr>
                <a:t>address 3</a:t>
              </a:r>
            </a:p>
          </p:txBody>
        </p:sp>
        <p:sp>
          <p:nvSpPr>
            <p:cNvPr id="203" name="Text Box 123"/>
            <p:cNvSpPr txBox="1">
              <a:spLocks noChangeArrowheads="1"/>
            </p:cNvSpPr>
            <p:nvPr/>
          </p:nvSpPr>
          <p:spPr bwMode="auto">
            <a:xfrm>
              <a:off x="2619" y="3414"/>
              <a:ext cx="10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802.</a:t>
              </a:r>
              <a:r>
                <a:rPr lang="en-US" b="1">
                  <a:solidFill>
                    <a:srgbClr val="FF0000"/>
                  </a:solidFill>
                </a:rPr>
                <a:t>11</a:t>
              </a:r>
              <a:r>
                <a:rPr lang="en-US"/>
                <a:t> frame</a:t>
              </a:r>
            </a:p>
          </p:txBody>
        </p:sp>
      </p:grpSp>
      <p:grpSp>
        <p:nvGrpSpPr>
          <p:cNvPr id="216" name="Group 160"/>
          <p:cNvGrpSpPr>
            <a:grpSpLocks/>
          </p:cNvGrpSpPr>
          <p:nvPr/>
        </p:nvGrpSpPr>
        <p:grpSpPr bwMode="auto">
          <a:xfrm>
            <a:off x="3811588" y="2811463"/>
            <a:ext cx="4284662" cy="2152650"/>
            <a:chOff x="2401" y="1771"/>
            <a:chExt cx="2699" cy="1356"/>
          </a:xfrm>
        </p:grpSpPr>
        <p:sp>
          <p:nvSpPr>
            <p:cNvPr id="217" name="Freeform 130"/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>
                <a:gd name="T0" fmla="*/ 54 w 2419"/>
                <a:gd name="T1" fmla="*/ 9 h 441"/>
                <a:gd name="T2" fmla="*/ 0 w 2419"/>
                <a:gd name="T3" fmla="*/ 437 h 441"/>
                <a:gd name="T4" fmla="*/ 2419 w 2419"/>
                <a:gd name="T5" fmla="*/ 369 h 441"/>
                <a:gd name="T6" fmla="*/ 336 w 2419"/>
                <a:gd name="T7" fmla="*/ 5 h 441"/>
                <a:gd name="T8" fmla="*/ 54 w 2419"/>
                <a:gd name="T9" fmla="*/ 9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9"/>
                <a:gd name="T16" fmla="*/ 0 h 441"/>
                <a:gd name="T17" fmla="*/ 2419 w 2419"/>
                <a:gd name="T18" fmla="*/ 441 h 4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218" name="Line 127"/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de-CH"/>
            </a:p>
          </p:txBody>
        </p:sp>
        <p:sp>
          <p:nvSpPr>
            <p:cNvPr id="219" name="Rectangle 129"/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20" name="Rectangle 131"/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21" name="Text Box 132"/>
            <p:cNvSpPr txBox="1">
              <a:spLocks noChangeArrowheads="1"/>
            </p:cNvSpPr>
            <p:nvPr/>
          </p:nvSpPr>
          <p:spPr bwMode="auto">
            <a:xfrm>
              <a:off x="2802" y="2424"/>
              <a:ext cx="20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R1 MAC addr  H1 MAC addr </a:t>
              </a:r>
            </a:p>
          </p:txBody>
        </p:sp>
        <p:sp>
          <p:nvSpPr>
            <p:cNvPr id="222" name="Line 133"/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de-CH"/>
            </a:p>
          </p:txBody>
        </p:sp>
        <p:sp>
          <p:nvSpPr>
            <p:cNvPr id="223" name="Line 134"/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de-CH"/>
            </a:p>
          </p:txBody>
        </p:sp>
        <p:sp>
          <p:nvSpPr>
            <p:cNvPr id="224" name="Line 135"/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de-CH"/>
            </a:p>
          </p:txBody>
        </p:sp>
        <p:grpSp>
          <p:nvGrpSpPr>
            <p:cNvPr id="225" name="Group 136"/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241" name="Rectangle 13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42" name="Freeform 13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de-CH"/>
              </a:p>
            </p:txBody>
          </p:sp>
          <p:sp>
            <p:nvSpPr>
              <p:cNvPr id="243" name="Freeform 13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de-CH"/>
              </a:p>
            </p:txBody>
          </p:sp>
        </p:grpSp>
        <p:grpSp>
          <p:nvGrpSpPr>
            <p:cNvPr id="226" name="Group 140"/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238" name="Rectangle 14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39" name="Freeform 14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de-CH"/>
              </a:p>
            </p:txBody>
          </p:sp>
          <p:sp>
            <p:nvSpPr>
              <p:cNvPr id="240" name="Freeform 14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de-CH"/>
              </a:p>
            </p:txBody>
          </p:sp>
        </p:grpSp>
        <p:grpSp>
          <p:nvGrpSpPr>
            <p:cNvPr id="227" name="Group 144"/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235" name="Rectangle 14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36" name="Freeform 146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de-CH"/>
              </a:p>
            </p:txBody>
          </p:sp>
          <p:sp>
            <p:nvSpPr>
              <p:cNvPr id="237" name="Freeform 147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de-CH"/>
              </a:p>
            </p:txBody>
          </p:sp>
        </p:grpSp>
        <p:grpSp>
          <p:nvGrpSpPr>
            <p:cNvPr id="228" name="Group 149"/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232" name="Rectangle 150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33" name="Freeform 151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de-CH"/>
              </a:p>
            </p:txBody>
          </p:sp>
          <p:sp>
            <p:nvSpPr>
              <p:cNvPr id="234" name="Freeform 152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60 w 60"/>
                  <a:gd name="T1" fmla="*/ 0 h 150"/>
                  <a:gd name="T2" fmla="*/ 12 w 60"/>
                  <a:gd name="T3" fmla="*/ 48 h 150"/>
                  <a:gd name="T4" fmla="*/ 48 w 60"/>
                  <a:gd name="T5" fmla="*/ 84 h 150"/>
                  <a:gd name="T6" fmla="*/ 0 w 60"/>
                  <a:gd name="T7" fmla="*/ 1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de-CH"/>
              </a:p>
            </p:txBody>
          </p:sp>
        </p:grpSp>
        <p:sp>
          <p:nvSpPr>
            <p:cNvPr id="229" name="Text Box 153"/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  <a:cs typeface="Arial" pitchFamily="34" charset="0"/>
                </a:rPr>
                <a:t>dest. address </a:t>
              </a:r>
            </a:p>
          </p:txBody>
        </p:sp>
        <p:sp>
          <p:nvSpPr>
            <p:cNvPr id="230" name="Text Box 154"/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  <a:cs typeface="Arial" pitchFamily="34" charset="0"/>
                </a:rPr>
                <a:t>source address </a:t>
              </a:r>
            </a:p>
          </p:txBody>
        </p:sp>
        <p:sp>
          <p:nvSpPr>
            <p:cNvPr id="231" name="Text Box 156"/>
            <p:cNvSpPr txBox="1">
              <a:spLocks noChangeArrowheads="1"/>
            </p:cNvSpPr>
            <p:nvPr/>
          </p:nvSpPr>
          <p:spPr bwMode="auto">
            <a:xfrm>
              <a:off x="4146" y="2896"/>
              <a:ext cx="9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802.</a:t>
              </a:r>
              <a:r>
                <a:rPr lang="en-US" b="1">
                  <a:solidFill>
                    <a:srgbClr val="FF0000"/>
                  </a:solidFill>
                </a:rPr>
                <a:t>3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/>
                <a:t>frame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3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smtClean="0"/>
              <a:t>Frame </a:t>
            </a:r>
            <a:r>
              <a:rPr lang="tr-TR" dirty="0" smtClean="0"/>
              <a:t>- </a:t>
            </a:r>
            <a:r>
              <a:rPr lang="tr-TR" dirty="0" err="1" smtClean="0"/>
              <a:t>more</a:t>
            </a:r>
            <a:endParaRPr lang="en-US" dirty="0"/>
          </a:p>
        </p:txBody>
      </p:sp>
      <p:grpSp>
        <p:nvGrpSpPr>
          <p:cNvPr id="112" name="Group 2"/>
          <p:cNvGrpSpPr>
            <a:grpSpLocks/>
          </p:cNvGrpSpPr>
          <p:nvPr/>
        </p:nvGrpSpPr>
        <p:grpSpPr bwMode="auto">
          <a:xfrm>
            <a:off x="519113" y="2179638"/>
            <a:ext cx="8077200" cy="985837"/>
            <a:chOff x="240" y="887"/>
            <a:chExt cx="5088" cy="621"/>
          </a:xfrm>
        </p:grpSpPr>
        <p:sp>
          <p:nvSpPr>
            <p:cNvPr id="113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frame</a:t>
              </a:r>
            </a:p>
            <a:p>
              <a:pPr algn="ctr" eaLnBrk="1" hangingPunct="1"/>
              <a:r>
                <a:rPr lang="en-US" sz="1600">
                  <a:latin typeface="Arial" pitchFamily="34" charset="0"/>
                </a:rPr>
                <a:t>control</a:t>
              </a:r>
            </a:p>
          </p:txBody>
        </p:sp>
        <p:sp>
          <p:nvSpPr>
            <p:cNvPr id="114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duration</a:t>
              </a:r>
            </a:p>
          </p:txBody>
        </p:sp>
        <p:sp>
          <p:nvSpPr>
            <p:cNvPr id="115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pitchFamily="34" charset="0"/>
                </a:rPr>
                <a:t>1</a:t>
              </a:r>
            </a:p>
          </p:txBody>
        </p:sp>
        <p:sp>
          <p:nvSpPr>
            <p:cNvPr id="116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pitchFamily="34" charset="0"/>
                </a:rPr>
                <a:t>2</a:t>
              </a:r>
            </a:p>
          </p:txBody>
        </p:sp>
        <p:sp>
          <p:nvSpPr>
            <p:cNvPr id="117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pitchFamily="34" charset="0"/>
                </a:rPr>
                <a:t>4</a:t>
              </a:r>
            </a:p>
          </p:txBody>
        </p:sp>
        <p:sp>
          <p:nvSpPr>
            <p:cNvPr id="118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address</a:t>
              </a:r>
            </a:p>
            <a:p>
              <a:pPr algn="ctr" eaLnBrk="1" hangingPunct="1"/>
              <a:r>
                <a:rPr lang="en-US" sz="1600">
                  <a:latin typeface="Arial" pitchFamily="34" charset="0"/>
                </a:rPr>
                <a:t>3</a:t>
              </a:r>
            </a:p>
          </p:txBody>
        </p:sp>
        <p:sp>
          <p:nvSpPr>
            <p:cNvPr id="119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tr-TR" sz="1600">
                <a:latin typeface="Arial" pitchFamily="34" charset="0"/>
              </a:endParaRPr>
            </a:p>
          </p:txBody>
        </p:sp>
        <p:sp>
          <p:nvSpPr>
            <p:cNvPr id="120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payload</a:t>
              </a:r>
            </a:p>
          </p:txBody>
        </p:sp>
        <p:sp>
          <p:nvSpPr>
            <p:cNvPr id="121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CRC</a:t>
              </a:r>
            </a:p>
          </p:txBody>
        </p:sp>
        <p:sp>
          <p:nvSpPr>
            <p:cNvPr id="122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2</a:t>
              </a:r>
            </a:p>
          </p:txBody>
        </p:sp>
        <p:sp>
          <p:nvSpPr>
            <p:cNvPr id="123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2</a:t>
              </a:r>
            </a:p>
          </p:txBody>
        </p:sp>
        <p:sp>
          <p:nvSpPr>
            <p:cNvPr id="124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125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126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127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2</a:t>
              </a:r>
            </a:p>
          </p:txBody>
        </p:sp>
        <p:sp>
          <p:nvSpPr>
            <p:cNvPr id="128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129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0 - 2312</a:t>
              </a:r>
            </a:p>
          </p:txBody>
        </p:sp>
        <p:sp>
          <p:nvSpPr>
            <p:cNvPr id="130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131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seq</a:t>
              </a:r>
            </a:p>
            <a:p>
              <a:pPr algn="ctr" eaLnBrk="1" hangingPunct="1"/>
              <a:r>
                <a:rPr lang="en-US" sz="1600">
                  <a:latin typeface="Arial" pitchFamily="34" charset="0"/>
                </a:rPr>
                <a:t>control</a:t>
              </a:r>
            </a:p>
          </p:txBody>
        </p:sp>
      </p:grpSp>
      <p:grpSp>
        <p:nvGrpSpPr>
          <p:cNvPr id="132" name="Group 23"/>
          <p:cNvGrpSpPr>
            <a:grpSpLocks/>
          </p:cNvGrpSpPr>
          <p:nvPr/>
        </p:nvGrpSpPr>
        <p:grpSpPr bwMode="auto">
          <a:xfrm>
            <a:off x="442913" y="3856038"/>
            <a:ext cx="8534400" cy="954087"/>
            <a:chOff x="240" y="1991"/>
            <a:chExt cx="5376" cy="601"/>
          </a:xfrm>
        </p:grpSpPr>
        <p:sp>
          <p:nvSpPr>
            <p:cNvPr id="133" name="Rectangle 24"/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Type</a:t>
              </a:r>
            </a:p>
          </p:txBody>
        </p:sp>
        <p:sp>
          <p:nvSpPr>
            <p:cNvPr id="134" name="Rectangle 25"/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From</a:t>
              </a:r>
            </a:p>
            <a:p>
              <a:pPr algn="ctr" eaLnBrk="1" hangingPunct="1"/>
              <a:r>
                <a:rPr lang="en-US" sz="1600">
                  <a:latin typeface="Arial" pitchFamily="34" charset="0"/>
                </a:rPr>
                <a:t>AP</a:t>
              </a:r>
            </a:p>
          </p:txBody>
        </p:sp>
        <p:sp>
          <p:nvSpPr>
            <p:cNvPr id="138" name="Rectangle 26"/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Subtype</a:t>
              </a:r>
            </a:p>
          </p:txBody>
        </p:sp>
        <p:sp>
          <p:nvSpPr>
            <p:cNvPr id="141" name="Rectangle 27"/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To</a:t>
              </a:r>
            </a:p>
            <a:p>
              <a:pPr algn="ctr" eaLnBrk="1" hangingPunct="1"/>
              <a:r>
                <a:rPr lang="en-US" sz="1600">
                  <a:latin typeface="Arial" pitchFamily="34" charset="0"/>
                </a:rPr>
                <a:t>AP</a:t>
              </a:r>
            </a:p>
          </p:txBody>
        </p:sp>
        <p:sp>
          <p:nvSpPr>
            <p:cNvPr id="142" name="Rectangle 28"/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More </a:t>
              </a:r>
            </a:p>
            <a:p>
              <a:pPr algn="ctr" eaLnBrk="1" hangingPunct="1"/>
              <a:r>
                <a:rPr lang="en-US" sz="1600">
                  <a:latin typeface="Arial" pitchFamily="34" charset="0"/>
                </a:rPr>
                <a:t>frag</a:t>
              </a:r>
            </a:p>
          </p:txBody>
        </p:sp>
        <p:sp>
          <p:nvSpPr>
            <p:cNvPr id="149" name="Rectangle 29"/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WEP</a:t>
              </a:r>
            </a:p>
          </p:txBody>
        </p:sp>
        <p:sp>
          <p:nvSpPr>
            <p:cNvPr id="150" name="Rectangle 30"/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More</a:t>
              </a:r>
            </a:p>
            <a:p>
              <a:pPr algn="ctr" eaLnBrk="1" hangingPunct="1"/>
              <a:r>
                <a:rPr lang="en-US" sz="1600">
                  <a:latin typeface="Arial" pitchFamily="34" charset="0"/>
                </a:rPr>
                <a:t>data</a:t>
              </a:r>
            </a:p>
          </p:txBody>
        </p:sp>
        <p:sp>
          <p:nvSpPr>
            <p:cNvPr id="157" name="Rectangle 31"/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Power</a:t>
              </a:r>
            </a:p>
            <a:p>
              <a:pPr algn="ctr" eaLnBrk="1" hangingPunct="1"/>
              <a:r>
                <a:rPr lang="en-US" sz="1600">
                  <a:latin typeface="Arial" pitchFamily="34" charset="0"/>
                </a:rPr>
                <a:t>mgt</a:t>
              </a:r>
            </a:p>
          </p:txBody>
        </p:sp>
        <p:sp>
          <p:nvSpPr>
            <p:cNvPr id="159" name="Rectangle 32"/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Retry</a:t>
              </a:r>
            </a:p>
          </p:txBody>
        </p:sp>
        <p:sp>
          <p:nvSpPr>
            <p:cNvPr id="178" name="Rectangle 33"/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Rsvd</a:t>
              </a:r>
            </a:p>
          </p:txBody>
        </p:sp>
        <p:sp>
          <p:nvSpPr>
            <p:cNvPr id="181" name="Rectangle 34"/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latin typeface="Arial" pitchFamily="34" charset="0"/>
                </a:rPr>
                <a:t>Protocol</a:t>
              </a:r>
            </a:p>
            <a:p>
              <a:pPr algn="ctr" eaLnBrk="1" hangingPunct="1"/>
              <a:r>
                <a:rPr lang="en-US" sz="1600">
                  <a:latin typeface="Arial" pitchFamily="34" charset="0"/>
                </a:rPr>
                <a:t>version</a:t>
              </a:r>
            </a:p>
          </p:txBody>
        </p:sp>
        <p:sp>
          <p:nvSpPr>
            <p:cNvPr id="186" name="Text Box 35"/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2</a:t>
              </a:r>
            </a:p>
          </p:txBody>
        </p:sp>
        <p:sp>
          <p:nvSpPr>
            <p:cNvPr id="195" name="Text Box 36"/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2</a:t>
              </a:r>
            </a:p>
          </p:txBody>
        </p:sp>
        <p:sp>
          <p:nvSpPr>
            <p:cNvPr id="196" name="Text Box 37"/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197" name="Text Box 38"/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199" name="Text Box 39"/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216" name="Text Box 40"/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225" name="Text Box 41"/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226" name="Text Box 42"/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227" name="Text Box 43"/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228" name="Text Box 44"/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1</a:t>
              </a:r>
            </a:p>
          </p:txBody>
        </p:sp>
        <p:sp>
          <p:nvSpPr>
            <p:cNvPr id="244" name="Text Box 45"/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pitchFamily="34" charset="0"/>
                </a:rPr>
                <a:t>1</a:t>
              </a:r>
            </a:p>
          </p:txBody>
        </p:sp>
      </p:grpSp>
      <p:sp>
        <p:nvSpPr>
          <p:cNvPr id="245" name="Freeform 47"/>
          <p:cNvSpPr>
            <a:spLocks/>
          </p:cNvSpPr>
          <p:nvPr/>
        </p:nvSpPr>
        <p:spPr bwMode="auto">
          <a:xfrm>
            <a:off x="430213" y="3144838"/>
            <a:ext cx="8713787" cy="1066800"/>
          </a:xfrm>
          <a:custGeom>
            <a:avLst/>
            <a:gdLst>
              <a:gd name="T0" fmla="*/ 64 w 5489"/>
              <a:gd name="T1" fmla="*/ 0 h 672"/>
              <a:gd name="T2" fmla="*/ 0 w 5489"/>
              <a:gd name="T3" fmla="*/ 664 h 672"/>
              <a:gd name="T4" fmla="*/ 5392 w 5489"/>
              <a:gd name="T5" fmla="*/ 672 h 672"/>
              <a:gd name="T6" fmla="*/ 584 w 5489"/>
              <a:gd name="T7" fmla="*/ 0 h 672"/>
              <a:gd name="T8" fmla="*/ 64 w 5489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89"/>
              <a:gd name="T16" fmla="*/ 0 h 672"/>
              <a:gd name="T17" fmla="*/ 5489 w 5489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8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46" name="Text Box 49"/>
          <p:cNvSpPr txBox="1">
            <a:spLocks noChangeArrowheads="1"/>
          </p:cNvSpPr>
          <p:nvPr/>
        </p:nvSpPr>
        <p:spPr bwMode="auto">
          <a:xfrm>
            <a:off x="2257475" y="1124744"/>
            <a:ext cx="3322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duration of reserved </a:t>
            </a:r>
          </a:p>
          <a:p>
            <a:r>
              <a:rPr lang="en-US" dirty="0"/>
              <a:t>transmission time (RTS/CTS)</a:t>
            </a:r>
          </a:p>
        </p:txBody>
      </p:sp>
      <p:sp>
        <p:nvSpPr>
          <p:cNvPr id="247" name="Line 50"/>
          <p:cNvSpPr>
            <a:spLocks noChangeShapeType="1"/>
          </p:cNvSpPr>
          <p:nvPr/>
        </p:nvSpPr>
        <p:spPr bwMode="auto">
          <a:xfrm flipH="1">
            <a:off x="1905000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de-CH"/>
          </a:p>
        </p:txBody>
      </p:sp>
      <p:sp>
        <p:nvSpPr>
          <p:cNvPr id="248" name="Text Box 51"/>
          <p:cNvSpPr txBox="1">
            <a:spLocks noChangeArrowheads="1"/>
          </p:cNvSpPr>
          <p:nvPr/>
        </p:nvSpPr>
        <p:spPr bwMode="auto">
          <a:xfrm>
            <a:off x="5926138" y="1196975"/>
            <a:ext cx="1514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frame seq #</a:t>
            </a:r>
          </a:p>
          <a:p>
            <a:r>
              <a:rPr lang="en-US"/>
              <a:t>(for RDT)</a:t>
            </a:r>
          </a:p>
        </p:txBody>
      </p:sp>
      <p:sp>
        <p:nvSpPr>
          <p:cNvPr id="249" name="Line 52"/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de-CH"/>
          </a:p>
        </p:txBody>
      </p:sp>
      <p:sp>
        <p:nvSpPr>
          <p:cNvPr id="250" name="Line 53"/>
          <p:cNvSpPr>
            <a:spLocks noChangeShapeType="1"/>
          </p:cNvSpPr>
          <p:nvPr/>
        </p:nvSpPr>
        <p:spPr bwMode="auto">
          <a:xfrm flipH="1" flipV="1">
            <a:off x="2012950" y="4908550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de-CH"/>
          </a:p>
        </p:txBody>
      </p:sp>
      <p:sp>
        <p:nvSpPr>
          <p:cNvPr id="251" name="Text Box 54"/>
          <p:cNvSpPr txBox="1">
            <a:spLocks noChangeArrowheads="1"/>
          </p:cNvSpPr>
          <p:nvPr/>
        </p:nvSpPr>
        <p:spPr bwMode="auto">
          <a:xfrm>
            <a:off x="2192338" y="5480050"/>
            <a:ext cx="2579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frame type</a:t>
            </a:r>
          </a:p>
          <a:p>
            <a:r>
              <a:rPr lang="en-US"/>
              <a:t>(RTS, CTS, ACK,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Frames: ACK, RTS, CTS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Acknowledgement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Request To Send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Clear To Send</a:t>
            </a:r>
          </a:p>
        </p:txBody>
      </p:sp>
      <p:sp>
        <p:nvSpPr>
          <p:cNvPr id="282647" name="Rectangle 23"/>
          <p:cNvSpPr>
            <a:spLocks noChangeArrowheads="1"/>
          </p:cNvSpPr>
          <p:nvPr/>
        </p:nvSpPr>
        <p:spPr bwMode="auto">
          <a:xfrm>
            <a:off x="3833813" y="3040063"/>
            <a:ext cx="896937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Frame</a:t>
            </a:r>
          </a:p>
          <a:p>
            <a:pPr eaLnBrk="0" hangingPunct="0"/>
            <a:r>
              <a:rPr lang="de-DE" sz="1600">
                <a:latin typeface="Arial" charset="0"/>
              </a:rPr>
              <a:t>Control</a:t>
            </a:r>
          </a:p>
        </p:txBody>
      </p:sp>
      <p:sp>
        <p:nvSpPr>
          <p:cNvPr id="282648" name="Rectangle 24"/>
          <p:cNvSpPr>
            <a:spLocks noChangeArrowheads="1"/>
          </p:cNvSpPr>
          <p:nvPr/>
        </p:nvSpPr>
        <p:spPr bwMode="auto">
          <a:xfrm>
            <a:off x="4730750" y="3040063"/>
            <a:ext cx="9144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Duration</a:t>
            </a:r>
          </a:p>
        </p:txBody>
      </p:sp>
      <p:sp>
        <p:nvSpPr>
          <p:cNvPr id="282649" name="Rectangle 25"/>
          <p:cNvSpPr>
            <a:spLocks noChangeArrowheads="1"/>
          </p:cNvSpPr>
          <p:nvPr/>
        </p:nvSpPr>
        <p:spPr bwMode="auto">
          <a:xfrm>
            <a:off x="5645150" y="3040063"/>
            <a:ext cx="9144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Receiver</a:t>
            </a:r>
          </a:p>
          <a:p>
            <a:pPr eaLnBrk="0" hangingPunct="0"/>
            <a:r>
              <a:rPr lang="de-DE" sz="1600">
                <a:latin typeface="Arial" charset="0"/>
              </a:rPr>
              <a:t>Address</a:t>
            </a:r>
          </a:p>
        </p:txBody>
      </p:sp>
      <p:sp>
        <p:nvSpPr>
          <p:cNvPr id="282650" name="Rectangle 26"/>
          <p:cNvSpPr>
            <a:spLocks noChangeArrowheads="1"/>
          </p:cNvSpPr>
          <p:nvPr/>
        </p:nvSpPr>
        <p:spPr bwMode="auto">
          <a:xfrm>
            <a:off x="6559550" y="3040063"/>
            <a:ext cx="11303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Transmitter</a:t>
            </a:r>
          </a:p>
          <a:p>
            <a:pPr eaLnBrk="0" hangingPunct="0"/>
            <a:r>
              <a:rPr lang="de-DE" sz="1600">
                <a:latin typeface="Arial" charset="0"/>
              </a:rPr>
              <a:t>Address</a:t>
            </a:r>
          </a:p>
        </p:txBody>
      </p:sp>
      <p:sp>
        <p:nvSpPr>
          <p:cNvPr id="282651" name="Rectangle 27"/>
          <p:cNvSpPr>
            <a:spLocks noChangeArrowheads="1"/>
          </p:cNvSpPr>
          <p:nvPr/>
        </p:nvSpPr>
        <p:spPr bwMode="auto">
          <a:xfrm>
            <a:off x="7689850" y="3040063"/>
            <a:ext cx="9144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CRC</a:t>
            </a:r>
          </a:p>
        </p:txBody>
      </p:sp>
      <p:sp>
        <p:nvSpPr>
          <p:cNvPr id="282652" name="Text Box 28"/>
          <p:cNvSpPr txBox="1">
            <a:spLocks noChangeArrowheads="1"/>
          </p:cNvSpPr>
          <p:nvPr/>
        </p:nvSpPr>
        <p:spPr bwMode="auto">
          <a:xfrm>
            <a:off x="4181475" y="27193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2</a:t>
            </a:r>
          </a:p>
        </p:txBody>
      </p:sp>
      <p:sp>
        <p:nvSpPr>
          <p:cNvPr id="282653" name="Text Box 29"/>
          <p:cNvSpPr txBox="1">
            <a:spLocks noChangeArrowheads="1"/>
          </p:cNvSpPr>
          <p:nvPr/>
        </p:nvSpPr>
        <p:spPr bwMode="auto">
          <a:xfrm>
            <a:off x="5035550" y="27352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2</a:t>
            </a:r>
          </a:p>
        </p:txBody>
      </p:sp>
      <p:sp>
        <p:nvSpPr>
          <p:cNvPr id="282654" name="Text Box 30"/>
          <p:cNvSpPr txBox="1">
            <a:spLocks noChangeArrowheads="1"/>
          </p:cNvSpPr>
          <p:nvPr/>
        </p:nvSpPr>
        <p:spPr bwMode="auto">
          <a:xfrm>
            <a:off x="5949950" y="27352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6</a:t>
            </a:r>
          </a:p>
        </p:txBody>
      </p:sp>
      <p:sp>
        <p:nvSpPr>
          <p:cNvPr id="282655" name="Text Box 31"/>
          <p:cNvSpPr txBox="1">
            <a:spLocks noChangeArrowheads="1"/>
          </p:cNvSpPr>
          <p:nvPr/>
        </p:nvSpPr>
        <p:spPr bwMode="auto">
          <a:xfrm>
            <a:off x="6888163" y="273526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6</a:t>
            </a:r>
          </a:p>
        </p:txBody>
      </p:sp>
      <p:sp>
        <p:nvSpPr>
          <p:cNvPr id="282656" name="Text Box 32"/>
          <p:cNvSpPr txBox="1">
            <a:spLocks noChangeArrowheads="1"/>
          </p:cNvSpPr>
          <p:nvPr/>
        </p:nvSpPr>
        <p:spPr bwMode="auto">
          <a:xfrm>
            <a:off x="7969250" y="27352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4</a:t>
            </a:r>
          </a:p>
        </p:txBody>
      </p:sp>
      <p:sp>
        <p:nvSpPr>
          <p:cNvPr id="282657" name="Text Box 33"/>
          <p:cNvSpPr txBox="1">
            <a:spLocks noChangeArrowheads="1"/>
          </p:cNvSpPr>
          <p:nvPr/>
        </p:nvSpPr>
        <p:spPr bwMode="auto">
          <a:xfrm>
            <a:off x="3402013" y="2659063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bytes</a:t>
            </a:r>
          </a:p>
        </p:txBody>
      </p:sp>
      <p:sp>
        <p:nvSpPr>
          <p:cNvPr id="282658" name="Rectangle 34"/>
          <p:cNvSpPr>
            <a:spLocks noChangeArrowheads="1"/>
          </p:cNvSpPr>
          <p:nvPr/>
        </p:nvSpPr>
        <p:spPr bwMode="auto">
          <a:xfrm>
            <a:off x="3851275" y="4624388"/>
            <a:ext cx="896938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Frame</a:t>
            </a:r>
          </a:p>
          <a:p>
            <a:pPr eaLnBrk="0" hangingPunct="0"/>
            <a:r>
              <a:rPr lang="de-DE" sz="1600">
                <a:latin typeface="Arial" charset="0"/>
              </a:rPr>
              <a:t>Control</a:t>
            </a:r>
          </a:p>
        </p:txBody>
      </p:sp>
      <p:sp>
        <p:nvSpPr>
          <p:cNvPr id="282659" name="Rectangle 35"/>
          <p:cNvSpPr>
            <a:spLocks noChangeArrowheads="1"/>
          </p:cNvSpPr>
          <p:nvPr/>
        </p:nvSpPr>
        <p:spPr bwMode="auto">
          <a:xfrm>
            <a:off x="4748213" y="4624388"/>
            <a:ext cx="9144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Duration</a:t>
            </a:r>
          </a:p>
        </p:txBody>
      </p:sp>
      <p:sp>
        <p:nvSpPr>
          <p:cNvPr id="282660" name="Rectangle 36"/>
          <p:cNvSpPr>
            <a:spLocks noChangeArrowheads="1"/>
          </p:cNvSpPr>
          <p:nvPr/>
        </p:nvSpPr>
        <p:spPr bwMode="auto">
          <a:xfrm>
            <a:off x="5662613" y="4624388"/>
            <a:ext cx="9144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Receiver</a:t>
            </a:r>
          </a:p>
          <a:p>
            <a:pPr eaLnBrk="0" hangingPunct="0"/>
            <a:r>
              <a:rPr lang="de-DE" sz="1600">
                <a:latin typeface="Arial" charset="0"/>
              </a:rPr>
              <a:t>Address</a:t>
            </a:r>
          </a:p>
        </p:txBody>
      </p:sp>
      <p:sp>
        <p:nvSpPr>
          <p:cNvPr id="282661" name="Rectangle 37"/>
          <p:cNvSpPr>
            <a:spLocks noChangeArrowheads="1"/>
          </p:cNvSpPr>
          <p:nvPr/>
        </p:nvSpPr>
        <p:spPr bwMode="auto">
          <a:xfrm>
            <a:off x="6577013" y="4624388"/>
            <a:ext cx="9144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CRC</a:t>
            </a:r>
          </a:p>
        </p:txBody>
      </p:sp>
      <p:sp>
        <p:nvSpPr>
          <p:cNvPr id="282663" name="Text Box 39"/>
          <p:cNvSpPr txBox="1">
            <a:spLocks noChangeArrowheads="1"/>
          </p:cNvSpPr>
          <p:nvPr/>
        </p:nvSpPr>
        <p:spPr bwMode="auto">
          <a:xfrm>
            <a:off x="4198938" y="430371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2</a:t>
            </a:r>
          </a:p>
        </p:txBody>
      </p:sp>
      <p:sp>
        <p:nvSpPr>
          <p:cNvPr id="282664" name="Text Box 40"/>
          <p:cNvSpPr txBox="1">
            <a:spLocks noChangeArrowheads="1"/>
          </p:cNvSpPr>
          <p:nvPr/>
        </p:nvSpPr>
        <p:spPr bwMode="auto">
          <a:xfrm>
            <a:off x="5053013" y="43195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2</a:t>
            </a:r>
          </a:p>
        </p:txBody>
      </p:sp>
      <p:sp>
        <p:nvSpPr>
          <p:cNvPr id="282665" name="Text Box 41"/>
          <p:cNvSpPr txBox="1">
            <a:spLocks noChangeArrowheads="1"/>
          </p:cNvSpPr>
          <p:nvPr/>
        </p:nvSpPr>
        <p:spPr bwMode="auto">
          <a:xfrm>
            <a:off x="5967413" y="43195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6</a:t>
            </a:r>
          </a:p>
        </p:txBody>
      </p:sp>
      <p:sp>
        <p:nvSpPr>
          <p:cNvPr id="282666" name="Text Box 42"/>
          <p:cNvSpPr txBox="1">
            <a:spLocks noChangeArrowheads="1"/>
          </p:cNvSpPr>
          <p:nvPr/>
        </p:nvSpPr>
        <p:spPr bwMode="auto">
          <a:xfrm>
            <a:off x="6843713" y="43195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4</a:t>
            </a:r>
          </a:p>
        </p:txBody>
      </p:sp>
      <p:sp>
        <p:nvSpPr>
          <p:cNvPr id="282668" name="Text Box 44"/>
          <p:cNvSpPr txBox="1">
            <a:spLocks noChangeArrowheads="1"/>
          </p:cNvSpPr>
          <p:nvPr/>
        </p:nvSpPr>
        <p:spPr bwMode="auto">
          <a:xfrm>
            <a:off x="3419475" y="4243388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bytes</a:t>
            </a:r>
          </a:p>
        </p:txBody>
      </p:sp>
      <p:sp>
        <p:nvSpPr>
          <p:cNvPr id="282680" name="Rectangle 56"/>
          <p:cNvSpPr>
            <a:spLocks noChangeArrowheads="1"/>
          </p:cNvSpPr>
          <p:nvPr/>
        </p:nvSpPr>
        <p:spPr bwMode="auto">
          <a:xfrm>
            <a:off x="3795713" y="1506538"/>
            <a:ext cx="896937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Frame</a:t>
            </a:r>
          </a:p>
          <a:p>
            <a:pPr eaLnBrk="0" hangingPunct="0"/>
            <a:r>
              <a:rPr lang="de-DE" sz="1600">
                <a:latin typeface="Arial" charset="0"/>
              </a:rPr>
              <a:t>Control</a:t>
            </a:r>
          </a:p>
        </p:txBody>
      </p:sp>
      <p:sp>
        <p:nvSpPr>
          <p:cNvPr id="282681" name="Rectangle 57"/>
          <p:cNvSpPr>
            <a:spLocks noChangeArrowheads="1"/>
          </p:cNvSpPr>
          <p:nvPr/>
        </p:nvSpPr>
        <p:spPr bwMode="auto">
          <a:xfrm>
            <a:off x="4692650" y="1506538"/>
            <a:ext cx="9144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Duration</a:t>
            </a:r>
          </a:p>
        </p:txBody>
      </p:sp>
      <p:sp>
        <p:nvSpPr>
          <p:cNvPr id="282682" name="Rectangle 58"/>
          <p:cNvSpPr>
            <a:spLocks noChangeArrowheads="1"/>
          </p:cNvSpPr>
          <p:nvPr/>
        </p:nvSpPr>
        <p:spPr bwMode="auto">
          <a:xfrm>
            <a:off x="5607050" y="1506538"/>
            <a:ext cx="9144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Receiver</a:t>
            </a:r>
          </a:p>
          <a:p>
            <a:pPr eaLnBrk="0" hangingPunct="0"/>
            <a:r>
              <a:rPr lang="de-DE" sz="1600">
                <a:latin typeface="Arial" charset="0"/>
              </a:rPr>
              <a:t>Address</a:t>
            </a:r>
          </a:p>
        </p:txBody>
      </p:sp>
      <p:sp>
        <p:nvSpPr>
          <p:cNvPr id="282683" name="Rectangle 59"/>
          <p:cNvSpPr>
            <a:spLocks noChangeArrowheads="1"/>
          </p:cNvSpPr>
          <p:nvPr/>
        </p:nvSpPr>
        <p:spPr bwMode="auto">
          <a:xfrm>
            <a:off x="6521450" y="1506538"/>
            <a:ext cx="9144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CRC</a:t>
            </a:r>
          </a:p>
        </p:txBody>
      </p:sp>
      <p:sp>
        <p:nvSpPr>
          <p:cNvPr id="282684" name="Text Box 60"/>
          <p:cNvSpPr txBox="1">
            <a:spLocks noChangeArrowheads="1"/>
          </p:cNvSpPr>
          <p:nvPr/>
        </p:nvSpPr>
        <p:spPr bwMode="auto">
          <a:xfrm>
            <a:off x="4143375" y="11858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2</a:t>
            </a:r>
          </a:p>
        </p:txBody>
      </p:sp>
      <p:sp>
        <p:nvSpPr>
          <p:cNvPr id="282685" name="Text Box 61"/>
          <p:cNvSpPr txBox="1">
            <a:spLocks noChangeArrowheads="1"/>
          </p:cNvSpPr>
          <p:nvPr/>
        </p:nvSpPr>
        <p:spPr bwMode="auto">
          <a:xfrm>
            <a:off x="4997450" y="120173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2</a:t>
            </a:r>
          </a:p>
        </p:txBody>
      </p:sp>
      <p:sp>
        <p:nvSpPr>
          <p:cNvPr id="282686" name="Text Box 62"/>
          <p:cNvSpPr txBox="1">
            <a:spLocks noChangeArrowheads="1"/>
          </p:cNvSpPr>
          <p:nvPr/>
        </p:nvSpPr>
        <p:spPr bwMode="auto">
          <a:xfrm>
            <a:off x="5911850" y="120173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6</a:t>
            </a:r>
          </a:p>
        </p:txBody>
      </p:sp>
      <p:sp>
        <p:nvSpPr>
          <p:cNvPr id="282687" name="Text Box 63"/>
          <p:cNvSpPr txBox="1">
            <a:spLocks noChangeArrowheads="1"/>
          </p:cNvSpPr>
          <p:nvPr/>
        </p:nvSpPr>
        <p:spPr bwMode="auto">
          <a:xfrm>
            <a:off x="6788150" y="120173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4</a:t>
            </a:r>
          </a:p>
        </p:txBody>
      </p:sp>
      <p:sp>
        <p:nvSpPr>
          <p:cNvPr id="282688" name="Text Box 64"/>
          <p:cNvSpPr txBox="1">
            <a:spLocks noChangeArrowheads="1"/>
          </p:cNvSpPr>
          <p:nvPr/>
        </p:nvSpPr>
        <p:spPr bwMode="auto">
          <a:xfrm>
            <a:off x="3363913" y="1125538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bytes</a:t>
            </a:r>
          </a:p>
        </p:txBody>
      </p:sp>
      <p:sp>
        <p:nvSpPr>
          <p:cNvPr id="282689" name="Text Box 65"/>
          <p:cNvSpPr txBox="1">
            <a:spLocks noChangeArrowheads="1"/>
          </p:cNvSpPr>
          <p:nvPr/>
        </p:nvSpPr>
        <p:spPr bwMode="auto">
          <a:xfrm>
            <a:off x="2843213" y="1577975"/>
            <a:ext cx="600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ACK</a:t>
            </a:r>
          </a:p>
        </p:txBody>
      </p:sp>
      <p:sp>
        <p:nvSpPr>
          <p:cNvPr id="282690" name="Text Box 66"/>
          <p:cNvSpPr txBox="1">
            <a:spLocks noChangeArrowheads="1"/>
          </p:cNvSpPr>
          <p:nvPr/>
        </p:nvSpPr>
        <p:spPr bwMode="auto">
          <a:xfrm>
            <a:off x="2843213" y="3163888"/>
            <a:ext cx="588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RTS</a:t>
            </a:r>
          </a:p>
        </p:txBody>
      </p:sp>
      <p:sp>
        <p:nvSpPr>
          <p:cNvPr id="282691" name="Text Box 67"/>
          <p:cNvSpPr txBox="1">
            <a:spLocks noChangeArrowheads="1"/>
          </p:cNvSpPr>
          <p:nvPr/>
        </p:nvSpPr>
        <p:spPr bwMode="auto">
          <a:xfrm>
            <a:off x="2843213" y="4719638"/>
            <a:ext cx="588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CTS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802.11 - MAC management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Synchronization</a:t>
            </a:r>
          </a:p>
          <a:p>
            <a:pPr lvl="1"/>
            <a:r>
              <a:rPr lang="en-US"/>
              <a:t>try to find a LAN, try to stay within a LAN</a:t>
            </a:r>
          </a:p>
          <a:p>
            <a:pPr lvl="1"/>
            <a:r>
              <a:rPr lang="en-US"/>
              <a:t>timer etc.</a:t>
            </a:r>
          </a:p>
          <a:p>
            <a:r>
              <a:rPr lang="en-US"/>
              <a:t>Power management</a:t>
            </a:r>
          </a:p>
          <a:p>
            <a:pPr lvl="1"/>
            <a:r>
              <a:rPr lang="en-US"/>
              <a:t>sleep-mode without missing a message</a:t>
            </a:r>
          </a:p>
          <a:p>
            <a:pPr lvl="1"/>
            <a:r>
              <a:rPr lang="en-US"/>
              <a:t>periodic sleep, frame buffering, traffic measurements</a:t>
            </a:r>
          </a:p>
          <a:p>
            <a:r>
              <a:rPr lang="en-US"/>
              <a:t>Association/Reassociation</a:t>
            </a:r>
          </a:p>
          <a:p>
            <a:pPr lvl="1"/>
            <a:r>
              <a:rPr lang="en-US"/>
              <a:t>integration into a LAN</a:t>
            </a:r>
          </a:p>
          <a:p>
            <a:pPr lvl="1"/>
            <a:r>
              <a:rPr lang="en-US"/>
              <a:t>roaming, i.e. change networks by changing access points  </a:t>
            </a:r>
          </a:p>
          <a:p>
            <a:pPr lvl="1"/>
            <a:r>
              <a:rPr lang="en-US"/>
              <a:t>scanning, i.e. active search for a network</a:t>
            </a:r>
          </a:p>
          <a:p>
            <a:r>
              <a:rPr lang="en-US"/>
              <a:t>MIB - Management Information Base</a:t>
            </a:r>
          </a:p>
          <a:p>
            <a:pPr lvl="1"/>
            <a:r>
              <a:rPr lang="en-US"/>
              <a:t>managing, read, write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</a:t>
            </a:r>
            <a:r>
              <a:rPr lang="en-US" dirty="0" smtClean="0"/>
              <a:t>(infrastructure</a:t>
            </a:r>
            <a:r>
              <a:rPr lang="tr-TR" dirty="0" smtClean="0"/>
              <a:t> </a:t>
            </a:r>
            <a:r>
              <a:rPr lang="tr-TR" dirty="0" err="1" smtClean="0"/>
              <a:t>case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9870" name="Text Box 62"/>
          <p:cNvSpPr txBox="1">
            <a:spLocks noChangeArrowheads="1"/>
          </p:cNvSpPr>
          <p:nvPr/>
        </p:nvSpPr>
        <p:spPr bwMode="auto">
          <a:xfrm>
            <a:off x="2057400" y="1984375"/>
            <a:ext cx="15605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beacon interval</a:t>
            </a:r>
          </a:p>
          <a:p>
            <a:pPr algn="l" eaLnBrk="0" hangingPunct="0"/>
            <a:r>
              <a:rPr lang="de-DE" sz="1600">
                <a:latin typeface="Arial" charset="0"/>
              </a:rPr>
              <a:t>(20ms – 1s)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7772400" y="411480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t</a:t>
            </a:r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>
            <a:off x="1828800" y="28194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838200" y="3886200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medium</a:t>
            </a:r>
          </a:p>
        </p:txBody>
      </p:sp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838200" y="3276600"/>
            <a:ext cx="815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access</a:t>
            </a:r>
          </a:p>
          <a:p>
            <a:pPr algn="l" eaLnBrk="0" hangingPunct="0"/>
            <a:r>
              <a:rPr lang="de-DE" sz="1600">
                <a:latin typeface="Arial" charset="0"/>
              </a:rPr>
              <a:t>point</a:t>
            </a:r>
          </a:p>
        </p:txBody>
      </p:sp>
      <p:sp>
        <p:nvSpPr>
          <p:cNvPr id="119824" name="Line 16"/>
          <p:cNvSpPr>
            <a:spLocks noChangeShapeType="1"/>
          </p:cNvSpPr>
          <p:nvPr/>
        </p:nvSpPr>
        <p:spPr bwMode="auto">
          <a:xfrm>
            <a:off x="1828800" y="41148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25" name="Line 17"/>
          <p:cNvSpPr>
            <a:spLocks noChangeShapeType="1"/>
          </p:cNvSpPr>
          <p:nvPr/>
        </p:nvSpPr>
        <p:spPr bwMode="auto">
          <a:xfrm>
            <a:off x="1828800" y="35052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26" name="Rectangle 18"/>
          <p:cNvSpPr>
            <a:spLocks noChangeArrowheads="1"/>
          </p:cNvSpPr>
          <p:nvPr/>
        </p:nvSpPr>
        <p:spPr bwMode="auto">
          <a:xfrm>
            <a:off x="2438400" y="3733800"/>
            <a:ext cx="609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busy</a:t>
            </a:r>
          </a:p>
        </p:txBody>
      </p:sp>
      <p:sp>
        <p:nvSpPr>
          <p:cNvPr id="119835" name="Rectangle 27"/>
          <p:cNvSpPr>
            <a:spLocks noChangeArrowheads="1"/>
          </p:cNvSpPr>
          <p:nvPr/>
        </p:nvSpPr>
        <p:spPr bwMode="auto">
          <a:xfrm>
            <a:off x="2057400" y="3124200"/>
            <a:ext cx="228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</a:t>
            </a:r>
          </a:p>
        </p:txBody>
      </p:sp>
      <p:sp>
        <p:nvSpPr>
          <p:cNvPr id="119860" name="Line 52"/>
          <p:cNvSpPr>
            <a:spLocks noChangeShapeType="1"/>
          </p:cNvSpPr>
          <p:nvPr/>
        </p:nvSpPr>
        <p:spPr bwMode="auto">
          <a:xfrm>
            <a:off x="2057400" y="2667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61" name="Line 53"/>
          <p:cNvSpPr>
            <a:spLocks noChangeShapeType="1"/>
          </p:cNvSpPr>
          <p:nvPr/>
        </p:nvSpPr>
        <p:spPr bwMode="auto">
          <a:xfrm>
            <a:off x="3657600" y="2667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63" name="Line 55"/>
          <p:cNvSpPr>
            <a:spLocks noChangeShapeType="1"/>
          </p:cNvSpPr>
          <p:nvPr/>
        </p:nvSpPr>
        <p:spPr bwMode="auto">
          <a:xfrm>
            <a:off x="5257800" y="2667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65" name="Line 57"/>
          <p:cNvSpPr>
            <a:spLocks noChangeShapeType="1"/>
          </p:cNvSpPr>
          <p:nvPr/>
        </p:nvSpPr>
        <p:spPr bwMode="auto">
          <a:xfrm>
            <a:off x="6858000" y="2667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69" name="Line 61"/>
          <p:cNvSpPr>
            <a:spLocks noChangeShapeType="1"/>
          </p:cNvSpPr>
          <p:nvPr/>
        </p:nvSpPr>
        <p:spPr bwMode="auto">
          <a:xfrm>
            <a:off x="2057400" y="2667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71" name="Rectangle 63"/>
          <p:cNvSpPr>
            <a:spLocks noChangeArrowheads="1"/>
          </p:cNvSpPr>
          <p:nvPr/>
        </p:nvSpPr>
        <p:spPr bwMode="auto">
          <a:xfrm>
            <a:off x="3352800" y="3733800"/>
            <a:ext cx="457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busy</a:t>
            </a:r>
          </a:p>
        </p:txBody>
      </p:sp>
      <p:sp>
        <p:nvSpPr>
          <p:cNvPr id="119872" name="Rectangle 64"/>
          <p:cNvSpPr>
            <a:spLocks noChangeArrowheads="1"/>
          </p:cNvSpPr>
          <p:nvPr/>
        </p:nvSpPr>
        <p:spPr bwMode="auto">
          <a:xfrm>
            <a:off x="4419600" y="3733800"/>
            <a:ext cx="762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busy</a:t>
            </a:r>
          </a:p>
        </p:txBody>
      </p:sp>
      <p:sp>
        <p:nvSpPr>
          <p:cNvPr id="119873" name="Rectangle 65"/>
          <p:cNvSpPr>
            <a:spLocks noChangeArrowheads="1"/>
          </p:cNvSpPr>
          <p:nvPr/>
        </p:nvSpPr>
        <p:spPr bwMode="auto">
          <a:xfrm>
            <a:off x="6705600" y="3733800"/>
            <a:ext cx="762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busy</a:t>
            </a:r>
          </a:p>
        </p:txBody>
      </p:sp>
      <p:sp>
        <p:nvSpPr>
          <p:cNvPr id="119874" name="Rectangle 66"/>
          <p:cNvSpPr>
            <a:spLocks noChangeArrowheads="1"/>
          </p:cNvSpPr>
          <p:nvPr/>
        </p:nvSpPr>
        <p:spPr bwMode="auto">
          <a:xfrm>
            <a:off x="3886200" y="3124200"/>
            <a:ext cx="228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</a:t>
            </a:r>
          </a:p>
        </p:txBody>
      </p:sp>
      <p:sp>
        <p:nvSpPr>
          <p:cNvPr id="119875" name="Rectangle 67"/>
          <p:cNvSpPr>
            <a:spLocks noChangeArrowheads="1"/>
          </p:cNvSpPr>
          <p:nvPr/>
        </p:nvSpPr>
        <p:spPr bwMode="auto">
          <a:xfrm>
            <a:off x="5257800" y="3124200"/>
            <a:ext cx="228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</a:t>
            </a:r>
          </a:p>
        </p:txBody>
      </p:sp>
      <p:sp>
        <p:nvSpPr>
          <p:cNvPr id="119876" name="Rectangle 68"/>
          <p:cNvSpPr>
            <a:spLocks noChangeArrowheads="1"/>
          </p:cNvSpPr>
          <p:nvPr/>
        </p:nvSpPr>
        <p:spPr bwMode="auto">
          <a:xfrm>
            <a:off x="7543800" y="3124200"/>
            <a:ext cx="228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</a:t>
            </a:r>
          </a:p>
        </p:txBody>
      </p:sp>
      <p:sp>
        <p:nvSpPr>
          <p:cNvPr id="119877" name="AutoShape 69"/>
          <p:cNvSpPr>
            <a:spLocks noChangeArrowheads="1"/>
          </p:cNvSpPr>
          <p:nvPr/>
        </p:nvSpPr>
        <p:spPr bwMode="auto">
          <a:xfrm flipV="1">
            <a:off x="5181600" y="2743200"/>
            <a:ext cx="152400" cy="131763"/>
          </a:xfrm>
          <a:prstGeom prst="triangle">
            <a:avLst>
              <a:gd name="adj" fmla="val 50000"/>
            </a:avLst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78" name="AutoShape 70"/>
          <p:cNvSpPr>
            <a:spLocks noChangeArrowheads="1"/>
          </p:cNvSpPr>
          <p:nvPr/>
        </p:nvSpPr>
        <p:spPr bwMode="auto">
          <a:xfrm flipV="1">
            <a:off x="3810000" y="2743200"/>
            <a:ext cx="152400" cy="131763"/>
          </a:xfrm>
          <a:prstGeom prst="triangle">
            <a:avLst>
              <a:gd name="adj" fmla="val 50000"/>
            </a:avLst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79" name="AutoShape 71"/>
          <p:cNvSpPr>
            <a:spLocks noChangeArrowheads="1"/>
          </p:cNvSpPr>
          <p:nvPr/>
        </p:nvSpPr>
        <p:spPr bwMode="auto">
          <a:xfrm flipV="1">
            <a:off x="7467600" y="2743200"/>
            <a:ext cx="152400" cy="131763"/>
          </a:xfrm>
          <a:prstGeom prst="triangle">
            <a:avLst>
              <a:gd name="adj" fmla="val 50000"/>
            </a:avLst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80" name="AutoShape 72"/>
          <p:cNvSpPr>
            <a:spLocks noChangeArrowheads="1"/>
          </p:cNvSpPr>
          <p:nvPr/>
        </p:nvSpPr>
        <p:spPr bwMode="auto">
          <a:xfrm flipV="1">
            <a:off x="1981200" y="2743200"/>
            <a:ext cx="152400" cy="131763"/>
          </a:xfrm>
          <a:prstGeom prst="triangle">
            <a:avLst>
              <a:gd name="adj" fmla="val 50000"/>
            </a:avLst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81" name="AutoShape 73"/>
          <p:cNvSpPr>
            <a:spLocks noChangeArrowheads="1"/>
          </p:cNvSpPr>
          <p:nvPr/>
        </p:nvSpPr>
        <p:spPr bwMode="auto">
          <a:xfrm flipV="1">
            <a:off x="1981200" y="4495800"/>
            <a:ext cx="152400" cy="131763"/>
          </a:xfrm>
          <a:prstGeom prst="triangle">
            <a:avLst>
              <a:gd name="adj" fmla="val 50000"/>
            </a:avLst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82" name="Text Box 74"/>
          <p:cNvSpPr txBox="1">
            <a:spLocks noChangeArrowheads="1"/>
          </p:cNvSpPr>
          <p:nvPr/>
        </p:nvSpPr>
        <p:spPr bwMode="auto">
          <a:xfrm>
            <a:off x="2209800" y="4419600"/>
            <a:ext cx="2230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value of the timestamp</a:t>
            </a:r>
          </a:p>
        </p:txBody>
      </p:sp>
      <p:sp>
        <p:nvSpPr>
          <p:cNvPr id="119883" name="Rectangle 75"/>
          <p:cNvSpPr>
            <a:spLocks noChangeArrowheads="1"/>
          </p:cNvSpPr>
          <p:nvPr/>
        </p:nvSpPr>
        <p:spPr bwMode="auto">
          <a:xfrm>
            <a:off x="4648200" y="4343400"/>
            <a:ext cx="228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</a:t>
            </a:r>
          </a:p>
        </p:txBody>
      </p:sp>
      <p:sp>
        <p:nvSpPr>
          <p:cNvPr id="119884" name="Text Box 76"/>
          <p:cNvSpPr txBox="1">
            <a:spLocks noChangeArrowheads="1"/>
          </p:cNvSpPr>
          <p:nvPr/>
        </p:nvSpPr>
        <p:spPr bwMode="auto">
          <a:xfrm>
            <a:off x="4953000" y="4419600"/>
            <a:ext cx="1427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beacon frame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467544" y="5239345"/>
            <a:ext cx="860203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fr-CH" dirty="0"/>
              <a:t> </a:t>
            </a:r>
            <a:r>
              <a:rPr lang="fr-CH" sz="1600" dirty="0"/>
              <a:t>The </a:t>
            </a:r>
            <a:r>
              <a:rPr lang="fr-CH" sz="1600" dirty="0" err="1"/>
              <a:t>access</a:t>
            </a:r>
            <a:r>
              <a:rPr lang="fr-CH" sz="1600" dirty="0"/>
              <a:t> point </a:t>
            </a:r>
            <a:r>
              <a:rPr lang="fr-CH" sz="1600" dirty="0" err="1"/>
              <a:t>transmits</a:t>
            </a:r>
            <a:r>
              <a:rPr lang="fr-CH" sz="1600" dirty="0"/>
              <a:t> the (quasi) </a:t>
            </a:r>
            <a:r>
              <a:rPr lang="fr-CH" sz="1600" dirty="0" err="1"/>
              <a:t>periodic</a:t>
            </a:r>
            <a:r>
              <a:rPr lang="fr-CH" sz="1600" dirty="0"/>
              <a:t> </a:t>
            </a:r>
            <a:r>
              <a:rPr lang="fr-CH" sz="1600" dirty="0" err="1"/>
              <a:t>beacon</a:t>
            </a:r>
            <a:r>
              <a:rPr lang="fr-CH" sz="1600" dirty="0"/>
              <a:t> signal</a:t>
            </a:r>
          </a:p>
          <a:p>
            <a:pPr algn="l">
              <a:buFontTx/>
              <a:buChar char="•"/>
            </a:pPr>
            <a:r>
              <a:rPr lang="fr-CH" sz="1600" dirty="0"/>
              <a:t> </a:t>
            </a:r>
            <a:r>
              <a:rPr lang="fr-CH" sz="1600" dirty="0" smtClean="0"/>
              <a:t>The </a:t>
            </a:r>
            <a:r>
              <a:rPr lang="fr-CH" sz="1600" dirty="0" err="1"/>
              <a:t>beacon</a:t>
            </a:r>
            <a:r>
              <a:rPr lang="fr-CH" sz="1600" dirty="0"/>
              <a:t> </a:t>
            </a:r>
            <a:r>
              <a:rPr lang="fr-CH" sz="1600" dirty="0" err="1"/>
              <a:t>contains</a:t>
            </a:r>
            <a:r>
              <a:rPr lang="fr-CH" sz="1600" dirty="0"/>
              <a:t> a </a:t>
            </a:r>
            <a:r>
              <a:rPr lang="fr-CH" sz="1600" dirty="0" err="1"/>
              <a:t>timestamp</a:t>
            </a:r>
            <a:r>
              <a:rPr lang="fr-CH" sz="1600" dirty="0"/>
              <a:t> and </a:t>
            </a:r>
            <a:r>
              <a:rPr lang="fr-CH" sz="1600" dirty="0" err="1"/>
              <a:t>other</a:t>
            </a:r>
            <a:r>
              <a:rPr lang="fr-CH" sz="1600" dirty="0"/>
              <a:t> management information </a:t>
            </a:r>
            <a:r>
              <a:rPr lang="fr-CH" sz="1600" dirty="0" err="1"/>
              <a:t>used</a:t>
            </a:r>
            <a:r>
              <a:rPr lang="fr-CH" sz="1600" dirty="0"/>
              <a:t> for</a:t>
            </a:r>
            <a:br>
              <a:rPr lang="fr-CH" sz="1600" dirty="0"/>
            </a:br>
            <a:r>
              <a:rPr lang="fr-CH" sz="1600" dirty="0"/>
              <a:t>  power management and </a:t>
            </a:r>
            <a:r>
              <a:rPr lang="fr-CH" sz="1600" dirty="0" err="1"/>
              <a:t>roaming</a:t>
            </a:r>
            <a:endParaRPr lang="en-GB" sz="1600" dirty="0"/>
          </a:p>
          <a:p>
            <a:pPr algn="l">
              <a:buFontTx/>
              <a:buChar char="•"/>
            </a:pPr>
            <a:r>
              <a:rPr lang="fr-CH" sz="1600" dirty="0"/>
              <a:t> All </a:t>
            </a:r>
            <a:r>
              <a:rPr lang="fr-CH" sz="1600" dirty="0" err="1"/>
              <a:t>other</a:t>
            </a:r>
            <a:r>
              <a:rPr lang="fr-CH" sz="1600" dirty="0"/>
              <a:t> </a:t>
            </a:r>
            <a:r>
              <a:rPr lang="fr-CH" sz="1600" dirty="0" err="1"/>
              <a:t>wireless</a:t>
            </a:r>
            <a:r>
              <a:rPr lang="fr-CH" sz="1600" dirty="0"/>
              <a:t> </a:t>
            </a:r>
            <a:r>
              <a:rPr lang="fr-CH" sz="1600" dirty="0" err="1"/>
              <a:t>nodes</a:t>
            </a:r>
            <a:r>
              <a:rPr lang="fr-CH" sz="1600" dirty="0"/>
              <a:t> </a:t>
            </a:r>
            <a:r>
              <a:rPr lang="fr-CH" sz="1600" dirty="0" err="1"/>
              <a:t>adjust</a:t>
            </a:r>
            <a:r>
              <a:rPr lang="fr-CH" sz="1600" dirty="0"/>
              <a:t> </a:t>
            </a:r>
            <a:r>
              <a:rPr lang="fr-CH" sz="1600" dirty="0" err="1"/>
              <a:t>their</a:t>
            </a:r>
            <a:r>
              <a:rPr lang="fr-CH" sz="1600" dirty="0"/>
              <a:t> local </a:t>
            </a:r>
            <a:r>
              <a:rPr lang="fr-CH" sz="1600" dirty="0" err="1"/>
              <a:t>timers</a:t>
            </a:r>
            <a:r>
              <a:rPr lang="fr-CH" sz="1600" dirty="0"/>
              <a:t> to the </a:t>
            </a:r>
            <a:r>
              <a:rPr lang="fr-CH" sz="1600" dirty="0" err="1"/>
              <a:t>timestamp</a:t>
            </a:r>
            <a:endParaRPr lang="fr-CH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</a:t>
            </a:r>
            <a:r>
              <a:rPr lang="en-US" dirty="0" smtClean="0"/>
              <a:t>(ad-hoc</a:t>
            </a:r>
            <a:r>
              <a:rPr lang="tr-TR" dirty="0" smtClean="0"/>
              <a:t> </a:t>
            </a:r>
            <a:r>
              <a:rPr lang="tr-TR" dirty="0" err="1" smtClean="0"/>
              <a:t>case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7391400" y="406720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t</a:t>
            </a: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1447800" y="21622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457200" y="3838600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medium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57200" y="2619400"/>
            <a:ext cx="86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station</a:t>
            </a:r>
            <a:r>
              <a:rPr lang="de-DE" sz="1600" baseline="-25000">
                <a:latin typeface="Arial" charset="0"/>
              </a:rPr>
              <a:t>1</a:t>
            </a:r>
            <a:endParaRPr lang="de-DE" sz="1600">
              <a:latin typeface="Arial" charset="0"/>
            </a:endParaRPr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>
            <a:off x="1447800" y="40672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>
            <a:off x="1447800" y="2848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2057400" y="3686200"/>
            <a:ext cx="609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busy</a:t>
            </a:r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1752600" y="2467000"/>
            <a:ext cx="228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</a:t>
            </a:r>
            <a:r>
              <a:rPr lang="de-DE" sz="1600" baseline="-25000">
                <a:latin typeface="Arial" charset="0"/>
              </a:rPr>
              <a:t>1</a:t>
            </a:r>
            <a:endParaRPr lang="de-DE" sz="1600">
              <a:latin typeface="Arial" charset="0"/>
            </a:endParaRPr>
          </a:p>
        </p:txBody>
      </p:sp>
      <p:sp>
        <p:nvSpPr>
          <p:cNvPr id="122891" name="Line 11"/>
          <p:cNvSpPr>
            <a:spLocks noChangeShapeType="1"/>
          </p:cNvSpPr>
          <p:nvPr/>
        </p:nvSpPr>
        <p:spPr bwMode="auto">
          <a:xfrm>
            <a:off x="1676400" y="2009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>
            <a:off x="3276600" y="2009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4876800" y="2009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4" name="Line 14"/>
          <p:cNvSpPr>
            <a:spLocks noChangeShapeType="1"/>
          </p:cNvSpPr>
          <p:nvPr/>
        </p:nvSpPr>
        <p:spPr bwMode="auto">
          <a:xfrm>
            <a:off x="6477000" y="2009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5" name="Line 15"/>
          <p:cNvSpPr>
            <a:spLocks noChangeShapeType="1"/>
          </p:cNvSpPr>
          <p:nvPr/>
        </p:nvSpPr>
        <p:spPr bwMode="auto">
          <a:xfrm>
            <a:off x="1676400" y="2009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1676400" y="1628800"/>
            <a:ext cx="156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beacon interval</a:t>
            </a:r>
          </a:p>
        </p:txBody>
      </p:sp>
      <p:sp>
        <p:nvSpPr>
          <p:cNvPr id="122897" name="Rectangle 17"/>
          <p:cNvSpPr>
            <a:spLocks noChangeArrowheads="1"/>
          </p:cNvSpPr>
          <p:nvPr/>
        </p:nvSpPr>
        <p:spPr bwMode="auto">
          <a:xfrm>
            <a:off x="2971800" y="3686200"/>
            <a:ext cx="457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busy</a:t>
            </a:r>
          </a:p>
        </p:txBody>
      </p:sp>
      <p:sp>
        <p:nvSpPr>
          <p:cNvPr id="122898" name="Rectangle 18"/>
          <p:cNvSpPr>
            <a:spLocks noChangeArrowheads="1"/>
          </p:cNvSpPr>
          <p:nvPr/>
        </p:nvSpPr>
        <p:spPr bwMode="auto">
          <a:xfrm>
            <a:off x="4038600" y="3686200"/>
            <a:ext cx="762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busy</a:t>
            </a:r>
          </a:p>
        </p:txBody>
      </p:sp>
      <p:sp>
        <p:nvSpPr>
          <p:cNvPr id="122899" name="Rectangle 19"/>
          <p:cNvSpPr>
            <a:spLocks noChangeArrowheads="1"/>
          </p:cNvSpPr>
          <p:nvPr/>
        </p:nvSpPr>
        <p:spPr bwMode="auto">
          <a:xfrm>
            <a:off x="6324600" y="3686200"/>
            <a:ext cx="762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busy</a:t>
            </a:r>
          </a:p>
        </p:txBody>
      </p:sp>
      <p:sp>
        <p:nvSpPr>
          <p:cNvPr id="122900" name="Rectangle 20"/>
          <p:cNvSpPr>
            <a:spLocks noChangeArrowheads="1"/>
          </p:cNvSpPr>
          <p:nvPr/>
        </p:nvSpPr>
        <p:spPr bwMode="auto">
          <a:xfrm>
            <a:off x="7162800" y="2467000"/>
            <a:ext cx="228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</a:t>
            </a:r>
            <a:r>
              <a:rPr lang="de-DE" sz="1600" baseline="-25000">
                <a:latin typeface="Arial" charset="0"/>
              </a:rPr>
              <a:t>1</a:t>
            </a:r>
            <a:endParaRPr lang="de-DE" sz="1600">
              <a:latin typeface="Arial" charset="0"/>
            </a:endParaRPr>
          </a:p>
        </p:txBody>
      </p:sp>
      <p:sp>
        <p:nvSpPr>
          <p:cNvPr id="122901" name="AutoShape 21"/>
          <p:cNvSpPr>
            <a:spLocks noChangeArrowheads="1"/>
          </p:cNvSpPr>
          <p:nvPr/>
        </p:nvSpPr>
        <p:spPr bwMode="auto">
          <a:xfrm flipV="1">
            <a:off x="4876800" y="2086000"/>
            <a:ext cx="152400" cy="131763"/>
          </a:xfrm>
          <a:prstGeom prst="triangle">
            <a:avLst>
              <a:gd name="adj" fmla="val 50000"/>
            </a:avLst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2" name="AutoShape 22"/>
          <p:cNvSpPr>
            <a:spLocks noChangeArrowheads="1"/>
          </p:cNvSpPr>
          <p:nvPr/>
        </p:nvSpPr>
        <p:spPr bwMode="auto">
          <a:xfrm flipV="1">
            <a:off x="3429000" y="2086000"/>
            <a:ext cx="152400" cy="131763"/>
          </a:xfrm>
          <a:prstGeom prst="triangle">
            <a:avLst>
              <a:gd name="adj" fmla="val 50000"/>
            </a:avLst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3" name="AutoShape 23"/>
          <p:cNvSpPr>
            <a:spLocks noChangeArrowheads="1"/>
          </p:cNvSpPr>
          <p:nvPr/>
        </p:nvSpPr>
        <p:spPr bwMode="auto">
          <a:xfrm flipV="1">
            <a:off x="7086600" y="2086000"/>
            <a:ext cx="152400" cy="131763"/>
          </a:xfrm>
          <a:prstGeom prst="triangle">
            <a:avLst>
              <a:gd name="adj" fmla="val 50000"/>
            </a:avLst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4" name="AutoShape 24"/>
          <p:cNvSpPr>
            <a:spLocks noChangeArrowheads="1"/>
          </p:cNvSpPr>
          <p:nvPr/>
        </p:nvSpPr>
        <p:spPr bwMode="auto">
          <a:xfrm flipV="1">
            <a:off x="1676400" y="2086000"/>
            <a:ext cx="152400" cy="131763"/>
          </a:xfrm>
          <a:prstGeom prst="triangle">
            <a:avLst>
              <a:gd name="adj" fmla="val 50000"/>
            </a:avLst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5" name="AutoShape 25"/>
          <p:cNvSpPr>
            <a:spLocks noChangeArrowheads="1"/>
          </p:cNvSpPr>
          <p:nvPr/>
        </p:nvSpPr>
        <p:spPr bwMode="auto">
          <a:xfrm flipV="1">
            <a:off x="1600200" y="4448200"/>
            <a:ext cx="152400" cy="131763"/>
          </a:xfrm>
          <a:prstGeom prst="triangle">
            <a:avLst>
              <a:gd name="adj" fmla="val 50000"/>
            </a:avLst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6" name="Text Box 26"/>
          <p:cNvSpPr txBox="1">
            <a:spLocks noChangeArrowheads="1"/>
          </p:cNvSpPr>
          <p:nvPr/>
        </p:nvSpPr>
        <p:spPr bwMode="auto">
          <a:xfrm>
            <a:off x="1828800" y="4372000"/>
            <a:ext cx="2230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value of the timestamp</a:t>
            </a:r>
          </a:p>
        </p:txBody>
      </p:sp>
      <p:sp>
        <p:nvSpPr>
          <p:cNvPr id="122907" name="Rectangle 27"/>
          <p:cNvSpPr>
            <a:spLocks noChangeArrowheads="1"/>
          </p:cNvSpPr>
          <p:nvPr/>
        </p:nvSpPr>
        <p:spPr bwMode="auto">
          <a:xfrm>
            <a:off x="4267200" y="4295800"/>
            <a:ext cx="228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</a:t>
            </a:r>
          </a:p>
        </p:txBody>
      </p:sp>
      <p:sp>
        <p:nvSpPr>
          <p:cNvPr id="122908" name="Text Box 28"/>
          <p:cNvSpPr txBox="1">
            <a:spLocks noChangeArrowheads="1"/>
          </p:cNvSpPr>
          <p:nvPr/>
        </p:nvSpPr>
        <p:spPr bwMode="auto">
          <a:xfrm>
            <a:off x="4572000" y="4372000"/>
            <a:ext cx="1427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beacon frame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457200" y="3229000"/>
            <a:ext cx="86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station</a:t>
            </a:r>
            <a:r>
              <a:rPr lang="de-DE" sz="1600" baseline="-25000">
                <a:latin typeface="Arial" charset="0"/>
              </a:rPr>
              <a:t>2</a:t>
            </a:r>
            <a:endParaRPr lang="de-DE" sz="1600">
              <a:latin typeface="Arial" charset="0"/>
            </a:endParaRPr>
          </a:p>
        </p:txBody>
      </p:sp>
      <p:sp>
        <p:nvSpPr>
          <p:cNvPr id="122910" name="Line 30"/>
          <p:cNvSpPr>
            <a:spLocks noChangeShapeType="1"/>
          </p:cNvSpPr>
          <p:nvPr/>
        </p:nvSpPr>
        <p:spPr bwMode="auto">
          <a:xfrm>
            <a:off x="1447800" y="34576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1" name="Rectangle 31"/>
          <p:cNvSpPr>
            <a:spLocks noChangeArrowheads="1"/>
          </p:cNvSpPr>
          <p:nvPr/>
        </p:nvSpPr>
        <p:spPr bwMode="auto">
          <a:xfrm>
            <a:off x="3505200" y="3076600"/>
            <a:ext cx="228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</a:t>
            </a:r>
            <a:r>
              <a:rPr lang="de-DE" sz="1600" baseline="-25000">
                <a:latin typeface="Arial" charset="0"/>
              </a:rPr>
              <a:t>2</a:t>
            </a:r>
            <a:endParaRPr lang="de-DE" sz="1600">
              <a:latin typeface="Arial" charset="0"/>
            </a:endParaRPr>
          </a:p>
        </p:txBody>
      </p:sp>
      <p:sp>
        <p:nvSpPr>
          <p:cNvPr id="122912" name="Rectangle 32"/>
          <p:cNvSpPr>
            <a:spLocks noChangeArrowheads="1"/>
          </p:cNvSpPr>
          <p:nvPr/>
        </p:nvSpPr>
        <p:spPr bwMode="auto">
          <a:xfrm>
            <a:off x="4953000" y="3076600"/>
            <a:ext cx="228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</a:t>
            </a:r>
            <a:r>
              <a:rPr lang="de-DE" sz="1600" baseline="-25000">
                <a:latin typeface="Arial" charset="0"/>
              </a:rPr>
              <a:t>2</a:t>
            </a:r>
            <a:endParaRPr lang="de-DE" sz="1600">
              <a:latin typeface="Arial" charset="0"/>
            </a:endParaRPr>
          </a:p>
        </p:txBody>
      </p:sp>
      <p:sp>
        <p:nvSpPr>
          <p:cNvPr id="122913" name="Rectangle 33"/>
          <p:cNvSpPr>
            <a:spLocks noChangeArrowheads="1"/>
          </p:cNvSpPr>
          <p:nvPr/>
        </p:nvSpPr>
        <p:spPr bwMode="auto">
          <a:xfrm>
            <a:off x="1676400" y="2467000"/>
            <a:ext cx="76200" cy="381000"/>
          </a:xfrm>
          <a:prstGeom prst="rect">
            <a:avLst/>
          </a:prstGeom>
          <a:solidFill>
            <a:srgbClr val="E3054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4" name="Text Box 34"/>
          <p:cNvSpPr txBox="1">
            <a:spLocks noChangeArrowheads="1"/>
          </p:cNvSpPr>
          <p:nvPr/>
        </p:nvSpPr>
        <p:spPr bwMode="auto">
          <a:xfrm>
            <a:off x="6324600" y="4372000"/>
            <a:ext cx="1414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random delay</a:t>
            </a:r>
          </a:p>
        </p:txBody>
      </p:sp>
      <p:sp>
        <p:nvSpPr>
          <p:cNvPr id="122915" name="Rectangle 35"/>
          <p:cNvSpPr>
            <a:spLocks noChangeArrowheads="1"/>
          </p:cNvSpPr>
          <p:nvPr/>
        </p:nvSpPr>
        <p:spPr bwMode="auto">
          <a:xfrm>
            <a:off x="1676400" y="3076600"/>
            <a:ext cx="152400" cy="381000"/>
          </a:xfrm>
          <a:prstGeom prst="rect">
            <a:avLst/>
          </a:prstGeom>
          <a:solidFill>
            <a:srgbClr val="E3054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6" name="Rectangle 36"/>
          <p:cNvSpPr>
            <a:spLocks noChangeArrowheads="1"/>
          </p:cNvSpPr>
          <p:nvPr/>
        </p:nvSpPr>
        <p:spPr bwMode="auto">
          <a:xfrm>
            <a:off x="6172200" y="4295800"/>
            <a:ext cx="76200" cy="381000"/>
          </a:xfrm>
          <a:prstGeom prst="rect">
            <a:avLst/>
          </a:prstGeom>
          <a:solidFill>
            <a:srgbClr val="E3054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7" name="Rectangle 37"/>
          <p:cNvSpPr>
            <a:spLocks noChangeArrowheads="1"/>
          </p:cNvSpPr>
          <p:nvPr/>
        </p:nvSpPr>
        <p:spPr bwMode="auto">
          <a:xfrm>
            <a:off x="3429000" y="2467000"/>
            <a:ext cx="152400" cy="381000"/>
          </a:xfrm>
          <a:prstGeom prst="rect">
            <a:avLst/>
          </a:prstGeom>
          <a:solidFill>
            <a:srgbClr val="E3054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8" name="Rectangle 38"/>
          <p:cNvSpPr>
            <a:spLocks noChangeArrowheads="1"/>
          </p:cNvSpPr>
          <p:nvPr/>
        </p:nvSpPr>
        <p:spPr bwMode="auto">
          <a:xfrm>
            <a:off x="3429000" y="3076600"/>
            <a:ext cx="76200" cy="381000"/>
          </a:xfrm>
          <a:prstGeom prst="rect">
            <a:avLst/>
          </a:prstGeom>
          <a:solidFill>
            <a:srgbClr val="E3054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9" name="Rectangle 39"/>
          <p:cNvSpPr>
            <a:spLocks noChangeArrowheads="1"/>
          </p:cNvSpPr>
          <p:nvPr/>
        </p:nvSpPr>
        <p:spPr bwMode="auto">
          <a:xfrm>
            <a:off x="4876800" y="2467000"/>
            <a:ext cx="152400" cy="381000"/>
          </a:xfrm>
          <a:prstGeom prst="rect">
            <a:avLst/>
          </a:prstGeom>
          <a:solidFill>
            <a:srgbClr val="E3054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0" name="Rectangle 40"/>
          <p:cNvSpPr>
            <a:spLocks noChangeArrowheads="1"/>
          </p:cNvSpPr>
          <p:nvPr/>
        </p:nvSpPr>
        <p:spPr bwMode="auto">
          <a:xfrm>
            <a:off x="4876800" y="3076600"/>
            <a:ext cx="76200" cy="381000"/>
          </a:xfrm>
          <a:prstGeom prst="rect">
            <a:avLst/>
          </a:prstGeom>
          <a:solidFill>
            <a:srgbClr val="E3054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1" name="Rectangle 41"/>
          <p:cNvSpPr>
            <a:spLocks noChangeArrowheads="1"/>
          </p:cNvSpPr>
          <p:nvPr/>
        </p:nvSpPr>
        <p:spPr bwMode="auto">
          <a:xfrm>
            <a:off x="7086600" y="3076600"/>
            <a:ext cx="152400" cy="381000"/>
          </a:xfrm>
          <a:prstGeom prst="rect">
            <a:avLst/>
          </a:prstGeom>
          <a:solidFill>
            <a:srgbClr val="E3054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2" name="Rectangle 42"/>
          <p:cNvSpPr>
            <a:spLocks noChangeArrowheads="1"/>
          </p:cNvSpPr>
          <p:nvPr/>
        </p:nvSpPr>
        <p:spPr bwMode="auto">
          <a:xfrm>
            <a:off x="7086600" y="2467000"/>
            <a:ext cx="76200" cy="381000"/>
          </a:xfrm>
          <a:prstGeom prst="rect">
            <a:avLst/>
          </a:prstGeom>
          <a:solidFill>
            <a:srgbClr val="E3054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381000" y="4916065"/>
            <a:ext cx="855516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fr-CH" sz="1800" dirty="0"/>
              <a:t> </a:t>
            </a:r>
            <a:r>
              <a:rPr lang="fr-CH" sz="1600" dirty="0" err="1"/>
              <a:t>Each</a:t>
            </a:r>
            <a:r>
              <a:rPr lang="fr-CH" sz="1600" dirty="0"/>
              <a:t> </a:t>
            </a:r>
            <a:r>
              <a:rPr lang="fr-CH" sz="1600" dirty="0" err="1"/>
              <a:t>node</a:t>
            </a:r>
            <a:r>
              <a:rPr lang="fr-CH" sz="1600" dirty="0"/>
              <a:t> </a:t>
            </a:r>
            <a:r>
              <a:rPr lang="fr-CH" sz="1600" dirty="0" err="1"/>
              <a:t>maintains</a:t>
            </a:r>
            <a:r>
              <a:rPr lang="fr-CH" sz="1600" dirty="0"/>
              <a:t> </a:t>
            </a:r>
            <a:r>
              <a:rPr lang="fr-CH" sz="1600" dirty="0" err="1"/>
              <a:t>its</a:t>
            </a:r>
            <a:r>
              <a:rPr lang="fr-CH" sz="1600" dirty="0"/>
              <a:t> </a:t>
            </a:r>
            <a:r>
              <a:rPr lang="fr-CH" sz="1600" dirty="0" err="1"/>
              <a:t>own</a:t>
            </a:r>
            <a:r>
              <a:rPr lang="fr-CH" sz="1600" dirty="0"/>
              <a:t> </a:t>
            </a:r>
            <a:r>
              <a:rPr lang="fr-CH" sz="1600" dirty="0" err="1"/>
              <a:t>synchronization</a:t>
            </a:r>
            <a:r>
              <a:rPr lang="fr-CH" sz="1600" dirty="0"/>
              <a:t> </a:t>
            </a:r>
            <a:r>
              <a:rPr lang="fr-CH" sz="1600" dirty="0" err="1"/>
              <a:t>timer</a:t>
            </a:r>
            <a:r>
              <a:rPr lang="fr-CH" sz="1600" dirty="0"/>
              <a:t> and </a:t>
            </a:r>
            <a:r>
              <a:rPr lang="fr-CH" sz="1600" dirty="0" err="1"/>
              <a:t>starts</a:t>
            </a:r>
            <a:r>
              <a:rPr lang="fr-CH" sz="1600" dirty="0"/>
              <a:t> the transmission</a:t>
            </a:r>
            <a:br>
              <a:rPr lang="fr-CH" sz="1600" dirty="0"/>
            </a:br>
            <a:r>
              <a:rPr lang="fr-CH" sz="1600" dirty="0"/>
              <a:t>  of a </a:t>
            </a:r>
            <a:r>
              <a:rPr lang="fr-CH" sz="1600" dirty="0" err="1"/>
              <a:t>beacon</a:t>
            </a:r>
            <a:r>
              <a:rPr lang="fr-CH" sz="1600" dirty="0"/>
              <a:t> frame </a:t>
            </a:r>
            <a:r>
              <a:rPr lang="fr-CH" sz="1600" dirty="0" err="1"/>
              <a:t>after</a:t>
            </a:r>
            <a:r>
              <a:rPr lang="fr-CH" sz="1600" dirty="0"/>
              <a:t> the </a:t>
            </a:r>
            <a:r>
              <a:rPr lang="fr-CH" sz="1600" dirty="0" err="1"/>
              <a:t>beacon</a:t>
            </a:r>
            <a:r>
              <a:rPr lang="fr-CH" sz="1600" dirty="0"/>
              <a:t> </a:t>
            </a:r>
            <a:r>
              <a:rPr lang="fr-CH" sz="1600" dirty="0" err="1"/>
              <a:t>interval</a:t>
            </a:r>
            <a:endParaRPr lang="fr-CH" sz="1600" dirty="0"/>
          </a:p>
          <a:p>
            <a:pPr algn="l">
              <a:buFontTx/>
              <a:buChar char="•"/>
            </a:pPr>
            <a:r>
              <a:rPr lang="fr-CH" sz="1600" dirty="0"/>
              <a:t> Contention </a:t>
            </a:r>
            <a:r>
              <a:rPr lang="fr-CH" sz="1600" dirty="0">
                <a:sym typeface="Wingdings" pitchFamily="2" charset="2"/>
              </a:rPr>
              <a:t> back-off </a:t>
            </a:r>
            <a:r>
              <a:rPr lang="fr-CH" sz="1600" dirty="0" err="1">
                <a:sym typeface="Wingdings" pitchFamily="2" charset="2"/>
              </a:rPr>
              <a:t>mechanism</a:t>
            </a:r>
            <a:r>
              <a:rPr lang="fr-CH" sz="1600" dirty="0">
                <a:sym typeface="Wingdings" pitchFamily="2" charset="2"/>
              </a:rPr>
              <a:t>  </a:t>
            </a:r>
            <a:r>
              <a:rPr lang="fr-CH" sz="1600" dirty="0" err="1">
                <a:sym typeface="Wingdings" pitchFamily="2" charset="2"/>
              </a:rPr>
              <a:t>only</a:t>
            </a:r>
            <a:r>
              <a:rPr lang="fr-CH" sz="1600" dirty="0">
                <a:sym typeface="Wingdings" pitchFamily="2" charset="2"/>
              </a:rPr>
              <a:t> 1 </a:t>
            </a:r>
            <a:r>
              <a:rPr lang="fr-CH" sz="1600" dirty="0" err="1">
                <a:sym typeface="Wingdings" pitchFamily="2" charset="2"/>
              </a:rPr>
              <a:t>beacon</a:t>
            </a:r>
            <a:r>
              <a:rPr lang="fr-CH" sz="1600" dirty="0">
                <a:sym typeface="Wingdings" pitchFamily="2" charset="2"/>
              </a:rPr>
              <a:t> </a:t>
            </a:r>
            <a:r>
              <a:rPr lang="fr-CH" sz="1600" dirty="0" err="1">
                <a:sym typeface="Wingdings" pitchFamily="2" charset="2"/>
              </a:rPr>
              <a:t>wins</a:t>
            </a:r>
            <a:endParaRPr lang="fr-CH" sz="1600" dirty="0">
              <a:sym typeface="Wingdings" pitchFamily="2" charset="2"/>
            </a:endParaRPr>
          </a:p>
          <a:p>
            <a:pPr algn="l">
              <a:buFontTx/>
              <a:buChar char="•"/>
            </a:pPr>
            <a:r>
              <a:rPr lang="fr-CH" sz="1600" dirty="0">
                <a:sym typeface="Wingdings" pitchFamily="2" charset="2"/>
              </a:rPr>
              <a:t> All </a:t>
            </a:r>
            <a:r>
              <a:rPr lang="fr-CH" sz="1600" dirty="0" err="1">
                <a:sym typeface="Wingdings" pitchFamily="2" charset="2"/>
              </a:rPr>
              <a:t>other</a:t>
            </a:r>
            <a:r>
              <a:rPr lang="fr-CH" sz="1600" dirty="0">
                <a:sym typeface="Wingdings" pitchFamily="2" charset="2"/>
              </a:rPr>
              <a:t> stations </a:t>
            </a:r>
            <a:r>
              <a:rPr lang="fr-CH" sz="1600" dirty="0" err="1">
                <a:sym typeface="Wingdings" pitchFamily="2" charset="2"/>
              </a:rPr>
              <a:t>adjust</a:t>
            </a:r>
            <a:r>
              <a:rPr lang="fr-CH" sz="1600" dirty="0">
                <a:sym typeface="Wingdings" pitchFamily="2" charset="2"/>
              </a:rPr>
              <a:t> </a:t>
            </a:r>
            <a:r>
              <a:rPr lang="fr-CH" sz="1600" dirty="0" err="1">
                <a:sym typeface="Wingdings" pitchFamily="2" charset="2"/>
              </a:rPr>
              <a:t>their</a:t>
            </a:r>
            <a:r>
              <a:rPr lang="fr-CH" sz="1600" dirty="0">
                <a:sym typeface="Wingdings" pitchFamily="2" charset="2"/>
              </a:rPr>
              <a:t> </a:t>
            </a:r>
            <a:r>
              <a:rPr lang="fr-CH" sz="1600" dirty="0" err="1">
                <a:sym typeface="Wingdings" pitchFamily="2" charset="2"/>
              </a:rPr>
              <a:t>internal</a:t>
            </a:r>
            <a:r>
              <a:rPr lang="fr-CH" sz="1600" dirty="0">
                <a:sym typeface="Wingdings" pitchFamily="2" charset="2"/>
              </a:rPr>
              <a:t> </a:t>
            </a:r>
            <a:r>
              <a:rPr lang="fr-CH" sz="1600" dirty="0" err="1">
                <a:sym typeface="Wingdings" pitchFamily="2" charset="2"/>
              </a:rPr>
              <a:t>clock</a:t>
            </a:r>
            <a:r>
              <a:rPr lang="fr-CH" sz="1600" dirty="0">
                <a:sym typeface="Wingdings" pitchFamily="2" charset="2"/>
              </a:rPr>
              <a:t> </a:t>
            </a:r>
            <a:r>
              <a:rPr lang="fr-CH" sz="1600" dirty="0" err="1">
                <a:sym typeface="Wingdings" pitchFamily="2" charset="2"/>
              </a:rPr>
              <a:t>according</a:t>
            </a:r>
            <a:r>
              <a:rPr lang="fr-CH" sz="1600" dirty="0">
                <a:sym typeface="Wingdings" pitchFamily="2" charset="2"/>
              </a:rPr>
              <a:t> to the </a:t>
            </a:r>
            <a:r>
              <a:rPr lang="fr-CH" sz="1600" dirty="0" err="1">
                <a:sym typeface="Wingdings" pitchFamily="2" charset="2"/>
              </a:rPr>
              <a:t>received</a:t>
            </a:r>
            <a:r>
              <a:rPr lang="fr-CH" sz="1600" dirty="0">
                <a:sym typeface="Wingdings" pitchFamily="2" charset="2"/>
              </a:rPr>
              <a:t> </a:t>
            </a:r>
            <a:r>
              <a:rPr lang="fr-CH" sz="1600" dirty="0" err="1">
                <a:sym typeface="Wingdings" pitchFamily="2" charset="2"/>
              </a:rPr>
              <a:t>beacon</a:t>
            </a:r>
            <a:r>
              <a:rPr lang="fr-CH" sz="1600" dirty="0">
                <a:sym typeface="Wingdings" pitchFamily="2" charset="2"/>
              </a:rPr>
              <a:t/>
            </a:r>
            <a:br>
              <a:rPr lang="fr-CH" sz="1600" dirty="0">
                <a:sym typeface="Wingdings" pitchFamily="2" charset="2"/>
              </a:rPr>
            </a:br>
            <a:r>
              <a:rPr lang="fr-CH" sz="1600" dirty="0">
                <a:sym typeface="Wingdings" pitchFamily="2" charset="2"/>
              </a:rPr>
              <a:t>  and </a:t>
            </a:r>
            <a:r>
              <a:rPr lang="fr-CH" sz="1600" dirty="0" err="1">
                <a:sym typeface="Wingdings" pitchFamily="2" charset="2"/>
              </a:rPr>
              <a:t>suppress</a:t>
            </a:r>
            <a:r>
              <a:rPr lang="fr-CH" sz="1600" dirty="0">
                <a:sym typeface="Wingdings" pitchFamily="2" charset="2"/>
              </a:rPr>
              <a:t> </a:t>
            </a:r>
            <a:r>
              <a:rPr lang="fr-CH" sz="1600" dirty="0" err="1">
                <a:sym typeface="Wingdings" pitchFamily="2" charset="2"/>
              </a:rPr>
              <a:t>their</a:t>
            </a:r>
            <a:r>
              <a:rPr lang="fr-CH" sz="1600" dirty="0">
                <a:sym typeface="Wingdings" pitchFamily="2" charset="2"/>
              </a:rPr>
              <a:t> </a:t>
            </a:r>
            <a:r>
              <a:rPr lang="fr-CH" sz="1600" dirty="0" err="1">
                <a:sym typeface="Wingdings" pitchFamily="2" charset="2"/>
              </a:rPr>
              <a:t>beacon</a:t>
            </a:r>
            <a:r>
              <a:rPr lang="fr-CH" sz="1600" dirty="0">
                <a:sym typeface="Wingdings" pitchFamily="2" charset="2"/>
              </a:rPr>
              <a:t> for the </a:t>
            </a:r>
            <a:r>
              <a:rPr lang="fr-CH" sz="1600" dirty="0" err="1">
                <a:sym typeface="Wingdings" pitchFamily="2" charset="2"/>
              </a:rPr>
              <a:t>current</a:t>
            </a:r>
            <a:r>
              <a:rPr lang="fr-CH" sz="1600" dirty="0">
                <a:sym typeface="Wingdings" pitchFamily="2" charset="2"/>
              </a:rPr>
              <a:t> cycle</a:t>
            </a:r>
            <a:endParaRPr lang="en-GB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management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Idea: switch the transceiver off if not needed</a:t>
            </a:r>
          </a:p>
          <a:p>
            <a:r>
              <a:rPr lang="en-US" sz="2000"/>
              <a:t>States of a station: sleep and awake</a:t>
            </a:r>
          </a:p>
          <a:p>
            <a:r>
              <a:rPr lang="en-US" sz="2000"/>
              <a:t>Timing Synchronization Function (TSF)</a:t>
            </a:r>
          </a:p>
          <a:p>
            <a:pPr lvl="1"/>
            <a:r>
              <a:rPr lang="en-US" sz="1800"/>
              <a:t>stations wake up at the same time</a:t>
            </a:r>
          </a:p>
          <a:p>
            <a:r>
              <a:rPr lang="en-US" sz="2000"/>
              <a:t>Infrastructure</a:t>
            </a:r>
          </a:p>
          <a:p>
            <a:pPr lvl="1"/>
            <a:r>
              <a:rPr lang="en-US" sz="1800"/>
              <a:t>Traffic Indication Map (TIM)</a:t>
            </a:r>
          </a:p>
          <a:p>
            <a:pPr lvl="2"/>
            <a:r>
              <a:rPr lang="en-US" sz="1600"/>
              <a:t>list of unicast receivers transmitted by AP</a:t>
            </a:r>
          </a:p>
          <a:p>
            <a:pPr lvl="1"/>
            <a:r>
              <a:rPr lang="en-US" sz="1800"/>
              <a:t>Delivery Traffic Indication Map (DTIM)</a:t>
            </a:r>
          </a:p>
          <a:p>
            <a:pPr lvl="2"/>
            <a:r>
              <a:rPr lang="en-US" sz="1600"/>
              <a:t>list of broadcast/multicast receivers transmitted by AP</a:t>
            </a:r>
          </a:p>
          <a:p>
            <a:r>
              <a:rPr lang="en-US" sz="2000"/>
              <a:t>Ad-hoc</a:t>
            </a:r>
          </a:p>
          <a:p>
            <a:pPr lvl="1"/>
            <a:r>
              <a:rPr lang="en-US" sz="1800"/>
              <a:t>Ad-hoc Traffic Indication Map (ATIM)</a:t>
            </a:r>
          </a:p>
          <a:p>
            <a:pPr lvl="2"/>
            <a:r>
              <a:rPr lang="en-US" sz="1600"/>
              <a:t>announcement of receivers by stations buffering frames</a:t>
            </a:r>
          </a:p>
          <a:p>
            <a:pPr lvl="2"/>
            <a:r>
              <a:rPr lang="en-US" sz="1600"/>
              <a:t>more complicated - no central AP</a:t>
            </a:r>
          </a:p>
          <a:p>
            <a:pPr lvl="2"/>
            <a:r>
              <a:rPr lang="en-US" sz="1600"/>
              <a:t>collision of ATIMs possible (scalability?)</a:t>
            </a:r>
          </a:p>
          <a:p>
            <a:r>
              <a:rPr lang="en-US" sz="2000"/>
              <a:t>APSD (Automatic Power Save Delivery)</a:t>
            </a:r>
          </a:p>
          <a:p>
            <a:pPr lvl="1"/>
            <a:r>
              <a:rPr lang="en-US" sz="1800"/>
              <a:t>new method in 802.11e replacing above schemes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saving with wake-up patterns (infrastructure)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2133600" y="1676400"/>
            <a:ext cx="1246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TIM interval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7772400" y="403860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t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838200" y="3200400"/>
            <a:ext cx="90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medium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838200" y="2590800"/>
            <a:ext cx="815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access</a:t>
            </a:r>
          </a:p>
          <a:p>
            <a:pPr algn="l" eaLnBrk="0" hangingPunct="0"/>
            <a:r>
              <a:rPr lang="de-DE" sz="1600">
                <a:latin typeface="Arial" charset="0"/>
              </a:rPr>
              <a:t>point</a:t>
            </a:r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>
            <a:off x="18288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>
            <a:off x="1828800" y="28194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3" name="Rectangle 11"/>
          <p:cNvSpPr>
            <a:spLocks noChangeArrowheads="1"/>
          </p:cNvSpPr>
          <p:nvPr/>
        </p:nvSpPr>
        <p:spPr bwMode="auto">
          <a:xfrm>
            <a:off x="2667000" y="3048000"/>
            <a:ext cx="533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busy</a:t>
            </a:r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2057400" y="2438400"/>
            <a:ext cx="228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D</a:t>
            </a:r>
          </a:p>
        </p:txBody>
      </p:sp>
      <p:sp>
        <p:nvSpPr>
          <p:cNvPr id="120845" name="Line 13"/>
          <p:cNvSpPr>
            <a:spLocks noChangeShapeType="1"/>
          </p:cNvSpPr>
          <p:nvPr/>
        </p:nvSpPr>
        <p:spPr bwMode="auto">
          <a:xfrm>
            <a:off x="2057400" y="19812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6" name="Line 14"/>
          <p:cNvSpPr>
            <a:spLocks noChangeShapeType="1"/>
          </p:cNvSpPr>
          <p:nvPr/>
        </p:nvSpPr>
        <p:spPr bwMode="auto">
          <a:xfrm>
            <a:off x="3657600" y="19812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Line 15"/>
          <p:cNvSpPr>
            <a:spLocks noChangeShapeType="1"/>
          </p:cNvSpPr>
          <p:nvPr/>
        </p:nvSpPr>
        <p:spPr bwMode="auto">
          <a:xfrm>
            <a:off x="5257800" y="19812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Line 16"/>
          <p:cNvSpPr>
            <a:spLocks noChangeShapeType="1"/>
          </p:cNvSpPr>
          <p:nvPr/>
        </p:nvSpPr>
        <p:spPr bwMode="auto">
          <a:xfrm>
            <a:off x="6858000" y="19812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7"/>
          <p:cNvSpPr>
            <a:spLocks noChangeShapeType="1"/>
          </p:cNvSpPr>
          <p:nvPr/>
        </p:nvSpPr>
        <p:spPr bwMode="auto">
          <a:xfrm>
            <a:off x="2057400" y="2057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18"/>
          <p:cNvSpPr>
            <a:spLocks noChangeArrowheads="1"/>
          </p:cNvSpPr>
          <p:nvPr/>
        </p:nvSpPr>
        <p:spPr bwMode="auto">
          <a:xfrm>
            <a:off x="3352800" y="3048000"/>
            <a:ext cx="457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busy</a:t>
            </a:r>
          </a:p>
        </p:txBody>
      </p:sp>
      <p:sp>
        <p:nvSpPr>
          <p:cNvPr id="120851" name="Rectangle 19"/>
          <p:cNvSpPr>
            <a:spLocks noChangeArrowheads="1"/>
          </p:cNvSpPr>
          <p:nvPr/>
        </p:nvSpPr>
        <p:spPr bwMode="auto">
          <a:xfrm>
            <a:off x="4648200" y="3048000"/>
            <a:ext cx="533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busy</a:t>
            </a:r>
          </a:p>
        </p:txBody>
      </p:sp>
      <p:sp>
        <p:nvSpPr>
          <p:cNvPr id="120852" name="Rectangle 20"/>
          <p:cNvSpPr>
            <a:spLocks noChangeArrowheads="1"/>
          </p:cNvSpPr>
          <p:nvPr/>
        </p:nvSpPr>
        <p:spPr bwMode="auto">
          <a:xfrm>
            <a:off x="6705600" y="3048000"/>
            <a:ext cx="457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busy</a:t>
            </a:r>
          </a:p>
        </p:txBody>
      </p: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3886200" y="2438400"/>
            <a:ext cx="228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T</a:t>
            </a:r>
          </a:p>
        </p:txBody>
      </p:sp>
      <p:sp>
        <p:nvSpPr>
          <p:cNvPr id="120854" name="Rectangle 22"/>
          <p:cNvSpPr>
            <a:spLocks noChangeArrowheads="1"/>
          </p:cNvSpPr>
          <p:nvPr/>
        </p:nvSpPr>
        <p:spPr bwMode="auto">
          <a:xfrm>
            <a:off x="5257800" y="2438400"/>
            <a:ext cx="228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T</a:t>
            </a:r>
          </a:p>
        </p:txBody>
      </p:sp>
      <p:sp>
        <p:nvSpPr>
          <p:cNvPr id="120855" name="Rectangle 23"/>
          <p:cNvSpPr>
            <a:spLocks noChangeArrowheads="1"/>
          </p:cNvSpPr>
          <p:nvPr/>
        </p:nvSpPr>
        <p:spPr bwMode="auto">
          <a:xfrm>
            <a:off x="7239000" y="2438400"/>
            <a:ext cx="228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D</a:t>
            </a:r>
          </a:p>
        </p:txBody>
      </p:sp>
      <p:grpSp>
        <p:nvGrpSpPr>
          <p:cNvPr id="120889" name="Group 57"/>
          <p:cNvGrpSpPr>
            <a:grpSpLocks/>
          </p:cNvGrpSpPr>
          <p:nvPr/>
        </p:nvGrpSpPr>
        <p:grpSpPr bwMode="auto">
          <a:xfrm>
            <a:off x="2209800" y="4267200"/>
            <a:ext cx="839788" cy="412750"/>
            <a:chOff x="672" y="2832"/>
            <a:chExt cx="529" cy="260"/>
          </a:xfrm>
        </p:grpSpPr>
        <p:sp>
          <p:nvSpPr>
            <p:cNvPr id="120862" name="Rectangle 30"/>
            <p:cNvSpPr>
              <a:spLocks noChangeArrowheads="1"/>
            </p:cNvSpPr>
            <p:nvPr/>
          </p:nvSpPr>
          <p:spPr bwMode="auto">
            <a:xfrm>
              <a:off x="672" y="2832"/>
              <a:ext cx="144" cy="240"/>
            </a:xfrm>
            <a:prstGeom prst="rect">
              <a:avLst/>
            </a:prstGeom>
            <a:solidFill>
              <a:srgbClr val="F4EE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de-DE" sz="1600">
                  <a:latin typeface="Arial" charset="0"/>
                </a:rPr>
                <a:t>T</a:t>
              </a:r>
            </a:p>
          </p:txBody>
        </p:sp>
        <p:sp>
          <p:nvSpPr>
            <p:cNvPr id="120863" name="Text Box 31"/>
            <p:cNvSpPr txBox="1">
              <a:spLocks noChangeArrowheads="1"/>
            </p:cNvSpPr>
            <p:nvPr/>
          </p:nvSpPr>
          <p:spPr bwMode="auto">
            <a:xfrm>
              <a:off x="864" y="2880"/>
              <a:ext cx="3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TIM</a:t>
              </a:r>
            </a:p>
          </p:txBody>
        </p:sp>
      </p:grpSp>
      <p:grpSp>
        <p:nvGrpSpPr>
          <p:cNvPr id="120890" name="Group 58"/>
          <p:cNvGrpSpPr>
            <a:grpSpLocks/>
          </p:cNvGrpSpPr>
          <p:nvPr/>
        </p:nvGrpSpPr>
        <p:grpSpPr bwMode="auto">
          <a:xfrm>
            <a:off x="3352800" y="4267200"/>
            <a:ext cx="985838" cy="412750"/>
            <a:chOff x="1392" y="2832"/>
            <a:chExt cx="621" cy="260"/>
          </a:xfrm>
        </p:grpSpPr>
        <p:sp>
          <p:nvSpPr>
            <p:cNvPr id="120864" name="Rectangle 32"/>
            <p:cNvSpPr>
              <a:spLocks noChangeArrowheads="1"/>
            </p:cNvSpPr>
            <p:nvPr/>
          </p:nvSpPr>
          <p:spPr bwMode="auto">
            <a:xfrm>
              <a:off x="1392" y="2832"/>
              <a:ext cx="144" cy="240"/>
            </a:xfrm>
            <a:prstGeom prst="rect">
              <a:avLst/>
            </a:prstGeom>
            <a:solidFill>
              <a:srgbClr val="F4EE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de-DE" sz="1600">
                  <a:latin typeface="Arial" charset="0"/>
                </a:rPr>
                <a:t>D</a:t>
              </a:r>
            </a:p>
          </p:txBody>
        </p:sp>
        <p:sp>
          <p:nvSpPr>
            <p:cNvPr id="120865" name="Text Box 33"/>
            <p:cNvSpPr txBox="1">
              <a:spLocks noChangeArrowheads="1"/>
            </p:cNvSpPr>
            <p:nvPr/>
          </p:nvSpPr>
          <p:spPr bwMode="auto">
            <a:xfrm>
              <a:off x="1584" y="2880"/>
              <a:ext cx="4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DTIM</a:t>
              </a:r>
            </a:p>
          </p:txBody>
        </p:sp>
      </p:grpSp>
      <p:sp>
        <p:nvSpPr>
          <p:cNvPr id="120866" name="Line 34"/>
          <p:cNvSpPr>
            <a:spLocks noChangeShapeType="1"/>
          </p:cNvSpPr>
          <p:nvPr/>
        </p:nvSpPr>
        <p:spPr bwMode="auto">
          <a:xfrm>
            <a:off x="2057400" y="22860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Text Box 35"/>
          <p:cNvSpPr txBox="1">
            <a:spLocks noChangeArrowheads="1"/>
          </p:cNvSpPr>
          <p:nvPr/>
        </p:nvSpPr>
        <p:spPr bwMode="auto">
          <a:xfrm>
            <a:off x="3810000" y="1676400"/>
            <a:ext cx="1392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DTIM interval</a:t>
            </a:r>
          </a:p>
        </p:txBody>
      </p:sp>
      <p:sp>
        <p:nvSpPr>
          <p:cNvPr id="120869" name="Rectangle 37"/>
          <p:cNvSpPr>
            <a:spLocks noChangeArrowheads="1"/>
          </p:cNvSpPr>
          <p:nvPr/>
        </p:nvSpPr>
        <p:spPr bwMode="auto">
          <a:xfrm>
            <a:off x="7543800" y="2438400"/>
            <a:ext cx="228600" cy="381000"/>
          </a:xfrm>
          <a:prstGeom prst="rect">
            <a:avLst/>
          </a:prstGeom>
          <a:solidFill>
            <a:srgbClr val="E3054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</a:t>
            </a:r>
          </a:p>
        </p:txBody>
      </p:sp>
      <p:sp>
        <p:nvSpPr>
          <p:cNvPr id="120870" name="Rectangle 38"/>
          <p:cNvSpPr>
            <a:spLocks noChangeArrowheads="1"/>
          </p:cNvSpPr>
          <p:nvPr/>
        </p:nvSpPr>
        <p:spPr bwMode="auto">
          <a:xfrm>
            <a:off x="2362200" y="2438400"/>
            <a:ext cx="228600" cy="381000"/>
          </a:xfrm>
          <a:prstGeom prst="rect">
            <a:avLst/>
          </a:prstGeom>
          <a:solidFill>
            <a:srgbClr val="E3054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</a:t>
            </a:r>
          </a:p>
        </p:txBody>
      </p:sp>
      <p:grpSp>
        <p:nvGrpSpPr>
          <p:cNvPr id="120892" name="Group 60"/>
          <p:cNvGrpSpPr>
            <a:grpSpLocks/>
          </p:cNvGrpSpPr>
          <p:nvPr/>
        </p:nvGrpSpPr>
        <p:grpSpPr bwMode="auto">
          <a:xfrm>
            <a:off x="2209800" y="4876800"/>
            <a:ext cx="2239963" cy="412750"/>
            <a:chOff x="672" y="3216"/>
            <a:chExt cx="1411" cy="260"/>
          </a:xfrm>
        </p:grpSpPr>
        <p:sp>
          <p:nvSpPr>
            <p:cNvPr id="120868" name="Rectangle 36"/>
            <p:cNvSpPr>
              <a:spLocks noChangeArrowheads="1"/>
            </p:cNvSpPr>
            <p:nvPr/>
          </p:nvSpPr>
          <p:spPr bwMode="auto">
            <a:xfrm>
              <a:off x="672" y="3216"/>
              <a:ext cx="144" cy="240"/>
            </a:xfrm>
            <a:prstGeom prst="rect">
              <a:avLst/>
            </a:prstGeom>
            <a:solidFill>
              <a:srgbClr val="E3054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de-DE" sz="1600">
                  <a:latin typeface="Arial" charset="0"/>
                </a:rPr>
                <a:t>B</a:t>
              </a:r>
            </a:p>
          </p:txBody>
        </p:sp>
        <p:sp>
          <p:nvSpPr>
            <p:cNvPr id="120871" name="Text Box 39"/>
            <p:cNvSpPr txBox="1">
              <a:spLocks noChangeArrowheads="1"/>
            </p:cNvSpPr>
            <p:nvPr/>
          </p:nvSpPr>
          <p:spPr bwMode="auto">
            <a:xfrm>
              <a:off x="864" y="3264"/>
              <a:ext cx="12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broadcast/multicast</a:t>
              </a:r>
            </a:p>
          </p:txBody>
        </p:sp>
      </p:grpSp>
      <p:sp>
        <p:nvSpPr>
          <p:cNvPr id="120872" name="Line 40"/>
          <p:cNvSpPr>
            <a:spLocks noChangeShapeType="1"/>
          </p:cNvSpPr>
          <p:nvPr/>
        </p:nvSpPr>
        <p:spPr bwMode="auto">
          <a:xfrm>
            <a:off x="1828800" y="40386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Text Box 41"/>
          <p:cNvSpPr txBox="1">
            <a:spLocks noChangeArrowheads="1"/>
          </p:cNvSpPr>
          <p:nvPr/>
        </p:nvSpPr>
        <p:spPr bwMode="auto">
          <a:xfrm>
            <a:off x="838200" y="3810000"/>
            <a:ext cx="78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station</a:t>
            </a:r>
          </a:p>
        </p:txBody>
      </p:sp>
      <p:sp>
        <p:nvSpPr>
          <p:cNvPr id="120875" name="Freeform 43"/>
          <p:cNvSpPr>
            <a:spLocks/>
          </p:cNvSpPr>
          <p:nvPr/>
        </p:nvSpPr>
        <p:spPr bwMode="auto">
          <a:xfrm>
            <a:off x="1905000" y="3657600"/>
            <a:ext cx="7620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48" y="0"/>
              </a:cxn>
              <a:cxn ang="0">
                <a:pos x="480" y="0"/>
              </a:cxn>
              <a:cxn ang="0">
                <a:pos x="480" y="240"/>
              </a:cxn>
            </a:cxnLst>
            <a:rect l="0" t="0" r="r" b="b"/>
            <a:pathLst>
              <a:path w="480" h="240">
                <a:moveTo>
                  <a:pt x="0" y="240"/>
                </a:moveTo>
                <a:lnTo>
                  <a:pt x="48" y="0"/>
                </a:lnTo>
                <a:lnTo>
                  <a:pt x="480" y="0"/>
                </a:lnTo>
                <a:lnTo>
                  <a:pt x="480" y="240"/>
                </a:ln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44"/>
          <p:cNvSpPr>
            <a:spLocks/>
          </p:cNvSpPr>
          <p:nvPr/>
        </p:nvSpPr>
        <p:spPr bwMode="auto">
          <a:xfrm>
            <a:off x="3505200" y="3657600"/>
            <a:ext cx="6858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48" y="0"/>
              </a:cxn>
              <a:cxn ang="0">
                <a:pos x="480" y="0"/>
              </a:cxn>
              <a:cxn ang="0">
                <a:pos x="480" y="240"/>
              </a:cxn>
            </a:cxnLst>
            <a:rect l="0" t="0" r="r" b="b"/>
            <a:pathLst>
              <a:path w="480" h="240">
                <a:moveTo>
                  <a:pt x="0" y="240"/>
                </a:moveTo>
                <a:lnTo>
                  <a:pt x="48" y="0"/>
                </a:lnTo>
                <a:lnTo>
                  <a:pt x="480" y="0"/>
                </a:lnTo>
                <a:lnTo>
                  <a:pt x="480" y="240"/>
                </a:ln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91" name="Group 59"/>
          <p:cNvGrpSpPr>
            <a:grpSpLocks/>
          </p:cNvGrpSpPr>
          <p:nvPr/>
        </p:nvGrpSpPr>
        <p:grpSpPr bwMode="auto">
          <a:xfrm>
            <a:off x="4648200" y="4267200"/>
            <a:ext cx="1227138" cy="412750"/>
            <a:chOff x="2160" y="2784"/>
            <a:chExt cx="773" cy="260"/>
          </a:xfrm>
        </p:grpSpPr>
        <p:sp>
          <p:nvSpPr>
            <p:cNvPr id="120877" name="Freeform 45"/>
            <p:cNvSpPr>
              <a:spLocks/>
            </p:cNvSpPr>
            <p:nvPr/>
          </p:nvSpPr>
          <p:spPr bwMode="auto">
            <a:xfrm>
              <a:off x="2160" y="2784"/>
              <a:ext cx="240" cy="240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48" y="0"/>
                </a:cxn>
                <a:cxn ang="0">
                  <a:pos x="480" y="0"/>
                </a:cxn>
                <a:cxn ang="0">
                  <a:pos x="480" y="240"/>
                </a:cxn>
              </a:cxnLst>
              <a:rect l="0" t="0" r="r" b="b"/>
              <a:pathLst>
                <a:path w="480" h="240">
                  <a:moveTo>
                    <a:pt x="0" y="240"/>
                  </a:moveTo>
                  <a:lnTo>
                    <a:pt x="48" y="0"/>
                  </a:lnTo>
                  <a:lnTo>
                    <a:pt x="480" y="0"/>
                  </a:lnTo>
                  <a:lnTo>
                    <a:pt x="480" y="240"/>
                  </a:lnTo>
                </a:path>
              </a:pathLst>
            </a:custGeom>
            <a:noFill/>
            <a:ln w="19050" cap="flat" cmpd="sng">
              <a:solidFill>
                <a:srgbClr val="0033CC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8" name="Text Box 46"/>
            <p:cNvSpPr txBox="1">
              <a:spLocks noChangeArrowheads="1"/>
            </p:cNvSpPr>
            <p:nvPr/>
          </p:nvSpPr>
          <p:spPr bwMode="auto">
            <a:xfrm>
              <a:off x="2448" y="2832"/>
              <a:ext cx="4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awake</a:t>
              </a:r>
            </a:p>
          </p:txBody>
        </p:sp>
      </p:grpSp>
      <p:sp>
        <p:nvSpPr>
          <p:cNvPr id="120879" name="Freeform 47"/>
          <p:cNvSpPr>
            <a:spLocks/>
          </p:cNvSpPr>
          <p:nvPr/>
        </p:nvSpPr>
        <p:spPr bwMode="auto">
          <a:xfrm>
            <a:off x="6629400" y="3657600"/>
            <a:ext cx="11430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48" y="0"/>
              </a:cxn>
              <a:cxn ang="0">
                <a:pos x="480" y="0"/>
              </a:cxn>
              <a:cxn ang="0">
                <a:pos x="480" y="240"/>
              </a:cxn>
            </a:cxnLst>
            <a:rect l="0" t="0" r="r" b="b"/>
            <a:pathLst>
              <a:path w="480" h="240">
                <a:moveTo>
                  <a:pt x="0" y="240"/>
                </a:moveTo>
                <a:lnTo>
                  <a:pt x="48" y="0"/>
                </a:lnTo>
                <a:lnTo>
                  <a:pt x="480" y="0"/>
                </a:lnTo>
                <a:lnTo>
                  <a:pt x="480" y="240"/>
                </a:ln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8"/>
          <p:cNvSpPr>
            <a:spLocks/>
          </p:cNvSpPr>
          <p:nvPr/>
        </p:nvSpPr>
        <p:spPr bwMode="auto">
          <a:xfrm>
            <a:off x="5029200" y="3657600"/>
            <a:ext cx="12954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48" y="0"/>
              </a:cxn>
              <a:cxn ang="0">
                <a:pos x="480" y="0"/>
              </a:cxn>
              <a:cxn ang="0">
                <a:pos x="480" y="240"/>
              </a:cxn>
            </a:cxnLst>
            <a:rect l="0" t="0" r="r" b="b"/>
            <a:pathLst>
              <a:path w="480" h="240">
                <a:moveTo>
                  <a:pt x="0" y="240"/>
                </a:moveTo>
                <a:lnTo>
                  <a:pt x="48" y="0"/>
                </a:lnTo>
                <a:lnTo>
                  <a:pt x="480" y="0"/>
                </a:lnTo>
                <a:lnTo>
                  <a:pt x="480" y="240"/>
                </a:ln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93" name="Group 61"/>
          <p:cNvGrpSpPr>
            <a:grpSpLocks/>
          </p:cNvGrpSpPr>
          <p:nvPr/>
        </p:nvGrpSpPr>
        <p:grpSpPr bwMode="auto">
          <a:xfrm>
            <a:off x="4572000" y="4876800"/>
            <a:ext cx="977900" cy="412750"/>
            <a:chOff x="2160" y="3216"/>
            <a:chExt cx="616" cy="260"/>
          </a:xfrm>
        </p:grpSpPr>
        <p:sp>
          <p:nvSpPr>
            <p:cNvPr id="120881" name="Rectangle 49"/>
            <p:cNvSpPr>
              <a:spLocks noChangeArrowheads="1"/>
            </p:cNvSpPr>
            <p:nvPr/>
          </p:nvSpPr>
          <p:spPr bwMode="auto">
            <a:xfrm>
              <a:off x="2160" y="3216"/>
              <a:ext cx="96" cy="240"/>
            </a:xfrm>
            <a:prstGeom prst="rect">
              <a:avLst/>
            </a:prstGeom>
            <a:solidFill>
              <a:srgbClr val="01FFB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de-DE" sz="1600">
                  <a:latin typeface="Arial" charset="0"/>
                </a:rPr>
                <a:t>p</a:t>
              </a:r>
            </a:p>
          </p:txBody>
        </p:sp>
        <p:sp>
          <p:nvSpPr>
            <p:cNvPr id="120882" name="Text Box 50"/>
            <p:cNvSpPr txBox="1">
              <a:spLocks noChangeArrowheads="1"/>
            </p:cNvSpPr>
            <p:nvPr/>
          </p:nvSpPr>
          <p:spPr bwMode="auto">
            <a:xfrm>
              <a:off x="2256" y="3264"/>
              <a:ext cx="5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PS poll</a:t>
              </a:r>
            </a:p>
          </p:txBody>
        </p:sp>
      </p:grpSp>
      <p:sp>
        <p:nvSpPr>
          <p:cNvPr id="120883" name="Rectangle 51"/>
          <p:cNvSpPr>
            <a:spLocks noChangeArrowheads="1"/>
          </p:cNvSpPr>
          <p:nvPr/>
        </p:nvSpPr>
        <p:spPr bwMode="auto">
          <a:xfrm>
            <a:off x="5562600" y="3657600"/>
            <a:ext cx="1524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p</a:t>
            </a:r>
          </a:p>
        </p:txBody>
      </p:sp>
      <p:sp>
        <p:nvSpPr>
          <p:cNvPr id="120885" name="Rectangle 53"/>
          <p:cNvSpPr>
            <a:spLocks noChangeArrowheads="1"/>
          </p:cNvSpPr>
          <p:nvPr/>
        </p:nvSpPr>
        <p:spPr bwMode="auto">
          <a:xfrm>
            <a:off x="5791200" y="2438400"/>
            <a:ext cx="1524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d</a:t>
            </a:r>
          </a:p>
        </p:txBody>
      </p:sp>
      <p:sp>
        <p:nvSpPr>
          <p:cNvPr id="120886" name="Rectangle 54"/>
          <p:cNvSpPr>
            <a:spLocks noChangeArrowheads="1"/>
          </p:cNvSpPr>
          <p:nvPr/>
        </p:nvSpPr>
        <p:spPr bwMode="auto">
          <a:xfrm>
            <a:off x="6019800" y="3657600"/>
            <a:ext cx="2286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d</a:t>
            </a:r>
          </a:p>
        </p:txBody>
      </p:sp>
      <p:grpSp>
        <p:nvGrpSpPr>
          <p:cNvPr id="120894" name="Group 62"/>
          <p:cNvGrpSpPr>
            <a:grpSpLocks/>
          </p:cNvGrpSpPr>
          <p:nvPr/>
        </p:nvGrpSpPr>
        <p:grpSpPr bwMode="auto">
          <a:xfrm>
            <a:off x="5715000" y="4800600"/>
            <a:ext cx="2043113" cy="581025"/>
            <a:chOff x="2880" y="3168"/>
            <a:chExt cx="1287" cy="366"/>
          </a:xfrm>
        </p:grpSpPr>
        <p:sp>
          <p:nvSpPr>
            <p:cNvPr id="120887" name="Rectangle 55"/>
            <p:cNvSpPr>
              <a:spLocks noChangeArrowheads="1"/>
            </p:cNvSpPr>
            <p:nvPr/>
          </p:nvSpPr>
          <p:spPr bwMode="auto">
            <a:xfrm>
              <a:off x="2880" y="3216"/>
              <a:ext cx="96" cy="240"/>
            </a:xfrm>
            <a:prstGeom prst="rect">
              <a:avLst/>
            </a:prstGeom>
            <a:solidFill>
              <a:srgbClr val="01FFB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de-DE" sz="1600">
                  <a:latin typeface="Arial" charset="0"/>
                </a:rPr>
                <a:t>d</a:t>
              </a:r>
            </a:p>
          </p:txBody>
        </p:sp>
        <p:sp>
          <p:nvSpPr>
            <p:cNvPr id="120888" name="Text Box 56"/>
            <p:cNvSpPr txBox="1">
              <a:spLocks noChangeArrowheads="1"/>
            </p:cNvSpPr>
            <p:nvPr/>
          </p:nvSpPr>
          <p:spPr bwMode="auto">
            <a:xfrm>
              <a:off x="3024" y="3168"/>
              <a:ext cx="114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data transmission</a:t>
              </a:r>
            </a:p>
            <a:p>
              <a:pPr algn="l" eaLnBrk="0" hangingPunct="0"/>
              <a:r>
                <a:rPr lang="de-DE" sz="1600">
                  <a:latin typeface="Arial" charset="0"/>
                </a:rPr>
                <a:t>to/from the station</a:t>
              </a:r>
            </a:p>
          </p:txBody>
        </p:sp>
      </p:grpSp>
      <p:sp>
        <p:nvSpPr>
          <p:cNvPr id="54" name="Line 54"/>
          <p:cNvSpPr>
            <a:spLocks noChangeShapeType="1"/>
          </p:cNvSpPr>
          <p:nvPr/>
        </p:nvSpPr>
        <p:spPr bwMode="auto">
          <a:xfrm flipH="1">
            <a:off x="5410200" y="14478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5611813" y="1050925"/>
            <a:ext cx="35894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fr-CH" sz="1600" dirty="0" err="1"/>
              <a:t>Here</a:t>
            </a:r>
            <a:r>
              <a:rPr lang="fr-CH" sz="1600" dirty="0"/>
              <a:t> the </a:t>
            </a:r>
            <a:r>
              <a:rPr lang="fr-CH" sz="1600" dirty="0" err="1"/>
              <a:t>access</a:t>
            </a:r>
            <a:r>
              <a:rPr lang="fr-CH" sz="1600" dirty="0"/>
              <a:t> point </a:t>
            </a:r>
            <a:r>
              <a:rPr lang="fr-CH" sz="1600" dirty="0" err="1"/>
              <a:t>announces</a:t>
            </a:r>
            <a:r>
              <a:rPr lang="fr-CH" sz="1600" dirty="0"/>
              <a:t/>
            </a:r>
            <a:br>
              <a:rPr lang="fr-CH" sz="1600" dirty="0"/>
            </a:br>
            <a:r>
              <a:rPr lang="fr-CH" sz="1600" dirty="0"/>
              <a:t>data </a:t>
            </a:r>
            <a:r>
              <a:rPr lang="fr-CH" sz="1600" dirty="0" err="1"/>
              <a:t>addressed</a:t>
            </a:r>
            <a:r>
              <a:rPr lang="fr-CH" sz="1600" dirty="0"/>
              <a:t> to the station</a:t>
            </a:r>
            <a:endParaRPr lang="en-GB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wireless LANs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Advantages</a:t>
            </a:r>
          </a:p>
          <a:p>
            <a:pPr lvl="1"/>
            <a:r>
              <a:rPr lang="en-US"/>
              <a:t>very flexible within the reception area </a:t>
            </a:r>
          </a:p>
          <a:p>
            <a:pPr lvl="1"/>
            <a:r>
              <a:rPr lang="en-US"/>
              <a:t>Ad-hoc networks without previous planning possible</a:t>
            </a:r>
          </a:p>
          <a:p>
            <a:pPr lvl="1"/>
            <a:r>
              <a:rPr lang="en-US"/>
              <a:t>(almost) no wiring difficulties (e.g. historic buildings, firewalls)</a:t>
            </a:r>
          </a:p>
          <a:p>
            <a:pPr lvl="1"/>
            <a:r>
              <a:rPr lang="en-US"/>
              <a:t>more robust against disasters like, e.g., earthquakes, fire - or users pulling a plug... </a:t>
            </a:r>
          </a:p>
          <a:p>
            <a:r>
              <a:rPr lang="en-US"/>
              <a:t>Disadvantages</a:t>
            </a:r>
          </a:p>
          <a:p>
            <a:pPr lvl="1"/>
            <a:r>
              <a:rPr lang="en-US"/>
              <a:t>typically very low bandwidth compared to wired networks </a:t>
            </a:r>
            <a:br>
              <a:rPr lang="en-US"/>
            </a:br>
            <a:r>
              <a:rPr lang="en-US"/>
              <a:t>(1-10 Mbit/s) due to shared medium</a:t>
            </a:r>
          </a:p>
          <a:p>
            <a:pPr lvl="1"/>
            <a:r>
              <a:rPr lang="en-US"/>
              <a:t>many proprietary solutions, especially for higher bit-rates, standards take their time (e.g. IEEE 802.11n)</a:t>
            </a:r>
          </a:p>
          <a:p>
            <a:pPr lvl="1"/>
            <a:r>
              <a:rPr lang="en-US"/>
              <a:t>products have to follow many national restrictions if working wireless, it takes a vary long time to establish global solutions like, e.g., IMT-2000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saving with wake-up patterns (ad-hoc)</a:t>
            </a:r>
          </a:p>
        </p:txBody>
      </p:sp>
      <p:sp>
        <p:nvSpPr>
          <p:cNvPr id="121893" name="Freeform 37"/>
          <p:cNvSpPr>
            <a:spLocks/>
          </p:cNvSpPr>
          <p:nvPr/>
        </p:nvSpPr>
        <p:spPr bwMode="auto">
          <a:xfrm>
            <a:off x="1905000" y="3048000"/>
            <a:ext cx="9144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48" y="0"/>
              </a:cxn>
              <a:cxn ang="0">
                <a:pos x="480" y="0"/>
              </a:cxn>
              <a:cxn ang="0">
                <a:pos x="480" y="240"/>
              </a:cxn>
            </a:cxnLst>
            <a:rect l="0" t="0" r="r" b="b"/>
            <a:pathLst>
              <a:path w="480" h="240">
                <a:moveTo>
                  <a:pt x="0" y="240"/>
                </a:moveTo>
                <a:lnTo>
                  <a:pt x="48" y="0"/>
                </a:lnTo>
                <a:lnTo>
                  <a:pt x="480" y="0"/>
                </a:lnTo>
                <a:lnTo>
                  <a:pt x="480" y="240"/>
                </a:ln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96" name="Freeform 40"/>
          <p:cNvSpPr>
            <a:spLocks/>
          </p:cNvSpPr>
          <p:nvPr/>
        </p:nvSpPr>
        <p:spPr bwMode="auto">
          <a:xfrm>
            <a:off x="990600" y="4648200"/>
            <a:ext cx="3810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48" y="0"/>
              </a:cxn>
              <a:cxn ang="0">
                <a:pos x="480" y="0"/>
              </a:cxn>
              <a:cxn ang="0">
                <a:pos x="480" y="240"/>
              </a:cxn>
            </a:cxnLst>
            <a:rect l="0" t="0" r="r" b="b"/>
            <a:pathLst>
              <a:path w="480" h="240">
                <a:moveTo>
                  <a:pt x="0" y="240"/>
                </a:moveTo>
                <a:lnTo>
                  <a:pt x="48" y="0"/>
                </a:lnTo>
                <a:lnTo>
                  <a:pt x="480" y="0"/>
                </a:lnTo>
                <a:lnTo>
                  <a:pt x="480" y="240"/>
                </a:ln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97" name="Text Box 41"/>
          <p:cNvSpPr txBox="1">
            <a:spLocks noChangeArrowheads="1"/>
          </p:cNvSpPr>
          <p:nvPr/>
        </p:nvSpPr>
        <p:spPr bwMode="auto">
          <a:xfrm>
            <a:off x="1447800" y="4724400"/>
            <a:ext cx="769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awake</a:t>
            </a:r>
          </a:p>
        </p:txBody>
      </p:sp>
      <p:grpSp>
        <p:nvGrpSpPr>
          <p:cNvPr id="121900" name="Group 44"/>
          <p:cNvGrpSpPr>
            <a:grpSpLocks/>
          </p:cNvGrpSpPr>
          <p:nvPr/>
        </p:nvGrpSpPr>
        <p:grpSpPr bwMode="auto">
          <a:xfrm>
            <a:off x="5029200" y="4114800"/>
            <a:ext cx="1603375" cy="412750"/>
            <a:chOff x="2160" y="3216"/>
            <a:chExt cx="1010" cy="260"/>
          </a:xfrm>
        </p:grpSpPr>
        <p:sp>
          <p:nvSpPr>
            <p:cNvPr id="121901" name="Rectangle 45"/>
            <p:cNvSpPr>
              <a:spLocks noChangeArrowheads="1"/>
            </p:cNvSpPr>
            <p:nvPr/>
          </p:nvSpPr>
          <p:spPr bwMode="auto">
            <a:xfrm>
              <a:off x="2160" y="3216"/>
              <a:ext cx="96" cy="240"/>
            </a:xfrm>
            <a:prstGeom prst="rect">
              <a:avLst/>
            </a:prstGeom>
            <a:solidFill>
              <a:srgbClr val="01FFB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600">
                  <a:latin typeface="Arial" charset="0"/>
                </a:rPr>
                <a:t>A</a:t>
              </a:r>
            </a:p>
          </p:txBody>
        </p:sp>
        <p:sp>
          <p:nvSpPr>
            <p:cNvPr id="121902" name="Text Box 46"/>
            <p:cNvSpPr txBox="1">
              <a:spLocks noChangeArrowheads="1"/>
            </p:cNvSpPr>
            <p:nvPr/>
          </p:nvSpPr>
          <p:spPr bwMode="auto">
            <a:xfrm>
              <a:off x="2256" y="3264"/>
              <a:ext cx="9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>
                  <a:latin typeface="Arial" charset="0"/>
                </a:rPr>
                <a:t>transmit ATIM</a:t>
              </a:r>
            </a:p>
          </p:txBody>
        </p:sp>
      </p:grpSp>
      <p:sp>
        <p:nvSpPr>
          <p:cNvPr id="121907" name="Rectangle 51"/>
          <p:cNvSpPr>
            <a:spLocks noChangeArrowheads="1"/>
          </p:cNvSpPr>
          <p:nvPr/>
        </p:nvSpPr>
        <p:spPr bwMode="auto">
          <a:xfrm>
            <a:off x="6781800" y="4114800"/>
            <a:ext cx="1524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D</a:t>
            </a:r>
          </a:p>
        </p:txBody>
      </p:sp>
      <p:sp>
        <p:nvSpPr>
          <p:cNvPr id="121908" name="Text Box 52"/>
          <p:cNvSpPr txBox="1">
            <a:spLocks noChangeArrowheads="1"/>
          </p:cNvSpPr>
          <p:nvPr/>
        </p:nvSpPr>
        <p:spPr bwMode="auto">
          <a:xfrm>
            <a:off x="6934200" y="4191000"/>
            <a:ext cx="1360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transmit data</a:t>
            </a:r>
          </a:p>
        </p:txBody>
      </p:sp>
      <p:sp>
        <p:nvSpPr>
          <p:cNvPr id="121909" name="Text Box 53"/>
          <p:cNvSpPr txBox="1">
            <a:spLocks noChangeArrowheads="1"/>
          </p:cNvSpPr>
          <p:nvPr/>
        </p:nvSpPr>
        <p:spPr bwMode="auto">
          <a:xfrm>
            <a:off x="7772400" y="388620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t</a:t>
            </a:r>
          </a:p>
        </p:txBody>
      </p:sp>
      <p:sp>
        <p:nvSpPr>
          <p:cNvPr id="121912" name="Text Box 56"/>
          <p:cNvSpPr txBox="1">
            <a:spLocks noChangeArrowheads="1"/>
          </p:cNvSpPr>
          <p:nvPr/>
        </p:nvSpPr>
        <p:spPr bwMode="auto">
          <a:xfrm>
            <a:off x="838200" y="2438400"/>
            <a:ext cx="86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station</a:t>
            </a:r>
            <a:r>
              <a:rPr lang="de-DE" sz="1600" baseline="-25000">
                <a:latin typeface="Arial" charset="0"/>
              </a:rPr>
              <a:t>1</a:t>
            </a:r>
            <a:endParaRPr lang="de-DE" sz="1600">
              <a:latin typeface="Arial" charset="0"/>
            </a:endParaRPr>
          </a:p>
        </p:txBody>
      </p:sp>
      <p:sp>
        <p:nvSpPr>
          <p:cNvPr id="121914" name="Line 58"/>
          <p:cNvSpPr>
            <a:spLocks noChangeShapeType="1"/>
          </p:cNvSpPr>
          <p:nvPr/>
        </p:nvSpPr>
        <p:spPr bwMode="auto">
          <a:xfrm>
            <a:off x="1828800" y="2667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16" name="Rectangle 60"/>
          <p:cNvSpPr>
            <a:spLocks noChangeArrowheads="1"/>
          </p:cNvSpPr>
          <p:nvPr/>
        </p:nvSpPr>
        <p:spPr bwMode="auto">
          <a:xfrm>
            <a:off x="2133600" y="2286000"/>
            <a:ext cx="228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</a:t>
            </a:r>
            <a:r>
              <a:rPr lang="de-DE" sz="1600" baseline="-25000">
                <a:latin typeface="Arial" charset="0"/>
              </a:rPr>
              <a:t>1</a:t>
            </a:r>
            <a:endParaRPr lang="de-DE" sz="1600">
              <a:latin typeface="Arial" charset="0"/>
            </a:endParaRPr>
          </a:p>
        </p:txBody>
      </p:sp>
      <p:sp>
        <p:nvSpPr>
          <p:cNvPr id="121917" name="Line 61"/>
          <p:cNvSpPr>
            <a:spLocks noChangeShapeType="1"/>
          </p:cNvSpPr>
          <p:nvPr/>
        </p:nvSpPr>
        <p:spPr bwMode="auto">
          <a:xfrm>
            <a:off x="2057400" y="1828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18" name="Line 62"/>
          <p:cNvSpPr>
            <a:spLocks noChangeShapeType="1"/>
          </p:cNvSpPr>
          <p:nvPr/>
        </p:nvSpPr>
        <p:spPr bwMode="auto">
          <a:xfrm>
            <a:off x="3657600" y="1828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19" name="Line 63"/>
          <p:cNvSpPr>
            <a:spLocks noChangeShapeType="1"/>
          </p:cNvSpPr>
          <p:nvPr/>
        </p:nvSpPr>
        <p:spPr bwMode="auto">
          <a:xfrm>
            <a:off x="5257800" y="1828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20" name="Line 64"/>
          <p:cNvSpPr>
            <a:spLocks noChangeShapeType="1"/>
          </p:cNvSpPr>
          <p:nvPr/>
        </p:nvSpPr>
        <p:spPr bwMode="auto">
          <a:xfrm>
            <a:off x="6858000" y="1828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25" name="Rectangle 69"/>
          <p:cNvSpPr>
            <a:spLocks noChangeArrowheads="1"/>
          </p:cNvSpPr>
          <p:nvPr/>
        </p:nvSpPr>
        <p:spPr bwMode="auto">
          <a:xfrm>
            <a:off x="6934200" y="2286000"/>
            <a:ext cx="228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</a:t>
            </a:r>
            <a:r>
              <a:rPr lang="de-DE" sz="1600" baseline="-25000">
                <a:latin typeface="Arial" charset="0"/>
              </a:rPr>
              <a:t>1</a:t>
            </a:r>
            <a:endParaRPr lang="de-DE" sz="1600">
              <a:latin typeface="Arial" charset="0"/>
            </a:endParaRPr>
          </a:p>
        </p:txBody>
      </p:sp>
      <p:sp>
        <p:nvSpPr>
          <p:cNvPr id="121932" name="Rectangle 76"/>
          <p:cNvSpPr>
            <a:spLocks noChangeArrowheads="1"/>
          </p:cNvSpPr>
          <p:nvPr/>
        </p:nvSpPr>
        <p:spPr bwMode="auto">
          <a:xfrm>
            <a:off x="1143000" y="4114800"/>
            <a:ext cx="228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B</a:t>
            </a:r>
          </a:p>
        </p:txBody>
      </p:sp>
      <p:sp>
        <p:nvSpPr>
          <p:cNvPr id="121933" name="Text Box 77"/>
          <p:cNvSpPr txBox="1">
            <a:spLocks noChangeArrowheads="1"/>
          </p:cNvSpPr>
          <p:nvPr/>
        </p:nvSpPr>
        <p:spPr bwMode="auto">
          <a:xfrm>
            <a:off x="1447800" y="4191000"/>
            <a:ext cx="1427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beacon frame</a:t>
            </a:r>
          </a:p>
        </p:txBody>
      </p:sp>
      <p:sp>
        <p:nvSpPr>
          <p:cNvPr id="121934" name="Text Box 78"/>
          <p:cNvSpPr txBox="1">
            <a:spLocks noChangeArrowheads="1"/>
          </p:cNvSpPr>
          <p:nvPr/>
        </p:nvSpPr>
        <p:spPr bwMode="auto">
          <a:xfrm>
            <a:off x="838200" y="3200400"/>
            <a:ext cx="86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station</a:t>
            </a:r>
            <a:r>
              <a:rPr lang="de-DE" sz="1600" baseline="-25000">
                <a:latin typeface="Arial" charset="0"/>
              </a:rPr>
              <a:t>2</a:t>
            </a:r>
            <a:endParaRPr lang="de-DE" sz="1600">
              <a:latin typeface="Arial" charset="0"/>
            </a:endParaRPr>
          </a:p>
        </p:txBody>
      </p:sp>
      <p:sp>
        <p:nvSpPr>
          <p:cNvPr id="121935" name="Line 79"/>
          <p:cNvSpPr>
            <a:spLocks noChangeShapeType="1"/>
          </p:cNvSpPr>
          <p:nvPr/>
        </p:nvSpPr>
        <p:spPr bwMode="auto">
          <a:xfrm>
            <a:off x="1828800" y="3429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36" name="Rectangle 80"/>
          <p:cNvSpPr>
            <a:spLocks noChangeArrowheads="1"/>
          </p:cNvSpPr>
          <p:nvPr/>
        </p:nvSpPr>
        <p:spPr bwMode="auto">
          <a:xfrm>
            <a:off x="3886200" y="3048000"/>
            <a:ext cx="228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</a:t>
            </a:r>
            <a:r>
              <a:rPr lang="de-DE" sz="1600" baseline="-25000">
                <a:latin typeface="Arial" charset="0"/>
              </a:rPr>
              <a:t>2</a:t>
            </a:r>
            <a:endParaRPr lang="de-DE" sz="1600">
              <a:latin typeface="Arial" charset="0"/>
            </a:endParaRPr>
          </a:p>
        </p:txBody>
      </p:sp>
      <p:sp>
        <p:nvSpPr>
          <p:cNvPr id="121937" name="Rectangle 81"/>
          <p:cNvSpPr>
            <a:spLocks noChangeArrowheads="1"/>
          </p:cNvSpPr>
          <p:nvPr/>
        </p:nvSpPr>
        <p:spPr bwMode="auto">
          <a:xfrm>
            <a:off x="5334000" y="3048000"/>
            <a:ext cx="228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B</a:t>
            </a:r>
            <a:r>
              <a:rPr lang="de-DE" sz="1600" baseline="-25000">
                <a:latin typeface="Arial" charset="0"/>
              </a:rPr>
              <a:t>2</a:t>
            </a:r>
            <a:endParaRPr lang="de-DE" sz="1600">
              <a:latin typeface="Arial" charset="0"/>
            </a:endParaRPr>
          </a:p>
        </p:txBody>
      </p:sp>
      <p:sp>
        <p:nvSpPr>
          <p:cNvPr id="121938" name="Rectangle 82"/>
          <p:cNvSpPr>
            <a:spLocks noChangeArrowheads="1"/>
          </p:cNvSpPr>
          <p:nvPr/>
        </p:nvSpPr>
        <p:spPr bwMode="auto">
          <a:xfrm>
            <a:off x="2057400" y="2286000"/>
            <a:ext cx="76200" cy="381000"/>
          </a:xfrm>
          <a:prstGeom prst="rect">
            <a:avLst/>
          </a:prstGeom>
          <a:solidFill>
            <a:srgbClr val="E3054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39" name="Text Box 83"/>
          <p:cNvSpPr txBox="1">
            <a:spLocks noChangeArrowheads="1"/>
          </p:cNvSpPr>
          <p:nvPr/>
        </p:nvSpPr>
        <p:spPr bwMode="auto">
          <a:xfrm>
            <a:off x="3048000" y="4191000"/>
            <a:ext cx="1414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random delay</a:t>
            </a:r>
          </a:p>
        </p:txBody>
      </p:sp>
      <p:sp>
        <p:nvSpPr>
          <p:cNvPr id="121940" name="Rectangle 84"/>
          <p:cNvSpPr>
            <a:spLocks noChangeArrowheads="1"/>
          </p:cNvSpPr>
          <p:nvPr/>
        </p:nvSpPr>
        <p:spPr bwMode="auto">
          <a:xfrm>
            <a:off x="2057400" y="3048000"/>
            <a:ext cx="152400" cy="381000"/>
          </a:xfrm>
          <a:prstGeom prst="rect">
            <a:avLst/>
          </a:prstGeom>
          <a:solidFill>
            <a:srgbClr val="E3054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41" name="Rectangle 85"/>
          <p:cNvSpPr>
            <a:spLocks noChangeArrowheads="1"/>
          </p:cNvSpPr>
          <p:nvPr/>
        </p:nvSpPr>
        <p:spPr bwMode="auto">
          <a:xfrm>
            <a:off x="2895600" y="4114800"/>
            <a:ext cx="76200" cy="381000"/>
          </a:xfrm>
          <a:prstGeom prst="rect">
            <a:avLst/>
          </a:prstGeom>
          <a:solidFill>
            <a:srgbClr val="E3054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42" name="Rectangle 86"/>
          <p:cNvSpPr>
            <a:spLocks noChangeArrowheads="1"/>
          </p:cNvSpPr>
          <p:nvPr/>
        </p:nvSpPr>
        <p:spPr bwMode="auto">
          <a:xfrm>
            <a:off x="3810000" y="2286000"/>
            <a:ext cx="152400" cy="381000"/>
          </a:xfrm>
          <a:prstGeom prst="rect">
            <a:avLst/>
          </a:prstGeom>
          <a:solidFill>
            <a:srgbClr val="E3054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43" name="Rectangle 87"/>
          <p:cNvSpPr>
            <a:spLocks noChangeArrowheads="1"/>
          </p:cNvSpPr>
          <p:nvPr/>
        </p:nvSpPr>
        <p:spPr bwMode="auto">
          <a:xfrm>
            <a:off x="3810000" y="3048000"/>
            <a:ext cx="76200" cy="381000"/>
          </a:xfrm>
          <a:prstGeom prst="rect">
            <a:avLst/>
          </a:prstGeom>
          <a:solidFill>
            <a:srgbClr val="E3054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44" name="Rectangle 88"/>
          <p:cNvSpPr>
            <a:spLocks noChangeArrowheads="1"/>
          </p:cNvSpPr>
          <p:nvPr/>
        </p:nvSpPr>
        <p:spPr bwMode="auto">
          <a:xfrm>
            <a:off x="5257800" y="2286000"/>
            <a:ext cx="152400" cy="381000"/>
          </a:xfrm>
          <a:prstGeom prst="rect">
            <a:avLst/>
          </a:prstGeom>
          <a:solidFill>
            <a:srgbClr val="E3054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45" name="Rectangle 89"/>
          <p:cNvSpPr>
            <a:spLocks noChangeArrowheads="1"/>
          </p:cNvSpPr>
          <p:nvPr/>
        </p:nvSpPr>
        <p:spPr bwMode="auto">
          <a:xfrm>
            <a:off x="5257800" y="3048000"/>
            <a:ext cx="76200" cy="381000"/>
          </a:xfrm>
          <a:prstGeom prst="rect">
            <a:avLst/>
          </a:prstGeom>
          <a:solidFill>
            <a:srgbClr val="E3054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46" name="Rectangle 90"/>
          <p:cNvSpPr>
            <a:spLocks noChangeArrowheads="1"/>
          </p:cNvSpPr>
          <p:nvPr/>
        </p:nvSpPr>
        <p:spPr bwMode="auto">
          <a:xfrm>
            <a:off x="6858000" y="3048000"/>
            <a:ext cx="152400" cy="381000"/>
          </a:xfrm>
          <a:prstGeom prst="rect">
            <a:avLst/>
          </a:prstGeom>
          <a:solidFill>
            <a:srgbClr val="E3054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47" name="Rectangle 91"/>
          <p:cNvSpPr>
            <a:spLocks noChangeArrowheads="1"/>
          </p:cNvSpPr>
          <p:nvPr/>
        </p:nvSpPr>
        <p:spPr bwMode="auto">
          <a:xfrm>
            <a:off x="6858000" y="2286000"/>
            <a:ext cx="76200" cy="381000"/>
          </a:xfrm>
          <a:prstGeom prst="rect">
            <a:avLst/>
          </a:prstGeom>
          <a:solidFill>
            <a:srgbClr val="E3054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48" name="Freeform 92"/>
          <p:cNvSpPr>
            <a:spLocks/>
          </p:cNvSpPr>
          <p:nvPr/>
        </p:nvSpPr>
        <p:spPr bwMode="auto">
          <a:xfrm>
            <a:off x="1905000" y="2286000"/>
            <a:ext cx="9144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48" y="0"/>
              </a:cxn>
              <a:cxn ang="0">
                <a:pos x="480" y="0"/>
              </a:cxn>
              <a:cxn ang="0">
                <a:pos x="480" y="240"/>
              </a:cxn>
            </a:cxnLst>
            <a:rect l="0" t="0" r="r" b="b"/>
            <a:pathLst>
              <a:path w="480" h="240">
                <a:moveTo>
                  <a:pt x="0" y="240"/>
                </a:moveTo>
                <a:lnTo>
                  <a:pt x="48" y="0"/>
                </a:lnTo>
                <a:lnTo>
                  <a:pt x="480" y="0"/>
                </a:lnTo>
                <a:lnTo>
                  <a:pt x="480" y="240"/>
                </a:ln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49" name="Freeform 93"/>
          <p:cNvSpPr>
            <a:spLocks/>
          </p:cNvSpPr>
          <p:nvPr/>
        </p:nvSpPr>
        <p:spPr bwMode="auto">
          <a:xfrm>
            <a:off x="3505200" y="2286000"/>
            <a:ext cx="7620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48" y="0"/>
              </a:cxn>
              <a:cxn ang="0">
                <a:pos x="480" y="0"/>
              </a:cxn>
              <a:cxn ang="0">
                <a:pos x="480" y="240"/>
              </a:cxn>
            </a:cxnLst>
            <a:rect l="0" t="0" r="r" b="b"/>
            <a:pathLst>
              <a:path w="480" h="240">
                <a:moveTo>
                  <a:pt x="0" y="240"/>
                </a:moveTo>
                <a:lnTo>
                  <a:pt x="48" y="0"/>
                </a:lnTo>
                <a:lnTo>
                  <a:pt x="480" y="0"/>
                </a:lnTo>
                <a:lnTo>
                  <a:pt x="480" y="240"/>
                </a:ln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50" name="Freeform 94"/>
          <p:cNvSpPr>
            <a:spLocks/>
          </p:cNvSpPr>
          <p:nvPr/>
        </p:nvSpPr>
        <p:spPr bwMode="auto">
          <a:xfrm>
            <a:off x="3505200" y="3048000"/>
            <a:ext cx="7620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48" y="0"/>
              </a:cxn>
              <a:cxn ang="0">
                <a:pos x="480" y="0"/>
              </a:cxn>
              <a:cxn ang="0">
                <a:pos x="480" y="240"/>
              </a:cxn>
            </a:cxnLst>
            <a:rect l="0" t="0" r="r" b="b"/>
            <a:pathLst>
              <a:path w="480" h="240">
                <a:moveTo>
                  <a:pt x="0" y="240"/>
                </a:moveTo>
                <a:lnTo>
                  <a:pt x="48" y="0"/>
                </a:lnTo>
                <a:lnTo>
                  <a:pt x="480" y="0"/>
                </a:lnTo>
                <a:lnTo>
                  <a:pt x="480" y="240"/>
                </a:ln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53" name="Rectangle 97"/>
          <p:cNvSpPr>
            <a:spLocks noChangeArrowheads="1"/>
          </p:cNvSpPr>
          <p:nvPr/>
        </p:nvSpPr>
        <p:spPr bwMode="auto">
          <a:xfrm>
            <a:off x="5638800" y="2286000"/>
            <a:ext cx="1524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A</a:t>
            </a:r>
          </a:p>
        </p:txBody>
      </p:sp>
      <p:sp>
        <p:nvSpPr>
          <p:cNvPr id="121954" name="Rectangle 98"/>
          <p:cNvSpPr>
            <a:spLocks noChangeArrowheads="1"/>
          </p:cNvSpPr>
          <p:nvPr/>
        </p:nvSpPr>
        <p:spPr bwMode="auto">
          <a:xfrm>
            <a:off x="5867400" y="3048000"/>
            <a:ext cx="1524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a</a:t>
            </a:r>
          </a:p>
        </p:txBody>
      </p:sp>
      <p:sp>
        <p:nvSpPr>
          <p:cNvPr id="121955" name="Freeform 99"/>
          <p:cNvSpPr>
            <a:spLocks/>
          </p:cNvSpPr>
          <p:nvPr/>
        </p:nvSpPr>
        <p:spPr bwMode="auto">
          <a:xfrm>
            <a:off x="5029200" y="2286000"/>
            <a:ext cx="27432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96" y="0"/>
              </a:cxn>
              <a:cxn ang="0">
                <a:pos x="1728" y="0"/>
              </a:cxn>
              <a:cxn ang="0">
                <a:pos x="1728" y="240"/>
              </a:cxn>
            </a:cxnLst>
            <a:rect l="0" t="0" r="r" b="b"/>
            <a:pathLst>
              <a:path w="1728" h="240">
                <a:moveTo>
                  <a:pt x="0" y="240"/>
                </a:moveTo>
                <a:lnTo>
                  <a:pt x="96" y="0"/>
                </a:lnTo>
                <a:lnTo>
                  <a:pt x="1728" y="0"/>
                </a:lnTo>
                <a:lnTo>
                  <a:pt x="1728" y="240"/>
                </a:ln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56" name="Freeform 100"/>
          <p:cNvSpPr>
            <a:spLocks/>
          </p:cNvSpPr>
          <p:nvPr/>
        </p:nvSpPr>
        <p:spPr bwMode="auto">
          <a:xfrm>
            <a:off x="5029200" y="3048000"/>
            <a:ext cx="27432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96" y="0"/>
              </a:cxn>
              <a:cxn ang="0">
                <a:pos x="1728" y="0"/>
              </a:cxn>
              <a:cxn ang="0">
                <a:pos x="1728" y="240"/>
              </a:cxn>
            </a:cxnLst>
            <a:rect l="0" t="0" r="r" b="b"/>
            <a:pathLst>
              <a:path w="1728" h="240">
                <a:moveTo>
                  <a:pt x="0" y="240"/>
                </a:moveTo>
                <a:lnTo>
                  <a:pt x="96" y="0"/>
                </a:lnTo>
                <a:lnTo>
                  <a:pt x="1728" y="0"/>
                </a:lnTo>
                <a:lnTo>
                  <a:pt x="1728" y="240"/>
                </a:lnTo>
              </a:path>
            </a:pathLst>
          </a:custGeom>
          <a:noFill/>
          <a:ln w="1905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57" name="Rectangle 101"/>
          <p:cNvSpPr>
            <a:spLocks noChangeArrowheads="1"/>
          </p:cNvSpPr>
          <p:nvPr/>
        </p:nvSpPr>
        <p:spPr bwMode="auto">
          <a:xfrm>
            <a:off x="6096000" y="2286000"/>
            <a:ext cx="2286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D</a:t>
            </a:r>
          </a:p>
        </p:txBody>
      </p:sp>
      <p:sp>
        <p:nvSpPr>
          <p:cNvPr id="121958" name="Rectangle 102"/>
          <p:cNvSpPr>
            <a:spLocks noChangeArrowheads="1"/>
          </p:cNvSpPr>
          <p:nvPr/>
        </p:nvSpPr>
        <p:spPr bwMode="auto">
          <a:xfrm>
            <a:off x="6400800" y="3048000"/>
            <a:ext cx="1524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d</a:t>
            </a:r>
          </a:p>
        </p:txBody>
      </p:sp>
      <p:sp>
        <p:nvSpPr>
          <p:cNvPr id="121959" name="Text Box 103"/>
          <p:cNvSpPr txBox="1">
            <a:spLocks noChangeArrowheads="1"/>
          </p:cNvSpPr>
          <p:nvPr/>
        </p:nvSpPr>
        <p:spPr bwMode="auto">
          <a:xfrm>
            <a:off x="2057400" y="1295400"/>
            <a:ext cx="858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ATIM</a:t>
            </a:r>
          </a:p>
          <a:p>
            <a:pPr algn="l" eaLnBrk="0" hangingPunct="0"/>
            <a:r>
              <a:rPr lang="de-DE" sz="1600">
                <a:latin typeface="Arial" charset="0"/>
              </a:rPr>
              <a:t>window</a:t>
            </a:r>
          </a:p>
        </p:txBody>
      </p:sp>
      <p:sp>
        <p:nvSpPr>
          <p:cNvPr id="121960" name="Line 104"/>
          <p:cNvSpPr>
            <a:spLocks noChangeShapeType="1"/>
          </p:cNvSpPr>
          <p:nvPr/>
        </p:nvSpPr>
        <p:spPr bwMode="auto">
          <a:xfrm>
            <a:off x="2057400" y="1905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61" name="Line 105"/>
          <p:cNvSpPr>
            <a:spLocks noChangeShapeType="1"/>
          </p:cNvSpPr>
          <p:nvPr/>
        </p:nvSpPr>
        <p:spPr bwMode="auto">
          <a:xfrm>
            <a:off x="3657600" y="1905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62" name="Text Box 106"/>
          <p:cNvSpPr txBox="1">
            <a:spLocks noChangeArrowheads="1"/>
          </p:cNvSpPr>
          <p:nvPr/>
        </p:nvSpPr>
        <p:spPr bwMode="auto">
          <a:xfrm>
            <a:off x="3657600" y="1524000"/>
            <a:ext cx="156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beacon interval</a:t>
            </a:r>
          </a:p>
        </p:txBody>
      </p:sp>
      <p:sp>
        <p:nvSpPr>
          <p:cNvPr id="121963" name="Line 107"/>
          <p:cNvSpPr>
            <a:spLocks noChangeShapeType="1"/>
          </p:cNvSpPr>
          <p:nvPr/>
        </p:nvSpPr>
        <p:spPr bwMode="auto">
          <a:xfrm>
            <a:off x="2819400" y="1828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65" name="Line 109"/>
          <p:cNvSpPr>
            <a:spLocks noChangeShapeType="1"/>
          </p:cNvSpPr>
          <p:nvPr/>
        </p:nvSpPr>
        <p:spPr bwMode="auto">
          <a:xfrm>
            <a:off x="4419600" y="1828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67" name="Line 111"/>
          <p:cNvSpPr>
            <a:spLocks noChangeShapeType="1"/>
          </p:cNvSpPr>
          <p:nvPr/>
        </p:nvSpPr>
        <p:spPr bwMode="auto">
          <a:xfrm>
            <a:off x="6019800" y="1828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969" name="Rectangle 113"/>
          <p:cNvSpPr>
            <a:spLocks noChangeArrowheads="1"/>
          </p:cNvSpPr>
          <p:nvPr/>
        </p:nvSpPr>
        <p:spPr bwMode="auto">
          <a:xfrm>
            <a:off x="2895600" y="4648200"/>
            <a:ext cx="1524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a</a:t>
            </a:r>
          </a:p>
        </p:txBody>
      </p:sp>
      <p:sp>
        <p:nvSpPr>
          <p:cNvPr id="121970" name="Text Box 114"/>
          <p:cNvSpPr txBox="1">
            <a:spLocks noChangeArrowheads="1"/>
          </p:cNvSpPr>
          <p:nvPr/>
        </p:nvSpPr>
        <p:spPr bwMode="auto">
          <a:xfrm>
            <a:off x="3048000" y="4724400"/>
            <a:ext cx="1909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acknowledge ATIM</a:t>
            </a:r>
          </a:p>
        </p:txBody>
      </p:sp>
      <p:sp>
        <p:nvSpPr>
          <p:cNvPr id="121972" name="Rectangle 116"/>
          <p:cNvSpPr>
            <a:spLocks noChangeArrowheads="1"/>
          </p:cNvSpPr>
          <p:nvPr/>
        </p:nvSpPr>
        <p:spPr bwMode="auto">
          <a:xfrm>
            <a:off x="5029200" y="4648200"/>
            <a:ext cx="152400" cy="3810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d</a:t>
            </a:r>
          </a:p>
        </p:txBody>
      </p:sp>
      <p:sp>
        <p:nvSpPr>
          <p:cNvPr id="121973" name="Text Box 117"/>
          <p:cNvSpPr txBox="1">
            <a:spLocks noChangeArrowheads="1"/>
          </p:cNvSpPr>
          <p:nvPr/>
        </p:nvSpPr>
        <p:spPr bwMode="auto">
          <a:xfrm>
            <a:off x="5181600" y="4724400"/>
            <a:ext cx="1819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acknowledge data</a:t>
            </a: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517525" y="5667375"/>
            <a:ext cx="79970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fr-CH" sz="1400" dirty="0"/>
              <a:t> ATIM: Ad hoc </a:t>
            </a:r>
            <a:r>
              <a:rPr lang="fr-CH" sz="1400" dirty="0" err="1"/>
              <a:t>Traffic</a:t>
            </a:r>
            <a:r>
              <a:rPr lang="fr-CH" sz="1400" dirty="0"/>
              <a:t> Indication </a:t>
            </a:r>
            <a:r>
              <a:rPr lang="fr-CH" sz="1400" dirty="0" err="1"/>
              <a:t>Map</a:t>
            </a:r>
            <a:r>
              <a:rPr lang="fr-CH" sz="1400" dirty="0"/>
              <a:t> (a station </a:t>
            </a:r>
            <a:r>
              <a:rPr lang="fr-CH" sz="1400" dirty="0" err="1"/>
              <a:t>announces</a:t>
            </a:r>
            <a:r>
              <a:rPr lang="fr-CH" sz="1400" dirty="0"/>
              <a:t> the </a:t>
            </a:r>
            <a:r>
              <a:rPr lang="fr-CH" sz="1400" dirty="0" err="1"/>
              <a:t>list</a:t>
            </a:r>
            <a:r>
              <a:rPr lang="fr-CH" sz="1400" dirty="0"/>
              <a:t> of </a:t>
            </a:r>
            <a:r>
              <a:rPr lang="fr-CH" sz="1400" dirty="0" err="1"/>
              <a:t>buffered</a:t>
            </a:r>
            <a:r>
              <a:rPr lang="fr-CH" sz="1400" dirty="0"/>
              <a:t> frames)</a:t>
            </a:r>
          </a:p>
          <a:p>
            <a:pPr algn="l">
              <a:buFontTx/>
              <a:buChar char="•"/>
            </a:pPr>
            <a:r>
              <a:rPr lang="fr-CH" sz="1400" dirty="0"/>
              <a:t> </a:t>
            </a:r>
            <a:r>
              <a:rPr lang="fr-CH" sz="1400" dirty="0" err="1"/>
              <a:t>Potential</a:t>
            </a:r>
            <a:r>
              <a:rPr lang="fr-CH" sz="1400" dirty="0"/>
              <a:t> </a:t>
            </a:r>
            <a:r>
              <a:rPr lang="fr-CH" sz="1400" dirty="0" err="1"/>
              <a:t>problem</a:t>
            </a:r>
            <a:r>
              <a:rPr lang="fr-CH" sz="1400" dirty="0"/>
              <a:t>: </a:t>
            </a:r>
            <a:r>
              <a:rPr lang="fr-CH" sz="1400" dirty="0" err="1"/>
              <a:t>scalability</a:t>
            </a:r>
            <a:r>
              <a:rPr lang="fr-CH" sz="1400" dirty="0"/>
              <a:t> (</a:t>
            </a:r>
            <a:r>
              <a:rPr lang="fr-CH" sz="1400" dirty="0" err="1"/>
              <a:t>high</a:t>
            </a:r>
            <a:r>
              <a:rPr lang="fr-CH" sz="1400" dirty="0"/>
              <a:t> </a:t>
            </a:r>
            <a:r>
              <a:rPr lang="fr-CH" sz="1400" dirty="0" err="1"/>
              <a:t>number</a:t>
            </a:r>
            <a:r>
              <a:rPr lang="fr-CH" sz="1400" dirty="0"/>
              <a:t> of collisions)</a:t>
            </a:r>
            <a:endParaRPr lang="en-GB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802.11 - Roaming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No or bad connection? Then perform:</a:t>
            </a:r>
          </a:p>
          <a:p>
            <a:pPr>
              <a:lnSpc>
                <a:spcPct val="90000"/>
              </a:lnSpc>
            </a:pPr>
            <a:r>
              <a:rPr lang="en-US" sz="2000"/>
              <a:t>Scanning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scan the environment, i.e., listen into the medium for beacon signals or send probes into the medium and wait for an answer</a:t>
            </a:r>
          </a:p>
          <a:p>
            <a:pPr>
              <a:lnSpc>
                <a:spcPct val="90000"/>
              </a:lnSpc>
            </a:pPr>
            <a:r>
              <a:rPr lang="en-US" sz="2000"/>
              <a:t>Reassociation Request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station sends a request to one or several AP(s)</a:t>
            </a:r>
          </a:p>
          <a:p>
            <a:pPr>
              <a:lnSpc>
                <a:spcPct val="90000"/>
              </a:lnSpc>
            </a:pPr>
            <a:r>
              <a:rPr lang="en-US" sz="2000"/>
              <a:t>Reassociation Response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success: AP has answered, station can now participate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failure: continue scanning</a:t>
            </a:r>
          </a:p>
          <a:p>
            <a:pPr>
              <a:lnSpc>
                <a:spcPct val="90000"/>
              </a:lnSpc>
            </a:pPr>
            <a:r>
              <a:rPr lang="en-US" sz="2000"/>
              <a:t>AP accepts Reassociation Request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signal the new station to the distribution system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the distribution system updates its data base (i.e., location information)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typically, the distribution system now informs the old AP so it can release resources</a:t>
            </a:r>
          </a:p>
          <a:p>
            <a:pPr>
              <a:lnSpc>
                <a:spcPct val="90000"/>
              </a:lnSpc>
            </a:pPr>
            <a:r>
              <a:rPr lang="en-US" sz="2000"/>
              <a:t>Fast roaming – 802.11r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e.g. for vehicle-to-roadside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WLAN: IEEE 802.11b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4305300" cy="5348288"/>
          </a:xfrm>
        </p:spPr>
        <p:txBody>
          <a:bodyPr/>
          <a:lstStyle/>
          <a:p>
            <a:r>
              <a:rPr lang="en-US" sz="2000"/>
              <a:t>Data rate</a:t>
            </a:r>
          </a:p>
          <a:p>
            <a:pPr lvl="1"/>
            <a:r>
              <a:rPr lang="en-US" sz="1800"/>
              <a:t>1, 2, 5.5, 11 Mbit/s, depending on SNR </a:t>
            </a:r>
          </a:p>
          <a:p>
            <a:pPr lvl="1"/>
            <a:r>
              <a:rPr lang="en-US" sz="1800"/>
              <a:t>User data rate max. approx. 6 Mbit/s</a:t>
            </a:r>
          </a:p>
          <a:p>
            <a:r>
              <a:rPr lang="en-US" sz="2000"/>
              <a:t>Transmission range</a:t>
            </a:r>
          </a:p>
          <a:p>
            <a:pPr lvl="1"/>
            <a:r>
              <a:rPr lang="en-US" sz="1800"/>
              <a:t>300m outdoor, 30m indoor</a:t>
            </a:r>
          </a:p>
          <a:p>
            <a:pPr lvl="1"/>
            <a:r>
              <a:rPr lang="en-US" sz="1800"/>
              <a:t>Max. data rate ~10m indoor</a:t>
            </a:r>
          </a:p>
          <a:p>
            <a:r>
              <a:rPr lang="en-US" sz="2000"/>
              <a:t>Frequency</a:t>
            </a:r>
          </a:p>
          <a:p>
            <a:pPr lvl="1"/>
            <a:r>
              <a:rPr lang="en-US" sz="1800"/>
              <a:t>DSSS, 2.4 GHz ISM-band</a:t>
            </a:r>
          </a:p>
          <a:p>
            <a:r>
              <a:rPr lang="en-US" sz="2000"/>
              <a:t>Security</a:t>
            </a:r>
          </a:p>
          <a:p>
            <a:pPr lvl="1"/>
            <a:r>
              <a:rPr lang="en-US" sz="1800"/>
              <a:t>Limited, WEP insecure, SSID</a:t>
            </a:r>
          </a:p>
          <a:p>
            <a:r>
              <a:rPr lang="en-US" sz="2000"/>
              <a:t>Availability</a:t>
            </a:r>
          </a:p>
          <a:p>
            <a:pPr lvl="1"/>
            <a:r>
              <a:rPr lang="en-US" sz="1800"/>
              <a:t>Many products, many vendors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9313" y="981075"/>
            <a:ext cx="4305300" cy="5348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Connection set-up time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Connectionless/always on</a:t>
            </a:r>
          </a:p>
          <a:p>
            <a:pPr>
              <a:lnSpc>
                <a:spcPct val="90000"/>
              </a:lnSpc>
            </a:pPr>
            <a:r>
              <a:rPr lang="en-US" sz="1800"/>
              <a:t>Quality of Service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Typ. Best effort, no guarantees (unless polling is used, limited support in products)</a:t>
            </a:r>
          </a:p>
          <a:p>
            <a:pPr>
              <a:lnSpc>
                <a:spcPct val="90000"/>
              </a:lnSpc>
            </a:pPr>
            <a:r>
              <a:rPr lang="en-US" sz="1800"/>
              <a:t>Manageability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Limited (no automated key distribution, sym. Encryption)</a:t>
            </a:r>
          </a:p>
          <a:p>
            <a:pPr>
              <a:lnSpc>
                <a:spcPct val="90000"/>
              </a:lnSpc>
            </a:pPr>
            <a:r>
              <a:rPr lang="en-US" sz="1800"/>
              <a:t>Special Advantages/Disadvantages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Advantage: many installed systems, lot of experience, available worldwide, free ISM-band, many vendors, integrated in laptops, simple system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Disadvantage: heavy interference on ISM-band, no service guarantees, slow relative speed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IEEE 802.11b – PHY frame formats</a:t>
            </a:r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654050" y="1589088"/>
            <a:ext cx="1752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synchronization</a:t>
            </a:r>
          </a:p>
        </p:txBody>
      </p:sp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2406650" y="1589088"/>
            <a:ext cx="685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SFD</a:t>
            </a:r>
          </a:p>
        </p:txBody>
      </p:sp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3092450" y="1589088"/>
            <a:ext cx="685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signal</a:t>
            </a:r>
          </a:p>
        </p:txBody>
      </p:sp>
      <p:sp>
        <p:nvSpPr>
          <p:cNvPr id="283656" name="Rectangle 8"/>
          <p:cNvSpPr>
            <a:spLocks noChangeArrowheads="1"/>
          </p:cNvSpPr>
          <p:nvPr/>
        </p:nvSpPr>
        <p:spPr bwMode="auto">
          <a:xfrm>
            <a:off x="3778250" y="1589088"/>
            <a:ext cx="685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service</a:t>
            </a:r>
          </a:p>
        </p:txBody>
      </p:sp>
      <p:sp>
        <p:nvSpPr>
          <p:cNvPr id="283657" name="Rectangle 9"/>
          <p:cNvSpPr>
            <a:spLocks noChangeArrowheads="1"/>
          </p:cNvSpPr>
          <p:nvPr/>
        </p:nvSpPr>
        <p:spPr bwMode="auto">
          <a:xfrm>
            <a:off x="5149850" y="1589088"/>
            <a:ext cx="685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HEC</a:t>
            </a:r>
          </a:p>
        </p:txBody>
      </p:sp>
      <p:sp>
        <p:nvSpPr>
          <p:cNvPr id="283658" name="Rectangle 10"/>
          <p:cNvSpPr>
            <a:spLocks noChangeArrowheads="1"/>
          </p:cNvSpPr>
          <p:nvPr/>
        </p:nvSpPr>
        <p:spPr bwMode="auto">
          <a:xfrm>
            <a:off x="5835650" y="1589088"/>
            <a:ext cx="1752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payload</a:t>
            </a:r>
          </a:p>
        </p:txBody>
      </p:sp>
      <p:sp>
        <p:nvSpPr>
          <p:cNvPr id="283659" name="AutoShape 11"/>
          <p:cNvSpPr>
            <a:spLocks/>
          </p:cNvSpPr>
          <p:nvPr/>
        </p:nvSpPr>
        <p:spPr bwMode="auto">
          <a:xfrm rot="-5400000">
            <a:off x="1720850" y="903288"/>
            <a:ext cx="304800" cy="24384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60" name="Text Box 12"/>
          <p:cNvSpPr txBox="1">
            <a:spLocks noChangeArrowheads="1"/>
          </p:cNvSpPr>
          <p:nvPr/>
        </p:nvSpPr>
        <p:spPr bwMode="auto">
          <a:xfrm>
            <a:off x="1187450" y="2274888"/>
            <a:ext cx="1616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PLCP preamble</a:t>
            </a:r>
          </a:p>
        </p:txBody>
      </p:sp>
      <p:sp>
        <p:nvSpPr>
          <p:cNvPr id="283661" name="AutoShape 13"/>
          <p:cNvSpPr>
            <a:spLocks/>
          </p:cNvSpPr>
          <p:nvPr/>
        </p:nvSpPr>
        <p:spPr bwMode="auto">
          <a:xfrm rot="-5400000">
            <a:off x="4311650" y="750888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62" name="Text Box 14"/>
          <p:cNvSpPr txBox="1">
            <a:spLocks noChangeArrowheads="1"/>
          </p:cNvSpPr>
          <p:nvPr/>
        </p:nvSpPr>
        <p:spPr bwMode="auto">
          <a:xfrm>
            <a:off x="3778250" y="2274888"/>
            <a:ext cx="1401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PLCP header</a:t>
            </a:r>
          </a:p>
        </p:txBody>
      </p:sp>
      <p:sp>
        <p:nvSpPr>
          <p:cNvPr id="283663" name="Text Box 15"/>
          <p:cNvSpPr txBox="1">
            <a:spLocks noChangeArrowheads="1"/>
          </p:cNvSpPr>
          <p:nvPr/>
        </p:nvSpPr>
        <p:spPr bwMode="auto">
          <a:xfrm>
            <a:off x="1416050" y="1284288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128</a:t>
            </a:r>
          </a:p>
        </p:txBody>
      </p:sp>
      <p:sp>
        <p:nvSpPr>
          <p:cNvPr id="283664" name="Text Box 16"/>
          <p:cNvSpPr txBox="1">
            <a:spLocks noChangeArrowheads="1"/>
          </p:cNvSpPr>
          <p:nvPr/>
        </p:nvSpPr>
        <p:spPr bwMode="auto">
          <a:xfrm>
            <a:off x="2559050" y="12842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16</a:t>
            </a:r>
          </a:p>
        </p:txBody>
      </p:sp>
      <p:sp>
        <p:nvSpPr>
          <p:cNvPr id="283665" name="Text Box 17"/>
          <p:cNvSpPr txBox="1">
            <a:spLocks noChangeArrowheads="1"/>
          </p:cNvSpPr>
          <p:nvPr/>
        </p:nvSpPr>
        <p:spPr bwMode="auto">
          <a:xfrm>
            <a:off x="3244850" y="12842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8</a:t>
            </a:r>
          </a:p>
        </p:txBody>
      </p:sp>
      <p:sp>
        <p:nvSpPr>
          <p:cNvPr id="283666" name="Text Box 18"/>
          <p:cNvSpPr txBox="1">
            <a:spLocks noChangeArrowheads="1"/>
          </p:cNvSpPr>
          <p:nvPr/>
        </p:nvSpPr>
        <p:spPr bwMode="auto">
          <a:xfrm>
            <a:off x="3930650" y="12842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8</a:t>
            </a:r>
          </a:p>
        </p:txBody>
      </p:sp>
      <p:sp>
        <p:nvSpPr>
          <p:cNvPr id="283667" name="Text Box 19"/>
          <p:cNvSpPr txBox="1">
            <a:spLocks noChangeArrowheads="1"/>
          </p:cNvSpPr>
          <p:nvPr/>
        </p:nvSpPr>
        <p:spPr bwMode="auto">
          <a:xfrm>
            <a:off x="5302250" y="12842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16</a:t>
            </a:r>
          </a:p>
        </p:txBody>
      </p:sp>
      <p:sp>
        <p:nvSpPr>
          <p:cNvPr id="283668" name="Text Box 20"/>
          <p:cNvSpPr txBox="1">
            <a:spLocks noChangeArrowheads="1"/>
          </p:cNvSpPr>
          <p:nvPr/>
        </p:nvSpPr>
        <p:spPr bwMode="auto">
          <a:xfrm>
            <a:off x="6216650" y="1284288"/>
            <a:ext cx="893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variable</a:t>
            </a:r>
          </a:p>
        </p:txBody>
      </p:sp>
      <p:sp>
        <p:nvSpPr>
          <p:cNvPr id="283669" name="Text Box 21"/>
          <p:cNvSpPr txBox="1">
            <a:spLocks noChangeArrowheads="1"/>
          </p:cNvSpPr>
          <p:nvPr/>
        </p:nvSpPr>
        <p:spPr bwMode="auto">
          <a:xfrm>
            <a:off x="7648575" y="1268413"/>
            <a:ext cx="50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bits</a:t>
            </a:r>
          </a:p>
        </p:txBody>
      </p:sp>
      <p:sp>
        <p:nvSpPr>
          <p:cNvPr id="283670" name="Rectangle 22"/>
          <p:cNvSpPr>
            <a:spLocks noChangeArrowheads="1"/>
          </p:cNvSpPr>
          <p:nvPr/>
        </p:nvSpPr>
        <p:spPr bwMode="auto">
          <a:xfrm>
            <a:off x="4464050" y="1589088"/>
            <a:ext cx="685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length</a:t>
            </a:r>
          </a:p>
        </p:txBody>
      </p:sp>
      <p:sp>
        <p:nvSpPr>
          <p:cNvPr id="283671" name="Text Box 23"/>
          <p:cNvSpPr txBox="1">
            <a:spLocks noChangeArrowheads="1"/>
          </p:cNvSpPr>
          <p:nvPr/>
        </p:nvSpPr>
        <p:spPr bwMode="auto">
          <a:xfrm>
            <a:off x="4616450" y="12842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16</a:t>
            </a:r>
          </a:p>
        </p:txBody>
      </p:sp>
      <p:sp>
        <p:nvSpPr>
          <p:cNvPr id="283673" name="AutoShape 25"/>
          <p:cNvSpPr>
            <a:spLocks/>
          </p:cNvSpPr>
          <p:nvPr/>
        </p:nvSpPr>
        <p:spPr bwMode="auto">
          <a:xfrm rot="-5400000">
            <a:off x="3123407" y="99219"/>
            <a:ext cx="304800" cy="5183187"/>
          </a:xfrm>
          <a:prstGeom prst="leftBrace">
            <a:avLst>
              <a:gd name="adj1" fmla="val 1417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74" name="Text Box 26"/>
          <p:cNvSpPr txBox="1">
            <a:spLocks noChangeArrowheads="1"/>
          </p:cNvSpPr>
          <p:nvPr/>
        </p:nvSpPr>
        <p:spPr bwMode="auto">
          <a:xfrm>
            <a:off x="1979613" y="2852738"/>
            <a:ext cx="2538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192 µs at 1 Mbit/s DBPSK</a:t>
            </a:r>
          </a:p>
        </p:txBody>
      </p:sp>
      <p:sp>
        <p:nvSpPr>
          <p:cNvPr id="283675" name="AutoShape 27"/>
          <p:cNvSpPr>
            <a:spLocks/>
          </p:cNvSpPr>
          <p:nvPr/>
        </p:nvSpPr>
        <p:spPr bwMode="auto">
          <a:xfrm rot="-5400000">
            <a:off x="6579394" y="1853406"/>
            <a:ext cx="304800" cy="1728788"/>
          </a:xfrm>
          <a:prstGeom prst="leftBrace">
            <a:avLst>
              <a:gd name="adj1" fmla="val 472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76" name="Text Box 28"/>
          <p:cNvSpPr txBox="1">
            <a:spLocks noChangeArrowheads="1"/>
          </p:cNvSpPr>
          <p:nvPr/>
        </p:nvSpPr>
        <p:spPr bwMode="auto">
          <a:xfrm>
            <a:off x="5770563" y="2852738"/>
            <a:ext cx="204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1, 2, 5.5 or 11 Mbit/s</a:t>
            </a:r>
          </a:p>
        </p:txBody>
      </p:sp>
      <p:sp>
        <p:nvSpPr>
          <p:cNvPr id="283677" name="Rectangle 29"/>
          <p:cNvSpPr>
            <a:spLocks noChangeArrowheads="1"/>
          </p:cNvSpPr>
          <p:nvPr/>
        </p:nvSpPr>
        <p:spPr bwMode="auto">
          <a:xfrm>
            <a:off x="582613" y="4038600"/>
            <a:ext cx="1752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short synch.</a:t>
            </a:r>
          </a:p>
        </p:txBody>
      </p:sp>
      <p:sp>
        <p:nvSpPr>
          <p:cNvPr id="283678" name="Rectangle 30"/>
          <p:cNvSpPr>
            <a:spLocks noChangeArrowheads="1"/>
          </p:cNvSpPr>
          <p:nvPr/>
        </p:nvSpPr>
        <p:spPr bwMode="auto">
          <a:xfrm>
            <a:off x="2335213" y="4038600"/>
            <a:ext cx="685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SFD</a:t>
            </a:r>
          </a:p>
        </p:txBody>
      </p:sp>
      <p:sp>
        <p:nvSpPr>
          <p:cNvPr id="283679" name="Rectangle 31"/>
          <p:cNvSpPr>
            <a:spLocks noChangeArrowheads="1"/>
          </p:cNvSpPr>
          <p:nvPr/>
        </p:nvSpPr>
        <p:spPr bwMode="auto">
          <a:xfrm>
            <a:off x="3021013" y="4038600"/>
            <a:ext cx="685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signal</a:t>
            </a:r>
          </a:p>
        </p:txBody>
      </p:sp>
      <p:sp>
        <p:nvSpPr>
          <p:cNvPr id="283680" name="Rectangle 32"/>
          <p:cNvSpPr>
            <a:spLocks noChangeArrowheads="1"/>
          </p:cNvSpPr>
          <p:nvPr/>
        </p:nvSpPr>
        <p:spPr bwMode="auto">
          <a:xfrm>
            <a:off x="3706813" y="4038600"/>
            <a:ext cx="685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service</a:t>
            </a:r>
          </a:p>
        </p:txBody>
      </p:sp>
      <p:sp>
        <p:nvSpPr>
          <p:cNvPr id="283681" name="Rectangle 33"/>
          <p:cNvSpPr>
            <a:spLocks noChangeArrowheads="1"/>
          </p:cNvSpPr>
          <p:nvPr/>
        </p:nvSpPr>
        <p:spPr bwMode="auto">
          <a:xfrm>
            <a:off x="5078413" y="4038600"/>
            <a:ext cx="685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HEC</a:t>
            </a:r>
          </a:p>
        </p:txBody>
      </p:sp>
      <p:sp>
        <p:nvSpPr>
          <p:cNvPr id="283682" name="Rectangle 34"/>
          <p:cNvSpPr>
            <a:spLocks noChangeArrowheads="1"/>
          </p:cNvSpPr>
          <p:nvPr/>
        </p:nvSpPr>
        <p:spPr bwMode="auto">
          <a:xfrm>
            <a:off x="5764213" y="4038600"/>
            <a:ext cx="1752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payload</a:t>
            </a:r>
          </a:p>
        </p:txBody>
      </p:sp>
      <p:sp>
        <p:nvSpPr>
          <p:cNvPr id="283683" name="AutoShape 35"/>
          <p:cNvSpPr>
            <a:spLocks/>
          </p:cNvSpPr>
          <p:nvPr/>
        </p:nvSpPr>
        <p:spPr bwMode="auto">
          <a:xfrm rot="-5400000">
            <a:off x="1649413" y="3352800"/>
            <a:ext cx="304800" cy="24384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84" name="Text Box 36"/>
          <p:cNvSpPr txBox="1">
            <a:spLocks noChangeArrowheads="1"/>
          </p:cNvSpPr>
          <p:nvPr/>
        </p:nvSpPr>
        <p:spPr bwMode="auto">
          <a:xfrm>
            <a:off x="900113" y="4724400"/>
            <a:ext cx="18335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1600">
                <a:latin typeface="Arial" charset="0"/>
              </a:rPr>
              <a:t>PLCP preamble</a:t>
            </a:r>
          </a:p>
          <a:p>
            <a:pPr eaLnBrk="0" hangingPunct="0"/>
            <a:r>
              <a:rPr lang="de-DE" sz="1600">
                <a:latin typeface="Arial" charset="0"/>
              </a:rPr>
              <a:t>(1 Mbit/s, DBPSK)</a:t>
            </a:r>
          </a:p>
        </p:txBody>
      </p:sp>
      <p:sp>
        <p:nvSpPr>
          <p:cNvPr id="283685" name="AutoShape 37"/>
          <p:cNvSpPr>
            <a:spLocks/>
          </p:cNvSpPr>
          <p:nvPr/>
        </p:nvSpPr>
        <p:spPr bwMode="auto">
          <a:xfrm rot="-5400000">
            <a:off x="4240213" y="32004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86" name="Text Box 38"/>
          <p:cNvSpPr txBox="1">
            <a:spLocks noChangeArrowheads="1"/>
          </p:cNvSpPr>
          <p:nvPr/>
        </p:nvSpPr>
        <p:spPr bwMode="auto">
          <a:xfrm>
            <a:off x="3419475" y="4724400"/>
            <a:ext cx="1857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1600">
                <a:latin typeface="Arial" charset="0"/>
              </a:rPr>
              <a:t>PLCP header</a:t>
            </a:r>
          </a:p>
          <a:p>
            <a:pPr eaLnBrk="0" hangingPunct="0"/>
            <a:r>
              <a:rPr lang="de-DE" sz="1600">
                <a:latin typeface="Arial" charset="0"/>
              </a:rPr>
              <a:t>(2 Mbit/s, DQPSK)</a:t>
            </a:r>
          </a:p>
        </p:txBody>
      </p:sp>
      <p:sp>
        <p:nvSpPr>
          <p:cNvPr id="283687" name="Text Box 39"/>
          <p:cNvSpPr txBox="1">
            <a:spLocks noChangeArrowheads="1"/>
          </p:cNvSpPr>
          <p:nvPr/>
        </p:nvSpPr>
        <p:spPr bwMode="auto">
          <a:xfrm>
            <a:off x="1344613" y="37338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56</a:t>
            </a:r>
          </a:p>
        </p:txBody>
      </p:sp>
      <p:sp>
        <p:nvSpPr>
          <p:cNvPr id="283688" name="Text Box 40"/>
          <p:cNvSpPr txBox="1">
            <a:spLocks noChangeArrowheads="1"/>
          </p:cNvSpPr>
          <p:nvPr/>
        </p:nvSpPr>
        <p:spPr bwMode="auto">
          <a:xfrm>
            <a:off x="2487613" y="37338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16</a:t>
            </a:r>
          </a:p>
        </p:txBody>
      </p:sp>
      <p:sp>
        <p:nvSpPr>
          <p:cNvPr id="283689" name="Text Box 41"/>
          <p:cNvSpPr txBox="1">
            <a:spLocks noChangeArrowheads="1"/>
          </p:cNvSpPr>
          <p:nvPr/>
        </p:nvSpPr>
        <p:spPr bwMode="auto">
          <a:xfrm>
            <a:off x="3173413" y="37338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8</a:t>
            </a:r>
          </a:p>
        </p:txBody>
      </p:sp>
      <p:sp>
        <p:nvSpPr>
          <p:cNvPr id="283690" name="Text Box 42"/>
          <p:cNvSpPr txBox="1">
            <a:spLocks noChangeArrowheads="1"/>
          </p:cNvSpPr>
          <p:nvPr/>
        </p:nvSpPr>
        <p:spPr bwMode="auto">
          <a:xfrm>
            <a:off x="3859213" y="37338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8</a:t>
            </a:r>
          </a:p>
        </p:txBody>
      </p:sp>
      <p:sp>
        <p:nvSpPr>
          <p:cNvPr id="283691" name="Text Box 43"/>
          <p:cNvSpPr txBox="1">
            <a:spLocks noChangeArrowheads="1"/>
          </p:cNvSpPr>
          <p:nvPr/>
        </p:nvSpPr>
        <p:spPr bwMode="auto">
          <a:xfrm>
            <a:off x="5230813" y="37338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16</a:t>
            </a:r>
          </a:p>
        </p:txBody>
      </p:sp>
      <p:sp>
        <p:nvSpPr>
          <p:cNvPr id="283692" name="Text Box 44"/>
          <p:cNvSpPr txBox="1">
            <a:spLocks noChangeArrowheads="1"/>
          </p:cNvSpPr>
          <p:nvPr/>
        </p:nvSpPr>
        <p:spPr bwMode="auto">
          <a:xfrm>
            <a:off x="6145213" y="3733800"/>
            <a:ext cx="893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variable</a:t>
            </a:r>
          </a:p>
        </p:txBody>
      </p:sp>
      <p:sp>
        <p:nvSpPr>
          <p:cNvPr id="283693" name="Text Box 45"/>
          <p:cNvSpPr txBox="1">
            <a:spLocks noChangeArrowheads="1"/>
          </p:cNvSpPr>
          <p:nvPr/>
        </p:nvSpPr>
        <p:spPr bwMode="auto">
          <a:xfrm>
            <a:off x="7577138" y="3717925"/>
            <a:ext cx="500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bits</a:t>
            </a:r>
          </a:p>
        </p:txBody>
      </p:sp>
      <p:sp>
        <p:nvSpPr>
          <p:cNvPr id="283694" name="Rectangle 46"/>
          <p:cNvSpPr>
            <a:spLocks noChangeArrowheads="1"/>
          </p:cNvSpPr>
          <p:nvPr/>
        </p:nvSpPr>
        <p:spPr bwMode="auto">
          <a:xfrm>
            <a:off x="4392613" y="4038600"/>
            <a:ext cx="685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length</a:t>
            </a:r>
          </a:p>
        </p:txBody>
      </p:sp>
      <p:sp>
        <p:nvSpPr>
          <p:cNvPr id="283695" name="Text Box 47"/>
          <p:cNvSpPr txBox="1">
            <a:spLocks noChangeArrowheads="1"/>
          </p:cNvSpPr>
          <p:nvPr/>
        </p:nvSpPr>
        <p:spPr bwMode="auto">
          <a:xfrm>
            <a:off x="4545013" y="37338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16</a:t>
            </a:r>
          </a:p>
        </p:txBody>
      </p:sp>
      <p:sp>
        <p:nvSpPr>
          <p:cNvPr id="283696" name="AutoShape 48"/>
          <p:cNvSpPr>
            <a:spLocks/>
          </p:cNvSpPr>
          <p:nvPr/>
        </p:nvSpPr>
        <p:spPr bwMode="auto">
          <a:xfrm rot="-5400000">
            <a:off x="3051969" y="2763044"/>
            <a:ext cx="304800" cy="5183188"/>
          </a:xfrm>
          <a:prstGeom prst="leftBrace">
            <a:avLst>
              <a:gd name="adj1" fmla="val 1417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97" name="Text Box 49"/>
          <p:cNvSpPr txBox="1">
            <a:spLocks noChangeArrowheads="1"/>
          </p:cNvSpPr>
          <p:nvPr/>
        </p:nvSpPr>
        <p:spPr bwMode="auto">
          <a:xfrm>
            <a:off x="2916238" y="5516563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96 µs</a:t>
            </a:r>
          </a:p>
        </p:txBody>
      </p:sp>
      <p:sp>
        <p:nvSpPr>
          <p:cNvPr id="283698" name="AutoShape 50"/>
          <p:cNvSpPr>
            <a:spLocks/>
          </p:cNvSpPr>
          <p:nvPr/>
        </p:nvSpPr>
        <p:spPr bwMode="auto">
          <a:xfrm rot="-5400000">
            <a:off x="6507957" y="4517231"/>
            <a:ext cx="304800" cy="1728787"/>
          </a:xfrm>
          <a:prstGeom prst="leftBrace">
            <a:avLst>
              <a:gd name="adj1" fmla="val 472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99" name="Text Box 51"/>
          <p:cNvSpPr txBox="1">
            <a:spLocks noChangeArrowheads="1"/>
          </p:cNvSpPr>
          <p:nvPr/>
        </p:nvSpPr>
        <p:spPr bwMode="auto">
          <a:xfrm>
            <a:off x="5699125" y="5516563"/>
            <a:ext cx="1814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2, 5.5 or 11 Mbit/s</a:t>
            </a:r>
          </a:p>
        </p:txBody>
      </p:sp>
      <p:sp>
        <p:nvSpPr>
          <p:cNvPr id="283700" name="Text Box 52"/>
          <p:cNvSpPr txBox="1">
            <a:spLocks noChangeArrowheads="1"/>
          </p:cNvSpPr>
          <p:nvPr/>
        </p:nvSpPr>
        <p:spPr bwMode="auto">
          <a:xfrm>
            <a:off x="323850" y="931863"/>
            <a:ext cx="2474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Long PLCP PPDU format</a:t>
            </a:r>
          </a:p>
        </p:txBody>
      </p:sp>
      <p:sp>
        <p:nvSpPr>
          <p:cNvPr id="283701" name="Text Box 53"/>
          <p:cNvSpPr txBox="1">
            <a:spLocks noChangeArrowheads="1"/>
          </p:cNvSpPr>
          <p:nvPr/>
        </p:nvSpPr>
        <p:spPr bwMode="auto">
          <a:xfrm>
            <a:off x="295275" y="3379788"/>
            <a:ext cx="341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Short PLCP PPDU format (optional)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Channel selection (non-overlapping)</a:t>
            </a:r>
          </a:p>
        </p:txBody>
      </p:sp>
      <p:sp>
        <p:nvSpPr>
          <p:cNvPr id="286725" name="Line 5"/>
          <p:cNvSpPr>
            <a:spLocks noChangeShapeType="1"/>
          </p:cNvSpPr>
          <p:nvPr/>
        </p:nvSpPr>
        <p:spPr bwMode="auto">
          <a:xfrm>
            <a:off x="971550" y="2947988"/>
            <a:ext cx="6913563" cy="2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6" name="Line 6"/>
          <p:cNvSpPr>
            <a:spLocks noChangeShapeType="1"/>
          </p:cNvSpPr>
          <p:nvPr/>
        </p:nvSpPr>
        <p:spPr bwMode="auto">
          <a:xfrm flipV="1">
            <a:off x="971550" y="1674813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7" name="Arc 7"/>
          <p:cNvSpPr>
            <a:spLocks/>
          </p:cNvSpPr>
          <p:nvPr/>
        </p:nvSpPr>
        <p:spPr bwMode="auto">
          <a:xfrm rot="-5400000">
            <a:off x="1664494" y="1701007"/>
            <a:ext cx="630237" cy="187325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611188" y="30416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2400</a:t>
            </a:r>
          </a:p>
        </p:txBody>
      </p:sp>
      <p:sp>
        <p:nvSpPr>
          <p:cNvPr id="286729" name="Text Box 9"/>
          <p:cNvSpPr txBox="1">
            <a:spLocks noChangeArrowheads="1"/>
          </p:cNvSpPr>
          <p:nvPr/>
        </p:nvSpPr>
        <p:spPr bwMode="auto">
          <a:xfrm>
            <a:off x="7596188" y="3330575"/>
            <a:ext cx="715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[MHz]</a:t>
            </a:r>
          </a:p>
        </p:txBody>
      </p:sp>
      <p:sp>
        <p:nvSpPr>
          <p:cNvPr id="286730" name="Line 10"/>
          <p:cNvSpPr>
            <a:spLocks noChangeShapeType="1"/>
          </p:cNvSpPr>
          <p:nvPr/>
        </p:nvSpPr>
        <p:spPr bwMode="auto">
          <a:xfrm>
            <a:off x="1979613" y="28987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1633538" y="30416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2412</a:t>
            </a:r>
          </a:p>
        </p:txBody>
      </p:sp>
      <p:sp>
        <p:nvSpPr>
          <p:cNvPr id="286732" name="Line 12"/>
          <p:cNvSpPr>
            <a:spLocks noChangeShapeType="1"/>
          </p:cNvSpPr>
          <p:nvPr/>
        </p:nvSpPr>
        <p:spPr bwMode="auto">
          <a:xfrm>
            <a:off x="971550" y="28987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3" name="Text Box 13"/>
          <p:cNvSpPr txBox="1">
            <a:spLocks noChangeArrowheads="1"/>
          </p:cNvSpPr>
          <p:nvPr/>
        </p:nvSpPr>
        <p:spPr bwMode="auto">
          <a:xfrm>
            <a:off x="7019925" y="3041650"/>
            <a:ext cx="80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2483.5</a:t>
            </a:r>
          </a:p>
        </p:txBody>
      </p:sp>
      <p:sp>
        <p:nvSpPr>
          <p:cNvPr id="286734" name="Line 14"/>
          <p:cNvSpPr>
            <a:spLocks noChangeShapeType="1"/>
          </p:cNvSpPr>
          <p:nvPr/>
        </p:nvSpPr>
        <p:spPr bwMode="auto">
          <a:xfrm>
            <a:off x="7451725" y="28987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5" name="Arc 15"/>
          <p:cNvSpPr>
            <a:spLocks/>
          </p:cNvSpPr>
          <p:nvPr/>
        </p:nvSpPr>
        <p:spPr bwMode="auto">
          <a:xfrm rot="-5400000">
            <a:off x="3890963" y="1708150"/>
            <a:ext cx="642937" cy="1871663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6" name="Line 16"/>
          <p:cNvSpPr>
            <a:spLocks noChangeShapeType="1"/>
          </p:cNvSpPr>
          <p:nvPr/>
        </p:nvSpPr>
        <p:spPr bwMode="auto">
          <a:xfrm>
            <a:off x="4211638" y="28987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7" name="Text Box 17"/>
          <p:cNvSpPr txBox="1">
            <a:spLocks noChangeArrowheads="1"/>
          </p:cNvSpPr>
          <p:nvPr/>
        </p:nvSpPr>
        <p:spPr bwMode="auto">
          <a:xfrm>
            <a:off x="3865563" y="30416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2442</a:t>
            </a:r>
          </a:p>
        </p:txBody>
      </p:sp>
      <p:sp>
        <p:nvSpPr>
          <p:cNvPr id="286738" name="Arc 18"/>
          <p:cNvSpPr>
            <a:spLocks/>
          </p:cNvSpPr>
          <p:nvPr/>
        </p:nvSpPr>
        <p:spPr bwMode="auto">
          <a:xfrm rot="-5400000">
            <a:off x="6116638" y="1714500"/>
            <a:ext cx="655637" cy="1871663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9" name="Line 19"/>
          <p:cNvSpPr>
            <a:spLocks noChangeShapeType="1"/>
          </p:cNvSpPr>
          <p:nvPr/>
        </p:nvSpPr>
        <p:spPr bwMode="auto">
          <a:xfrm>
            <a:off x="6443663" y="28987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40" name="Text Box 20"/>
          <p:cNvSpPr txBox="1">
            <a:spLocks noChangeArrowheads="1"/>
          </p:cNvSpPr>
          <p:nvPr/>
        </p:nvSpPr>
        <p:spPr bwMode="auto">
          <a:xfrm>
            <a:off x="6097588" y="30416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2472</a:t>
            </a:r>
          </a:p>
        </p:txBody>
      </p:sp>
      <p:sp>
        <p:nvSpPr>
          <p:cNvPr id="286741" name="Text Box 21"/>
          <p:cNvSpPr txBox="1">
            <a:spLocks noChangeArrowheads="1"/>
          </p:cNvSpPr>
          <p:nvPr/>
        </p:nvSpPr>
        <p:spPr bwMode="auto">
          <a:xfrm>
            <a:off x="1547813" y="1962150"/>
            <a:ext cx="1063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channel 1</a:t>
            </a:r>
          </a:p>
        </p:txBody>
      </p:sp>
      <p:sp>
        <p:nvSpPr>
          <p:cNvPr id="286742" name="Text Box 22"/>
          <p:cNvSpPr txBox="1">
            <a:spLocks noChangeArrowheads="1"/>
          </p:cNvSpPr>
          <p:nvPr/>
        </p:nvSpPr>
        <p:spPr bwMode="auto">
          <a:xfrm>
            <a:off x="3635375" y="1962150"/>
            <a:ext cx="1063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channel 7</a:t>
            </a:r>
          </a:p>
        </p:txBody>
      </p:sp>
      <p:sp>
        <p:nvSpPr>
          <p:cNvPr id="286743" name="Text Box 23"/>
          <p:cNvSpPr txBox="1">
            <a:spLocks noChangeArrowheads="1"/>
          </p:cNvSpPr>
          <p:nvPr/>
        </p:nvSpPr>
        <p:spPr bwMode="auto">
          <a:xfrm>
            <a:off x="5867400" y="1962150"/>
            <a:ext cx="1176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channel 13</a:t>
            </a:r>
          </a:p>
        </p:txBody>
      </p:sp>
      <p:sp>
        <p:nvSpPr>
          <p:cNvPr id="286744" name="Text Box 24"/>
          <p:cNvSpPr txBox="1">
            <a:spLocks noChangeArrowheads="1"/>
          </p:cNvSpPr>
          <p:nvPr/>
        </p:nvSpPr>
        <p:spPr bwMode="auto">
          <a:xfrm>
            <a:off x="611188" y="1314450"/>
            <a:ext cx="1482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Europe (ETSI)</a:t>
            </a:r>
          </a:p>
        </p:txBody>
      </p:sp>
      <p:sp>
        <p:nvSpPr>
          <p:cNvPr id="286745" name="Text Box 25"/>
          <p:cNvSpPr txBox="1">
            <a:spLocks noChangeArrowheads="1"/>
          </p:cNvSpPr>
          <p:nvPr/>
        </p:nvSpPr>
        <p:spPr bwMode="auto">
          <a:xfrm>
            <a:off x="611188" y="3617913"/>
            <a:ext cx="2238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US (FCC)/Canada (IC)</a:t>
            </a:r>
          </a:p>
        </p:txBody>
      </p:sp>
      <p:sp>
        <p:nvSpPr>
          <p:cNvPr id="286746" name="Line 26"/>
          <p:cNvSpPr>
            <a:spLocks noChangeShapeType="1"/>
          </p:cNvSpPr>
          <p:nvPr/>
        </p:nvSpPr>
        <p:spPr bwMode="auto">
          <a:xfrm>
            <a:off x="971550" y="5346700"/>
            <a:ext cx="6913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47" name="Line 27"/>
          <p:cNvSpPr>
            <a:spLocks noChangeShapeType="1"/>
          </p:cNvSpPr>
          <p:nvPr/>
        </p:nvSpPr>
        <p:spPr bwMode="auto">
          <a:xfrm flipV="1">
            <a:off x="971550" y="40513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48" name="Arc 28"/>
          <p:cNvSpPr>
            <a:spLocks/>
          </p:cNvSpPr>
          <p:nvPr/>
        </p:nvSpPr>
        <p:spPr bwMode="auto">
          <a:xfrm rot="-5400000">
            <a:off x="1650206" y="4091782"/>
            <a:ext cx="658813" cy="187325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49" name="Text Box 29"/>
          <p:cNvSpPr txBox="1">
            <a:spLocks noChangeArrowheads="1"/>
          </p:cNvSpPr>
          <p:nvPr/>
        </p:nvSpPr>
        <p:spPr bwMode="auto">
          <a:xfrm>
            <a:off x="684213" y="541813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2400</a:t>
            </a:r>
          </a:p>
        </p:txBody>
      </p:sp>
      <p:sp>
        <p:nvSpPr>
          <p:cNvPr id="286750" name="Text Box 30"/>
          <p:cNvSpPr txBox="1">
            <a:spLocks noChangeArrowheads="1"/>
          </p:cNvSpPr>
          <p:nvPr/>
        </p:nvSpPr>
        <p:spPr bwMode="auto">
          <a:xfrm>
            <a:off x="7596188" y="5707063"/>
            <a:ext cx="715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[MHz]</a:t>
            </a:r>
          </a:p>
        </p:txBody>
      </p:sp>
      <p:sp>
        <p:nvSpPr>
          <p:cNvPr id="286751" name="Line 31"/>
          <p:cNvSpPr>
            <a:spLocks noChangeShapeType="1"/>
          </p:cNvSpPr>
          <p:nvPr/>
        </p:nvSpPr>
        <p:spPr bwMode="auto">
          <a:xfrm>
            <a:off x="1979613" y="52752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2" name="Text Box 32"/>
          <p:cNvSpPr txBox="1">
            <a:spLocks noChangeArrowheads="1"/>
          </p:cNvSpPr>
          <p:nvPr/>
        </p:nvSpPr>
        <p:spPr bwMode="auto">
          <a:xfrm>
            <a:off x="1633538" y="541813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2412</a:t>
            </a:r>
          </a:p>
        </p:txBody>
      </p:sp>
      <p:sp>
        <p:nvSpPr>
          <p:cNvPr id="286753" name="Line 33"/>
          <p:cNvSpPr>
            <a:spLocks noChangeShapeType="1"/>
          </p:cNvSpPr>
          <p:nvPr/>
        </p:nvSpPr>
        <p:spPr bwMode="auto">
          <a:xfrm>
            <a:off x="971550" y="52752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4" name="Text Box 34"/>
          <p:cNvSpPr txBox="1">
            <a:spLocks noChangeArrowheads="1"/>
          </p:cNvSpPr>
          <p:nvPr/>
        </p:nvSpPr>
        <p:spPr bwMode="auto">
          <a:xfrm>
            <a:off x="7019925" y="5418138"/>
            <a:ext cx="80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2483.5</a:t>
            </a:r>
          </a:p>
        </p:txBody>
      </p:sp>
      <p:sp>
        <p:nvSpPr>
          <p:cNvPr id="286755" name="Line 35"/>
          <p:cNvSpPr>
            <a:spLocks noChangeShapeType="1"/>
          </p:cNvSpPr>
          <p:nvPr/>
        </p:nvSpPr>
        <p:spPr bwMode="auto">
          <a:xfrm>
            <a:off x="7451725" y="52752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6" name="Arc 36"/>
          <p:cNvSpPr>
            <a:spLocks/>
          </p:cNvSpPr>
          <p:nvPr/>
        </p:nvSpPr>
        <p:spPr bwMode="auto">
          <a:xfrm rot="-5400000">
            <a:off x="3663950" y="4094163"/>
            <a:ext cx="661988" cy="1871662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7" name="Line 37"/>
          <p:cNvSpPr>
            <a:spLocks noChangeShapeType="1"/>
          </p:cNvSpPr>
          <p:nvPr/>
        </p:nvSpPr>
        <p:spPr bwMode="auto">
          <a:xfrm>
            <a:off x="3994150" y="52752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8" name="Text Box 38"/>
          <p:cNvSpPr txBox="1">
            <a:spLocks noChangeArrowheads="1"/>
          </p:cNvSpPr>
          <p:nvPr/>
        </p:nvSpPr>
        <p:spPr bwMode="auto">
          <a:xfrm>
            <a:off x="3648075" y="541813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2437</a:t>
            </a:r>
          </a:p>
        </p:txBody>
      </p:sp>
      <p:sp>
        <p:nvSpPr>
          <p:cNvPr id="286759" name="Arc 39"/>
          <p:cNvSpPr>
            <a:spLocks/>
          </p:cNvSpPr>
          <p:nvPr/>
        </p:nvSpPr>
        <p:spPr bwMode="auto">
          <a:xfrm rot="-5400000">
            <a:off x="5687219" y="4094956"/>
            <a:ext cx="657225" cy="1871663"/>
          </a:xfrm>
          <a:custGeom>
            <a:avLst/>
            <a:gdLst>
              <a:gd name="G0" fmla="+- 552 0 0"/>
              <a:gd name="G1" fmla="+- 21600 0 0"/>
              <a:gd name="G2" fmla="+- 21600 0 0"/>
              <a:gd name="T0" fmla="*/ 552 w 22152"/>
              <a:gd name="T1" fmla="*/ 0 h 43200"/>
              <a:gd name="T2" fmla="*/ 0 w 22152"/>
              <a:gd name="T3" fmla="*/ 43193 h 43200"/>
              <a:gd name="T4" fmla="*/ 552 w 221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152" h="43200" fill="none" extrusionOk="0">
                <a:moveTo>
                  <a:pt x="551" y="0"/>
                </a:moveTo>
                <a:cubicBezTo>
                  <a:pt x="12481" y="0"/>
                  <a:pt x="22152" y="9670"/>
                  <a:pt x="22152" y="21600"/>
                </a:cubicBezTo>
                <a:cubicBezTo>
                  <a:pt x="22152" y="33529"/>
                  <a:pt x="12481" y="43200"/>
                  <a:pt x="552" y="43200"/>
                </a:cubicBezTo>
                <a:cubicBezTo>
                  <a:pt x="367" y="43200"/>
                  <a:pt x="183" y="43197"/>
                  <a:pt x="0" y="43192"/>
                </a:cubicBezTo>
              </a:path>
              <a:path w="22152" h="43200" stroke="0" extrusionOk="0">
                <a:moveTo>
                  <a:pt x="551" y="0"/>
                </a:moveTo>
                <a:cubicBezTo>
                  <a:pt x="12481" y="0"/>
                  <a:pt x="22152" y="9670"/>
                  <a:pt x="22152" y="21600"/>
                </a:cubicBezTo>
                <a:cubicBezTo>
                  <a:pt x="22152" y="33529"/>
                  <a:pt x="12481" y="43200"/>
                  <a:pt x="552" y="43200"/>
                </a:cubicBezTo>
                <a:cubicBezTo>
                  <a:pt x="367" y="43200"/>
                  <a:pt x="183" y="43197"/>
                  <a:pt x="0" y="43192"/>
                </a:cubicBezTo>
                <a:lnTo>
                  <a:pt x="552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0" name="Line 40"/>
          <p:cNvSpPr>
            <a:spLocks noChangeShapeType="1"/>
          </p:cNvSpPr>
          <p:nvPr/>
        </p:nvSpPr>
        <p:spPr bwMode="auto">
          <a:xfrm>
            <a:off x="6011863" y="52752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1" name="Text Box 41"/>
          <p:cNvSpPr txBox="1">
            <a:spLocks noChangeArrowheads="1"/>
          </p:cNvSpPr>
          <p:nvPr/>
        </p:nvSpPr>
        <p:spPr bwMode="auto">
          <a:xfrm>
            <a:off x="5665788" y="541813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2462</a:t>
            </a:r>
          </a:p>
        </p:txBody>
      </p:sp>
      <p:sp>
        <p:nvSpPr>
          <p:cNvPr id="286762" name="Text Box 42"/>
          <p:cNvSpPr txBox="1">
            <a:spLocks noChangeArrowheads="1"/>
          </p:cNvSpPr>
          <p:nvPr/>
        </p:nvSpPr>
        <p:spPr bwMode="auto">
          <a:xfrm>
            <a:off x="1547813" y="4338638"/>
            <a:ext cx="1063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channel 1</a:t>
            </a:r>
          </a:p>
        </p:txBody>
      </p:sp>
      <p:sp>
        <p:nvSpPr>
          <p:cNvPr id="286763" name="Text Box 43"/>
          <p:cNvSpPr txBox="1">
            <a:spLocks noChangeArrowheads="1"/>
          </p:cNvSpPr>
          <p:nvPr/>
        </p:nvSpPr>
        <p:spPr bwMode="auto">
          <a:xfrm>
            <a:off x="3417888" y="4338638"/>
            <a:ext cx="1063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channel 6</a:t>
            </a:r>
          </a:p>
        </p:txBody>
      </p:sp>
      <p:sp>
        <p:nvSpPr>
          <p:cNvPr id="286764" name="Text Box 44"/>
          <p:cNvSpPr txBox="1">
            <a:spLocks noChangeArrowheads="1"/>
          </p:cNvSpPr>
          <p:nvPr/>
        </p:nvSpPr>
        <p:spPr bwMode="auto">
          <a:xfrm>
            <a:off x="5435600" y="4338638"/>
            <a:ext cx="1176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channel 11</a:t>
            </a:r>
          </a:p>
        </p:txBody>
      </p:sp>
      <p:sp>
        <p:nvSpPr>
          <p:cNvPr id="286765" name="Line 45"/>
          <p:cNvSpPr>
            <a:spLocks noChangeShapeType="1"/>
          </p:cNvSpPr>
          <p:nvPr/>
        </p:nvSpPr>
        <p:spPr bwMode="auto">
          <a:xfrm>
            <a:off x="3276600" y="3379788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6" name="Text Box 46"/>
          <p:cNvSpPr txBox="1">
            <a:spLocks noChangeArrowheads="1"/>
          </p:cNvSpPr>
          <p:nvPr/>
        </p:nvSpPr>
        <p:spPr bwMode="auto">
          <a:xfrm>
            <a:off x="3759200" y="3379788"/>
            <a:ext cx="884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22 MHz</a:t>
            </a:r>
          </a:p>
        </p:txBody>
      </p:sp>
      <p:sp>
        <p:nvSpPr>
          <p:cNvPr id="286767" name="Line 47"/>
          <p:cNvSpPr>
            <a:spLocks noChangeShapeType="1"/>
          </p:cNvSpPr>
          <p:nvPr/>
        </p:nvSpPr>
        <p:spPr bwMode="auto">
          <a:xfrm>
            <a:off x="3059113" y="5756275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8" name="Text Box 48"/>
          <p:cNvSpPr txBox="1">
            <a:spLocks noChangeArrowheads="1"/>
          </p:cNvSpPr>
          <p:nvPr/>
        </p:nvSpPr>
        <p:spPr bwMode="auto">
          <a:xfrm>
            <a:off x="3543300" y="5756275"/>
            <a:ext cx="884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22 MHz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WLAN: IEEE 802.11a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81075"/>
            <a:ext cx="4305300" cy="5348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Data rate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6, 9, 12, 18, 24, 36, 48, 54 Mbit/s, depending on SNR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User throughput (1500 byte packets): 5.3 (6), 18 (24), 24 (36), 32 (54) 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6, 12, 24 Mbit/s mandatory</a:t>
            </a:r>
          </a:p>
          <a:p>
            <a:pPr>
              <a:lnSpc>
                <a:spcPct val="90000"/>
              </a:lnSpc>
            </a:pPr>
            <a:r>
              <a:rPr lang="en-US" sz="1800"/>
              <a:t>Transmission range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100m outdoor, 10m indoor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E.g., 54 Mbit/s up to 5 m, 48 up to 12 m, 36 up to 25 m, 24 up to 30m, 18 up to 40 m, 12 up to 60 m </a:t>
            </a:r>
          </a:p>
          <a:p>
            <a:pPr>
              <a:lnSpc>
                <a:spcPct val="90000"/>
              </a:lnSpc>
            </a:pPr>
            <a:r>
              <a:rPr lang="en-US" sz="1800"/>
              <a:t>Frequency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Free 5.15-5.25, 5.25-5.35, 5.725-5.825 GHz ISM-band</a:t>
            </a:r>
          </a:p>
          <a:p>
            <a:pPr>
              <a:lnSpc>
                <a:spcPct val="90000"/>
              </a:lnSpc>
            </a:pPr>
            <a:r>
              <a:rPr lang="en-US" sz="1800"/>
              <a:t>Security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Limited, WEP insecure, SSID</a:t>
            </a:r>
          </a:p>
          <a:p>
            <a:pPr>
              <a:lnSpc>
                <a:spcPct val="90000"/>
              </a:lnSpc>
            </a:pPr>
            <a:r>
              <a:rPr lang="en-US" sz="1800"/>
              <a:t>Availability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Some products, some vendors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9313" y="981075"/>
            <a:ext cx="4305300" cy="5348288"/>
          </a:xfrm>
        </p:spPr>
        <p:txBody>
          <a:bodyPr/>
          <a:lstStyle/>
          <a:p>
            <a:r>
              <a:rPr lang="en-US" sz="1800"/>
              <a:t>Connection set-up time</a:t>
            </a:r>
          </a:p>
          <a:p>
            <a:pPr lvl="1"/>
            <a:r>
              <a:rPr lang="en-US" sz="1600"/>
              <a:t>Connectionless/always on</a:t>
            </a:r>
          </a:p>
          <a:p>
            <a:r>
              <a:rPr lang="en-US" sz="1800"/>
              <a:t>Quality of Service</a:t>
            </a:r>
          </a:p>
          <a:p>
            <a:pPr lvl="1"/>
            <a:r>
              <a:rPr lang="en-US" sz="1600"/>
              <a:t>Typ. best effort, no guarantees (same as all 802.11 products)</a:t>
            </a:r>
          </a:p>
          <a:p>
            <a:r>
              <a:rPr lang="en-US" sz="1800"/>
              <a:t>Manageability</a:t>
            </a:r>
          </a:p>
          <a:p>
            <a:pPr lvl="1"/>
            <a:r>
              <a:rPr lang="en-US" sz="1600"/>
              <a:t>Limited (no automated key distribution, sym. Encryption)</a:t>
            </a:r>
          </a:p>
          <a:p>
            <a:r>
              <a:rPr lang="en-US" sz="1800"/>
              <a:t>Special Advantages/Disadvantages</a:t>
            </a:r>
          </a:p>
          <a:p>
            <a:pPr lvl="1"/>
            <a:r>
              <a:rPr lang="en-US" sz="1600"/>
              <a:t>Advantage: fits into 802.x standards, free ISM-band, available, simple system, uses less crowded 5 GHz band</a:t>
            </a:r>
          </a:p>
          <a:p>
            <a:pPr lvl="1"/>
            <a:r>
              <a:rPr lang="en-US" sz="1600"/>
              <a:t>Disadvantage: stronger shading due to higher frequency, no QoS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IEEE 802.11a – PHY frame format</a:t>
            </a:r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457200" y="1981200"/>
            <a:ext cx="685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rate</a:t>
            </a:r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3886200" y="1981200"/>
            <a:ext cx="685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service</a:t>
            </a:r>
          </a:p>
        </p:txBody>
      </p:sp>
      <p:sp>
        <p:nvSpPr>
          <p:cNvPr id="288776" name="Rectangle 8"/>
          <p:cNvSpPr>
            <a:spLocks noChangeArrowheads="1"/>
          </p:cNvSpPr>
          <p:nvPr/>
        </p:nvSpPr>
        <p:spPr bwMode="auto">
          <a:xfrm>
            <a:off x="4572000" y="1981200"/>
            <a:ext cx="1752600" cy="381000"/>
          </a:xfrm>
          <a:prstGeom prst="rect">
            <a:avLst/>
          </a:prstGeom>
          <a:solidFill>
            <a:srgbClr val="F4EE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payload</a:t>
            </a:r>
          </a:p>
        </p:txBody>
      </p:sp>
      <p:sp>
        <p:nvSpPr>
          <p:cNvPr id="288786" name="Text Box 18"/>
          <p:cNvSpPr txBox="1">
            <a:spLocks noChangeArrowheads="1"/>
          </p:cNvSpPr>
          <p:nvPr/>
        </p:nvSpPr>
        <p:spPr bwMode="auto">
          <a:xfrm>
            <a:off x="5029200" y="1600200"/>
            <a:ext cx="893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variable</a:t>
            </a:r>
          </a:p>
        </p:txBody>
      </p:sp>
      <p:sp>
        <p:nvSpPr>
          <p:cNvPr id="288787" name="Text Box 19"/>
          <p:cNvSpPr txBox="1">
            <a:spLocks noChangeArrowheads="1"/>
          </p:cNvSpPr>
          <p:nvPr/>
        </p:nvSpPr>
        <p:spPr bwMode="auto">
          <a:xfrm>
            <a:off x="7924800" y="1600200"/>
            <a:ext cx="500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bits</a:t>
            </a:r>
          </a:p>
        </p:txBody>
      </p:sp>
      <p:sp>
        <p:nvSpPr>
          <p:cNvPr id="288792" name="AutoShape 24"/>
          <p:cNvSpPr>
            <a:spLocks/>
          </p:cNvSpPr>
          <p:nvPr/>
        </p:nvSpPr>
        <p:spPr bwMode="auto">
          <a:xfrm rot="-5400000">
            <a:off x="2933700" y="4229100"/>
            <a:ext cx="304800" cy="1600200"/>
          </a:xfrm>
          <a:prstGeom prst="leftBrace">
            <a:avLst>
              <a:gd name="adj1" fmla="val 43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93" name="Text Box 25"/>
          <p:cNvSpPr txBox="1">
            <a:spLocks noChangeArrowheads="1"/>
          </p:cNvSpPr>
          <p:nvPr/>
        </p:nvSpPr>
        <p:spPr bwMode="auto">
          <a:xfrm>
            <a:off x="2667000" y="5181600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6 Mbit/s</a:t>
            </a:r>
          </a:p>
        </p:txBody>
      </p:sp>
      <p:sp>
        <p:nvSpPr>
          <p:cNvPr id="288795" name="Rectangle 27"/>
          <p:cNvSpPr>
            <a:spLocks noChangeArrowheads="1"/>
          </p:cNvSpPr>
          <p:nvPr/>
        </p:nvSpPr>
        <p:spPr bwMode="auto">
          <a:xfrm>
            <a:off x="457200" y="4114800"/>
            <a:ext cx="1828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PLCP preamble</a:t>
            </a:r>
          </a:p>
        </p:txBody>
      </p:sp>
      <p:sp>
        <p:nvSpPr>
          <p:cNvPr id="288796" name="Rectangle 28"/>
          <p:cNvSpPr>
            <a:spLocks noChangeArrowheads="1"/>
          </p:cNvSpPr>
          <p:nvPr/>
        </p:nvSpPr>
        <p:spPr bwMode="auto">
          <a:xfrm>
            <a:off x="2286000" y="4114800"/>
            <a:ext cx="1600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signal</a:t>
            </a:r>
          </a:p>
        </p:txBody>
      </p:sp>
      <p:sp>
        <p:nvSpPr>
          <p:cNvPr id="288797" name="Rectangle 29"/>
          <p:cNvSpPr>
            <a:spLocks noChangeArrowheads="1"/>
          </p:cNvSpPr>
          <p:nvPr/>
        </p:nvSpPr>
        <p:spPr bwMode="auto">
          <a:xfrm>
            <a:off x="3886200" y="4114800"/>
            <a:ext cx="3886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data</a:t>
            </a:r>
          </a:p>
        </p:txBody>
      </p:sp>
      <p:sp>
        <p:nvSpPr>
          <p:cNvPr id="288798" name="Text Box 30"/>
          <p:cNvSpPr txBox="1">
            <a:spLocks noChangeArrowheads="1"/>
          </p:cNvSpPr>
          <p:nvPr/>
        </p:nvSpPr>
        <p:spPr bwMode="auto">
          <a:xfrm>
            <a:off x="7848600" y="4495800"/>
            <a:ext cx="928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symbols</a:t>
            </a:r>
            <a:endParaRPr lang="en-US" sz="1600">
              <a:latin typeface="Arial" charset="0"/>
            </a:endParaRPr>
          </a:p>
        </p:txBody>
      </p:sp>
      <p:sp>
        <p:nvSpPr>
          <p:cNvPr id="288799" name="Text Box 31"/>
          <p:cNvSpPr txBox="1">
            <a:spLocks noChangeArrowheads="1"/>
          </p:cNvSpPr>
          <p:nvPr/>
        </p:nvSpPr>
        <p:spPr bwMode="auto">
          <a:xfrm>
            <a:off x="1143000" y="44958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12</a:t>
            </a:r>
          </a:p>
        </p:txBody>
      </p:sp>
      <p:sp>
        <p:nvSpPr>
          <p:cNvPr id="288800" name="Text Box 32"/>
          <p:cNvSpPr txBox="1">
            <a:spLocks noChangeArrowheads="1"/>
          </p:cNvSpPr>
          <p:nvPr/>
        </p:nvSpPr>
        <p:spPr bwMode="auto">
          <a:xfrm>
            <a:off x="2819400" y="44958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</a:t>
            </a:r>
          </a:p>
        </p:txBody>
      </p:sp>
      <p:sp>
        <p:nvSpPr>
          <p:cNvPr id="288801" name="Text Box 33"/>
          <p:cNvSpPr txBox="1">
            <a:spLocks noChangeArrowheads="1"/>
          </p:cNvSpPr>
          <p:nvPr/>
        </p:nvSpPr>
        <p:spPr bwMode="auto">
          <a:xfrm>
            <a:off x="5410200" y="4495800"/>
            <a:ext cx="893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variable</a:t>
            </a:r>
          </a:p>
        </p:txBody>
      </p:sp>
      <p:sp>
        <p:nvSpPr>
          <p:cNvPr id="288802" name="Rectangle 34"/>
          <p:cNvSpPr>
            <a:spLocks noChangeArrowheads="1"/>
          </p:cNvSpPr>
          <p:nvPr/>
        </p:nvSpPr>
        <p:spPr bwMode="auto">
          <a:xfrm>
            <a:off x="1143000" y="1981200"/>
            <a:ext cx="838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reserved</a:t>
            </a:r>
          </a:p>
        </p:txBody>
      </p:sp>
      <p:sp>
        <p:nvSpPr>
          <p:cNvPr id="288803" name="Rectangle 35"/>
          <p:cNvSpPr>
            <a:spLocks noChangeArrowheads="1"/>
          </p:cNvSpPr>
          <p:nvPr/>
        </p:nvSpPr>
        <p:spPr bwMode="auto">
          <a:xfrm>
            <a:off x="1981200" y="1981200"/>
            <a:ext cx="685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length</a:t>
            </a:r>
          </a:p>
        </p:txBody>
      </p:sp>
      <p:sp>
        <p:nvSpPr>
          <p:cNvPr id="288804" name="Rectangle 36"/>
          <p:cNvSpPr>
            <a:spLocks noChangeArrowheads="1"/>
          </p:cNvSpPr>
          <p:nvPr/>
        </p:nvSpPr>
        <p:spPr bwMode="auto">
          <a:xfrm>
            <a:off x="3352800" y="1981200"/>
            <a:ext cx="533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tail</a:t>
            </a:r>
          </a:p>
        </p:txBody>
      </p:sp>
      <p:sp>
        <p:nvSpPr>
          <p:cNvPr id="288805" name="Rectangle 37"/>
          <p:cNvSpPr>
            <a:spLocks noChangeArrowheads="1"/>
          </p:cNvSpPr>
          <p:nvPr/>
        </p:nvSpPr>
        <p:spPr bwMode="auto">
          <a:xfrm>
            <a:off x="2667000" y="1981200"/>
            <a:ext cx="685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parity</a:t>
            </a:r>
          </a:p>
        </p:txBody>
      </p:sp>
      <p:sp>
        <p:nvSpPr>
          <p:cNvPr id="288807" name="Rectangle 39"/>
          <p:cNvSpPr>
            <a:spLocks noChangeArrowheads="1"/>
          </p:cNvSpPr>
          <p:nvPr/>
        </p:nvSpPr>
        <p:spPr bwMode="auto">
          <a:xfrm>
            <a:off x="6324600" y="1981200"/>
            <a:ext cx="533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tail</a:t>
            </a:r>
          </a:p>
        </p:txBody>
      </p:sp>
      <p:sp>
        <p:nvSpPr>
          <p:cNvPr id="288808" name="Rectangle 40"/>
          <p:cNvSpPr>
            <a:spLocks noChangeArrowheads="1"/>
          </p:cNvSpPr>
          <p:nvPr/>
        </p:nvSpPr>
        <p:spPr bwMode="auto">
          <a:xfrm>
            <a:off x="6858000" y="1981200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pad</a:t>
            </a:r>
          </a:p>
        </p:txBody>
      </p:sp>
      <p:sp>
        <p:nvSpPr>
          <p:cNvPr id="288809" name="Text Box 41"/>
          <p:cNvSpPr txBox="1">
            <a:spLocks noChangeArrowheads="1"/>
          </p:cNvSpPr>
          <p:nvPr/>
        </p:nvSpPr>
        <p:spPr bwMode="auto">
          <a:xfrm>
            <a:off x="6477000" y="16002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6</a:t>
            </a:r>
          </a:p>
        </p:txBody>
      </p:sp>
      <p:sp>
        <p:nvSpPr>
          <p:cNvPr id="288810" name="Text Box 42"/>
          <p:cNvSpPr txBox="1">
            <a:spLocks noChangeArrowheads="1"/>
          </p:cNvSpPr>
          <p:nvPr/>
        </p:nvSpPr>
        <p:spPr bwMode="auto">
          <a:xfrm>
            <a:off x="4038600" y="16002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16</a:t>
            </a:r>
          </a:p>
        </p:txBody>
      </p:sp>
      <p:sp>
        <p:nvSpPr>
          <p:cNvPr id="288811" name="Text Box 43"/>
          <p:cNvSpPr txBox="1">
            <a:spLocks noChangeArrowheads="1"/>
          </p:cNvSpPr>
          <p:nvPr/>
        </p:nvSpPr>
        <p:spPr bwMode="auto">
          <a:xfrm>
            <a:off x="3429000" y="16002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6</a:t>
            </a:r>
          </a:p>
        </p:txBody>
      </p:sp>
      <p:sp>
        <p:nvSpPr>
          <p:cNvPr id="288812" name="Text Box 44"/>
          <p:cNvSpPr txBox="1">
            <a:spLocks noChangeArrowheads="1"/>
          </p:cNvSpPr>
          <p:nvPr/>
        </p:nvSpPr>
        <p:spPr bwMode="auto">
          <a:xfrm>
            <a:off x="2895600" y="16002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</a:t>
            </a:r>
          </a:p>
        </p:txBody>
      </p:sp>
      <p:sp>
        <p:nvSpPr>
          <p:cNvPr id="288813" name="Text Box 45"/>
          <p:cNvSpPr txBox="1">
            <a:spLocks noChangeArrowheads="1"/>
          </p:cNvSpPr>
          <p:nvPr/>
        </p:nvSpPr>
        <p:spPr bwMode="auto">
          <a:xfrm>
            <a:off x="2133600" y="16002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12</a:t>
            </a:r>
          </a:p>
        </p:txBody>
      </p:sp>
      <p:sp>
        <p:nvSpPr>
          <p:cNvPr id="288814" name="Text Box 46"/>
          <p:cNvSpPr txBox="1">
            <a:spLocks noChangeArrowheads="1"/>
          </p:cNvSpPr>
          <p:nvPr/>
        </p:nvSpPr>
        <p:spPr bwMode="auto">
          <a:xfrm>
            <a:off x="1447800" y="16002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</a:t>
            </a:r>
          </a:p>
        </p:txBody>
      </p:sp>
      <p:sp>
        <p:nvSpPr>
          <p:cNvPr id="288815" name="Text Box 47"/>
          <p:cNvSpPr txBox="1">
            <a:spLocks noChangeArrowheads="1"/>
          </p:cNvSpPr>
          <p:nvPr/>
        </p:nvSpPr>
        <p:spPr bwMode="auto">
          <a:xfrm>
            <a:off x="685800" y="16002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4</a:t>
            </a:r>
          </a:p>
        </p:txBody>
      </p:sp>
      <p:sp>
        <p:nvSpPr>
          <p:cNvPr id="288816" name="Text Box 48"/>
          <p:cNvSpPr txBox="1">
            <a:spLocks noChangeArrowheads="1"/>
          </p:cNvSpPr>
          <p:nvPr/>
        </p:nvSpPr>
        <p:spPr bwMode="auto">
          <a:xfrm>
            <a:off x="6858000" y="1600200"/>
            <a:ext cx="893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variable</a:t>
            </a:r>
          </a:p>
        </p:txBody>
      </p:sp>
      <p:sp>
        <p:nvSpPr>
          <p:cNvPr id="288817" name="Line 49"/>
          <p:cNvSpPr>
            <a:spLocks noChangeShapeType="1"/>
          </p:cNvSpPr>
          <p:nvPr/>
        </p:nvSpPr>
        <p:spPr bwMode="auto">
          <a:xfrm>
            <a:off x="457200" y="2362200"/>
            <a:ext cx="182880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818" name="Line 50"/>
          <p:cNvSpPr>
            <a:spLocks noChangeShapeType="1"/>
          </p:cNvSpPr>
          <p:nvPr/>
        </p:nvSpPr>
        <p:spPr bwMode="auto">
          <a:xfrm>
            <a:off x="3886200" y="2362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820" name="Line 52"/>
          <p:cNvSpPr>
            <a:spLocks noChangeShapeType="1"/>
          </p:cNvSpPr>
          <p:nvPr/>
        </p:nvSpPr>
        <p:spPr bwMode="auto">
          <a:xfrm>
            <a:off x="7772400" y="2362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821" name="AutoShape 53"/>
          <p:cNvSpPr>
            <a:spLocks/>
          </p:cNvSpPr>
          <p:nvPr/>
        </p:nvSpPr>
        <p:spPr bwMode="auto">
          <a:xfrm rot="-5400000">
            <a:off x="5676900" y="3086100"/>
            <a:ext cx="304800" cy="3886200"/>
          </a:xfrm>
          <a:prstGeom prst="leftBrace">
            <a:avLst>
              <a:gd name="adj1" fmla="val 106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822" name="Text Box 54"/>
          <p:cNvSpPr txBox="1">
            <a:spLocks noChangeArrowheads="1"/>
          </p:cNvSpPr>
          <p:nvPr/>
        </p:nvSpPr>
        <p:spPr bwMode="auto">
          <a:xfrm>
            <a:off x="4191000" y="5181600"/>
            <a:ext cx="3162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6, 9, 12, 18, 24, 36, 48, 54 Mbit/s</a:t>
            </a:r>
          </a:p>
        </p:txBody>
      </p:sp>
      <p:sp>
        <p:nvSpPr>
          <p:cNvPr id="288823" name="AutoShape 55"/>
          <p:cNvSpPr>
            <a:spLocks/>
          </p:cNvSpPr>
          <p:nvPr/>
        </p:nvSpPr>
        <p:spPr bwMode="auto">
          <a:xfrm rot="-5400000">
            <a:off x="2362200" y="609600"/>
            <a:ext cx="304800" cy="4114800"/>
          </a:xfrm>
          <a:prstGeom prst="leftBrace">
            <a:avLst>
              <a:gd name="adj1" fmla="val 11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824" name="Text Box 56"/>
          <p:cNvSpPr txBox="1">
            <a:spLocks noChangeArrowheads="1"/>
          </p:cNvSpPr>
          <p:nvPr/>
        </p:nvSpPr>
        <p:spPr bwMode="auto">
          <a:xfrm>
            <a:off x="2057400" y="2819400"/>
            <a:ext cx="1401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PLCP header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channels of 802.11a in Europe</a:t>
            </a:r>
          </a:p>
        </p:txBody>
      </p:sp>
      <p:sp>
        <p:nvSpPr>
          <p:cNvPr id="306179" name="Line 3"/>
          <p:cNvSpPr>
            <a:spLocks noChangeShapeType="1"/>
          </p:cNvSpPr>
          <p:nvPr/>
        </p:nvSpPr>
        <p:spPr bwMode="auto">
          <a:xfrm>
            <a:off x="461963" y="2636838"/>
            <a:ext cx="7310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180" name="Line 4"/>
          <p:cNvSpPr>
            <a:spLocks noChangeShapeType="1"/>
          </p:cNvSpPr>
          <p:nvPr/>
        </p:nvSpPr>
        <p:spPr bwMode="auto">
          <a:xfrm flipV="1">
            <a:off x="461963" y="134143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181" name="Arc 5"/>
          <p:cNvSpPr>
            <a:spLocks/>
          </p:cNvSpPr>
          <p:nvPr/>
        </p:nvSpPr>
        <p:spPr bwMode="auto">
          <a:xfrm rot="-5400000">
            <a:off x="1340644" y="2089944"/>
            <a:ext cx="658812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174625" y="267493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5150</a:t>
            </a:r>
          </a:p>
        </p:txBody>
      </p:sp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7467600" y="2751138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[MHz]</a:t>
            </a:r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1346200" y="267493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5180</a:t>
            </a:r>
          </a:p>
        </p:txBody>
      </p:sp>
      <p:sp>
        <p:nvSpPr>
          <p:cNvPr id="306185" name="Line 9"/>
          <p:cNvSpPr>
            <a:spLocks noChangeShapeType="1"/>
          </p:cNvSpPr>
          <p:nvPr/>
        </p:nvSpPr>
        <p:spPr bwMode="auto">
          <a:xfrm>
            <a:off x="461963" y="25654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186" name="Text Box 10"/>
          <p:cNvSpPr txBox="1">
            <a:spLocks noChangeArrowheads="1"/>
          </p:cNvSpPr>
          <p:nvPr/>
        </p:nvSpPr>
        <p:spPr bwMode="auto">
          <a:xfrm>
            <a:off x="6832600" y="2708275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5350</a:t>
            </a:r>
          </a:p>
        </p:txBody>
      </p:sp>
      <p:sp>
        <p:nvSpPr>
          <p:cNvPr id="306187" name="Line 11"/>
          <p:cNvSpPr>
            <a:spLocks noChangeShapeType="1"/>
          </p:cNvSpPr>
          <p:nvPr/>
        </p:nvSpPr>
        <p:spPr bwMode="auto">
          <a:xfrm>
            <a:off x="7162800" y="25654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188" name="Text Box 12"/>
          <p:cNvSpPr txBox="1">
            <a:spLocks noChangeArrowheads="1"/>
          </p:cNvSpPr>
          <p:nvPr/>
        </p:nvSpPr>
        <p:spPr bwMode="auto">
          <a:xfrm>
            <a:off x="1955800" y="267493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5200</a:t>
            </a:r>
          </a:p>
        </p:txBody>
      </p:sp>
      <p:sp>
        <p:nvSpPr>
          <p:cNvPr id="306189" name="Text Box 13"/>
          <p:cNvSpPr txBox="1">
            <a:spLocks noChangeArrowheads="1"/>
          </p:cNvSpPr>
          <p:nvPr/>
        </p:nvSpPr>
        <p:spPr bwMode="auto">
          <a:xfrm>
            <a:off x="1447800" y="15763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36</a:t>
            </a:r>
          </a:p>
        </p:txBody>
      </p:sp>
      <p:sp>
        <p:nvSpPr>
          <p:cNvPr id="306190" name="Text Box 14"/>
          <p:cNvSpPr txBox="1">
            <a:spLocks noChangeArrowheads="1"/>
          </p:cNvSpPr>
          <p:nvPr/>
        </p:nvSpPr>
        <p:spPr bwMode="auto">
          <a:xfrm>
            <a:off x="2667000" y="15763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44</a:t>
            </a:r>
          </a:p>
        </p:txBody>
      </p:sp>
      <p:sp>
        <p:nvSpPr>
          <p:cNvPr id="306191" name="Line 15"/>
          <p:cNvSpPr>
            <a:spLocks noChangeShapeType="1"/>
          </p:cNvSpPr>
          <p:nvPr/>
        </p:nvSpPr>
        <p:spPr bwMode="auto">
          <a:xfrm>
            <a:off x="1412875" y="3011488"/>
            <a:ext cx="487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192" name="Text Box 16"/>
          <p:cNvSpPr txBox="1">
            <a:spLocks noChangeArrowheads="1"/>
          </p:cNvSpPr>
          <p:nvPr/>
        </p:nvSpPr>
        <p:spPr bwMode="auto">
          <a:xfrm>
            <a:off x="1143000" y="3055938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16.6 MHz</a:t>
            </a:r>
          </a:p>
        </p:txBody>
      </p:sp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3124200" y="5494338"/>
            <a:ext cx="3105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center frequency = </a:t>
            </a:r>
          </a:p>
          <a:p>
            <a:pPr algn="l" eaLnBrk="0" hangingPunct="0"/>
            <a:r>
              <a:rPr lang="en-US" sz="1600">
                <a:latin typeface="Arial" charset="0"/>
              </a:rPr>
              <a:t>5000 + 5*channel number [MHz]</a:t>
            </a:r>
          </a:p>
        </p:txBody>
      </p:sp>
      <p:sp>
        <p:nvSpPr>
          <p:cNvPr id="306194" name="Text Box 18"/>
          <p:cNvSpPr txBox="1">
            <a:spLocks noChangeArrowheads="1"/>
          </p:cNvSpPr>
          <p:nvPr/>
        </p:nvSpPr>
        <p:spPr bwMode="auto">
          <a:xfrm>
            <a:off x="6553200" y="1531938"/>
            <a:ext cx="893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channel</a:t>
            </a:r>
          </a:p>
        </p:txBody>
      </p:sp>
      <p:sp>
        <p:nvSpPr>
          <p:cNvPr id="306195" name="Text Box 19"/>
          <p:cNvSpPr txBox="1">
            <a:spLocks noChangeArrowheads="1"/>
          </p:cNvSpPr>
          <p:nvPr/>
        </p:nvSpPr>
        <p:spPr bwMode="auto">
          <a:xfrm>
            <a:off x="2057400" y="15763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40</a:t>
            </a:r>
          </a:p>
        </p:txBody>
      </p:sp>
      <p:sp>
        <p:nvSpPr>
          <p:cNvPr id="306196" name="Text Box 20"/>
          <p:cNvSpPr txBox="1">
            <a:spLocks noChangeArrowheads="1"/>
          </p:cNvSpPr>
          <p:nvPr/>
        </p:nvSpPr>
        <p:spPr bwMode="auto">
          <a:xfrm>
            <a:off x="3276600" y="15763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48</a:t>
            </a:r>
          </a:p>
        </p:txBody>
      </p:sp>
      <p:sp>
        <p:nvSpPr>
          <p:cNvPr id="306197" name="Text Box 21"/>
          <p:cNvSpPr txBox="1">
            <a:spLocks noChangeArrowheads="1"/>
          </p:cNvSpPr>
          <p:nvPr/>
        </p:nvSpPr>
        <p:spPr bwMode="auto">
          <a:xfrm>
            <a:off x="3886200" y="15763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52</a:t>
            </a:r>
          </a:p>
        </p:txBody>
      </p:sp>
      <p:sp>
        <p:nvSpPr>
          <p:cNvPr id="306198" name="Text Box 22"/>
          <p:cNvSpPr txBox="1">
            <a:spLocks noChangeArrowheads="1"/>
          </p:cNvSpPr>
          <p:nvPr/>
        </p:nvSpPr>
        <p:spPr bwMode="auto">
          <a:xfrm>
            <a:off x="4495800" y="15763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56</a:t>
            </a:r>
          </a:p>
        </p:txBody>
      </p:sp>
      <p:sp>
        <p:nvSpPr>
          <p:cNvPr id="306199" name="Text Box 23"/>
          <p:cNvSpPr txBox="1">
            <a:spLocks noChangeArrowheads="1"/>
          </p:cNvSpPr>
          <p:nvPr/>
        </p:nvSpPr>
        <p:spPr bwMode="auto">
          <a:xfrm>
            <a:off x="5105400" y="15763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60</a:t>
            </a:r>
          </a:p>
        </p:txBody>
      </p:sp>
      <p:sp>
        <p:nvSpPr>
          <p:cNvPr id="306200" name="Text Box 24"/>
          <p:cNvSpPr txBox="1">
            <a:spLocks noChangeArrowheads="1"/>
          </p:cNvSpPr>
          <p:nvPr/>
        </p:nvSpPr>
        <p:spPr bwMode="auto">
          <a:xfrm>
            <a:off x="5715000" y="15763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64</a:t>
            </a:r>
          </a:p>
        </p:txBody>
      </p:sp>
      <p:sp>
        <p:nvSpPr>
          <p:cNvPr id="306205" name="Line 29"/>
          <p:cNvSpPr>
            <a:spLocks noChangeShapeType="1"/>
          </p:cNvSpPr>
          <p:nvPr/>
        </p:nvSpPr>
        <p:spPr bwMode="auto">
          <a:xfrm>
            <a:off x="1670050" y="2522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06" name="Arc 30"/>
          <p:cNvSpPr>
            <a:spLocks/>
          </p:cNvSpPr>
          <p:nvPr/>
        </p:nvSpPr>
        <p:spPr bwMode="auto">
          <a:xfrm rot="-5400000">
            <a:off x="1956594" y="2089944"/>
            <a:ext cx="658812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07" name="Line 31"/>
          <p:cNvSpPr>
            <a:spLocks noChangeShapeType="1"/>
          </p:cNvSpPr>
          <p:nvPr/>
        </p:nvSpPr>
        <p:spPr bwMode="auto">
          <a:xfrm>
            <a:off x="2286000" y="2522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08" name="Arc 32"/>
          <p:cNvSpPr>
            <a:spLocks/>
          </p:cNvSpPr>
          <p:nvPr/>
        </p:nvSpPr>
        <p:spPr bwMode="auto">
          <a:xfrm rot="-5400000">
            <a:off x="2566194" y="2089944"/>
            <a:ext cx="658812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09" name="Line 33"/>
          <p:cNvSpPr>
            <a:spLocks noChangeShapeType="1"/>
          </p:cNvSpPr>
          <p:nvPr/>
        </p:nvSpPr>
        <p:spPr bwMode="auto">
          <a:xfrm>
            <a:off x="2895600" y="2522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10" name="Arc 34"/>
          <p:cNvSpPr>
            <a:spLocks/>
          </p:cNvSpPr>
          <p:nvPr/>
        </p:nvSpPr>
        <p:spPr bwMode="auto">
          <a:xfrm rot="-5400000">
            <a:off x="3175794" y="2089944"/>
            <a:ext cx="658812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11" name="Line 35"/>
          <p:cNvSpPr>
            <a:spLocks noChangeShapeType="1"/>
          </p:cNvSpPr>
          <p:nvPr/>
        </p:nvSpPr>
        <p:spPr bwMode="auto">
          <a:xfrm>
            <a:off x="3505200" y="2522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12" name="Arc 36"/>
          <p:cNvSpPr>
            <a:spLocks/>
          </p:cNvSpPr>
          <p:nvPr/>
        </p:nvSpPr>
        <p:spPr bwMode="auto">
          <a:xfrm rot="-5400000">
            <a:off x="3785394" y="2089944"/>
            <a:ext cx="658812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13" name="Line 37"/>
          <p:cNvSpPr>
            <a:spLocks noChangeShapeType="1"/>
          </p:cNvSpPr>
          <p:nvPr/>
        </p:nvSpPr>
        <p:spPr bwMode="auto">
          <a:xfrm>
            <a:off x="4114800" y="2522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14" name="Arc 38"/>
          <p:cNvSpPr>
            <a:spLocks/>
          </p:cNvSpPr>
          <p:nvPr/>
        </p:nvSpPr>
        <p:spPr bwMode="auto">
          <a:xfrm rot="-5400000">
            <a:off x="4394994" y="2089944"/>
            <a:ext cx="658812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15" name="Line 39"/>
          <p:cNvSpPr>
            <a:spLocks noChangeShapeType="1"/>
          </p:cNvSpPr>
          <p:nvPr/>
        </p:nvSpPr>
        <p:spPr bwMode="auto">
          <a:xfrm>
            <a:off x="4724400" y="2522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16" name="Arc 40"/>
          <p:cNvSpPr>
            <a:spLocks/>
          </p:cNvSpPr>
          <p:nvPr/>
        </p:nvSpPr>
        <p:spPr bwMode="auto">
          <a:xfrm rot="-5400000">
            <a:off x="5004594" y="2089944"/>
            <a:ext cx="658812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17" name="Line 41"/>
          <p:cNvSpPr>
            <a:spLocks noChangeShapeType="1"/>
          </p:cNvSpPr>
          <p:nvPr/>
        </p:nvSpPr>
        <p:spPr bwMode="auto">
          <a:xfrm>
            <a:off x="5334000" y="2522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18" name="Arc 42"/>
          <p:cNvSpPr>
            <a:spLocks/>
          </p:cNvSpPr>
          <p:nvPr/>
        </p:nvSpPr>
        <p:spPr bwMode="auto">
          <a:xfrm rot="-5400000">
            <a:off x="5614194" y="2089944"/>
            <a:ext cx="658812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19" name="Line 43"/>
          <p:cNvSpPr>
            <a:spLocks noChangeShapeType="1"/>
          </p:cNvSpPr>
          <p:nvPr/>
        </p:nvSpPr>
        <p:spPr bwMode="auto">
          <a:xfrm>
            <a:off x="5943600" y="2522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20" name="Text Box 44"/>
          <p:cNvSpPr txBox="1">
            <a:spLocks noChangeArrowheads="1"/>
          </p:cNvSpPr>
          <p:nvPr/>
        </p:nvSpPr>
        <p:spPr bwMode="auto">
          <a:xfrm>
            <a:off x="2565400" y="267493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5220</a:t>
            </a:r>
          </a:p>
        </p:txBody>
      </p:sp>
      <p:sp>
        <p:nvSpPr>
          <p:cNvPr id="306221" name="Text Box 45"/>
          <p:cNvSpPr txBox="1">
            <a:spLocks noChangeArrowheads="1"/>
          </p:cNvSpPr>
          <p:nvPr/>
        </p:nvSpPr>
        <p:spPr bwMode="auto">
          <a:xfrm>
            <a:off x="3175000" y="267493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5240</a:t>
            </a:r>
          </a:p>
        </p:txBody>
      </p:sp>
      <p:sp>
        <p:nvSpPr>
          <p:cNvPr id="306222" name="Text Box 46"/>
          <p:cNvSpPr txBox="1">
            <a:spLocks noChangeArrowheads="1"/>
          </p:cNvSpPr>
          <p:nvPr/>
        </p:nvSpPr>
        <p:spPr bwMode="auto">
          <a:xfrm>
            <a:off x="3784600" y="267493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5260</a:t>
            </a:r>
          </a:p>
        </p:txBody>
      </p:sp>
      <p:sp>
        <p:nvSpPr>
          <p:cNvPr id="306223" name="Text Box 47"/>
          <p:cNvSpPr txBox="1">
            <a:spLocks noChangeArrowheads="1"/>
          </p:cNvSpPr>
          <p:nvPr/>
        </p:nvSpPr>
        <p:spPr bwMode="auto">
          <a:xfrm>
            <a:off x="4394200" y="267493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5280</a:t>
            </a:r>
          </a:p>
        </p:txBody>
      </p:sp>
      <p:sp>
        <p:nvSpPr>
          <p:cNvPr id="306224" name="Text Box 48"/>
          <p:cNvSpPr txBox="1">
            <a:spLocks noChangeArrowheads="1"/>
          </p:cNvSpPr>
          <p:nvPr/>
        </p:nvSpPr>
        <p:spPr bwMode="auto">
          <a:xfrm>
            <a:off x="5003800" y="267493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5300</a:t>
            </a:r>
          </a:p>
        </p:txBody>
      </p:sp>
      <p:sp>
        <p:nvSpPr>
          <p:cNvPr id="306225" name="Text Box 49"/>
          <p:cNvSpPr txBox="1">
            <a:spLocks noChangeArrowheads="1"/>
          </p:cNvSpPr>
          <p:nvPr/>
        </p:nvSpPr>
        <p:spPr bwMode="auto">
          <a:xfrm>
            <a:off x="5613400" y="267493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5320</a:t>
            </a:r>
          </a:p>
        </p:txBody>
      </p:sp>
      <p:sp>
        <p:nvSpPr>
          <p:cNvPr id="306248" name="Line 72"/>
          <p:cNvSpPr>
            <a:spLocks noChangeShapeType="1"/>
          </p:cNvSpPr>
          <p:nvPr/>
        </p:nvSpPr>
        <p:spPr bwMode="auto">
          <a:xfrm>
            <a:off x="461963" y="4891088"/>
            <a:ext cx="8529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49" name="Line 73"/>
          <p:cNvSpPr>
            <a:spLocks noChangeShapeType="1"/>
          </p:cNvSpPr>
          <p:nvPr/>
        </p:nvSpPr>
        <p:spPr bwMode="auto">
          <a:xfrm flipV="1">
            <a:off x="461963" y="35956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50" name="Arc 74"/>
          <p:cNvSpPr>
            <a:spLocks/>
          </p:cNvSpPr>
          <p:nvPr/>
        </p:nvSpPr>
        <p:spPr bwMode="auto">
          <a:xfrm rot="-5400000">
            <a:off x="1340644" y="4344194"/>
            <a:ext cx="658812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51" name="Text Box 75"/>
          <p:cNvSpPr txBox="1">
            <a:spLocks noChangeArrowheads="1"/>
          </p:cNvSpPr>
          <p:nvPr/>
        </p:nvSpPr>
        <p:spPr bwMode="auto">
          <a:xfrm>
            <a:off x="174625" y="49291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5470</a:t>
            </a:r>
          </a:p>
        </p:txBody>
      </p:sp>
      <p:sp>
        <p:nvSpPr>
          <p:cNvPr id="306252" name="Text Box 76"/>
          <p:cNvSpPr txBox="1">
            <a:spLocks noChangeArrowheads="1"/>
          </p:cNvSpPr>
          <p:nvPr/>
        </p:nvSpPr>
        <p:spPr bwMode="auto">
          <a:xfrm>
            <a:off x="8428038" y="5265738"/>
            <a:ext cx="715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[MHz]</a:t>
            </a:r>
          </a:p>
        </p:txBody>
      </p:sp>
      <p:sp>
        <p:nvSpPr>
          <p:cNvPr id="306253" name="Text Box 77"/>
          <p:cNvSpPr txBox="1">
            <a:spLocks noChangeArrowheads="1"/>
          </p:cNvSpPr>
          <p:nvPr/>
        </p:nvSpPr>
        <p:spPr bwMode="auto">
          <a:xfrm>
            <a:off x="1346200" y="49291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5500</a:t>
            </a:r>
          </a:p>
        </p:txBody>
      </p:sp>
      <p:sp>
        <p:nvSpPr>
          <p:cNvPr id="306254" name="Line 78"/>
          <p:cNvSpPr>
            <a:spLocks noChangeShapeType="1"/>
          </p:cNvSpPr>
          <p:nvPr/>
        </p:nvSpPr>
        <p:spPr bwMode="auto">
          <a:xfrm>
            <a:off x="461963" y="48196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55" name="Text Box 79"/>
          <p:cNvSpPr txBox="1">
            <a:spLocks noChangeArrowheads="1"/>
          </p:cNvSpPr>
          <p:nvPr/>
        </p:nvSpPr>
        <p:spPr bwMode="auto">
          <a:xfrm>
            <a:off x="8509000" y="4962525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5725</a:t>
            </a:r>
          </a:p>
        </p:txBody>
      </p:sp>
      <p:sp>
        <p:nvSpPr>
          <p:cNvPr id="306256" name="Line 80"/>
          <p:cNvSpPr>
            <a:spLocks noChangeShapeType="1"/>
          </p:cNvSpPr>
          <p:nvPr/>
        </p:nvSpPr>
        <p:spPr bwMode="auto">
          <a:xfrm>
            <a:off x="8839200" y="48164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57" name="Text Box 81"/>
          <p:cNvSpPr txBox="1">
            <a:spLocks noChangeArrowheads="1"/>
          </p:cNvSpPr>
          <p:nvPr/>
        </p:nvSpPr>
        <p:spPr bwMode="auto">
          <a:xfrm>
            <a:off x="1955800" y="49291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5520</a:t>
            </a:r>
          </a:p>
        </p:txBody>
      </p:sp>
      <p:sp>
        <p:nvSpPr>
          <p:cNvPr id="306258" name="Text Box 82"/>
          <p:cNvSpPr txBox="1">
            <a:spLocks noChangeArrowheads="1"/>
          </p:cNvSpPr>
          <p:nvPr/>
        </p:nvSpPr>
        <p:spPr bwMode="auto">
          <a:xfrm>
            <a:off x="1447800" y="3824288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100</a:t>
            </a:r>
          </a:p>
        </p:txBody>
      </p:sp>
      <p:sp>
        <p:nvSpPr>
          <p:cNvPr id="306259" name="Text Box 83"/>
          <p:cNvSpPr txBox="1">
            <a:spLocks noChangeArrowheads="1"/>
          </p:cNvSpPr>
          <p:nvPr/>
        </p:nvSpPr>
        <p:spPr bwMode="auto">
          <a:xfrm>
            <a:off x="2667000" y="3824288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108</a:t>
            </a:r>
          </a:p>
        </p:txBody>
      </p:sp>
      <p:sp>
        <p:nvSpPr>
          <p:cNvPr id="306260" name="Line 84"/>
          <p:cNvSpPr>
            <a:spLocks noChangeShapeType="1"/>
          </p:cNvSpPr>
          <p:nvPr/>
        </p:nvSpPr>
        <p:spPr bwMode="auto">
          <a:xfrm>
            <a:off x="1412875" y="5265738"/>
            <a:ext cx="487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61" name="Text Box 85"/>
          <p:cNvSpPr txBox="1">
            <a:spLocks noChangeArrowheads="1"/>
          </p:cNvSpPr>
          <p:nvPr/>
        </p:nvSpPr>
        <p:spPr bwMode="auto">
          <a:xfrm>
            <a:off x="1143000" y="5310188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16.6 MHz</a:t>
            </a:r>
          </a:p>
        </p:txBody>
      </p:sp>
      <p:sp>
        <p:nvSpPr>
          <p:cNvPr id="306262" name="Text Box 86"/>
          <p:cNvSpPr txBox="1">
            <a:spLocks noChangeArrowheads="1"/>
          </p:cNvSpPr>
          <p:nvPr/>
        </p:nvSpPr>
        <p:spPr bwMode="auto">
          <a:xfrm>
            <a:off x="8250238" y="3824288"/>
            <a:ext cx="893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channel</a:t>
            </a:r>
          </a:p>
        </p:txBody>
      </p:sp>
      <p:sp>
        <p:nvSpPr>
          <p:cNvPr id="306263" name="Text Box 87"/>
          <p:cNvSpPr txBox="1">
            <a:spLocks noChangeArrowheads="1"/>
          </p:cNvSpPr>
          <p:nvPr/>
        </p:nvSpPr>
        <p:spPr bwMode="auto">
          <a:xfrm>
            <a:off x="2057400" y="3824288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104</a:t>
            </a:r>
          </a:p>
        </p:txBody>
      </p:sp>
      <p:sp>
        <p:nvSpPr>
          <p:cNvPr id="306264" name="Text Box 88"/>
          <p:cNvSpPr txBox="1">
            <a:spLocks noChangeArrowheads="1"/>
          </p:cNvSpPr>
          <p:nvPr/>
        </p:nvSpPr>
        <p:spPr bwMode="auto">
          <a:xfrm>
            <a:off x="3276600" y="3824288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112</a:t>
            </a:r>
          </a:p>
        </p:txBody>
      </p:sp>
      <p:sp>
        <p:nvSpPr>
          <p:cNvPr id="306265" name="Text Box 89"/>
          <p:cNvSpPr txBox="1">
            <a:spLocks noChangeArrowheads="1"/>
          </p:cNvSpPr>
          <p:nvPr/>
        </p:nvSpPr>
        <p:spPr bwMode="auto">
          <a:xfrm>
            <a:off x="3886200" y="3824288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116</a:t>
            </a:r>
          </a:p>
        </p:txBody>
      </p:sp>
      <p:sp>
        <p:nvSpPr>
          <p:cNvPr id="306266" name="Text Box 90"/>
          <p:cNvSpPr txBox="1">
            <a:spLocks noChangeArrowheads="1"/>
          </p:cNvSpPr>
          <p:nvPr/>
        </p:nvSpPr>
        <p:spPr bwMode="auto">
          <a:xfrm>
            <a:off x="4495800" y="3824288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120</a:t>
            </a:r>
          </a:p>
        </p:txBody>
      </p:sp>
      <p:sp>
        <p:nvSpPr>
          <p:cNvPr id="306267" name="Text Box 91"/>
          <p:cNvSpPr txBox="1">
            <a:spLocks noChangeArrowheads="1"/>
          </p:cNvSpPr>
          <p:nvPr/>
        </p:nvSpPr>
        <p:spPr bwMode="auto">
          <a:xfrm>
            <a:off x="5105400" y="3824288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124</a:t>
            </a:r>
          </a:p>
        </p:txBody>
      </p:sp>
      <p:sp>
        <p:nvSpPr>
          <p:cNvPr id="306268" name="Text Box 92"/>
          <p:cNvSpPr txBox="1">
            <a:spLocks noChangeArrowheads="1"/>
          </p:cNvSpPr>
          <p:nvPr/>
        </p:nvSpPr>
        <p:spPr bwMode="auto">
          <a:xfrm>
            <a:off x="5715000" y="3824288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128</a:t>
            </a:r>
          </a:p>
        </p:txBody>
      </p:sp>
      <p:sp>
        <p:nvSpPr>
          <p:cNvPr id="306269" name="Line 93"/>
          <p:cNvSpPr>
            <a:spLocks noChangeShapeType="1"/>
          </p:cNvSpPr>
          <p:nvPr/>
        </p:nvSpPr>
        <p:spPr bwMode="auto">
          <a:xfrm>
            <a:off x="1670050" y="47767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70" name="Arc 94"/>
          <p:cNvSpPr>
            <a:spLocks/>
          </p:cNvSpPr>
          <p:nvPr/>
        </p:nvSpPr>
        <p:spPr bwMode="auto">
          <a:xfrm rot="-5400000">
            <a:off x="1956594" y="4344194"/>
            <a:ext cx="658812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71" name="Line 95"/>
          <p:cNvSpPr>
            <a:spLocks noChangeShapeType="1"/>
          </p:cNvSpPr>
          <p:nvPr/>
        </p:nvSpPr>
        <p:spPr bwMode="auto">
          <a:xfrm>
            <a:off x="2286000" y="47767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72" name="Arc 96"/>
          <p:cNvSpPr>
            <a:spLocks/>
          </p:cNvSpPr>
          <p:nvPr/>
        </p:nvSpPr>
        <p:spPr bwMode="auto">
          <a:xfrm rot="-5400000">
            <a:off x="2566194" y="4344194"/>
            <a:ext cx="658812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73" name="Line 97"/>
          <p:cNvSpPr>
            <a:spLocks noChangeShapeType="1"/>
          </p:cNvSpPr>
          <p:nvPr/>
        </p:nvSpPr>
        <p:spPr bwMode="auto">
          <a:xfrm>
            <a:off x="2895600" y="47767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74" name="Arc 98"/>
          <p:cNvSpPr>
            <a:spLocks/>
          </p:cNvSpPr>
          <p:nvPr/>
        </p:nvSpPr>
        <p:spPr bwMode="auto">
          <a:xfrm rot="-5400000">
            <a:off x="3175794" y="4344194"/>
            <a:ext cx="658812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75" name="Line 99"/>
          <p:cNvSpPr>
            <a:spLocks noChangeShapeType="1"/>
          </p:cNvSpPr>
          <p:nvPr/>
        </p:nvSpPr>
        <p:spPr bwMode="auto">
          <a:xfrm>
            <a:off x="3505200" y="47767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76" name="Arc 100"/>
          <p:cNvSpPr>
            <a:spLocks/>
          </p:cNvSpPr>
          <p:nvPr/>
        </p:nvSpPr>
        <p:spPr bwMode="auto">
          <a:xfrm rot="-5400000">
            <a:off x="3785394" y="4344194"/>
            <a:ext cx="658812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77" name="Line 101"/>
          <p:cNvSpPr>
            <a:spLocks noChangeShapeType="1"/>
          </p:cNvSpPr>
          <p:nvPr/>
        </p:nvSpPr>
        <p:spPr bwMode="auto">
          <a:xfrm>
            <a:off x="4114800" y="47767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78" name="Arc 102"/>
          <p:cNvSpPr>
            <a:spLocks/>
          </p:cNvSpPr>
          <p:nvPr/>
        </p:nvSpPr>
        <p:spPr bwMode="auto">
          <a:xfrm rot="-5400000">
            <a:off x="4394994" y="4344194"/>
            <a:ext cx="658812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79" name="Line 103"/>
          <p:cNvSpPr>
            <a:spLocks noChangeShapeType="1"/>
          </p:cNvSpPr>
          <p:nvPr/>
        </p:nvSpPr>
        <p:spPr bwMode="auto">
          <a:xfrm>
            <a:off x="4724400" y="47767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80" name="Arc 104"/>
          <p:cNvSpPr>
            <a:spLocks/>
          </p:cNvSpPr>
          <p:nvPr/>
        </p:nvSpPr>
        <p:spPr bwMode="auto">
          <a:xfrm rot="-5400000">
            <a:off x="5004594" y="4344194"/>
            <a:ext cx="658812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81" name="Line 105"/>
          <p:cNvSpPr>
            <a:spLocks noChangeShapeType="1"/>
          </p:cNvSpPr>
          <p:nvPr/>
        </p:nvSpPr>
        <p:spPr bwMode="auto">
          <a:xfrm>
            <a:off x="5334000" y="47767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82" name="Arc 106"/>
          <p:cNvSpPr>
            <a:spLocks/>
          </p:cNvSpPr>
          <p:nvPr/>
        </p:nvSpPr>
        <p:spPr bwMode="auto">
          <a:xfrm rot="-5400000">
            <a:off x="5614194" y="4344194"/>
            <a:ext cx="658812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83" name="Line 107"/>
          <p:cNvSpPr>
            <a:spLocks noChangeShapeType="1"/>
          </p:cNvSpPr>
          <p:nvPr/>
        </p:nvSpPr>
        <p:spPr bwMode="auto">
          <a:xfrm>
            <a:off x="5943600" y="47767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84" name="Text Box 108"/>
          <p:cNvSpPr txBox="1">
            <a:spLocks noChangeArrowheads="1"/>
          </p:cNvSpPr>
          <p:nvPr/>
        </p:nvSpPr>
        <p:spPr bwMode="auto">
          <a:xfrm>
            <a:off x="2565400" y="49291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5540</a:t>
            </a:r>
          </a:p>
        </p:txBody>
      </p:sp>
      <p:sp>
        <p:nvSpPr>
          <p:cNvPr id="306285" name="Text Box 109"/>
          <p:cNvSpPr txBox="1">
            <a:spLocks noChangeArrowheads="1"/>
          </p:cNvSpPr>
          <p:nvPr/>
        </p:nvSpPr>
        <p:spPr bwMode="auto">
          <a:xfrm>
            <a:off x="3175000" y="49291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5560</a:t>
            </a:r>
          </a:p>
        </p:txBody>
      </p:sp>
      <p:sp>
        <p:nvSpPr>
          <p:cNvPr id="306286" name="Text Box 110"/>
          <p:cNvSpPr txBox="1">
            <a:spLocks noChangeArrowheads="1"/>
          </p:cNvSpPr>
          <p:nvPr/>
        </p:nvSpPr>
        <p:spPr bwMode="auto">
          <a:xfrm>
            <a:off x="3784600" y="49291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5580</a:t>
            </a:r>
          </a:p>
        </p:txBody>
      </p:sp>
      <p:sp>
        <p:nvSpPr>
          <p:cNvPr id="306287" name="Text Box 111"/>
          <p:cNvSpPr txBox="1">
            <a:spLocks noChangeArrowheads="1"/>
          </p:cNvSpPr>
          <p:nvPr/>
        </p:nvSpPr>
        <p:spPr bwMode="auto">
          <a:xfrm>
            <a:off x="4394200" y="49291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5600</a:t>
            </a:r>
          </a:p>
        </p:txBody>
      </p:sp>
      <p:sp>
        <p:nvSpPr>
          <p:cNvPr id="306288" name="Text Box 112"/>
          <p:cNvSpPr txBox="1">
            <a:spLocks noChangeArrowheads="1"/>
          </p:cNvSpPr>
          <p:nvPr/>
        </p:nvSpPr>
        <p:spPr bwMode="auto">
          <a:xfrm>
            <a:off x="5003800" y="49291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5620</a:t>
            </a:r>
          </a:p>
        </p:txBody>
      </p:sp>
      <p:sp>
        <p:nvSpPr>
          <p:cNvPr id="306289" name="Text Box 113"/>
          <p:cNvSpPr txBox="1">
            <a:spLocks noChangeArrowheads="1"/>
          </p:cNvSpPr>
          <p:nvPr/>
        </p:nvSpPr>
        <p:spPr bwMode="auto">
          <a:xfrm>
            <a:off x="5613400" y="49291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5640</a:t>
            </a:r>
          </a:p>
        </p:txBody>
      </p:sp>
      <p:sp>
        <p:nvSpPr>
          <p:cNvPr id="306290" name="Text Box 114"/>
          <p:cNvSpPr txBox="1">
            <a:spLocks noChangeArrowheads="1"/>
          </p:cNvSpPr>
          <p:nvPr/>
        </p:nvSpPr>
        <p:spPr bwMode="auto">
          <a:xfrm>
            <a:off x="6350000" y="3824288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132</a:t>
            </a:r>
          </a:p>
        </p:txBody>
      </p:sp>
      <p:sp>
        <p:nvSpPr>
          <p:cNvPr id="306291" name="Text Box 115"/>
          <p:cNvSpPr txBox="1">
            <a:spLocks noChangeArrowheads="1"/>
          </p:cNvSpPr>
          <p:nvPr/>
        </p:nvSpPr>
        <p:spPr bwMode="auto">
          <a:xfrm>
            <a:off x="6959600" y="3824288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136</a:t>
            </a:r>
          </a:p>
        </p:txBody>
      </p:sp>
      <p:sp>
        <p:nvSpPr>
          <p:cNvPr id="306292" name="Text Box 116"/>
          <p:cNvSpPr txBox="1">
            <a:spLocks noChangeArrowheads="1"/>
          </p:cNvSpPr>
          <p:nvPr/>
        </p:nvSpPr>
        <p:spPr bwMode="auto">
          <a:xfrm>
            <a:off x="7569200" y="3824288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140</a:t>
            </a:r>
          </a:p>
        </p:txBody>
      </p:sp>
      <p:sp>
        <p:nvSpPr>
          <p:cNvPr id="306293" name="Arc 117"/>
          <p:cNvSpPr>
            <a:spLocks/>
          </p:cNvSpPr>
          <p:nvPr/>
        </p:nvSpPr>
        <p:spPr bwMode="auto">
          <a:xfrm rot="-5400000">
            <a:off x="6249194" y="4331494"/>
            <a:ext cx="658812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94" name="Line 118"/>
          <p:cNvSpPr>
            <a:spLocks noChangeShapeType="1"/>
          </p:cNvSpPr>
          <p:nvPr/>
        </p:nvSpPr>
        <p:spPr bwMode="auto">
          <a:xfrm>
            <a:off x="6578600" y="47640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95" name="Arc 119"/>
          <p:cNvSpPr>
            <a:spLocks/>
          </p:cNvSpPr>
          <p:nvPr/>
        </p:nvSpPr>
        <p:spPr bwMode="auto">
          <a:xfrm rot="-5400000">
            <a:off x="6858794" y="4331494"/>
            <a:ext cx="658812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96" name="Line 120"/>
          <p:cNvSpPr>
            <a:spLocks noChangeShapeType="1"/>
          </p:cNvSpPr>
          <p:nvPr/>
        </p:nvSpPr>
        <p:spPr bwMode="auto">
          <a:xfrm>
            <a:off x="7188200" y="47640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97" name="Arc 121"/>
          <p:cNvSpPr>
            <a:spLocks/>
          </p:cNvSpPr>
          <p:nvPr/>
        </p:nvSpPr>
        <p:spPr bwMode="auto">
          <a:xfrm rot="-5400000">
            <a:off x="7468394" y="4331494"/>
            <a:ext cx="658812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98" name="Line 122"/>
          <p:cNvSpPr>
            <a:spLocks noChangeShapeType="1"/>
          </p:cNvSpPr>
          <p:nvPr/>
        </p:nvSpPr>
        <p:spPr bwMode="auto">
          <a:xfrm>
            <a:off x="7797800" y="47640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99" name="Text Box 123"/>
          <p:cNvSpPr txBox="1">
            <a:spLocks noChangeArrowheads="1"/>
          </p:cNvSpPr>
          <p:nvPr/>
        </p:nvSpPr>
        <p:spPr bwMode="auto">
          <a:xfrm>
            <a:off x="6248400" y="49164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5660</a:t>
            </a:r>
          </a:p>
        </p:txBody>
      </p:sp>
      <p:sp>
        <p:nvSpPr>
          <p:cNvPr id="306300" name="Text Box 124"/>
          <p:cNvSpPr txBox="1">
            <a:spLocks noChangeArrowheads="1"/>
          </p:cNvSpPr>
          <p:nvPr/>
        </p:nvSpPr>
        <p:spPr bwMode="auto">
          <a:xfrm>
            <a:off x="6858000" y="49164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5680</a:t>
            </a:r>
          </a:p>
        </p:txBody>
      </p:sp>
      <p:sp>
        <p:nvSpPr>
          <p:cNvPr id="306301" name="Text Box 125"/>
          <p:cNvSpPr txBox="1">
            <a:spLocks noChangeArrowheads="1"/>
          </p:cNvSpPr>
          <p:nvPr/>
        </p:nvSpPr>
        <p:spPr bwMode="auto">
          <a:xfrm>
            <a:off x="7467600" y="49164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5700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channels for 802.11a / US U-NII</a:t>
            </a:r>
          </a:p>
        </p:txBody>
      </p:sp>
      <p:sp>
        <p:nvSpPr>
          <p:cNvPr id="289796" name="Line 4"/>
          <p:cNvSpPr>
            <a:spLocks noChangeShapeType="1"/>
          </p:cNvSpPr>
          <p:nvPr/>
        </p:nvSpPr>
        <p:spPr bwMode="auto">
          <a:xfrm>
            <a:off x="627063" y="2682875"/>
            <a:ext cx="7310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797" name="Line 5"/>
          <p:cNvSpPr>
            <a:spLocks noChangeShapeType="1"/>
          </p:cNvSpPr>
          <p:nvPr/>
        </p:nvSpPr>
        <p:spPr bwMode="auto">
          <a:xfrm flipV="1">
            <a:off x="627063" y="13874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798" name="Arc 6"/>
          <p:cNvSpPr>
            <a:spLocks/>
          </p:cNvSpPr>
          <p:nvPr/>
        </p:nvSpPr>
        <p:spPr bwMode="auto">
          <a:xfrm rot="-5400000">
            <a:off x="1505743" y="2135982"/>
            <a:ext cx="658813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799" name="Text Box 7"/>
          <p:cNvSpPr txBox="1">
            <a:spLocks noChangeArrowheads="1"/>
          </p:cNvSpPr>
          <p:nvPr/>
        </p:nvSpPr>
        <p:spPr bwMode="auto">
          <a:xfrm>
            <a:off x="339725" y="2720975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5150</a:t>
            </a:r>
          </a:p>
        </p:txBody>
      </p:sp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7632700" y="2797175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[MHz]</a:t>
            </a:r>
          </a:p>
        </p:txBody>
      </p:sp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1511300" y="2720975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5180</a:t>
            </a:r>
          </a:p>
        </p:txBody>
      </p:sp>
      <p:sp>
        <p:nvSpPr>
          <p:cNvPr id="289803" name="Line 11"/>
          <p:cNvSpPr>
            <a:spLocks noChangeShapeType="1"/>
          </p:cNvSpPr>
          <p:nvPr/>
        </p:nvSpPr>
        <p:spPr bwMode="auto">
          <a:xfrm>
            <a:off x="627063" y="26114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4" name="Text Box 12"/>
          <p:cNvSpPr txBox="1">
            <a:spLocks noChangeArrowheads="1"/>
          </p:cNvSpPr>
          <p:nvPr/>
        </p:nvSpPr>
        <p:spPr bwMode="auto">
          <a:xfrm>
            <a:off x="6997700" y="2754313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5350</a:t>
            </a:r>
          </a:p>
        </p:txBody>
      </p:sp>
      <p:sp>
        <p:nvSpPr>
          <p:cNvPr id="289805" name="Line 13"/>
          <p:cNvSpPr>
            <a:spLocks noChangeShapeType="1"/>
          </p:cNvSpPr>
          <p:nvPr/>
        </p:nvSpPr>
        <p:spPr bwMode="auto">
          <a:xfrm>
            <a:off x="7327900" y="26114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8" name="Text Box 16"/>
          <p:cNvSpPr txBox="1">
            <a:spLocks noChangeArrowheads="1"/>
          </p:cNvSpPr>
          <p:nvPr/>
        </p:nvSpPr>
        <p:spPr bwMode="auto">
          <a:xfrm>
            <a:off x="2120900" y="2720975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5200</a:t>
            </a:r>
          </a:p>
        </p:txBody>
      </p:sp>
      <p:sp>
        <p:nvSpPr>
          <p:cNvPr id="289812" name="Text Box 20"/>
          <p:cNvSpPr txBox="1">
            <a:spLocks noChangeArrowheads="1"/>
          </p:cNvSpPr>
          <p:nvPr/>
        </p:nvSpPr>
        <p:spPr bwMode="auto">
          <a:xfrm>
            <a:off x="1612900" y="162242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36</a:t>
            </a:r>
          </a:p>
        </p:txBody>
      </p:sp>
      <p:sp>
        <p:nvSpPr>
          <p:cNvPr id="289813" name="Text Box 21"/>
          <p:cNvSpPr txBox="1">
            <a:spLocks noChangeArrowheads="1"/>
          </p:cNvSpPr>
          <p:nvPr/>
        </p:nvSpPr>
        <p:spPr bwMode="auto">
          <a:xfrm>
            <a:off x="2832100" y="162242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44</a:t>
            </a:r>
          </a:p>
        </p:txBody>
      </p:sp>
      <p:sp>
        <p:nvSpPr>
          <p:cNvPr id="289815" name="Line 23"/>
          <p:cNvSpPr>
            <a:spLocks noChangeShapeType="1"/>
          </p:cNvSpPr>
          <p:nvPr/>
        </p:nvSpPr>
        <p:spPr bwMode="auto">
          <a:xfrm>
            <a:off x="1577975" y="3057525"/>
            <a:ext cx="487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16" name="Text Box 24"/>
          <p:cNvSpPr txBox="1">
            <a:spLocks noChangeArrowheads="1"/>
          </p:cNvSpPr>
          <p:nvPr/>
        </p:nvSpPr>
        <p:spPr bwMode="auto">
          <a:xfrm>
            <a:off x="1308100" y="3101975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16.6 MHz</a:t>
            </a:r>
          </a:p>
        </p:txBody>
      </p:sp>
      <p:sp>
        <p:nvSpPr>
          <p:cNvPr id="289817" name="Text Box 25"/>
          <p:cNvSpPr txBox="1">
            <a:spLocks noChangeArrowheads="1"/>
          </p:cNvSpPr>
          <p:nvPr/>
        </p:nvSpPr>
        <p:spPr bwMode="auto">
          <a:xfrm>
            <a:off x="5499100" y="3635375"/>
            <a:ext cx="3105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center frequency = </a:t>
            </a:r>
          </a:p>
          <a:p>
            <a:pPr algn="l" eaLnBrk="0" hangingPunct="0"/>
            <a:r>
              <a:rPr lang="en-US" sz="1600">
                <a:latin typeface="Arial" charset="0"/>
              </a:rPr>
              <a:t>5000 + 5*channel number [MHz]</a:t>
            </a:r>
          </a:p>
        </p:txBody>
      </p:sp>
      <p:sp>
        <p:nvSpPr>
          <p:cNvPr id="289818" name="Text Box 26"/>
          <p:cNvSpPr txBox="1">
            <a:spLocks noChangeArrowheads="1"/>
          </p:cNvSpPr>
          <p:nvPr/>
        </p:nvSpPr>
        <p:spPr bwMode="auto">
          <a:xfrm>
            <a:off x="6718300" y="1577975"/>
            <a:ext cx="893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channel</a:t>
            </a:r>
          </a:p>
        </p:txBody>
      </p:sp>
      <p:sp>
        <p:nvSpPr>
          <p:cNvPr id="289819" name="Text Box 27"/>
          <p:cNvSpPr txBox="1">
            <a:spLocks noChangeArrowheads="1"/>
          </p:cNvSpPr>
          <p:nvPr/>
        </p:nvSpPr>
        <p:spPr bwMode="auto">
          <a:xfrm>
            <a:off x="2222500" y="162242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40</a:t>
            </a:r>
          </a:p>
        </p:txBody>
      </p:sp>
      <p:sp>
        <p:nvSpPr>
          <p:cNvPr id="289820" name="Text Box 28"/>
          <p:cNvSpPr txBox="1">
            <a:spLocks noChangeArrowheads="1"/>
          </p:cNvSpPr>
          <p:nvPr/>
        </p:nvSpPr>
        <p:spPr bwMode="auto">
          <a:xfrm>
            <a:off x="3441700" y="162242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48</a:t>
            </a:r>
          </a:p>
        </p:txBody>
      </p:sp>
      <p:sp>
        <p:nvSpPr>
          <p:cNvPr id="289821" name="Text Box 29"/>
          <p:cNvSpPr txBox="1">
            <a:spLocks noChangeArrowheads="1"/>
          </p:cNvSpPr>
          <p:nvPr/>
        </p:nvSpPr>
        <p:spPr bwMode="auto">
          <a:xfrm>
            <a:off x="4051300" y="162242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52</a:t>
            </a:r>
          </a:p>
        </p:txBody>
      </p:sp>
      <p:sp>
        <p:nvSpPr>
          <p:cNvPr id="289822" name="Text Box 30"/>
          <p:cNvSpPr txBox="1">
            <a:spLocks noChangeArrowheads="1"/>
          </p:cNvSpPr>
          <p:nvPr/>
        </p:nvSpPr>
        <p:spPr bwMode="auto">
          <a:xfrm>
            <a:off x="4660900" y="162242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56</a:t>
            </a:r>
          </a:p>
        </p:txBody>
      </p:sp>
      <p:sp>
        <p:nvSpPr>
          <p:cNvPr id="289823" name="Text Box 31"/>
          <p:cNvSpPr txBox="1">
            <a:spLocks noChangeArrowheads="1"/>
          </p:cNvSpPr>
          <p:nvPr/>
        </p:nvSpPr>
        <p:spPr bwMode="auto">
          <a:xfrm>
            <a:off x="5270500" y="162242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60</a:t>
            </a:r>
          </a:p>
        </p:txBody>
      </p:sp>
      <p:sp>
        <p:nvSpPr>
          <p:cNvPr id="289824" name="Text Box 32"/>
          <p:cNvSpPr txBox="1">
            <a:spLocks noChangeArrowheads="1"/>
          </p:cNvSpPr>
          <p:nvPr/>
        </p:nvSpPr>
        <p:spPr bwMode="auto">
          <a:xfrm>
            <a:off x="5880100" y="162242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64</a:t>
            </a:r>
          </a:p>
        </p:txBody>
      </p:sp>
      <p:sp>
        <p:nvSpPr>
          <p:cNvPr id="289825" name="Text Box 33"/>
          <p:cNvSpPr txBox="1">
            <a:spLocks noChangeArrowheads="1"/>
          </p:cNvSpPr>
          <p:nvPr/>
        </p:nvSpPr>
        <p:spPr bwMode="auto">
          <a:xfrm>
            <a:off x="1054100" y="4016375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149</a:t>
            </a:r>
          </a:p>
        </p:txBody>
      </p:sp>
      <p:sp>
        <p:nvSpPr>
          <p:cNvPr id="289826" name="Text Box 34"/>
          <p:cNvSpPr txBox="1">
            <a:spLocks noChangeArrowheads="1"/>
          </p:cNvSpPr>
          <p:nvPr/>
        </p:nvSpPr>
        <p:spPr bwMode="auto">
          <a:xfrm>
            <a:off x="1663700" y="4016375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153</a:t>
            </a:r>
          </a:p>
        </p:txBody>
      </p:sp>
      <p:sp>
        <p:nvSpPr>
          <p:cNvPr id="289827" name="Text Box 35"/>
          <p:cNvSpPr txBox="1">
            <a:spLocks noChangeArrowheads="1"/>
          </p:cNvSpPr>
          <p:nvPr/>
        </p:nvSpPr>
        <p:spPr bwMode="auto">
          <a:xfrm>
            <a:off x="2273300" y="4016375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157</a:t>
            </a:r>
          </a:p>
        </p:txBody>
      </p:sp>
      <p:sp>
        <p:nvSpPr>
          <p:cNvPr id="289828" name="Text Box 36"/>
          <p:cNvSpPr txBox="1">
            <a:spLocks noChangeArrowheads="1"/>
          </p:cNvSpPr>
          <p:nvPr/>
        </p:nvSpPr>
        <p:spPr bwMode="auto">
          <a:xfrm>
            <a:off x="2882900" y="4016375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161</a:t>
            </a:r>
          </a:p>
        </p:txBody>
      </p:sp>
      <p:sp>
        <p:nvSpPr>
          <p:cNvPr id="289893" name="Line 101"/>
          <p:cNvSpPr>
            <a:spLocks noChangeShapeType="1"/>
          </p:cNvSpPr>
          <p:nvPr/>
        </p:nvSpPr>
        <p:spPr bwMode="auto">
          <a:xfrm>
            <a:off x="1835150" y="2568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94" name="Arc 102"/>
          <p:cNvSpPr>
            <a:spLocks/>
          </p:cNvSpPr>
          <p:nvPr/>
        </p:nvSpPr>
        <p:spPr bwMode="auto">
          <a:xfrm rot="-5400000">
            <a:off x="2121693" y="2135982"/>
            <a:ext cx="658813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96" name="Line 104"/>
          <p:cNvSpPr>
            <a:spLocks noChangeShapeType="1"/>
          </p:cNvSpPr>
          <p:nvPr/>
        </p:nvSpPr>
        <p:spPr bwMode="auto">
          <a:xfrm>
            <a:off x="2451100" y="2568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97" name="Arc 105"/>
          <p:cNvSpPr>
            <a:spLocks/>
          </p:cNvSpPr>
          <p:nvPr/>
        </p:nvSpPr>
        <p:spPr bwMode="auto">
          <a:xfrm rot="-5400000">
            <a:off x="2731293" y="2135982"/>
            <a:ext cx="658813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99" name="Line 107"/>
          <p:cNvSpPr>
            <a:spLocks noChangeShapeType="1"/>
          </p:cNvSpPr>
          <p:nvPr/>
        </p:nvSpPr>
        <p:spPr bwMode="auto">
          <a:xfrm>
            <a:off x="3060700" y="2568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00" name="Arc 108"/>
          <p:cNvSpPr>
            <a:spLocks/>
          </p:cNvSpPr>
          <p:nvPr/>
        </p:nvSpPr>
        <p:spPr bwMode="auto">
          <a:xfrm rot="-5400000">
            <a:off x="3340893" y="2135982"/>
            <a:ext cx="658813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01" name="Line 109"/>
          <p:cNvSpPr>
            <a:spLocks noChangeShapeType="1"/>
          </p:cNvSpPr>
          <p:nvPr/>
        </p:nvSpPr>
        <p:spPr bwMode="auto">
          <a:xfrm>
            <a:off x="3670300" y="2568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02" name="Arc 110"/>
          <p:cNvSpPr>
            <a:spLocks/>
          </p:cNvSpPr>
          <p:nvPr/>
        </p:nvSpPr>
        <p:spPr bwMode="auto">
          <a:xfrm rot="-5400000">
            <a:off x="3950493" y="2135982"/>
            <a:ext cx="658813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03" name="Line 111"/>
          <p:cNvSpPr>
            <a:spLocks noChangeShapeType="1"/>
          </p:cNvSpPr>
          <p:nvPr/>
        </p:nvSpPr>
        <p:spPr bwMode="auto">
          <a:xfrm>
            <a:off x="4279900" y="2568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04" name="Arc 112"/>
          <p:cNvSpPr>
            <a:spLocks/>
          </p:cNvSpPr>
          <p:nvPr/>
        </p:nvSpPr>
        <p:spPr bwMode="auto">
          <a:xfrm rot="-5400000">
            <a:off x="4560093" y="2135982"/>
            <a:ext cx="658813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05" name="Line 113"/>
          <p:cNvSpPr>
            <a:spLocks noChangeShapeType="1"/>
          </p:cNvSpPr>
          <p:nvPr/>
        </p:nvSpPr>
        <p:spPr bwMode="auto">
          <a:xfrm>
            <a:off x="4889500" y="2568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06" name="Arc 114"/>
          <p:cNvSpPr>
            <a:spLocks/>
          </p:cNvSpPr>
          <p:nvPr/>
        </p:nvSpPr>
        <p:spPr bwMode="auto">
          <a:xfrm rot="-5400000">
            <a:off x="5169693" y="2135982"/>
            <a:ext cx="658813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07" name="Line 115"/>
          <p:cNvSpPr>
            <a:spLocks noChangeShapeType="1"/>
          </p:cNvSpPr>
          <p:nvPr/>
        </p:nvSpPr>
        <p:spPr bwMode="auto">
          <a:xfrm>
            <a:off x="5499100" y="2568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08" name="Arc 116"/>
          <p:cNvSpPr>
            <a:spLocks/>
          </p:cNvSpPr>
          <p:nvPr/>
        </p:nvSpPr>
        <p:spPr bwMode="auto">
          <a:xfrm rot="-5400000">
            <a:off x="5779293" y="2135982"/>
            <a:ext cx="658813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09" name="Line 117"/>
          <p:cNvSpPr>
            <a:spLocks noChangeShapeType="1"/>
          </p:cNvSpPr>
          <p:nvPr/>
        </p:nvSpPr>
        <p:spPr bwMode="auto">
          <a:xfrm>
            <a:off x="6108700" y="2568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10" name="Text Box 118"/>
          <p:cNvSpPr txBox="1">
            <a:spLocks noChangeArrowheads="1"/>
          </p:cNvSpPr>
          <p:nvPr/>
        </p:nvSpPr>
        <p:spPr bwMode="auto">
          <a:xfrm>
            <a:off x="2730500" y="2720975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5220</a:t>
            </a:r>
          </a:p>
        </p:txBody>
      </p:sp>
      <p:sp>
        <p:nvSpPr>
          <p:cNvPr id="289911" name="Text Box 119"/>
          <p:cNvSpPr txBox="1">
            <a:spLocks noChangeArrowheads="1"/>
          </p:cNvSpPr>
          <p:nvPr/>
        </p:nvSpPr>
        <p:spPr bwMode="auto">
          <a:xfrm>
            <a:off x="3340100" y="2720975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5240</a:t>
            </a:r>
          </a:p>
        </p:txBody>
      </p:sp>
      <p:sp>
        <p:nvSpPr>
          <p:cNvPr id="289912" name="Text Box 120"/>
          <p:cNvSpPr txBox="1">
            <a:spLocks noChangeArrowheads="1"/>
          </p:cNvSpPr>
          <p:nvPr/>
        </p:nvSpPr>
        <p:spPr bwMode="auto">
          <a:xfrm>
            <a:off x="3949700" y="2720975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5260</a:t>
            </a:r>
          </a:p>
        </p:txBody>
      </p:sp>
      <p:sp>
        <p:nvSpPr>
          <p:cNvPr id="289913" name="Text Box 121"/>
          <p:cNvSpPr txBox="1">
            <a:spLocks noChangeArrowheads="1"/>
          </p:cNvSpPr>
          <p:nvPr/>
        </p:nvSpPr>
        <p:spPr bwMode="auto">
          <a:xfrm>
            <a:off x="4559300" y="2720975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5280</a:t>
            </a:r>
          </a:p>
        </p:txBody>
      </p:sp>
      <p:sp>
        <p:nvSpPr>
          <p:cNvPr id="289914" name="Text Box 122"/>
          <p:cNvSpPr txBox="1">
            <a:spLocks noChangeArrowheads="1"/>
          </p:cNvSpPr>
          <p:nvPr/>
        </p:nvSpPr>
        <p:spPr bwMode="auto">
          <a:xfrm>
            <a:off x="5168900" y="2720975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5300</a:t>
            </a:r>
          </a:p>
        </p:txBody>
      </p:sp>
      <p:sp>
        <p:nvSpPr>
          <p:cNvPr id="289915" name="Text Box 123"/>
          <p:cNvSpPr txBox="1">
            <a:spLocks noChangeArrowheads="1"/>
          </p:cNvSpPr>
          <p:nvPr/>
        </p:nvSpPr>
        <p:spPr bwMode="auto">
          <a:xfrm>
            <a:off x="5778500" y="2720975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5320</a:t>
            </a:r>
          </a:p>
        </p:txBody>
      </p:sp>
      <p:sp>
        <p:nvSpPr>
          <p:cNvPr id="289916" name="Line 124"/>
          <p:cNvSpPr>
            <a:spLocks noChangeShapeType="1"/>
          </p:cNvSpPr>
          <p:nvPr/>
        </p:nvSpPr>
        <p:spPr bwMode="auto">
          <a:xfrm>
            <a:off x="652463" y="5121275"/>
            <a:ext cx="3779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17" name="Line 125"/>
          <p:cNvSpPr>
            <a:spLocks noChangeShapeType="1"/>
          </p:cNvSpPr>
          <p:nvPr/>
        </p:nvSpPr>
        <p:spPr bwMode="auto">
          <a:xfrm flipV="1">
            <a:off x="652463" y="38258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18" name="Arc 126"/>
          <p:cNvSpPr>
            <a:spLocks/>
          </p:cNvSpPr>
          <p:nvPr/>
        </p:nvSpPr>
        <p:spPr bwMode="auto">
          <a:xfrm rot="-5400000">
            <a:off x="972343" y="4574382"/>
            <a:ext cx="658813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19" name="Text Box 127"/>
          <p:cNvSpPr txBox="1">
            <a:spLocks noChangeArrowheads="1"/>
          </p:cNvSpPr>
          <p:nvPr/>
        </p:nvSpPr>
        <p:spPr bwMode="auto">
          <a:xfrm>
            <a:off x="365125" y="5159375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5725</a:t>
            </a:r>
          </a:p>
        </p:txBody>
      </p:sp>
      <p:sp>
        <p:nvSpPr>
          <p:cNvPr id="289920" name="Text Box 128"/>
          <p:cNvSpPr txBox="1">
            <a:spLocks noChangeArrowheads="1"/>
          </p:cNvSpPr>
          <p:nvPr/>
        </p:nvSpPr>
        <p:spPr bwMode="auto">
          <a:xfrm>
            <a:off x="4076700" y="5235575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[MHz]</a:t>
            </a:r>
          </a:p>
        </p:txBody>
      </p:sp>
      <p:sp>
        <p:nvSpPr>
          <p:cNvPr id="289921" name="Text Box 129"/>
          <p:cNvSpPr txBox="1">
            <a:spLocks noChangeArrowheads="1"/>
          </p:cNvSpPr>
          <p:nvPr/>
        </p:nvSpPr>
        <p:spPr bwMode="auto">
          <a:xfrm>
            <a:off x="977900" y="5159375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5745</a:t>
            </a:r>
          </a:p>
        </p:txBody>
      </p:sp>
      <p:sp>
        <p:nvSpPr>
          <p:cNvPr id="289922" name="Line 130"/>
          <p:cNvSpPr>
            <a:spLocks noChangeShapeType="1"/>
          </p:cNvSpPr>
          <p:nvPr/>
        </p:nvSpPr>
        <p:spPr bwMode="auto">
          <a:xfrm>
            <a:off x="652463" y="50498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23" name="Text Box 131"/>
          <p:cNvSpPr txBox="1">
            <a:spLocks noChangeArrowheads="1"/>
          </p:cNvSpPr>
          <p:nvPr/>
        </p:nvSpPr>
        <p:spPr bwMode="auto">
          <a:xfrm>
            <a:off x="3441700" y="5192713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5825</a:t>
            </a:r>
          </a:p>
        </p:txBody>
      </p:sp>
      <p:sp>
        <p:nvSpPr>
          <p:cNvPr id="289924" name="Line 132"/>
          <p:cNvSpPr>
            <a:spLocks noChangeShapeType="1"/>
          </p:cNvSpPr>
          <p:nvPr/>
        </p:nvSpPr>
        <p:spPr bwMode="auto">
          <a:xfrm>
            <a:off x="3771900" y="50498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25" name="Text Box 133"/>
          <p:cNvSpPr txBox="1">
            <a:spLocks noChangeArrowheads="1"/>
          </p:cNvSpPr>
          <p:nvPr/>
        </p:nvSpPr>
        <p:spPr bwMode="auto">
          <a:xfrm>
            <a:off x="1587500" y="5159375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5765</a:t>
            </a:r>
          </a:p>
        </p:txBody>
      </p:sp>
      <p:sp>
        <p:nvSpPr>
          <p:cNvPr id="289928" name="Line 136"/>
          <p:cNvSpPr>
            <a:spLocks noChangeShapeType="1"/>
          </p:cNvSpPr>
          <p:nvPr/>
        </p:nvSpPr>
        <p:spPr bwMode="auto">
          <a:xfrm>
            <a:off x="1044575" y="5495925"/>
            <a:ext cx="487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29" name="Text Box 137"/>
          <p:cNvSpPr txBox="1">
            <a:spLocks noChangeArrowheads="1"/>
          </p:cNvSpPr>
          <p:nvPr/>
        </p:nvSpPr>
        <p:spPr bwMode="auto">
          <a:xfrm>
            <a:off x="774700" y="5540375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16.6 MHz</a:t>
            </a:r>
          </a:p>
        </p:txBody>
      </p:sp>
      <p:sp>
        <p:nvSpPr>
          <p:cNvPr id="289930" name="Text Box 138"/>
          <p:cNvSpPr txBox="1">
            <a:spLocks noChangeArrowheads="1"/>
          </p:cNvSpPr>
          <p:nvPr/>
        </p:nvSpPr>
        <p:spPr bwMode="auto">
          <a:xfrm>
            <a:off x="3670300" y="4016375"/>
            <a:ext cx="893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channel</a:t>
            </a:r>
          </a:p>
        </p:txBody>
      </p:sp>
      <p:sp>
        <p:nvSpPr>
          <p:cNvPr id="289937" name="Line 145"/>
          <p:cNvSpPr>
            <a:spLocks noChangeShapeType="1"/>
          </p:cNvSpPr>
          <p:nvPr/>
        </p:nvSpPr>
        <p:spPr bwMode="auto">
          <a:xfrm>
            <a:off x="1301750" y="50069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38" name="Arc 146"/>
          <p:cNvSpPr>
            <a:spLocks/>
          </p:cNvSpPr>
          <p:nvPr/>
        </p:nvSpPr>
        <p:spPr bwMode="auto">
          <a:xfrm rot="-5400000">
            <a:off x="1588293" y="4574382"/>
            <a:ext cx="658813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39" name="Line 147"/>
          <p:cNvSpPr>
            <a:spLocks noChangeShapeType="1"/>
          </p:cNvSpPr>
          <p:nvPr/>
        </p:nvSpPr>
        <p:spPr bwMode="auto">
          <a:xfrm>
            <a:off x="1917700" y="50069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40" name="Arc 148"/>
          <p:cNvSpPr>
            <a:spLocks/>
          </p:cNvSpPr>
          <p:nvPr/>
        </p:nvSpPr>
        <p:spPr bwMode="auto">
          <a:xfrm rot="-5400000">
            <a:off x="2197893" y="4574382"/>
            <a:ext cx="658813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41" name="Line 149"/>
          <p:cNvSpPr>
            <a:spLocks noChangeShapeType="1"/>
          </p:cNvSpPr>
          <p:nvPr/>
        </p:nvSpPr>
        <p:spPr bwMode="auto">
          <a:xfrm>
            <a:off x="2527300" y="50069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42" name="Arc 150"/>
          <p:cNvSpPr>
            <a:spLocks/>
          </p:cNvSpPr>
          <p:nvPr/>
        </p:nvSpPr>
        <p:spPr bwMode="auto">
          <a:xfrm rot="-5400000">
            <a:off x="2807493" y="4574382"/>
            <a:ext cx="658813" cy="457200"/>
          </a:xfrm>
          <a:custGeom>
            <a:avLst/>
            <a:gdLst>
              <a:gd name="G0" fmla="+- 478 0 0"/>
              <a:gd name="G1" fmla="+- 21600 0 0"/>
              <a:gd name="G2" fmla="+- 21600 0 0"/>
              <a:gd name="T0" fmla="*/ 478 w 22078"/>
              <a:gd name="T1" fmla="*/ 0 h 43200"/>
              <a:gd name="T2" fmla="*/ 0 w 22078"/>
              <a:gd name="T3" fmla="*/ 43195 h 43200"/>
              <a:gd name="T4" fmla="*/ 478 w 2207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078" h="43200" fill="none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</a:path>
              <a:path w="22078" h="43200" stroke="0" extrusionOk="0">
                <a:moveTo>
                  <a:pt x="477" y="0"/>
                </a:moveTo>
                <a:cubicBezTo>
                  <a:pt x="12407" y="0"/>
                  <a:pt x="22078" y="9670"/>
                  <a:pt x="22078" y="21600"/>
                </a:cubicBezTo>
                <a:cubicBezTo>
                  <a:pt x="22078" y="33529"/>
                  <a:pt x="12407" y="43200"/>
                  <a:pt x="478" y="43200"/>
                </a:cubicBezTo>
                <a:cubicBezTo>
                  <a:pt x="318" y="43200"/>
                  <a:pt x="159" y="43198"/>
                  <a:pt x="0" y="43194"/>
                </a:cubicBezTo>
                <a:lnTo>
                  <a:pt x="47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43" name="Line 151"/>
          <p:cNvSpPr>
            <a:spLocks noChangeShapeType="1"/>
          </p:cNvSpPr>
          <p:nvPr/>
        </p:nvSpPr>
        <p:spPr bwMode="auto">
          <a:xfrm>
            <a:off x="3136900" y="50069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952" name="Text Box 160"/>
          <p:cNvSpPr txBox="1">
            <a:spLocks noChangeArrowheads="1"/>
          </p:cNvSpPr>
          <p:nvPr/>
        </p:nvSpPr>
        <p:spPr bwMode="auto">
          <a:xfrm>
            <a:off x="2197100" y="5159375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5785</a:t>
            </a:r>
          </a:p>
        </p:txBody>
      </p:sp>
      <p:sp>
        <p:nvSpPr>
          <p:cNvPr id="289953" name="Text Box 161"/>
          <p:cNvSpPr txBox="1">
            <a:spLocks noChangeArrowheads="1"/>
          </p:cNvSpPr>
          <p:nvPr/>
        </p:nvSpPr>
        <p:spPr bwMode="auto">
          <a:xfrm>
            <a:off x="2806700" y="5159375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5805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99" name="AutoShape 83"/>
          <p:cNvSpPr>
            <a:spLocks noChangeArrowheads="1"/>
          </p:cNvSpPr>
          <p:nvPr/>
        </p:nvSpPr>
        <p:spPr bwMode="auto">
          <a:xfrm rot="-5400000">
            <a:off x="4610100" y="4254500"/>
            <a:ext cx="2209800" cy="152400"/>
          </a:xfrm>
          <a:prstGeom prst="flowChartDelay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17" name="AutoShape 101"/>
          <p:cNvSpPr>
            <a:spLocks noChangeArrowheads="1"/>
          </p:cNvSpPr>
          <p:nvPr/>
        </p:nvSpPr>
        <p:spPr bwMode="auto">
          <a:xfrm rot="-5400000">
            <a:off x="1409700" y="4254500"/>
            <a:ext cx="2209800" cy="152400"/>
          </a:xfrm>
          <a:prstGeom prst="flowChartDelay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28" name="AutoShape 112"/>
          <p:cNvSpPr>
            <a:spLocks noChangeArrowheads="1"/>
          </p:cNvSpPr>
          <p:nvPr/>
        </p:nvSpPr>
        <p:spPr bwMode="auto">
          <a:xfrm rot="-5400000">
            <a:off x="2476500" y="4254500"/>
            <a:ext cx="2209800" cy="152400"/>
          </a:xfrm>
          <a:prstGeom prst="flowChartDelay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OFDM in IEEE 802.11a</a:t>
            </a: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OFDM with 52 used subcarriers (64 in total)</a:t>
            </a:r>
          </a:p>
          <a:p>
            <a:pPr lvl="1"/>
            <a:r>
              <a:rPr lang="en-US"/>
              <a:t>48 data + 4 pilot</a:t>
            </a:r>
          </a:p>
          <a:p>
            <a:pPr lvl="2"/>
            <a:r>
              <a:rPr lang="en-US"/>
              <a:t>(plus 12 virtual subcarriers)</a:t>
            </a:r>
          </a:p>
          <a:p>
            <a:pPr lvl="1"/>
            <a:r>
              <a:rPr lang="en-US"/>
              <a:t>312.5 kHz spacing</a:t>
            </a:r>
          </a:p>
        </p:txBody>
      </p:sp>
      <p:sp>
        <p:nvSpPr>
          <p:cNvPr id="290823" name="Line 7"/>
          <p:cNvSpPr>
            <a:spLocks noChangeShapeType="1"/>
          </p:cNvSpPr>
          <p:nvPr/>
        </p:nvSpPr>
        <p:spPr bwMode="auto">
          <a:xfrm>
            <a:off x="1295400" y="54356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6553200" y="5435600"/>
            <a:ext cx="1087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subcarrier</a:t>
            </a:r>
          </a:p>
          <a:p>
            <a:pPr algn="l" eaLnBrk="0" hangingPunct="0"/>
            <a:r>
              <a:rPr lang="de-DE" sz="1600">
                <a:latin typeface="Arial" charset="0"/>
              </a:rPr>
              <a:t>number</a:t>
            </a:r>
            <a:endParaRPr lang="en-US" sz="1600">
              <a:latin typeface="Arial" charset="0"/>
            </a:endParaRPr>
          </a:p>
        </p:txBody>
      </p:sp>
      <p:sp>
        <p:nvSpPr>
          <p:cNvPr id="290825" name="Line 9"/>
          <p:cNvSpPr>
            <a:spLocks noChangeShapeType="1"/>
          </p:cNvSpPr>
          <p:nvPr/>
        </p:nvSpPr>
        <p:spPr bwMode="auto">
          <a:xfrm flipV="1">
            <a:off x="4114800" y="2692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7" name="Text Box 11"/>
          <p:cNvSpPr txBox="1">
            <a:spLocks noChangeArrowheads="1"/>
          </p:cNvSpPr>
          <p:nvPr/>
        </p:nvSpPr>
        <p:spPr bwMode="auto">
          <a:xfrm>
            <a:off x="4038600" y="54356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</a:t>
            </a:r>
            <a:endParaRPr lang="en-US" sz="1600">
              <a:latin typeface="Arial" charset="0"/>
            </a:endParaRPr>
          </a:p>
        </p:txBody>
      </p:sp>
      <p:sp>
        <p:nvSpPr>
          <p:cNvPr id="290829" name="Text Box 13"/>
          <p:cNvSpPr txBox="1">
            <a:spLocks noChangeArrowheads="1"/>
          </p:cNvSpPr>
          <p:nvPr/>
        </p:nvSpPr>
        <p:spPr bwMode="auto">
          <a:xfrm>
            <a:off x="4495800" y="54356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7</a:t>
            </a:r>
            <a:endParaRPr lang="en-US" sz="1600">
              <a:latin typeface="Arial" charset="0"/>
            </a:endParaRPr>
          </a:p>
        </p:txBody>
      </p:sp>
      <p:sp>
        <p:nvSpPr>
          <p:cNvPr id="290830" name="Text Box 14"/>
          <p:cNvSpPr txBox="1">
            <a:spLocks noChangeArrowheads="1"/>
          </p:cNvSpPr>
          <p:nvPr/>
        </p:nvSpPr>
        <p:spPr bwMode="auto">
          <a:xfrm>
            <a:off x="5534025" y="54356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21</a:t>
            </a:r>
            <a:endParaRPr lang="en-US" sz="1600">
              <a:latin typeface="Arial" charset="0"/>
            </a:endParaRPr>
          </a:p>
        </p:txBody>
      </p:sp>
      <p:sp>
        <p:nvSpPr>
          <p:cNvPr id="290831" name="Text Box 15"/>
          <p:cNvSpPr txBox="1">
            <a:spLocks noChangeArrowheads="1"/>
          </p:cNvSpPr>
          <p:nvPr/>
        </p:nvSpPr>
        <p:spPr bwMode="auto">
          <a:xfrm>
            <a:off x="5915025" y="54356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26</a:t>
            </a:r>
            <a:endParaRPr lang="en-US" sz="1600">
              <a:latin typeface="Arial" charset="0"/>
            </a:endParaRPr>
          </a:p>
        </p:txBody>
      </p:sp>
      <p:sp>
        <p:nvSpPr>
          <p:cNvPr id="290879" name="AutoShape 63"/>
          <p:cNvSpPr>
            <a:spLocks noChangeArrowheads="1"/>
          </p:cNvSpPr>
          <p:nvPr/>
        </p:nvSpPr>
        <p:spPr bwMode="auto">
          <a:xfrm rot="-5400000">
            <a:off x="30861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80" name="AutoShape 64"/>
          <p:cNvSpPr>
            <a:spLocks noChangeArrowheads="1"/>
          </p:cNvSpPr>
          <p:nvPr/>
        </p:nvSpPr>
        <p:spPr bwMode="auto">
          <a:xfrm rot="-5400000">
            <a:off x="31623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81" name="AutoShape 65"/>
          <p:cNvSpPr>
            <a:spLocks noChangeArrowheads="1"/>
          </p:cNvSpPr>
          <p:nvPr/>
        </p:nvSpPr>
        <p:spPr bwMode="auto">
          <a:xfrm rot="-5400000">
            <a:off x="32385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82" name="AutoShape 66"/>
          <p:cNvSpPr>
            <a:spLocks noChangeArrowheads="1"/>
          </p:cNvSpPr>
          <p:nvPr/>
        </p:nvSpPr>
        <p:spPr bwMode="auto">
          <a:xfrm rot="-5400000">
            <a:off x="33147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83" name="AutoShape 67"/>
          <p:cNvSpPr>
            <a:spLocks noChangeArrowheads="1"/>
          </p:cNvSpPr>
          <p:nvPr/>
        </p:nvSpPr>
        <p:spPr bwMode="auto">
          <a:xfrm rot="-5400000">
            <a:off x="33909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85" name="AutoShape 69"/>
          <p:cNvSpPr>
            <a:spLocks noChangeArrowheads="1"/>
          </p:cNvSpPr>
          <p:nvPr/>
        </p:nvSpPr>
        <p:spPr bwMode="auto">
          <a:xfrm rot="-5400000">
            <a:off x="3543300" y="4254500"/>
            <a:ext cx="2209800" cy="152400"/>
          </a:xfrm>
          <a:prstGeom prst="flowChartDelay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86" name="AutoShape 70"/>
          <p:cNvSpPr>
            <a:spLocks noChangeArrowheads="1"/>
          </p:cNvSpPr>
          <p:nvPr/>
        </p:nvSpPr>
        <p:spPr bwMode="auto">
          <a:xfrm rot="-5400000">
            <a:off x="36195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84" name="AutoShape 68"/>
          <p:cNvSpPr>
            <a:spLocks noChangeArrowheads="1"/>
          </p:cNvSpPr>
          <p:nvPr/>
        </p:nvSpPr>
        <p:spPr bwMode="auto">
          <a:xfrm rot="-5400000">
            <a:off x="34671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87" name="AutoShape 71"/>
          <p:cNvSpPr>
            <a:spLocks noChangeArrowheads="1"/>
          </p:cNvSpPr>
          <p:nvPr/>
        </p:nvSpPr>
        <p:spPr bwMode="auto">
          <a:xfrm rot="-5400000">
            <a:off x="36957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88" name="AutoShape 72"/>
          <p:cNvSpPr>
            <a:spLocks noChangeArrowheads="1"/>
          </p:cNvSpPr>
          <p:nvPr/>
        </p:nvSpPr>
        <p:spPr bwMode="auto">
          <a:xfrm rot="-5400000">
            <a:off x="37719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89" name="AutoShape 73"/>
          <p:cNvSpPr>
            <a:spLocks noChangeArrowheads="1"/>
          </p:cNvSpPr>
          <p:nvPr/>
        </p:nvSpPr>
        <p:spPr bwMode="auto">
          <a:xfrm rot="-5400000">
            <a:off x="38481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90" name="AutoShape 74"/>
          <p:cNvSpPr>
            <a:spLocks noChangeArrowheads="1"/>
          </p:cNvSpPr>
          <p:nvPr/>
        </p:nvSpPr>
        <p:spPr bwMode="auto">
          <a:xfrm rot="-5400000">
            <a:off x="39243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91" name="AutoShape 75"/>
          <p:cNvSpPr>
            <a:spLocks noChangeArrowheads="1"/>
          </p:cNvSpPr>
          <p:nvPr/>
        </p:nvSpPr>
        <p:spPr bwMode="auto">
          <a:xfrm rot="-5400000">
            <a:off x="40005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92" name="AutoShape 76"/>
          <p:cNvSpPr>
            <a:spLocks noChangeArrowheads="1"/>
          </p:cNvSpPr>
          <p:nvPr/>
        </p:nvSpPr>
        <p:spPr bwMode="auto">
          <a:xfrm rot="-5400000">
            <a:off x="41529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93" name="AutoShape 77"/>
          <p:cNvSpPr>
            <a:spLocks noChangeArrowheads="1"/>
          </p:cNvSpPr>
          <p:nvPr/>
        </p:nvSpPr>
        <p:spPr bwMode="auto">
          <a:xfrm rot="-5400000">
            <a:off x="42291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94" name="AutoShape 78"/>
          <p:cNvSpPr>
            <a:spLocks noChangeArrowheads="1"/>
          </p:cNvSpPr>
          <p:nvPr/>
        </p:nvSpPr>
        <p:spPr bwMode="auto">
          <a:xfrm rot="-5400000">
            <a:off x="40767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95" name="AutoShape 79"/>
          <p:cNvSpPr>
            <a:spLocks noChangeArrowheads="1"/>
          </p:cNvSpPr>
          <p:nvPr/>
        </p:nvSpPr>
        <p:spPr bwMode="auto">
          <a:xfrm rot="-5400000">
            <a:off x="43053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96" name="AutoShape 80"/>
          <p:cNvSpPr>
            <a:spLocks noChangeArrowheads="1"/>
          </p:cNvSpPr>
          <p:nvPr/>
        </p:nvSpPr>
        <p:spPr bwMode="auto">
          <a:xfrm rot="-5400000">
            <a:off x="44577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97" name="AutoShape 81"/>
          <p:cNvSpPr>
            <a:spLocks noChangeArrowheads="1"/>
          </p:cNvSpPr>
          <p:nvPr/>
        </p:nvSpPr>
        <p:spPr bwMode="auto">
          <a:xfrm rot="-5400000">
            <a:off x="45339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98" name="AutoShape 82"/>
          <p:cNvSpPr>
            <a:spLocks noChangeArrowheads="1"/>
          </p:cNvSpPr>
          <p:nvPr/>
        </p:nvSpPr>
        <p:spPr bwMode="auto">
          <a:xfrm rot="-5400000">
            <a:off x="43815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00" name="AutoShape 84"/>
          <p:cNvSpPr>
            <a:spLocks noChangeArrowheads="1"/>
          </p:cNvSpPr>
          <p:nvPr/>
        </p:nvSpPr>
        <p:spPr bwMode="auto">
          <a:xfrm rot="-5400000">
            <a:off x="46863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01" name="AutoShape 85"/>
          <p:cNvSpPr>
            <a:spLocks noChangeArrowheads="1"/>
          </p:cNvSpPr>
          <p:nvPr/>
        </p:nvSpPr>
        <p:spPr bwMode="auto">
          <a:xfrm rot="-5400000">
            <a:off x="47625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02" name="AutoShape 86"/>
          <p:cNvSpPr>
            <a:spLocks noChangeArrowheads="1"/>
          </p:cNvSpPr>
          <p:nvPr/>
        </p:nvSpPr>
        <p:spPr bwMode="auto">
          <a:xfrm rot="-5400000">
            <a:off x="49149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03" name="AutoShape 87"/>
          <p:cNvSpPr>
            <a:spLocks noChangeArrowheads="1"/>
          </p:cNvSpPr>
          <p:nvPr/>
        </p:nvSpPr>
        <p:spPr bwMode="auto">
          <a:xfrm rot="-5400000">
            <a:off x="49911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04" name="AutoShape 88"/>
          <p:cNvSpPr>
            <a:spLocks noChangeArrowheads="1"/>
          </p:cNvSpPr>
          <p:nvPr/>
        </p:nvSpPr>
        <p:spPr bwMode="auto">
          <a:xfrm rot="-5400000">
            <a:off x="48387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05" name="AutoShape 89"/>
          <p:cNvSpPr>
            <a:spLocks noChangeArrowheads="1"/>
          </p:cNvSpPr>
          <p:nvPr/>
        </p:nvSpPr>
        <p:spPr bwMode="auto">
          <a:xfrm rot="-5400000">
            <a:off x="25527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06" name="Text Box 90"/>
          <p:cNvSpPr txBox="1">
            <a:spLocks noChangeArrowheads="1"/>
          </p:cNvSpPr>
          <p:nvPr/>
        </p:nvSpPr>
        <p:spPr bwMode="auto">
          <a:xfrm>
            <a:off x="1884363" y="5435600"/>
            <a:ext cx="477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-26</a:t>
            </a:r>
            <a:endParaRPr lang="en-US" sz="1600">
              <a:latin typeface="Arial" charset="0"/>
            </a:endParaRPr>
          </a:p>
        </p:txBody>
      </p:sp>
      <p:sp>
        <p:nvSpPr>
          <p:cNvPr id="290907" name="Text Box 91"/>
          <p:cNvSpPr txBox="1">
            <a:spLocks noChangeArrowheads="1"/>
          </p:cNvSpPr>
          <p:nvPr/>
        </p:nvSpPr>
        <p:spPr bwMode="auto">
          <a:xfrm>
            <a:off x="2268538" y="5435600"/>
            <a:ext cx="477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-21</a:t>
            </a:r>
            <a:endParaRPr lang="en-US" sz="1600">
              <a:latin typeface="Arial" charset="0"/>
            </a:endParaRPr>
          </a:p>
        </p:txBody>
      </p:sp>
      <p:sp>
        <p:nvSpPr>
          <p:cNvPr id="290908" name="Text Box 92"/>
          <p:cNvSpPr txBox="1">
            <a:spLocks noChangeArrowheads="1"/>
          </p:cNvSpPr>
          <p:nvPr/>
        </p:nvSpPr>
        <p:spPr bwMode="auto">
          <a:xfrm>
            <a:off x="3476625" y="5435600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-7</a:t>
            </a:r>
            <a:endParaRPr lang="en-US" sz="1600">
              <a:latin typeface="Arial" charset="0"/>
            </a:endParaRPr>
          </a:p>
        </p:txBody>
      </p:sp>
      <p:sp>
        <p:nvSpPr>
          <p:cNvPr id="290909" name="Text Box 93"/>
          <p:cNvSpPr txBox="1">
            <a:spLocks noChangeArrowheads="1"/>
          </p:cNvSpPr>
          <p:nvPr/>
        </p:nvSpPr>
        <p:spPr bwMode="auto">
          <a:xfrm>
            <a:off x="3810000" y="5435600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-1</a:t>
            </a:r>
            <a:endParaRPr lang="en-US" sz="1600">
              <a:latin typeface="Arial" charset="0"/>
            </a:endParaRPr>
          </a:p>
        </p:txBody>
      </p:sp>
      <p:sp>
        <p:nvSpPr>
          <p:cNvPr id="290910" name="AutoShape 94"/>
          <p:cNvSpPr>
            <a:spLocks noChangeArrowheads="1"/>
          </p:cNvSpPr>
          <p:nvPr/>
        </p:nvSpPr>
        <p:spPr bwMode="auto">
          <a:xfrm rot="-5400000">
            <a:off x="10287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11" name="AutoShape 95"/>
          <p:cNvSpPr>
            <a:spLocks noChangeArrowheads="1"/>
          </p:cNvSpPr>
          <p:nvPr/>
        </p:nvSpPr>
        <p:spPr bwMode="auto">
          <a:xfrm rot="-5400000">
            <a:off x="11049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12" name="AutoShape 96"/>
          <p:cNvSpPr>
            <a:spLocks noChangeArrowheads="1"/>
          </p:cNvSpPr>
          <p:nvPr/>
        </p:nvSpPr>
        <p:spPr bwMode="auto">
          <a:xfrm rot="-5400000">
            <a:off x="11811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13" name="AutoShape 97"/>
          <p:cNvSpPr>
            <a:spLocks noChangeArrowheads="1"/>
          </p:cNvSpPr>
          <p:nvPr/>
        </p:nvSpPr>
        <p:spPr bwMode="auto">
          <a:xfrm rot="-5400000">
            <a:off x="12573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14" name="AutoShape 98"/>
          <p:cNvSpPr>
            <a:spLocks noChangeArrowheads="1"/>
          </p:cNvSpPr>
          <p:nvPr/>
        </p:nvSpPr>
        <p:spPr bwMode="auto">
          <a:xfrm rot="-5400000">
            <a:off x="13335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15" name="AutoShape 99"/>
          <p:cNvSpPr>
            <a:spLocks noChangeArrowheads="1"/>
          </p:cNvSpPr>
          <p:nvPr/>
        </p:nvSpPr>
        <p:spPr bwMode="auto">
          <a:xfrm rot="-5400000">
            <a:off x="14859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16" name="AutoShape 100"/>
          <p:cNvSpPr>
            <a:spLocks noChangeArrowheads="1"/>
          </p:cNvSpPr>
          <p:nvPr/>
        </p:nvSpPr>
        <p:spPr bwMode="auto">
          <a:xfrm rot="-5400000">
            <a:off x="15621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18" name="AutoShape 102"/>
          <p:cNvSpPr>
            <a:spLocks noChangeArrowheads="1"/>
          </p:cNvSpPr>
          <p:nvPr/>
        </p:nvSpPr>
        <p:spPr bwMode="auto">
          <a:xfrm rot="-5400000">
            <a:off x="16383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19" name="AutoShape 103"/>
          <p:cNvSpPr>
            <a:spLocks noChangeArrowheads="1"/>
          </p:cNvSpPr>
          <p:nvPr/>
        </p:nvSpPr>
        <p:spPr bwMode="auto">
          <a:xfrm rot="-5400000">
            <a:off x="17145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20" name="AutoShape 104"/>
          <p:cNvSpPr>
            <a:spLocks noChangeArrowheads="1"/>
          </p:cNvSpPr>
          <p:nvPr/>
        </p:nvSpPr>
        <p:spPr bwMode="auto">
          <a:xfrm rot="-5400000">
            <a:off x="17907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21" name="AutoShape 105"/>
          <p:cNvSpPr>
            <a:spLocks noChangeArrowheads="1"/>
          </p:cNvSpPr>
          <p:nvPr/>
        </p:nvSpPr>
        <p:spPr bwMode="auto">
          <a:xfrm rot="-5400000">
            <a:off x="18669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22" name="AutoShape 106"/>
          <p:cNvSpPr>
            <a:spLocks noChangeArrowheads="1"/>
          </p:cNvSpPr>
          <p:nvPr/>
        </p:nvSpPr>
        <p:spPr bwMode="auto">
          <a:xfrm rot="-5400000">
            <a:off x="19431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23" name="AutoShape 107"/>
          <p:cNvSpPr>
            <a:spLocks noChangeArrowheads="1"/>
          </p:cNvSpPr>
          <p:nvPr/>
        </p:nvSpPr>
        <p:spPr bwMode="auto">
          <a:xfrm rot="-5400000">
            <a:off x="20955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24" name="AutoShape 108"/>
          <p:cNvSpPr>
            <a:spLocks noChangeArrowheads="1"/>
          </p:cNvSpPr>
          <p:nvPr/>
        </p:nvSpPr>
        <p:spPr bwMode="auto">
          <a:xfrm rot="-5400000">
            <a:off x="21717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25" name="AutoShape 109"/>
          <p:cNvSpPr>
            <a:spLocks noChangeArrowheads="1"/>
          </p:cNvSpPr>
          <p:nvPr/>
        </p:nvSpPr>
        <p:spPr bwMode="auto">
          <a:xfrm rot="-5400000">
            <a:off x="20193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26" name="AutoShape 110"/>
          <p:cNvSpPr>
            <a:spLocks noChangeArrowheads="1"/>
          </p:cNvSpPr>
          <p:nvPr/>
        </p:nvSpPr>
        <p:spPr bwMode="auto">
          <a:xfrm rot="-5400000">
            <a:off x="22479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27" name="AutoShape 111"/>
          <p:cNvSpPr>
            <a:spLocks noChangeArrowheads="1"/>
          </p:cNvSpPr>
          <p:nvPr/>
        </p:nvSpPr>
        <p:spPr bwMode="auto">
          <a:xfrm rot="-5400000">
            <a:off x="24003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29" name="AutoShape 113"/>
          <p:cNvSpPr>
            <a:spLocks noChangeArrowheads="1"/>
          </p:cNvSpPr>
          <p:nvPr/>
        </p:nvSpPr>
        <p:spPr bwMode="auto">
          <a:xfrm rot="-5400000">
            <a:off x="23241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30" name="AutoShape 114"/>
          <p:cNvSpPr>
            <a:spLocks noChangeArrowheads="1"/>
          </p:cNvSpPr>
          <p:nvPr/>
        </p:nvSpPr>
        <p:spPr bwMode="auto">
          <a:xfrm rot="-5400000">
            <a:off x="26289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31" name="AutoShape 115"/>
          <p:cNvSpPr>
            <a:spLocks noChangeArrowheads="1"/>
          </p:cNvSpPr>
          <p:nvPr/>
        </p:nvSpPr>
        <p:spPr bwMode="auto">
          <a:xfrm rot="-5400000">
            <a:off x="27051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32" name="AutoShape 116"/>
          <p:cNvSpPr>
            <a:spLocks noChangeArrowheads="1"/>
          </p:cNvSpPr>
          <p:nvPr/>
        </p:nvSpPr>
        <p:spPr bwMode="auto">
          <a:xfrm rot="-5400000">
            <a:off x="28575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33" name="AutoShape 117"/>
          <p:cNvSpPr>
            <a:spLocks noChangeArrowheads="1"/>
          </p:cNvSpPr>
          <p:nvPr/>
        </p:nvSpPr>
        <p:spPr bwMode="auto">
          <a:xfrm rot="-5400000">
            <a:off x="29337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34" name="AutoShape 118"/>
          <p:cNvSpPr>
            <a:spLocks noChangeArrowheads="1"/>
          </p:cNvSpPr>
          <p:nvPr/>
        </p:nvSpPr>
        <p:spPr bwMode="auto">
          <a:xfrm rot="-5400000">
            <a:off x="2781300" y="4254500"/>
            <a:ext cx="2209800" cy="152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35" name="Text Box 119"/>
          <p:cNvSpPr txBox="1">
            <a:spLocks noChangeArrowheads="1"/>
          </p:cNvSpPr>
          <p:nvPr/>
        </p:nvSpPr>
        <p:spPr bwMode="auto">
          <a:xfrm>
            <a:off x="2971800" y="5756275"/>
            <a:ext cx="2465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channel center frequency</a:t>
            </a:r>
            <a:endParaRPr lang="en-US" sz="1600">
              <a:latin typeface="Arial" charset="0"/>
            </a:endParaRPr>
          </a:p>
        </p:txBody>
      </p:sp>
      <p:sp>
        <p:nvSpPr>
          <p:cNvPr id="290937" name="Line 121"/>
          <p:cNvSpPr>
            <a:spLocks noChangeShapeType="1"/>
          </p:cNvSpPr>
          <p:nvPr/>
        </p:nvSpPr>
        <p:spPr bwMode="auto">
          <a:xfrm>
            <a:off x="6019800" y="2968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38" name="Line 122"/>
          <p:cNvSpPr>
            <a:spLocks noChangeShapeType="1"/>
          </p:cNvSpPr>
          <p:nvPr/>
        </p:nvSpPr>
        <p:spPr bwMode="auto">
          <a:xfrm>
            <a:off x="6096000" y="29686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39" name="Text Box 123"/>
          <p:cNvSpPr txBox="1">
            <a:spLocks noChangeArrowheads="1"/>
          </p:cNvSpPr>
          <p:nvPr/>
        </p:nvSpPr>
        <p:spPr bwMode="auto">
          <a:xfrm>
            <a:off x="5530850" y="2511425"/>
            <a:ext cx="1098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312.5 kHz</a:t>
            </a:r>
            <a:endParaRPr lang="en-US" sz="1600">
              <a:latin typeface="Arial" charset="0"/>
            </a:endParaRPr>
          </a:p>
        </p:txBody>
      </p:sp>
      <p:sp>
        <p:nvSpPr>
          <p:cNvPr id="290940" name="Line 124"/>
          <p:cNvSpPr>
            <a:spLocks noChangeShapeType="1"/>
          </p:cNvSpPr>
          <p:nvPr/>
        </p:nvSpPr>
        <p:spPr bwMode="auto">
          <a:xfrm flipH="1" flipV="1">
            <a:off x="5638800" y="28162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41" name="Line 125"/>
          <p:cNvSpPr>
            <a:spLocks noChangeShapeType="1"/>
          </p:cNvSpPr>
          <p:nvPr/>
        </p:nvSpPr>
        <p:spPr bwMode="auto">
          <a:xfrm flipV="1">
            <a:off x="6096000" y="28162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942" name="Text Box 126"/>
          <p:cNvSpPr txBox="1">
            <a:spLocks noChangeArrowheads="1"/>
          </p:cNvSpPr>
          <p:nvPr/>
        </p:nvSpPr>
        <p:spPr bwMode="auto">
          <a:xfrm>
            <a:off x="2895600" y="2587625"/>
            <a:ext cx="55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pilot</a:t>
            </a:r>
            <a:endParaRPr lang="en-US" sz="1600">
              <a:latin typeface="Arial" charset="0"/>
            </a:endParaRPr>
          </a:p>
        </p:txBody>
      </p:sp>
      <p:cxnSp>
        <p:nvCxnSpPr>
          <p:cNvPr id="290943" name="AutoShape 127"/>
          <p:cNvCxnSpPr>
            <a:cxnSpLocks noChangeShapeType="1"/>
            <a:stCxn id="290942" idx="2"/>
            <a:endCxn id="290917" idx="3"/>
          </p:cNvCxnSpPr>
          <p:nvPr/>
        </p:nvCxnSpPr>
        <p:spPr bwMode="auto">
          <a:xfrm rot="5400000">
            <a:off x="2693194" y="2745581"/>
            <a:ext cx="301625" cy="6588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90944" name="AutoShape 128"/>
          <p:cNvCxnSpPr>
            <a:cxnSpLocks noChangeShapeType="1"/>
            <a:stCxn id="290942" idx="2"/>
            <a:endCxn id="290928" idx="3"/>
          </p:cNvCxnSpPr>
          <p:nvPr/>
        </p:nvCxnSpPr>
        <p:spPr bwMode="auto">
          <a:xfrm rot="16200000" flipH="1">
            <a:off x="3226594" y="2870994"/>
            <a:ext cx="301625" cy="4079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90945" name="AutoShape 129"/>
          <p:cNvCxnSpPr>
            <a:cxnSpLocks noChangeShapeType="1"/>
            <a:stCxn id="290942" idx="2"/>
            <a:endCxn id="290885" idx="3"/>
          </p:cNvCxnSpPr>
          <p:nvPr/>
        </p:nvCxnSpPr>
        <p:spPr bwMode="auto">
          <a:xfrm rot="16200000" flipH="1">
            <a:off x="3759994" y="2337594"/>
            <a:ext cx="301625" cy="14747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90946" name="AutoShape 130"/>
          <p:cNvCxnSpPr>
            <a:cxnSpLocks noChangeShapeType="1"/>
            <a:stCxn id="290942" idx="2"/>
            <a:endCxn id="290899" idx="3"/>
          </p:cNvCxnSpPr>
          <p:nvPr/>
        </p:nvCxnSpPr>
        <p:spPr bwMode="auto">
          <a:xfrm rot="16200000" flipH="1">
            <a:off x="4293394" y="1804194"/>
            <a:ext cx="301625" cy="25415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goals for wireless LANs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global, seamless operation</a:t>
            </a:r>
          </a:p>
          <a:p>
            <a:r>
              <a:rPr lang="en-US"/>
              <a:t>low power for battery use </a:t>
            </a:r>
          </a:p>
          <a:p>
            <a:r>
              <a:rPr lang="en-US"/>
              <a:t>no special permissions or licenses needed to use the LAN </a:t>
            </a:r>
          </a:p>
          <a:p>
            <a:r>
              <a:rPr lang="en-US"/>
              <a:t>robust transmission technology</a:t>
            </a:r>
          </a:p>
          <a:p>
            <a:r>
              <a:rPr lang="en-US"/>
              <a:t>simplified spontaneous cooperation at meetings </a:t>
            </a:r>
          </a:p>
          <a:p>
            <a:r>
              <a:rPr lang="en-US"/>
              <a:t>easy to use for everyone, simple management </a:t>
            </a:r>
          </a:p>
          <a:p>
            <a:r>
              <a:rPr lang="en-US"/>
              <a:t>protection of investment in wired networks </a:t>
            </a:r>
          </a:p>
          <a:p>
            <a:r>
              <a:rPr lang="en-US"/>
              <a:t>security (no one should be able to read my data), privacy (no one should be able to collect user profiles), safety (low radiation)</a:t>
            </a:r>
          </a:p>
          <a:p>
            <a:r>
              <a:rPr lang="en-US"/>
              <a:t>transparency concerning applications and higher layer protocols, but also location awareness if necessary</a:t>
            </a:r>
          </a:p>
          <a:p>
            <a:r>
              <a:rPr lang="en-US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WLAN: IEEE 802.11 – current developments (</a:t>
            </a:r>
            <a:r>
              <a:rPr lang="en-US" dirty="0" smtClean="0"/>
              <a:t>06/2009)</a:t>
            </a:r>
            <a:endParaRPr lang="en-US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600"/>
              <a:t>802.11c: Bridge Support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Definition of MAC procedures to support bridges as extension to 802.1D</a:t>
            </a:r>
          </a:p>
          <a:p>
            <a:pPr>
              <a:lnSpc>
                <a:spcPct val="80000"/>
              </a:lnSpc>
            </a:pPr>
            <a:r>
              <a:rPr lang="en-US" sz="1600"/>
              <a:t>802.11d: Regulatory Domain Update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Support of additional regulations related to channel selection, hopping sequences</a:t>
            </a:r>
          </a:p>
          <a:p>
            <a:pPr>
              <a:lnSpc>
                <a:spcPct val="80000"/>
              </a:lnSpc>
            </a:pPr>
            <a:r>
              <a:rPr lang="en-US" sz="1600" b="1"/>
              <a:t>802.11e</a:t>
            </a:r>
            <a:r>
              <a:rPr lang="en-US" sz="1600"/>
              <a:t>: MAC Enhancements – QoS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Enhance the current 802.11 MAC to expand support for applications with Quality of Service requirements, and in the capabilities and efficiency of the protocol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Definition of a data flow (“connection”) with parameters like rate, burst, period… supported by HCCA (HCF (Hybrid Coordinator Function) Controlled Channel Access, optional) 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Additional energy saving mechanisms and more efficient retransmission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EDCA (Enhanced Distributed Channel Access): high priority traffic waits less for channel access</a:t>
            </a:r>
          </a:p>
          <a:p>
            <a:pPr>
              <a:lnSpc>
                <a:spcPct val="80000"/>
              </a:lnSpc>
            </a:pPr>
            <a:r>
              <a:rPr lang="en-US" sz="1600"/>
              <a:t>802.11F: Inter-Access Point Protocol (withdrawn)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Establish an Inter-Access Point Protocol for data exchange via the distribution system</a:t>
            </a:r>
          </a:p>
          <a:p>
            <a:pPr>
              <a:lnSpc>
                <a:spcPct val="80000"/>
              </a:lnSpc>
            </a:pPr>
            <a:r>
              <a:rPr lang="en-US" sz="1600" b="1"/>
              <a:t>802.11g</a:t>
            </a:r>
            <a:r>
              <a:rPr lang="en-US" sz="1600"/>
              <a:t>: Data Rates &gt; 20 Mbit/s at 2.4 GHz; 54 Mbit/s, OFDM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Successful successor of 802.11b, performance loss during mixed operation with .11b</a:t>
            </a:r>
          </a:p>
          <a:p>
            <a:pPr>
              <a:lnSpc>
                <a:spcPct val="80000"/>
              </a:lnSpc>
            </a:pPr>
            <a:r>
              <a:rPr lang="en-US" sz="1600"/>
              <a:t>802.11h: Spectrum Managed 802.11a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Extension for operation of 802.11a in Europe by mechanisms like channel measurement for dynamic channel selection (DFS, Dynamic Frequency Selection) and power control (TPC, Transmit Power Control)</a:t>
            </a:r>
          </a:p>
          <a:p>
            <a:pPr>
              <a:lnSpc>
                <a:spcPct val="80000"/>
              </a:lnSpc>
            </a:pPr>
            <a:r>
              <a:rPr lang="en-US" sz="1600"/>
              <a:t>802.11i: Enhanced Security Mechanisms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Enhance the current 802.11 MAC to provide improvements in security. 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TKIP enhances the insecure  WEP, but remains compatible to older WEP systems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AES provides a secure encryption method and is based on new hardware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WLAN: IEEE 802.11– current developments (</a:t>
            </a:r>
            <a:r>
              <a:rPr lang="en-US" dirty="0" smtClean="0"/>
              <a:t>06/2009) </a:t>
            </a:r>
            <a:endParaRPr lang="en-US" dirty="0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500"/>
              <a:t>802.11j: Extensions for operations in Japan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Changes of 802.11a for operation at 5GHz in Japan using only half the channel width at larger range</a:t>
            </a:r>
          </a:p>
          <a:p>
            <a:pPr>
              <a:lnSpc>
                <a:spcPct val="80000"/>
              </a:lnSpc>
            </a:pPr>
            <a:r>
              <a:rPr lang="en-US" sz="1500" b="1"/>
              <a:t>802.11-2007</a:t>
            </a:r>
            <a:r>
              <a:rPr lang="en-US" sz="1500"/>
              <a:t>: Current “complete” standard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Comprises amendments a, b, d, e, g, h, i, j</a:t>
            </a:r>
          </a:p>
          <a:p>
            <a:pPr>
              <a:lnSpc>
                <a:spcPct val="80000"/>
              </a:lnSpc>
            </a:pPr>
            <a:r>
              <a:rPr lang="en-US" sz="1500"/>
              <a:t>802.11k: Methods for channel measurements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Devices and access points should be able to estimate channel quality in order to be able to choose a better access point of channel </a:t>
            </a:r>
          </a:p>
          <a:p>
            <a:pPr>
              <a:lnSpc>
                <a:spcPct val="80000"/>
              </a:lnSpc>
            </a:pPr>
            <a:r>
              <a:rPr lang="en-US" sz="1500"/>
              <a:t>802.11m: Updates of the 802.11-2007 standard</a:t>
            </a:r>
          </a:p>
          <a:p>
            <a:pPr>
              <a:lnSpc>
                <a:spcPct val="80000"/>
              </a:lnSpc>
            </a:pPr>
            <a:r>
              <a:rPr lang="en-US" sz="1500" b="1"/>
              <a:t>802.11n</a:t>
            </a:r>
            <a:r>
              <a:rPr lang="en-US" sz="1500"/>
              <a:t>: Higher data rates above 100Mbit/s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Changes of PHY and MAC with the goal of 100Mbit/s at MAC SAP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MIMO antennas (Multiple Input Multiple Output), up to 600Mbit/s are currently feasible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However, still a large overhead due to protocol headers and inefficient mechanisms</a:t>
            </a:r>
          </a:p>
          <a:p>
            <a:pPr>
              <a:lnSpc>
                <a:spcPct val="80000"/>
              </a:lnSpc>
            </a:pPr>
            <a:r>
              <a:rPr lang="en-US" sz="1500"/>
              <a:t>802.11p: Inter car communications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Communication between cars/road side and cars/cars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Planned for relative speeds of min. 200km/h and ranges over 1000m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Usage of 5.850-5.925GHz band in North America</a:t>
            </a:r>
          </a:p>
          <a:p>
            <a:pPr>
              <a:lnSpc>
                <a:spcPct val="80000"/>
              </a:lnSpc>
            </a:pPr>
            <a:r>
              <a:rPr lang="en-US" sz="1600"/>
              <a:t>802.11r: Faster Handover between BSS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Secure, fast handover of a station from one AP to another within an ESS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Current mechanisms (even newer standards like 802.11i) plus incompatible devices from different vendors are massive problems for the use of, e.g., VoIP in WLANs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Handover should be feasible within 50ms in order to support multimedia applications efficiently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WLAN: IEEE 802.11– current developments (</a:t>
            </a:r>
            <a:r>
              <a:rPr lang="en-US" dirty="0" smtClean="0">
                <a:solidFill>
                  <a:schemeClr val="tx1"/>
                </a:solidFill>
              </a:rPr>
              <a:t>06/2009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802.11s: Mesh Networking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Design of a self-configuring  Wireless Distribution System (WDS) based on 802.11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Support of point-to-point and broadcast communication across several hops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802.11T: Performance evaluation of 802.11 networks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Standardization of performance measurement schemes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802.11u: Interworking with additional external networks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802.11v: Network management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Extensions of current management functions, channel measurements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Definition of a unified interface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802.11w: Securing of network control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Classical standards like 802.11, but also 802.11i protect only data frames, not the control frames. Thus, this standard should extend 802.11i in a way that, e.g., no control frames can be forged.</a:t>
            </a:r>
          </a:p>
          <a:p>
            <a:pPr>
              <a:lnSpc>
                <a:spcPct val="80000"/>
              </a:lnSpc>
            </a:pPr>
            <a:r>
              <a:rPr lang="en-US" sz="1700" dirty="0"/>
              <a:t>802.11y: Extensions for the </a:t>
            </a:r>
            <a:r>
              <a:rPr lang="en-US" sz="1700" dirty="0">
                <a:solidFill>
                  <a:srgbClr val="000000"/>
                </a:solidFill>
              </a:rPr>
              <a:t>3650-3700 MHz band in the USA</a:t>
            </a:r>
          </a:p>
          <a:p>
            <a:pPr>
              <a:lnSpc>
                <a:spcPct val="80000"/>
              </a:lnSpc>
            </a:pPr>
            <a:r>
              <a:rPr lang="en-US" sz="1700" dirty="0"/>
              <a:t>802.11z: Extension to direct link </a:t>
            </a:r>
            <a:r>
              <a:rPr lang="en-US" sz="1700" dirty="0" smtClean="0"/>
              <a:t>setup</a:t>
            </a:r>
          </a:p>
          <a:p>
            <a:pPr>
              <a:lnSpc>
                <a:spcPct val="80000"/>
              </a:lnSpc>
            </a:pPr>
            <a:r>
              <a:rPr lang="en-US" sz="1700" dirty="0" smtClean="0"/>
              <a:t>802.11aa: Robust audio/video stream transport</a:t>
            </a:r>
          </a:p>
          <a:p>
            <a:pPr>
              <a:lnSpc>
                <a:spcPct val="80000"/>
              </a:lnSpc>
            </a:pPr>
            <a:r>
              <a:rPr lang="en-US" sz="1700" dirty="0" smtClean="0"/>
              <a:t>802.11ac: Very High Throughput &lt;6Ghz</a:t>
            </a:r>
          </a:p>
          <a:p>
            <a:pPr>
              <a:lnSpc>
                <a:spcPct val="80000"/>
              </a:lnSpc>
            </a:pPr>
            <a:r>
              <a:rPr lang="en-US" sz="1700" dirty="0" smtClean="0"/>
              <a:t>802.11ad: Very High Throughput in 60 GHz</a:t>
            </a:r>
            <a:endParaRPr lang="en-US" sz="17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Note: Not all “standards” will end in products, many ideas get stuck at working group level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Info: www.ieee802.org/11/, 802wirelessworld.com, standards.ieee.org/getieee802/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Bluetooth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idea</a:t>
            </a:r>
          </a:p>
          <a:p>
            <a:pPr lvl="1"/>
            <a:r>
              <a:rPr lang="en-US"/>
              <a:t>Universal radio interface for ad-hoc wireless connectivity</a:t>
            </a:r>
          </a:p>
          <a:p>
            <a:pPr lvl="1"/>
            <a:r>
              <a:rPr lang="en-US"/>
              <a:t>Interconnecting computer and peripherals, handheld devices, PDAs, cell phones – replacement of IrDA</a:t>
            </a:r>
          </a:p>
          <a:p>
            <a:pPr lvl="1"/>
            <a:r>
              <a:rPr lang="en-US"/>
              <a:t>Embedded in other devices, goal: 5€/device (already &lt; 1€)</a:t>
            </a:r>
          </a:p>
          <a:p>
            <a:pPr lvl="1"/>
            <a:r>
              <a:rPr lang="en-US"/>
              <a:t>Short range (10 m), low power consumption, license-free 2.45 GHz ISM</a:t>
            </a:r>
          </a:p>
          <a:p>
            <a:pPr lvl="1"/>
            <a:r>
              <a:rPr lang="en-US"/>
              <a:t>Voice and data transmission, approx. 1 Mbit/s gross data rate</a:t>
            </a:r>
          </a:p>
        </p:txBody>
      </p:sp>
      <p:grpSp>
        <p:nvGrpSpPr>
          <p:cNvPr id="159796" name="Group 52"/>
          <p:cNvGrpSpPr>
            <a:grpSpLocks/>
          </p:cNvGrpSpPr>
          <p:nvPr/>
        </p:nvGrpSpPr>
        <p:grpSpPr bwMode="auto">
          <a:xfrm>
            <a:off x="6629400" y="4313238"/>
            <a:ext cx="666750" cy="669925"/>
            <a:chOff x="4720" y="2581"/>
            <a:chExt cx="420" cy="422"/>
          </a:xfrm>
        </p:grpSpPr>
        <p:grpSp>
          <p:nvGrpSpPr>
            <p:cNvPr id="159748" name="Group 4"/>
            <p:cNvGrpSpPr>
              <a:grpSpLocks/>
            </p:cNvGrpSpPr>
            <p:nvPr/>
          </p:nvGrpSpPr>
          <p:grpSpPr bwMode="auto">
            <a:xfrm flipH="1">
              <a:off x="5048" y="2757"/>
              <a:ext cx="92" cy="246"/>
              <a:chOff x="1635" y="1833"/>
              <a:chExt cx="92" cy="246"/>
            </a:xfrm>
          </p:grpSpPr>
          <p:grpSp>
            <p:nvGrpSpPr>
              <p:cNvPr id="159749" name="Group 5"/>
              <p:cNvGrpSpPr>
                <a:grpSpLocks/>
              </p:cNvGrpSpPr>
              <p:nvPr/>
            </p:nvGrpSpPr>
            <p:grpSpPr bwMode="auto">
              <a:xfrm>
                <a:off x="1636" y="1918"/>
                <a:ext cx="91" cy="161"/>
                <a:chOff x="1636" y="1918"/>
                <a:chExt cx="91" cy="161"/>
              </a:xfrm>
            </p:grpSpPr>
            <p:grpSp>
              <p:nvGrpSpPr>
                <p:cNvPr id="159750" name="Group 6"/>
                <p:cNvGrpSpPr>
                  <a:grpSpLocks/>
                </p:cNvGrpSpPr>
                <p:nvPr/>
              </p:nvGrpSpPr>
              <p:grpSpPr bwMode="auto">
                <a:xfrm>
                  <a:off x="1636" y="1922"/>
                  <a:ext cx="59" cy="156"/>
                  <a:chOff x="1636" y="1922"/>
                  <a:chExt cx="59" cy="156"/>
                </a:xfrm>
              </p:grpSpPr>
              <p:sp>
                <p:nvSpPr>
                  <p:cNvPr id="159751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1" cy="1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752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3" y="1923"/>
                    <a:ext cx="27" cy="3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75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653" y="1956"/>
                    <a:ext cx="37" cy="70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754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024"/>
                    <a:ext cx="53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75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644" y="2025"/>
                    <a:ext cx="51" cy="53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756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3" y="1956"/>
                    <a:ext cx="41" cy="69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75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660" y="1922"/>
                    <a:ext cx="24" cy="36"/>
                  </a:xfrm>
                  <a:prstGeom prst="line">
                    <a:avLst/>
                  </a:prstGeom>
                  <a:noFill/>
                  <a:ln w="4763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975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693" y="2014"/>
                  <a:ext cx="22" cy="6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59" name="Line 15"/>
                <p:cNvSpPr>
                  <a:spLocks noChangeShapeType="1"/>
                </p:cNvSpPr>
                <p:nvPr/>
              </p:nvSpPr>
              <p:spPr bwMode="auto">
                <a:xfrm>
                  <a:off x="1685" y="1957"/>
                  <a:ext cx="30" cy="5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6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685" y="1918"/>
                  <a:ext cx="7" cy="40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6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82" y="1918"/>
                  <a:ext cx="12" cy="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62" name="Line 18"/>
                <p:cNvSpPr>
                  <a:spLocks noChangeShapeType="1"/>
                </p:cNvSpPr>
                <p:nvPr/>
              </p:nvSpPr>
              <p:spPr bwMode="auto">
                <a:xfrm>
                  <a:off x="1682" y="1922"/>
                  <a:ext cx="19" cy="28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6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691" y="1951"/>
                  <a:ext cx="8" cy="7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64" name="Line 20"/>
                <p:cNvSpPr>
                  <a:spLocks noChangeShapeType="1"/>
                </p:cNvSpPr>
                <p:nvPr/>
              </p:nvSpPr>
              <p:spPr bwMode="auto">
                <a:xfrm>
                  <a:off x="1691" y="2024"/>
                  <a:ext cx="36" cy="34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9765" name="Group 21"/>
              <p:cNvGrpSpPr>
                <a:grpSpLocks/>
              </p:cNvGrpSpPr>
              <p:nvPr/>
            </p:nvGrpSpPr>
            <p:grpSpPr bwMode="auto">
              <a:xfrm>
                <a:off x="1635" y="1841"/>
                <a:ext cx="90" cy="236"/>
                <a:chOff x="1635" y="1841"/>
                <a:chExt cx="90" cy="236"/>
              </a:xfrm>
            </p:grpSpPr>
            <p:sp>
              <p:nvSpPr>
                <p:cNvPr id="15976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5" y="1841"/>
                  <a:ext cx="35" cy="23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67" name="Line 23"/>
                <p:cNvSpPr>
                  <a:spLocks noChangeShapeType="1"/>
                </p:cNvSpPr>
                <p:nvPr/>
              </p:nvSpPr>
              <p:spPr bwMode="auto">
                <a:xfrm>
                  <a:off x="1671" y="1847"/>
                  <a:ext cx="22" cy="23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68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694" y="2057"/>
                  <a:ext cx="31" cy="1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69" name="Line 25"/>
                <p:cNvSpPr>
                  <a:spLocks noChangeShapeType="1"/>
                </p:cNvSpPr>
                <p:nvPr/>
              </p:nvSpPr>
              <p:spPr bwMode="auto">
                <a:xfrm>
                  <a:off x="1676" y="1846"/>
                  <a:ext cx="48" cy="2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70" name="Line 26"/>
                <p:cNvSpPr>
                  <a:spLocks noChangeShapeType="1"/>
                </p:cNvSpPr>
                <p:nvPr/>
              </p:nvSpPr>
              <p:spPr bwMode="auto">
                <a:xfrm>
                  <a:off x="1636" y="2075"/>
                  <a:ext cx="59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771" name="Oval 27"/>
              <p:cNvSpPr>
                <a:spLocks noChangeArrowheads="1"/>
              </p:cNvSpPr>
              <p:nvPr/>
            </p:nvSpPr>
            <p:spPr bwMode="auto">
              <a:xfrm>
                <a:off x="1662" y="1833"/>
                <a:ext cx="25" cy="2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9772" name="Group 28"/>
            <p:cNvGrpSpPr>
              <a:grpSpLocks/>
            </p:cNvGrpSpPr>
            <p:nvPr/>
          </p:nvGrpSpPr>
          <p:grpSpPr bwMode="auto">
            <a:xfrm>
              <a:off x="4720" y="2581"/>
              <a:ext cx="364" cy="349"/>
              <a:chOff x="2736" y="3024"/>
              <a:chExt cx="364" cy="349"/>
            </a:xfrm>
          </p:grpSpPr>
          <p:sp>
            <p:nvSpPr>
              <p:cNvPr id="159773" name="Arc 29"/>
              <p:cNvSpPr>
                <a:spLocks/>
              </p:cNvSpPr>
              <p:nvPr/>
            </p:nvSpPr>
            <p:spPr bwMode="auto">
              <a:xfrm flipH="1">
                <a:off x="2736" y="3024"/>
                <a:ext cx="109" cy="349"/>
              </a:xfrm>
              <a:custGeom>
                <a:avLst/>
                <a:gdLst>
                  <a:gd name="G0" fmla="+- 0 0 0"/>
                  <a:gd name="G1" fmla="+- 21166 0 0"/>
                  <a:gd name="G2" fmla="+- 21600 0 0"/>
                  <a:gd name="T0" fmla="*/ 4308 w 21600"/>
                  <a:gd name="T1" fmla="*/ 0 h 41996"/>
                  <a:gd name="T2" fmla="*/ 5717 w 21600"/>
                  <a:gd name="T3" fmla="*/ 41996 h 41996"/>
                  <a:gd name="T4" fmla="*/ 0 w 21600"/>
                  <a:gd name="T5" fmla="*/ 21166 h 4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6" fill="none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</a:path>
                  <a:path w="21600" h="41996" stroke="0" extrusionOk="0">
                    <a:moveTo>
                      <a:pt x="4308" y="-1"/>
                    </a:moveTo>
                    <a:cubicBezTo>
                      <a:pt x="14370" y="2048"/>
                      <a:pt x="21600" y="10897"/>
                      <a:pt x="21600" y="21166"/>
                    </a:cubicBezTo>
                    <a:cubicBezTo>
                      <a:pt x="21600" y="30893"/>
                      <a:pt x="15097" y="39421"/>
                      <a:pt x="5716" y="41995"/>
                    </a:cubicBezTo>
                    <a:lnTo>
                      <a:pt x="0" y="21166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4" name="Arc 30"/>
              <p:cNvSpPr>
                <a:spLocks/>
              </p:cNvSpPr>
              <p:nvPr/>
            </p:nvSpPr>
            <p:spPr bwMode="auto">
              <a:xfrm flipH="1">
                <a:off x="2782" y="3047"/>
                <a:ext cx="94" cy="300"/>
              </a:xfrm>
              <a:custGeom>
                <a:avLst/>
                <a:gdLst>
                  <a:gd name="G0" fmla="+- 0 0 0"/>
                  <a:gd name="G1" fmla="+- 21164 0 0"/>
                  <a:gd name="G2" fmla="+- 21600 0 0"/>
                  <a:gd name="T0" fmla="*/ 4320 w 21600"/>
                  <a:gd name="T1" fmla="*/ 0 h 41987"/>
                  <a:gd name="T2" fmla="*/ 5742 w 21600"/>
                  <a:gd name="T3" fmla="*/ 41987 h 41987"/>
                  <a:gd name="T4" fmla="*/ 0 w 21600"/>
                  <a:gd name="T5" fmla="*/ 21164 h 4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87" fill="none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</a:path>
                  <a:path w="21600" h="41987" stroke="0" extrusionOk="0">
                    <a:moveTo>
                      <a:pt x="4319" y="0"/>
                    </a:moveTo>
                    <a:cubicBezTo>
                      <a:pt x="14376" y="2053"/>
                      <a:pt x="21600" y="10899"/>
                      <a:pt x="21600" y="21164"/>
                    </a:cubicBezTo>
                    <a:cubicBezTo>
                      <a:pt x="21600" y="30881"/>
                      <a:pt x="15110" y="39403"/>
                      <a:pt x="5741" y="41986"/>
                    </a:cubicBezTo>
                    <a:lnTo>
                      <a:pt x="0" y="21164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5" name="Arc 31"/>
              <p:cNvSpPr>
                <a:spLocks/>
              </p:cNvSpPr>
              <p:nvPr/>
            </p:nvSpPr>
            <p:spPr bwMode="auto">
              <a:xfrm flipH="1">
                <a:off x="2825" y="3072"/>
                <a:ext cx="88" cy="253"/>
              </a:xfrm>
              <a:custGeom>
                <a:avLst/>
                <a:gdLst>
                  <a:gd name="G0" fmla="+- 0 0 0"/>
                  <a:gd name="G1" fmla="+- 21198 0 0"/>
                  <a:gd name="G2" fmla="+- 21600 0 0"/>
                  <a:gd name="T0" fmla="*/ 4150 w 21600"/>
                  <a:gd name="T1" fmla="*/ 0 h 42045"/>
                  <a:gd name="T2" fmla="*/ 5654 w 21600"/>
                  <a:gd name="T3" fmla="*/ 42045 h 42045"/>
                  <a:gd name="T4" fmla="*/ 0 w 21600"/>
                  <a:gd name="T5" fmla="*/ 21198 h 4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45" fill="none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</a:path>
                  <a:path w="21600" h="42045" stroke="0" extrusionOk="0">
                    <a:moveTo>
                      <a:pt x="4149" y="0"/>
                    </a:moveTo>
                    <a:cubicBezTo>
                      <a:pt x="14286" y="1984"/>
                      <a:pt x="21600" y="10868"/>
                      <a:pt x="21600" y="21198"/>
                    </a:cubicBezTo>
                    <a:cubicBezTo>
                      <a:pt x="21600" y="30949"/>
                      <a:pt x="15065" y="39492"/>
                      <a:pt x="5653" y="42044"/>
                    </a:cubicBezTo>
                    <a:lnTo>
                      <a:pt x="0" y="21198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9776" name="Group 32"/>
              <p:cNvGrpSpPr>
                <a:grpSpLocks/>
              </p:cNvGrpSpPr>
              <p:nvPr/>
            </p:nvGrpSpPr>
            <p:grpSpPr bwMode="auto">
              <a:xfrm flipH="1">
                <a:off x="2865" y="3089"/>
                <a:ext cx="150" cy="232"/>
                <a:chOff x="1782" y="1750"/>
                <a:chExt cx="150" cy="232"/>
              </a:xfrm>
            </p:grpSpPr>
            <p:sp>
              <p:nvSpPr>
                <p:cNvPr id="159777" name="Arc 33"/>
                <p:cNvSpPr>
                  <a:spLocks/>
                </p:cNvSpPr>
                <p:nvPr/>
              </p:nvSpPr>
              <p:spPr bwMode="auto">
                <a:xfrm>
                  <a:off x="1840" y="1750"/>
                  <a:ext cx="92" cy="232"/>
                </a:xfrm>
                <a:custGeom>
                  <a:avLst/>
                  <a:gdLst>
                    <a:gd name="G0" fmla="+- 0 0 0"/>
                    <a:gd name="G1" fmla="+- 21185 0 0"/>
                    <a:gd name="G2" fmla="+- 21600 0 0"/>
                    <a:gd name="T0" fmla="*/ 4216 w 21600"/>
                    <a:gd name="T1" fmla="*/ 0 h 42051"/>
                    <a:gd name="T2" fmla="*/ 5584 w 21600"/>
                    <a:gd name="T3" fmla="*/ 42051 h 42051"/>
                    <a:gd name="T4" fmla="*/ 0 w 21600"/>
                    <a:gd name="T5" fmla="*/ 21185 h 420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51" fill="none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</a:path>
                    <a:path w="21600" h="42051" stroke="0" extrusionOk="0">
                      <a:moveTo>
                        <a:pt x="4215" y="0"/>
                      </a:moveTo>
                      <a:cubicBezTo>
                        <a:pt x="14321" y="2011"/>
                        <a:pt x="21600" y="10880"/>
                        <a:pt x="21600" y="21185"/>
                      </a:cubicBezTo>
                      <a:cubicBezTo>
                        <a:pt x="21600" y="30963"/>
                        <a:pt x="15030" y="39522"/>
                        <a:pt x="5583" y="42050"/>
                      </a:cubicBezTo>
                      <a:lnTo>
                        <a:pt x="0" y="21185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78" name="Arc 34"/>
                <p:cNvSpPr>
                  <a:spLocks/>
                </p:cNvSpPr>
                <p:nvPr/>
              </p:nvSpPr>
              <p:spPr bwMode="auto">
                <a:xfrm>
                  <a:off x="1814" y="1766"/>
                  <a:ext cx="79" cy="199"/>
                </a:xfrm>
                <a:custGeom>
                  <a:avLst/>
                  <a:gdLst>
                    <a:gd name="G0" fmla="+- 0 0 0"/>
                    <a:gd name="G1" fmla="+- 21214 0 0"/>
                    <a:gd name="G2" fmla="+- 21600 0 0"/>
                    <a:gd name="T0" fmla="*/ 4068 w 21600"/>
                    <a:gd name="T1" fmla="*/ 0 h 42128"/>
                    <a:gd name="T2" fmla="*/ 5401 w 21600"/>
                    <a:gd name="T3" fmla="*/ 42128 h 42128"/>
                    <a:gd name="T4" fmla="*/ 0 w 21600"/>
                    <a:gd name="T5" fmla="*/ 21214 h 42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128" fill="none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</a:path>
                    <a:path w="21600" h="42128" stroke="0" extrusionOk="0">
                      <a:moveTo>
                        <a:pt x="4067" y="0"/>
                      </a:moveTo>
                      <a:cubicBezTo>
                        <a:pt x="14243" y="1951"/>
                        <a:pt x="21600" y="10853"/>
                        <a:pt x="21600" y="21214"/>
                      </a:cubicBezTo>
                      <a:cubicBezTo>
                        <a:pt x="21600" y="31063"/>
                        <a:pt x="14937" y="39665"/>
                        <a:pt x="5400" y="42127"/>
                      </a:cubicBezTo>
                      <a:lnTo>
                        <a:pt x="0" y="21214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779" name="Arc 35"/>
                <p:cNvSpPr>
                  <a:spLocks/>
                </p:cNvSpPr>
                <p:nvPr/>
              </p:nvSpPr>
              <p:spPr bwMode="auto">
                <a:xfrm>
                  <a:off x="1782" y="1783"/>
                  <a:ext cx="74" cy="168"/>
                </a:xfrm>
                <a:custGeom>
                  <a:avLst/>
                  <a:gdLst>
                    <a:gd name="G0" fmla="+- 0 0 0"/>
                    <a:gd name="G1" fmla="+- 21165 0 0"/>
                    <a:gd name="G2" fmla="+- 21600 0 0"/>
                    <a:gd name="T0" fmla="*/ 4315 w 21600"/>
                    <a:gd name="T1" fmla="*/ 0 h 41974"/>
                    <a:gd name="T2" fmla="*/ 5791 w 21600"/>
                    <a:gd name="T3" fmla="*/ 41974 h 41974"/>
                    <a:gd name="T4" fmla="*/ 0 w 21600"/>
                    <a:gd name="T5" fmla="*/ 21165 h 4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74" fill="none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</a:path>
                    <a:path w="21600" h="41974" stroke="0" extrusionOk="0">
                      <a:moveTo>
                        <a:pt x="4314" y="0"/>
                      </a:moveTo>
                      <a:cubicBezTo>
                        <a:pt x="14374" y="2051"/>
                        <a:pt x="21600" y="10898"/>
                        <a:pt x="21600" y="21165"/>
                      </a:cubicBezTo>
                      <a:cubicBezTo>
                        <a:pt x="21600" y="30864"/>
                        <a:pt x="15135" y="39373"/>
                        <a:pt x="5791" y="41974"/>
                      </a:cubicBezTo>
                      <a:lnTo>
                        <a:pt x="0" y="21165"/>
                      </a:lnTo>
                      <a:close/>
                    </a:path>
                  </a:pathLst>
                </a:custGeom>
                <a:noFill/>
                <a:ln w="476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9780" name="Arc 36"/>
              <p:cNvSpPr>
                <a:spLocks/>
              </p:cNvSpPr>
              <p:nvPr/>
            </p:nvSpPr>
            <p:spPr bwMode="auto">
              <a:xfrm flipH="1">
                <a:off x="2973" y="3136"/>
                <a:ext cx="67" cy="147"/>
              </a:xfrm>
              <a:custGeom>
                <a:avLst/>
                <a:gdLst>
                  <a:gd name="G0" fmla="+- 0 0 0"/>
                  <a:gd name="G1" fmla="+- 21248 0 0"/>
                  <a:gd name="G2" fmla="+- 21600 0 0"/>
                  <a:gd name="T0" fmla="*/ 3886 w 21600"/>
                  <a:gd name="T1" fmla="*/ 0 h 42217"/>
                  <a:gd name="T2" fmla="*/ 5183 w 21600"/>
                  <a:gd name="T3" fmla="*/ 42217 h 42217"/>
                  <a:gd name="T4" fmla="*/ 0 w 21600"/>
                  <a:gd name="T5" fmla="*/ 21248 h 4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17" fill="none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</a:path>
                  <a:path w="21600" h="42217" stroke="0" extrusionOk="0">
                    <a:moveTo>
                      <a:pt x="3885" y="0"/>
                    </a:moveTo>
                    <a:cubicBezTo>
                      <a:pt x="14146" y="1876"/>
                      <a:pt x="21600" y="10817"/>
                      <a:pt x="21600" y="21248"/>
                    </a:cubicBezTo>
                    <a:cubicBezTo>
                      <a:pt x="21600" y="31180"/>
                      <a:pt x="14825" y="39833"/>
                      <a:pt x="5182" y="42216"/>
                    </a:cubicBezTo>
                    <a:lnTo>
                      <a:pt x="0" y="21248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1" name="Arc 37"/>
              <p:cNvSpPr>
                <a:spLocks/>
              </p:cNvSpPr>
              <p:nvPr/>
            </p:nvSpPr>
            <p:spPr bwMode="auto">
              <a:xfrm flipH="1">
                <a:off x="3010" y="3147"/>
                <a:ext cx="58" cy="126"/>
              </a:xfrm>
              <a:custGeom>
                <a:avLst/>
                <a:gdLst>
                  <a:gd name="G0" fmla="+- 0 0 0"/>
                  <a:gd name="G1" fmla="+- 21221 0 0"/>
                  <a:gd name="G2" fmla="+- 21600 0 0"/>
                  <a:gd name="T0" fmla="*/ 4028 w 21600"/>
                  <a:gd name="T1" fmla="*/ 0 h 42160"/>
                  <a:gd name="T2" fmla="*/ 5304 w 21600"/>
                  <a:gd name="T3" fmla="*/ 42160 h 42160"/>
                  <a:gd name="T4" fmla="*/ 0 w 21600"/>
                  <a:gd name="T5" fmla="*/ 21221 h 42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160" fill="none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</a:path>
                  <a:path w="21600" h="42160" stroke="0" extrusionOk="0">
                    <a:moveTo>
                      <a:pt x="4028" y="-1"/>
                    </a:moveTo>
                    <a:cubicBezTo>
                      <a:pt x="14222" y="1934"/>
                      <a:pt x="21600" y="10844"/>
                      <a:pt x="21600" y="21221"/>
                    </a:cubicBezTo>
                    <a:cubicBezTo>
                      <a:pt x="21600" y="31107"/>
                      <a:pt x="14887" y="39732"/>
                      <a:pt x="5303" y="42159"/>
                    </a:cubicBezTo>
                    <a:lnTo>
                      <a:pt x="0" y="21221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2" name="Arc 38"/>
              <p:cNvSpPr>
                <a:spLocks/>
              </p:cNvSpPr>
              <p:nvPr/>
            </p:nvSpPr>
            <p:spPr bwMode="auto">
              <a:xfrm flipH="1">
                <a:off x="3041" y="3163"/>
                <a:ext cx="50" cy="98"/>
              </a:xfrm>
              <a:custGeom>
                <a:avLst/>
                <a:gdLst>
                  <a:gd name="G0" fmla="+- 0 0 0"/>
                  <a:gd name="G1" fmla="+- 21180 0 0"/>
                  <a:gd name="G2" fmla="+- 21600 0 0"/>
                  <a:gd name="T0" fmla="*/ 4237 w 21600"/>
                  <a:gd name="T1" fmla="*/ 0 h 42030"/>
                  <a:gd name="T2" fmla="*/ 5643 w 21600"/>
                  <a:gd name="T3" fmla="*/ 42030 h 42030"/>
                  <a:gd name="T4" fmla="*/ 0 w 21600"/>
                  <a:gd name="T5" fmla="*/ 21180 h 42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30" fill="none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</a:path>
                  <a:path w="21600" h="42030" stroke="0" extrusionOk="0">
                    <a:moveTo>
                      <a:pt x="4237" y="-1"/>
                    </a:moveTo>
                    <a:cubicBezTo>
                      <a:pt x="14332" y="2019"/>
                      <a:pt x="21600" y="10884"/>
                      <a:pt x="21600" y="21180"/>
                    </a:cubicBezTo>
                    <a:cubicBezTo>
                      <a:pt x="21600" y="30936"/>
                      <a:pt x="15060" y="39481"/>
                      <a:pt x="5642" y="42029"/>
                    </a:cubicBezTo>
                    <a:lnTo>
                      <a:pt x="0" y="21180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3" name="Arc 39"/>
              <p:cNvSpPr>
                <a:spLocks/>
              </p:cNvSpPr>
              <p:nvPr/>
            </p:nvSpPr>
            <p:spPr bwMode="auto">
              <a:xfrm flipH="1">
                <a:off x="3070" y="3178"/>
                <a:ext cx="30" cy="74"/>
              </a:xfrm>
              <a:custGeom>
                <a:avLst/>
                <a:gdLst>
                  <a:gd name="G0" fmla="+- 0 0 0"/>
                  <a:gd name="G1" fmla="+- 21296 0 0"/>
                  <a:gd name="G2" fmla="+- 21600 0 0"/>
                  <a:gd name="T0" fmla="*/ 3610 w 21600"/>
                  <a:gd name="T1" fmla="*/ 0 h 42282"/>
                  <a:gd name="T2" fmla="*/ 5114 w 21600"/>
                  <a:gd name="T3" fmla="*/ 42282 h 42282"/>
                  <a:gd name="T4" fmla="*/ 0 w 21600"/>
                  <a:gd name="T5" fmla="*/ 21296 h 42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282" fill="none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</a:path>
                  <a:path w="21600" h="42282" stroke="0" extrusionOk="0">
                    <a:moveTo>
                      <a:pt x="3610" y="-1"/>
                    </a:moveTo>
                    <a:cubicBezTo>
                      <a:pt x="13998" y="1760"/>
                      <a:pt x="21600" y="10759"/>
                      <a:pt x="21600" y="21296"/>
                    </a:cubicBezTo>
                    <a:cubicBezTo>
                      <a:pt x="21600" y="31255"/>
                      <a:pt x="14790" y="39923"/>
                      <a:pt x="5113" y="42281"/>
                    </a:cubicBezTo>
                    <a:lnTo>
                      <a:pt x="0" y="21296"/>
                    </a:lnTo>
                    <a:close/>
                  </a:path>
                </a:pathLst>
              </a:custGeom>
              <a:noFill/>
              <a:ln w="476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159786" name="AutoShape 42"/>
          <p:cNvCxnSpPr>
            <a:cxnSpLocks noChangeShapeType="1"/>
            <a:stCxn id="0" idx="3"/>
            <a:endCxn id="0" idx="0"/>
          </p:cNvCxnSpPr>
          <p:nvPr/>
        </p:nvCxnSpPr>
        <p:spPr bwMode="auto">
          <a:xfrm>
            <a:off x="4529138" y="5046663"/>
            <a:ext cx="619125" cy="338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59787" name="AutoShape 43"/>
          <p:cNvCxnSpPr>
            <a:cxnSpLocks noChangeShapeType="1"/>
            <a:stCxn id="0" idx="0"/>
            <a:endCxn id="159862" idx="26"/>
          </p:cNvCxnSpPr>
          <p:nvPr/>
        </p:nvCxnSpPr>
        <p:spPr bwMode="auto">
          <a:xfrm flipV="1">
            <a:off x="5148263" y="5187950"/>
            <a:ext cx="822325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59788" name="AutoShape 44"/>
          <p:cNvCxnSpPr>
            <a:cxnSpLocks noChangeShapeType="1"/>
            <a:stCxn id="0" idx="3"/>
            <a:endCxn id="159862" idx="25"/>
          </p:cNvCxnSpPr>
          <p:nvPr/>
        </p:nvCxnSpPr>
        <p:spPr bwMode="auto">
          <a:xfrm>
            <a:off x="4529138" y="5046663"/>
            <a:ext cx="1431925" cy="158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59789" name="AutoShape 45"/>
          <p:cNvCxnSpPr>
            <a:cxnSpLocks noChangeShapeType="1"/>
            <a:stCxn id="159865" idx="0"/>
            <a:endCxn id="159773" idx="2"/>
          </p:cNvCxnSpPr>
          <p:nvPr/>
        </p:nvCxnSpPr>
        <p:spPr bwMode="auto">
          <a:xfrm flipV="1">
            <a:off x="6396038" y="4591050"/>
            <a:ext cx="407987" cy="211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pic>
        <p:nvPicPr>
          <p:cNvPr id="159791" name="Picture 47" descr="bluetoo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632325"/>
            <a:ext cx="2819400" cy="1409700"/>
          </a:xfrm>
          <a:prstGeom prst="rect">
            <a:avLst/>
          </a:prstGeom>
          <a:noFill/>
        </p:spPr>
      </p:pic>
      <p:sp>
        <p:nvSpPr>
          <p:cNvPr id="159793" name="Text Box 49"/>
          <p:cNvSpPr txBox="1">
            <a:spLocks noChangeArrowheads="1"/>
          </p:cNvSpPr>
          <p:nvPr/>
        </p:nvSpPr>
        <p:spPr bwMode="auto">
          <a:xfrm>
            <a:off x="447675" y="6045200"/>
            <a:ext cx="3373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One of the first modules (Ericsson).</a:t>
            </a:r>
          </a:p>
        </p:txBody>
      </p:sp>
      <p:pic>
        <p:nvPicPr>
          <p:cNvPr id="159794" name="Picture 50" descr="HH0008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075238"/>
            <a:ext cx="504825" cy="514350"/>
          </a:xfrm>
          <a:prstGeom prst="rect">
            <a:avLst/>
          </a:prstGeom>
          <a:noFill/>
        </p:spPr>
      </p:pic>
      <p:pic>
        <p:nvPicPr>
          <p:cNvPr id="159795" name="Picture 51" descr="NA0023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608638"/>
            <a:ext cx="762000" cy="628650"/>
          </a:xfrm>
          <a:prstGeom prst="rect">
            <a:avLst/>
          </a:prstGeom>
          <a:noFill/>
        </p:spPr>
      </p:pic>
      <p:cxnSp>
        <p:nvCxnSpPr>
          <p:cNvPr id="159797" name="AutoShape 53"/>
          <p:cNvCxnSpPr>
            <a:cxnSpLocks noChangeShapeType="1"/>
            <a:stCxn id="0" idx="3"/>
            <a:endCxn id="0" idx="2"/>
          </p:cNvCxnSpPr>
          <p:nvPr/>
        </p:nvCxnSpPr>
        <p:spPr bwMode="auto">
          <a:xfrm flipV="1">
            <a:off x="7467600" y="5589588"/>
            <a:ext cx="862013" cy="3333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pic>
        <p:nvPicPr>
          <p:cNvPr id="159799" name="Picture 55" descr="j01974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4737100"/>
            <a:ext cx="533400" cy="617538"/>
          </a:xfrm>
          <a:prstGeom prst="rect">
            <a:avLst/>
          </a:prstGeom>
          <a:noFill/>
        </p:spPr>
      </p:pic>
      <p:pic>
        <p:nvPicPr>
          <p:cNvPr id="159800" name="Picture 56" descr="BD09278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5384800"/>
            <a:ext cx="719138" cy="565150"/>
          </a:xfrm>
          <a:prstGeom prst="rect">
            <a:avLst/>
          </a:prstGeom>
          <a:noFill/>
        </p:spPr>
      </p:pic>
      <p:grpSp>
        <p:nvGrpSpPr>
          <p:cNvPr id="159806" name="Group 62"/>
          <p:cNvGrpSpPr>
            <a:grpSpLocks noChangeAspect="1"/>
          </p:cNvGrpSpPr>
          <p:nvPr/>
        </p:nvGrpSpPr>
        <p:grpSpPr bwMode="auto">
          <a:xfrm flipH="1">
            <a:off x="5795963" y="4737100"/>
            <a:ext cx="706437" cy="719138"/>
            <a:chOff x="3969" y="3475"/>
            <a:chExt cx="356" cy="362"/>
          </a:xfrm>
        </p:grpSpPr>
        <p:sp>
          <p:nvSpPr>
            <p:cNvPr id="159805" name="AutoShape 61"/>
            <p:cNvSpPr>
              <a:spLocks noChangeAspect="1" noChangeArrowheads="1" noTextEdit="1"/>
            </p:cNvSpPr>
            <p:nvPr/>
          </p:nvSpPr>
          <p:spPr bwMode="auto">
            <a:xfrm>
              <a:off x="3969" y="3475"/>
              <a:ext cx="356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07" name="Freeform 63"/>
            <p:cNvSpPr>
              <a:spLocks/>
            </p:cNvSpPr>
            <p:nvPr/>
          </p:nvSpPr>
          <p:spPr bwMode="auto">
            <a:xfrm>
              <a:off x="4135" y="3602"/>
              <a:ext cx="157" cy="232"/>
            </a:xfrm>
            <a:custGeom>
              <a:avLst/>
              <a:gdLst/>
              <a:ahLst/>
              <a:cxnLst>
                <a:cxn ang="0">
                  <a:pos x="237" y="0"/>
                </a:cxn>
                <a:cxn ang="0">
                  <a:pos x="209" y="0"/>
                </a:cxn>
                <a:cxn ang="0">
                  <a:pos x="174" y="3"/>
                </a:cxn>
                <a:cxn ang="0">
                  <a:pos x="133" y="9"/>
                </a:cxn>
                <a:cxn ang="0">
                  <a:pos x="92" y="20"/>
                </a:cxn>
                <a:cxn ang="0">
                  <a:pos x="54" y="36"/>
                </a:cxn>
                <a:cxn ang="0">
                  <a:pos x="23" y="59"/>
                </a:cxn>
                <a:cxn ang="0">
                  <a:pos x="5" y="89"/>
                </a:cxn>
                <a:cxn ang="0">
                  <a:pos x="0" y="111"/>
                </a:cxn>
                <a:cxn ang="0">
                  <a:pos x="2" y="124"/>
                </a:cxn>
                <a:cxn ang="0">
                  <a:pos x="11" y="160"/>
                </a:cxn>
                <a:cxn ang="0">
                  <a:pos x="32" y="236"/>
                </a:cxn>
                <a:cxn ang="0">
                  <a:pos x="61" y="333"/>
                </a:cxn>
                <a:cxn ang="0">
                  <a:pos x="98" y="442"/>
                </a:cxn>
                <a:cxn ang="0">
                  <a:pos x="140" y="557"/>
                </a:cxn>
                <a:cxn ang="0">
                  <a:pos x="187" y="669"/>
                </a:cxn>
                <a:cxn ang="0">
                  <a:pos x="234" y="772"/>
                </a:cxn>
                <a:cxn ang="0">
                  <a:pos x="281" y="858"/>
                </a:cxn>
                <a:cxn ang="0">
                  <a:pos x="310" y="903"/>
                </a:cxn>
                <a:cxn ang="0">
                  <a:pos x="324" y="919"/>
                </a:cxn>
                <a:cxn ang="0">
                  <a:pos x="347" y="919"/>
                </a:cxn>
                <a:cxn ang="0">
                  <a:pos x="388" y="904"/>
                </a:cxn>
                <a:cxn ang="0">
                  <a:pos x="436" y="885"/>
                </a:cxn>
                <a:cxn ang="0">
                  <a:pos x="485" y="864"/>
                </a:cxn>
                <a:cxn ang="0">
                  <a:pos x="533" y="843"/>
                </a:cxn>
                <a:cxn ang="0">
                  <a:pos x="575" y="823"/>
                </a:cxn>
                <a:cxn ang="0">
                  <a:pos x="607" y="803"/>
                </a:cxn>
                <a:cxn ang="0">
                  <a:pos x="626" y="787"/>
                </a:cxn>
                <a:cxn ang="0">
                  <a:pos x="602" y="745"/>
                </a:cxn>
                <a:cxn ang="0">
                  <a:pos x="547" y="662"/>
                </a:cxn>
                <a:cxn ang="0">
                  <a:pos x="488" y="564"/>
                </a:cxn>
                <a:cxn ang="0">
                  <a:pos x="428" y="456"/>
                </a:cxn>
                <a:cxn ang="0">
                  <a:pos x="372" y="344"/>
                </a:cxn>
                <a:cxn ang="0">
                  <a:pos x="322" y="234"/>
                </a:cxn>
                <a:cxn ang="0">
                  <a:pos x="281" y="131"/>
                </a:cxn>
                <a:cxn ang="0">
                  <a:pos x="254" y="40"/>
                </a:cxn>
              </a:cxnLst>
              <a:rect l="0" t="0" r="r" b="b"/>
              <a:pathLst>
                <a:path w="628" h="926">
                  <a:moveTo>
                    <a:pt x="247" y="1"/>
                  </a:moveTo>
                  <a:lnTo>
                    <a:pt x="237" y="0"/>
                  </a:lnTo>
                  <a:lnTo>
                    <a:pt x="225" y="0"/>
                  </a:lnTo>
                  <a:lnTo>
                    <a:pt x="209" y="0"/>
                  </a:lnTo>
                  <a:lnTo>
                    <a:pt x="193" y="1"/>
                  </a:lnTo>
                  <a:lnTo>
                    <a:pt x="174" y="3"/>
                  </a:lnTo>
                  <a:lnTo>
                    <a:pt x="153" y="6"/>
                  </a:lnTo>
                  <a:lnTo>
                    <a:pt x="133" y="9"/>
                  </a:lnTo>
                  <a:lnTo>
                    <a:pt x="112" y="14"/>
                  </a:lnTo>
                  <a:lnTo>
                    <a:pt x="92" y="20"/>
                  </a:lnTo>
                  <a:lnTo>
                    <a:pt x="73" y="28"/>
                  </a:lnTo>
                  <a:lnTo>
                    <a:pt x="54" y="36"/>
                  </a:lnTo>
                  <a:lnTo>
                    <a:pt x="37" y="47"/>
                  </a:lnTo>
                  <a:lnTo>
                    <a:pt x="23" y="59"/>
                  </a:lnTo>
                  <a:lnTo>
                    <a:pt x="13" y="73"/>
                  </a:lnTo>
                  <a:lnTo>
                    <a:pt x="5" y="89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1" y="117"/>
                  </a:lnTo>
                  <a:lnTo>
                    <a:pt x="2" y="124"/>
                  </a:lnTo>
                  <a:lnTo>
                    <a:pt x="4" y="132"/>
                  </a:lnTo>
                  <a:lnTo>
                    <a:pt x="11" y="160"/>
                  </a:lnTo>
                  <a:lnTo>
                    <a:pt x="20" y="195"/>
                  </a:lnTo>
                  <a:lnTo>
                    <a:pt x="32" y="236"/>
                  </a:lnTo>
                  <a:lnTo>
                    <a:pt x="46" y="283"/>
                  </a:lnTo>
                  <a:lnTo>
                    <a:pt x="61" y="333"/>
                  </a:lnTo>
                  <a:lnTo>
                    <a:pt x="80" y="386"/>
                  </a:lnTo>
                  <a:lnTo>
                    <a:pt x="98" y="442"/>
                  </a:lnTo>
                  <a:lnTo>
                    <a:pt x="119" y="498"/>
                  </a:lnTo>
                  <a:lnTo>
                    <a:pt x="140" y="557"/>
                  </a:lnTo>
                  <a:lnTo>
                    <a:pt x="164" y="613"/>
                  </a:lnTo>
                  <a:lnTo>
                    <a:pt x="187" y="669"/>
                  </a:lnTo>
                  <a:lnTo>
                    <a:pt x="211" y="721"/>
                  </a:lnTo>
                  <a:lnTo>
                    <a:pt x="234" y="772"/>
                  </a:lnTo>
                  <a:lnTo>
                    <a:pt x="257" y="817"/>
                  </a:lnTo>
                  <a:lnTo>
                    <a:pt x="281" y="858"/>
                  </a:lnTo>
                  <a:lnTo>
                    <a:pt x="304" y="893"/>
                  </a:lnTo>
                  <a:lnTo>
                    <a:pt x="310" y="903"/>
                  </a:lnTo>
                  <a:lnTo>
                    <a:pt x="317" y="911"/>
                  </a:lnTo>
                  <a:lnTo>
                    <a:pt x="324" y="919"/>
                  </a:lnTo>
                  <a:lnTo>
                    <a:pt x="330" y="926"/>
                  </a:lnTo>
                  <a:lnTo>
                    <a:pt x="347" y="919"/>
                  </a:lnTo>
                  <a:lnTo>
                    <a:pt x="367" y="912"/>
                  </a:lnTo>
                  <a:lnTo>
                    <a:pt x="388" y="904"/>
                  </a:lnTo>
                  <a:lnTo>
                    <a:pt x="412" y="895"/>
                  </a:lnTo>
                  <a:lnTo>
                    <a:pt x="436" y="885"/>
                  </a:lnTo>
                  <a:lnTo>
                    <a:pt x="461" y="875"/>
                  </a:lnTo>
                  <a:lnTo>
                    <a:pt x="485" y="864"/>
                  </a:lnTo>
                  <a:lnTo>
                    <a:pt x="510" y="854"/>
                  </a:lnTo>
                  <a:lnTo>
                    <a:pt x="533" y="843"/>
                  </a:lnTo>
                  <a:lnTo>
                    <a:pt x="555" y="833"/>
                  </a:lnTo>
                  <a:lnTo>
                    <a:pt x="575" y="823"/>
                  </a:lnTo>
                  <a:lnTo>
                    <a:pt x="593" y="813"/>
                  </a:lnTo>
                  <a:lnTo>
                    <a:pt x="607" y="803"/>
                  </a:lnTo>
                  <a:lnTo>
                    <a:pt x="617" y="795"/>
                  </a:lnTo>
                  <a:lnTo>
                    <a:pt x="626" y="787"/>
                  </a:lnTo>
                  <a:lnTo>
                    <a:pt x="628" y="780"/>
                  </a:lnTo>
                  <a:lnTo>
                    <a:pt x="602" y="745"/>
                  </a:lnTo>
                  <a:lnTo>
                    <a:pt x="575" y="706"/>
                  </a:lnTo>
                  <a:lnTo>
                    <a:pt x="547" y="662"/>
                  </a:lnTo>
                  <a:lnTo>
                    <a:pt x="518" y="614"/>
                  </a:lnTo>
                  <a:lnTo>
                    <a:pt x="488" y="564"/>
                  </a:lnTo>
                  <a:lnTo>
                    <a:pt x="458" y="510"/>
                  </a:lnTo>
                  <a:lnTo>
                    <a:pt x="428" y="456"/>
                  </a:lnTo>
                  <a:lnTo>
                    <a:pt x="399" y="400"/>
                  </a:lnTo>
                  <a:lnTo>
                    <a:pt x="372" y="344"/>
                  </a:lnTo>
                  <a:lnTo>
                    <a:pt x="345" y="288"/>
                  </a:lnTo>
                  <a:lnTo>
                    <a:pt x="322" y="234"/>
                  </a:lnTo>
                  <a:lnTo>
                    <a:pt x="299" y="181"/>
                  </a:lnTo>
                  <a:lnTo>
                    <a:pt x="281" y="131"/>
                  </a:lnTo>
                  <a:lnTo>
                    <a:pt x="265" y="83"/>
                  </a:lnTo>
                  <a:lnTo>
                    <a:pt x="254" y="40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4FC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08" name="Freeform 64"/>
            <p:cNvSpPr>
              <a:spLocks/>
            </p:cNvSpPr>
            <p:nvPr/>
          </p:nvSpPr>
          <p:spPr bwMode="auto">
            <a:xfrm>
              <a:off x="4126" y="3635"/>
              <a:ext cx="85" cy="19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9" y="1"/>
                </a:cxn>
                <a:cxn ang="0">
                  <a:pos x="39" y="3"/>
                </a:cxn>
                <a:cxn ang="0">
                  <a:pos x="37" y="8"/>
                </a:cxn>
                <a:cxn ang="0">
                  <a:pos x="35" y="15"/>
                </a:cxn>
                <a:cxn ang="0">
                  <a:pos x="32" y="28"/>
                </a:cxn>
                <a:cxn ang="0">
                  <a:pos x="26" y="44"/>
                </a:cxn>
                <a:cxn ang="0">
                  <a:pos x="16" y="67"/>
                </a:cxn>
                <a:cxn ang="0">
                  <a:pos x="5" y="95"/>
                </a:cxn>
                <a:cxn ang="0">
                  <a:pos x="0" y="115"/>
                </a:cxn>
                <a:cxn ang="0">
                  <a:pos x="0" y="144"/>
                </a:cxn>
                <a:cxn ang="0">
                  <a:pos x="3" y="179"/>
                </a:cxn>
                <a:cxn ang="0">
                  <a:pos x="11" y="220"/>
                </a:cxn>
                <a:cxn ang="0">
                  <a:pos x="21" y="264"/>
                </a:cxn>
                <a:cxn ang="0">
                  <a:pos x="33" y="313"/>
                </a:cxn>
                <a:cxn ang="0">
                  <a:pos x="47" y="363"/>
                </a:cxn>
                <a:cxn ang="0">
                  <a:pos x="62" y="414"/>
                </a:cxn>
                <a:cxn ang="0">
                  <a:pos x="78" y="463"/>
                </a:cxn>
                <a:cxn ang="0">
                  <a:pos x="95" y="511"/>
                </a:cxn>
                <a:cxn ang="0">
                  <a:pos x="110" y="556"/>
                </a:cxn>
                <a:cxn ang="0">
                  <a:pos x="125" y="596"/>
                </a:cxn>
                <a:cxn ang="0">
                  <a:pos x="139" y="630"/>
                </a:cxn>
                <a:cxn ang="0">
                  <a:pos x="151" y="657"/>
                </a:cxn>
                <a:cxn ang="0">
                  <a:pos x="160" y="676"/>
                </a:cxn>
                <a:cxn ang="0">
                  <a:pos x="167" y="685"/>
                </a:cxn>
                <a:cxn ang="0">
                  <a:pos x="178" y="694"/>
                </a:cxn>
                <a:cxn ang="0">
                  <a:pos x="191" y="701"/>
                </a:cxn>
                <a:cxn ang="0">
                  <a:pos x="206" y="710"/>
                </a:cxn>
                <a:cxn ang="0">
                  <a:pos x="224" y="718"/>
                </a:cxn>
                <a:cxn ang="0">
                  <a:pos x="247" y="729"/>
                </a:cxn>
                <a:cxn ang="0">
                  <a:pos x="272" y="738"/>
                </a:cxn>
                <a:cxn ang="0">
                  <a:pos x="303" y="750"/>
                </a:cxn>
                <a:cxn ang="0">
                  <a:pos x="339" y="761"/>
                </a:cxn>
                <a:cxn ang="0">
                  <a:pos x="316" y="726"/>
                </a:cxn>
                <a:cxn ang="0">
                  <a:pos x="292" y="685"/>
                </a:cxn>
                <a:cxn ang="0">
                  <a:pos x="269" y="640"/>
                </a:cxn>
                <a:cxn ang="0">
                  <a:pos x="246" y="589"/>
                </a:cxn>
                <a:cxn ang="0">
                  <a:pos x="222" y="537"/>
                </a:cxn>
                <a:cxn ang="0">
                  <a:pos x="199" y="481"/>
                </a:cxn>
                <a:cxn ang="0">
                  <a:pos x="175" y="425"/>
                </a:cxn>
                <a:cxn ang="0">
                  <a:pos x="154" y="366"/>
                </a:cxn>
                <a:cxn ang="0">
                  <a:pos x="133" y="310"/>
                </a:cxn>
                <a:cxn ang="0">
                  <a:pos x="115" y="254"/>
                </a:cxn>
                <a:cxn ang="0">
                  <a:pos x="96" y="201"/>
                </a:cxn>
                <a:cxn ang="0">
                  <a:pos x="81" y="151"/>
                </a:cxn>
                <a:cxn ang="0">
                  <a:pos x="67" y="104"/>
                </a:cxn>
                <a:cxn ang="0">
                  <a:pos x="55" y="63"/>
                </a:cxn>
                <a:cxn ang="0">
                  <a:pos x="46" y="28"/>
                </a:cxn>
                <a:cxn ang="0">
                  <a:pos x="39" y="0"/>
                </a:cxn>
              </a:cxnLst>
              <a:rect l="0" t="0" r="r" b="b"/>
              <a:pathLst>
                <a:path w="339" h="761">
                  <a:moveTo>
                    <a:pt x="39" y="0"/>
                  </a:moveTo>
                  <a:lnTo>
                    <a:pt x="39" y="1"/>
                  </a:lnTo>
                  <a:lnTo>
                    <a:pt x="39" y="3"/>
                  </a:lnTo>
                  <a:lnTo>
                    <a:pt x="37" y="8"/>
                  </a:lnTo>
                  <a:lnTo>
                    <a:pt x="35" y="15"/>
                  </a:lnTo>
                  <a:lnTo>
                    <a:pt x="32" y="28"/>
                  </a:lnTo>
                  <a:lnTo>
                    <a:pt x="26" y="44"/>
                  </a:lnTo>
                  <a:lnTo>
                    <a:pt x="16" y="67"/>
                  </a:lnTo>
                  <a:lnTo>
                    <a:pt x="5" y="95"/>
                  </a:lnTo>
                  <a:lnTo>
                    <a:pt x="0" y="115"/>
                  </a:lnTo>
                  <a:lnTo>
                    <a:pt x="0" y="144"/>
                  </a:lnTo>
                  <a:lnTo>
                    <a:pt x="3" y="179"/>
                  </a:lnTo>
                  <a:lnTo>
                    <a:pt x="11" y="220"/>
                  </a:lnTo>
                  <a:lnTo>
                    <a:pt x="21" y="264"/>
                  </a:lnTo>
                  <a:lnTo>
                    <a:pt x="33" y="313"/>
                  </a:lnTo>
                  <a:lnTo>
                    <a:pt x="47" y="363"/>
                  </a:lnTo>
                  <a:lnTo>
                    <a:pt x="62" y="414"/>
                  </a:lnTo>
                  <a:lnTo>
                    <a:pt x="78" y="463"/>
                  </a:lnTo>
                  <a:lnTo>
                    <a:pt x="95" y="511"/>
                  </a:lnTo>
                  <a:lnTo>
                    <a:pt x="110" y="556"/>
                  </a:lnTo>
                  <a:lnTo>
                    <a:pt x="125" y="596"/>
                  </a:lnTo>
                  <a:lnTo>
                    <a:pt x="139" y="630"/>
                  </a:lnTo>
                  <a:lnTo>
                    <a:pt x="151" y="657"/>
                  </a:lnTo>
                  <a:lnTo>
                    <a:pt x="160" y="676"/>
                  </a:lnTo>
                  <a:lnTo>
                    <a:pt x="167" y="685"/>
                  </a:lnTo>
                  <a:lnTo>
                    <a:pt x="178" y="694"/>
                  </a:lnTo>
                  <a:lnTo>
                    <a:pt x="191" y="701"/>
                  </a:lnTo>
                  <a:lnTo>
                    <a:pt x="206" y="710"/>
                  </a:lnTo>
                  <a:lnTo>
                    <a:pt x="224" y="718"/>
                  </a:lnTo>
                  <a:lnTo>
                    <a:pt x="247" y="729"/>
                  </a:lnTo>
                  <a:lnTo>
                    <a:pt x="272" y="738"/>
                  </a:lnTo>
                  <a:lnTo>
                    <a:pt x="303" y="750"/>
                  </a:lnTo>
                  <a:lnTo>
                    <a:pt x="339" y="761"/>
                  </a:lnTo>
                  <a:lnTo>
                    <a:pt x="316" y="726"/>
                  </a:lnTo>
                  <a:lnTo>
                    <a:pt x="292" y="685"/>
                  </a:lnTo>
                  <a:lnTo>
                    <a:pt x="269" y="640"/>
                  </a:lnTo>
                  <a:lnTo>
                    <a:pt x="246" y="589"/>
                  </a:lnTo>
                  <a:lnTo>
                    <a:pt x="222" y="537"/>
                  </a:lnTo>
                  <a:lnTo>
                    <a:pt x="199" y="481"/>
                  </a:lnTo>
                  <a:lnTo>
                    <a:pt x="175" y="425"/>
                  </a:lnTo>
                  <a:lnTo>
                    <a:pt x="154" y="366"/>
                  </a:lnTo>
                  <a:lnTo>
                    <a:pt x="133" y="310"/>
                  </a:lnTo>
                  <a:lnTo>
                    <a:pt x="115" y="254"/>
                  </a:lnTo>
                  <a:lnTo>
                    <a:pt x="96" y="201"/>
                  </a:lnTo>
                  <a:lnTo>
                    <a:pt x="81" y="151"/>
                  </a:lnTo>
                  <a:lnTo>
                    <a:pt x="67" y="104"/>
                  </a:lnTo>
                  <a:lnTo>
                    <a:pt x="55" y="63"/>
                  </a:lnTo>
                  <a:lnTo>
                    <a:pt x="46" y="2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EF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09" name="Freeform 65"/>
            <p:cNvSpPr>
              <a:spLocks/>
            </p:cNvSpPr>
            <p:nvPr/>
          </p:nvSpPr>
          <p:spPr bwMode="auto">
            <a:xfrm>
              <a:off x="4154" y="3628"/>
              <a:ext cx="38" cy="42"/>
            </a:xfrm>
            <a:custGeom>
              <a:avLst/>
              <a:gdLst/>
              <a:ahLst/>
              <a:cxnLst>
                <a:cxn ang="0">
                  <a:pos x="21" y="9"/>
                </a:cxn>
                <a:cxn ang="0">
                  <a:pos x="10" y="20"/>
                </a:cxn>
                <a:cxn ang="0">
                  <a:pos x="3" y="35"/>
                </a:cxn>
                <a:cxn ang="0">
                  <a:pos x="0" y="55"/>
                </a:cxn>
                <a:cxn ang="0">
                  <a:pos x="0" y="76"/>
                </a:cxn>
                <a:cxn ang="0">
                  <a:pos x="2" y="98"/>
                </a:cxn>
                <a:cxn ang="0">
                  <a:pos x="8" y="120"/>
                </a:cxn>
                <a:cxn ang="0">
                  <a:pos x="16" y="139"/>
                </a:cxn>
                <a:cxn ang="0">
                  <a:pos x="28" y="154"/>
                </a:cxn>
                <a:cxn ang="0">
                  <a:pos x="41" y="163"/>
                </a:cxn>
                <a:cxn ang="0">
                  <a:pos x="56" y="168"/>
                </a:cxn>
                <a:cxn ang="0">
                  <a:pos x="72" y="169"/>
                </a:cxn>
                <a:cxn ang="0">
                  <a:pos x="89" y="166"/>
                </a:cxn>
                <a:cxn ang="0">
                  <a:pos x="104" y="160"/>
                </a:cxn>
                <a:cxn ang="0">
                  <a:pos x="118" y="152"/>
                </a:cxn>
                <a:cxn ang="0">
                  <a:pos x="130" y="144"/>
                </a:cxn>
                <a:cxn ang="0">
                  <a:pos x="139" y="133"/>
                </a:cxn>
                <a:cxn ang="0">
                  <a:pos x="151" y="106"/>
                </a:cxn>
                <a:cxn ang="0">
                  <a:pos x="153" y="72"/>
                </a:cxn>
                <a:cxn ang="0">
                  <a:pos x="147" y="41"/>
                </a:cxn>
                <a:cxn ang="0">
                  <a:pos x="132" y="22"/>
                </a:cxn>
                <a:cxn ang="0">
                  <a:pos x="121" y="17"/>
                </a:cxn>
                <a:cxn ang="0">
                  <a:pos x="110" y="11"/>
                </a:cxn>
                <a:cxn ang="0">
                  <a:pos x="97" y="7"/>
                </a:cxn>
                <a:cxn ang="0">
                  <a:pos x="83" y="2"/>
                </a:cxn>
                <a:cxn ang="0">
                  <a:pos x="68" y="0"/>
                </a:cxn>
                <a:cxn ang="0">
                  <a:pos x="53" y="0"/>
                </a:cxn>
                <a:cxn ang="0">
                  <a:pos x="37" y="2"/>
                </a:cxn>
                <a:cxn ang="0">
                  <a:pos x="21" y="9"/>
                </a:cxn>
              </a:cxnLst>
              <a:rect l="0" t="0" r="r" b="b"/>
              <a:pathLst>
                <a:path w="153" h="169">
                  <a:moveTo>
                    <a:pt x="21" y="9"/>
                  </a:moveTo>
                  <a:lnTo>
                    <a:pt x="10" y="20"/>
                  </a:lnTo>
                  <a:lnTo>
                    <a:pt x="3" y="35"/>
                  </a:lnTo>
                  <a:lnTo>
                    <a:pt x="0" y="55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6" y="139"/>
                  </a:lnTo>
                  <a:lnTo>
                    <a:pt x="28" y="154"/>
                  </a:lnTo>
                  <a:lnTo>
                    <a:pt x="41" y="163"/>
                  </a:lnTo>
                  <a:lnTo>
                    <a:pt x="56" y="168"/>
                  </a:lnTo>
                  <a:lnTo>
                    <a:pt x="72" y="169"/>
                  </a:lnTo>
                  <a:lnTo>
                    <a:pt x="89" y="166"/>
                  </a:lnTo>
                  <a:lnTo>
                    <a:pt x="104" y="160"/>
                  </a:lnTo>
                  <a:lnTo>
                    <a:pt x="118" y="152"/>
                  </a:lnTo>
                  <a:lnTo>
                    <a:pt x="130" y="144"/>
                  </a:lnTo>
                  <a:lnTo>
                    <a:pt x="139" y="133"/>
                  </a:lnTo>
                  <a:lnTo>
                    <a:pt x="151" y="106"/>
                  </a:lnTo>
                  <a:lnTo>
                    <a:pt x="153" y="72"/>
                  </a:lnTo>
                  <a:lnTo>
                    <a:pt x="147" y="41"/>
                  </a:lnTo>
                  <a:lnTo>
                    <a:pt x="132" y="22"/>
                  </a:lnTo>
                  <a:lnTo>
                    <a:pt x="121" y="17"/>
                  </a:lnTo>
                  <a:lnTo>
                    <a:pt x="110" y="11"/>
                  </a:lnTo>
                  <a:lnTo>
                    <a:pt x="97" y="7"/>
                  </a:lnTo>
                  <a:lnTo>
                    <a:pt x="83" y="2"/>
                  </a:lnTo>
                  <a:lnTo>
                    <a:pt x="68" y="0"/>
                  </a:lnTo>
                  <a:lnTo>
                    <a:pt x="53" y="0"/>
                  </a:lnTo>
                  <a:lnTo>
                    <a:pt x="37" y="2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CCEF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10" name="Freeform 66"/>
            <p:cNvSpPr>
              <a:spLocks/>
            </p:cNvSpPr>
            <p:nvPr/>
          </p:nvSpPr>
          <p:spPr bwMode="auto">
            <a:xfrm>
              <a:off x="4211" y="3750"/>
              <a:ext cx="49" cy="51"/>
            </a:xfrm>
            <a:custGeom>
              <a:avLst/>
              <a:gdLst/>
              <a:ahLst/>
              <a:cxnLst>
                <a:cxn ang="0">
                  <a:pos x="26" y="24"/>
                </a:cxn>
                <a:cxn ang="0">
                  <a:pos x="16" y="37"/>
                </a:cxn>
                <a:cxn ang="0">
                  <a:pos x="9" y="50"/>
                </a:cxn>
                <a:cxn ang="0">
                  <a:pos x="4" y="65"/>
                </a:cxn>
                <a:cxn ang="0">
                  <a:pos x="0" y="80"/>
                </a:cxn>
                <a:cxn ang="0">
                  <a:pos x="0" y="95"/>
                </a:cxn>
                <a:cxn ang="0">
                  <a:pos x="4" y="110"/>
                </a:cxn>
                <a:cxn ang="0">
                  <a:pos x="9" y="124"/>
                </a:cxn>
                <a:cxn ang="0">
                  <a:pos x="20" y="138"/>
                </a:cxn>
                <a:cxn ang="0">
                  <a:pos x="33" y="153"/>
                </a:cxn>
                <a:cxn ang="0">
                  <a:pos x="46" y="165"/>
                </a:cxn>
                <a:cxn ang="0">
                  <a:pos x="61" y="179"/>
                </a:cxn>
                <a:cxn ang="0">
                  <a:pos x="76" y="190"/>
                </a:cxn>
                <a:cxn ang="0">
                  <a:pos x="90" y="199"/>
                </a:cxn>
                <a:cxn ang="0">
                  <a:pos x="105" y="205"/>
                </a:cxn>
                <a:cxn ang="0">
                  <a:pos x="118" y="205"/>
                </a:cxn>
                <a:cxn ang="0">
                  <a:pos x="131" y="200"/>
                </a:cxn>
                <a:cxn ang="0">
                  <a:pos x="143" y="193"/>
                </a:cxn>
                <a:cxn ang="0">
                  <a:pos x="156" y="186"/>
                </a:cxn>
                <a:cxn ang="0">
                  <a:pos x="166" y="179"/>
                </a:cxn>
                <a:cxn ang="0">
                  <a:pos x="177" y="174"/>
                </a:cxn>
                <a:cxn ang="0">
                  <a:pos x="185" y="165"/>
                </a:cxn>
                <a:cxn ang="0">
                  <a:pos x="191" y="156"/>
                </a:cxn>
                <a:cxn ang="0">
                  <a:pos x="195" y="145"/>
                </a:cxn>
                <a:cxn ang="0">
                  <a:pos x="196" y="133"/>
                </a:cxn>
                <a:cxn ang="0">
                  <a:pos x="194" y="116"/>
                </a:cxn>
                <a:cxn ang="0">
                  <a:pos x="189" y="99"/>
                </a:cxn>
                <a:cxn ang="0">
                  <a:pos x="181" y="79"/>
                </a:cxn>
                <a:cxn ang="0">
                  <a:pos x="171" y="59"/>
                </a:cxn>
                <a:cxn ang="0">
                  <a:pos x="159" y="41"/>
                </a:cxn>
                <a:cxn ang="0">
                  <a:pos x="146" y="25"/>
                </a:cxn>
                <a:cxn ang="0">
                  <a:pos x="131" y="13"/>
                </a:cxn>
                <a:cxn ang="0">
                  <a:pos x="117" y="6"/>
                </a:cxn>
                <a:cxn ang="0">
                  <a:pos x="103" y="3"/>
                </a:cxn>
                <a:cxn ang="0">
                  <a:pos x="89" y="0"/>
                </a:cxn>
                <a:cxn ang="0">
                  <a:pos x="75" y="2"/>
                </a:cxn>
                <a:cxn ang="0">
                  <a:pos x="63" y="3"/>
                </a:cxn>
                <a:cxn ang="0">
                  <a:pos x="51" y="6"/>
                </a:cxn>
                <a:cxn ang="0">
                  <a:pos x="41" y="11"/>
                </a:cxn>
                <a:cxn ang="0">
                  <a:pos x="33" y="17"/>
                </a:cxn>
                <a:cxn ang="0">
                  <a:pos x="26" y="24"/>
                </a:cxn>
              </a:cxnLst>
              <a:rect l="0" t="0" r="r" b="b"/>
              <a:pathLst>
                <a:path w="196" h="205">
                  <a:moveTo>
                    <a:pt x="26" y="24"/>
                  </a:moveTo>
                  <a:lnTo>
                    <a:pt x="16" y="37"/>
                  </a:lnTo>
                  <a:lnTo>
                    <a:pt x="9" y="50"/>
                  </a:lnTo>
                  <a:lnTo>
                    <a:pt x="4" y="65"/>
                  </a:lnTo>
                  <a:lnTo>
                    <a:pt x="0" y="80"/>
                  </a:lnTo>
                  <a:lnTo>
                    <a:pt x="0" y="95"/>
                  </a:lnTo>
                  <a:lnTo>
                    <a:pt x="4" y="110"/>
                  </a:lnTo>
                  <a:lnTo>
                    <a:pt x="9" y="124"/>
                  </a:lnTo>
                  <a:lnTo>
                    <a:pt x="20" y="138"/>
                  </a:lnTo>
                  <a:lnTo>
                    <a:pt x="33" y="153"/>
                  </a:lnTo>
                  <a:lnTo>
                    <a:pt x="46" y="165"/>
                  </a:lnTo>
                  <a:lnTo>
                    <a:pt x="61" y="179"/>
                  </a:lnTo>
                  <a:lnTo>
                    <a:pt x="76" y="190"/>
                  </a:lnTo>
                  <a:lnTo>
                    <a:pt x="90" y="199"/>
                  </a:lnTo>
                  <a:lnTo>
                    <a:pt x="105" y="205"/>
                  </a:lnTo>
                  <a:lnTo>
                    <a:pt x="118" y="205"/>
                  </a:lnTo>
                  <a:lnTo>
                    <a:pt x="131" y="200"/>
                  </a:lnTo>
                  <a:lnTo>
                    <a:pt x="143" y="193"/>
                  </a:lnTo>
                  <a:lnTo>
                    <a:pt x="156" y="186"/>
                  </a:lnTo>
                  <a:lnTo>
                    <a:pt x="166" y="179"/>
                  </a:lnTo>
                  <a:lnTo>
                    <a:pt x="177" y="174"/>
                  </a:lnTo>
                  <a:lnTo>
                    <a:pt x="185" y="165"/>
                  </a:lnTo>
                  <a:lnTo>
                    <a:pt x="191" y="156"/>
                  </a:lnTo>
                  <a:lnTo>
                    <a:pt x="195" y="145"/>
                  </a:lnTo>
                  <a:lnTo>
                    <a:pt x="196" y="133"/>
                  </a:lnTo>
                  <a:lnTo>
                    <a:pt x="194" y="116"/>
                  </a:lnTo>
                  <a:lnTo>
                    <a:pt x="189" y="99"/>
                  </a:lnTo>
                  <a:lnTo>
                    <a:pt x="181" y="79"/>
                  </a:lnTo>
                  <a:lnTo>
                    <a:pt x="171" y="59"/>
                  </a:lnTo>
                  <a:lnTo>
                    <a:pt x="159" y="41"/>
                  </a:lnTo>
                  <a:lnTo>
                    <a:pt x="146" y="25"/>
                  </a:lnTo>
                  <a:lnTo>
                    <a:pt x="131" y="13"/>
                  </a:lnTo>
                  <a:lnTo>
                    <a:pt x="117" y="6"/>
                  </a:lnTo>
                  <a:lnTo>
                    <a:pt x="103" y="3"/>
                  </a:lnTo>
                  <a:lnTo>
                    <a:pt x="89" y="0"/>
                  </a:lnTo>
                  <a:lnTo>
                    <a:pt x="75" y="2"/>
                  </a:lnTo>
                  <a:lnTo>
                    <a:pt x="63" y="3"/>
                  </a:lnTo>
                  <a:lnTo>
                    <a:pt x="51" y="6"/>
                  </a:lnTo>
                  <a:lnTo>
                    <a:pt x="41" y="11"/>
                  </a:lnTo>
                  <a:lnTo>
                    <a:pt x="33" y="17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CCEF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11" name="Freeform 67"/>
            <p:cNvSpPr>
              <a:spLocks/>
            </p:cNvSpPr>
            <p:nvPr/>
          </p:nvSpPr>
          <p:spPr bwMode="auto">
            <a:xfrm>
              <a:off x="4155" y="3623"/>
              <a:ext cx="45" cy="49"/>
            </a:xfrm>
            <a:custGeom>
              <a:avLst/>
              <a:gdLst/>
              <a:ahLst/>
              <a:cxnLst>
                <a:cxn ang="0">
                  <a:pos x="91" y="2"/>
                </a:cxn>
                <a:cxn ang="0">
                  <a:pos x="73" y="0"/>
                </a:cxn>
                <a:cxn ang="0">
                  <a:pos x="52" y="1"/>
                </a:cxn>
                <a:cxn ang="0">
                  <a:pos x="34" y="9"/>
                </a:cxn>
                <a:cxn ang="0">
                  <a:pos x="13" y="30"/>
                </a:cxn>
                <a:cxn ang="0">
                  <a:pos x="0" y="64"/>
                </a:cxn>
                <a:cxn ang="0">
                  <a:pos x="1" y="100"/>
                </a:cxn>
                <a:cxn ang="0">
                  <a:pos x="11" y="137"/>
                </a:cxn>
                <a:cxn ang="0">
                  <a:pos x="25" y="164"/>
                </a:cxn>
                <a:cxn ang="0">
                  <a:pos x="44" y="181"/>
                </a:cxn>
                <a:cxn ang="0">
                  <a:pos x="66" y="193"/>
                </a:cxn>
                <a:cxn ang="0">
                  <a:pos x="90" y="195"/>
                </a:cxn>
                <a:cxn ang="0">
                  <a:pos x="120" y="186"/>
                </a:cxn>
                <a:cxn ang="0">
                  <a:pos x="151" y="166"/>
                </a:cxn>
                <a:cxn ang="0">
                  <a:pos x="172" y="139"/>
                </a:cxn>
                <a:cxn ang="0">
                  <a:pos x="180" y="106"/>
                </a:cxn>
                <a:cxn ang="0">
                  <a:pos x="176" y="84"/>
                </a:cxn>
                <a:cxn ang="0">
                  <a:pos x="169" y="77"/>
                </a:cxn>
                <a:cxn ang="0">
                  <a:pos x="160" y="78"/>
                </a:cxn>
                <a:cxn ang="0">
                  <a:pos x="154" y="85"/>
                </a:cxn>
                <a:cxn ang="0">
                  <a:pos x="152" y="103"/>
                </a:cxn>
                <a:cxn ang="0">
                  <a:pos x="145" y="128"/>
                </a:cxn>
                <a:cxn ang="0">
                  <a:pos x="128" y="148"/>
                </a:cxn>
                <a:cxn ang="0">
                  <a:pos x="104" y="160"/>
                </a:cxn>
                <a:cxn ang="0">
                  <a:pos x="71" y="160"/>
                </a:cxn>
                <a:cxn ang="0">
                  <a:pos x="48" y="144"/>
                </a:cxn>
                <a:cxn ang="0">
                  <a:pos x="35" y="117"/>
                </a:cxn>
                <a:cxn ang="0">
                  <a:pos x="27" y="85"/>
                </a:cxn>
                <a:cxn ang="0">
                  <a:pos x="25" y="62"/>
                </a:cxn>
                <a:cxn ang="0">
                  <a:pos x="32" y="45"/>
                </a:cxn>
                <a:cxn ang="0">
                  <a:pos x="43" y="31"/>
                </a:cxn>
                <a:cxn ang="0">
                  <a:pos x="58" y="21"/>
                </a:cxn>
                <a:cxn ang="0">
                  <a:pos x="69" y="20"/>
                </a:cxn>
                <a:cxn ang="0">
                  <a:pos x="84" y="20"/>
                </a:cxn>
                <a:cxn ang="0">
                  <a:pos x="100" y="20"/>
                </a:cxn>
                <a:cxn ang="0">
                  <a:pos x="103" y="9"/>
                </a:cxn>
              </a:cxnLst>
              <a:rect l="0" t="0" r="r" b="b"/>
              <a:pathLst>
                <a:path w="180" h="195">
                  <a:moveTo>
                    <a:pt x="99" y="5"/>
                  </a:moveTo>
                  <a:lnTo>
                    <a:pt x="91" y="2"/>
                  </a:lnTo>
                  <a:lnTo>
                    <a:pt x="83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2" y="1"/>
                  </a:lnTo>
                  <a:lnTo>
                    <a:pt x="43" y="5"/>
                  </a:lnTo>
                  <a:lnTo>
                    <a:pt x="34" y="9"/>
                  </a:lnTo>
                  <a:lnTo>
                    <a:pt x="25" y="15"/>
                  </a:lnTo>
                  <a:lnTo>
                    <a:pt x="13" y="30"/>
                  </a:lnTo>
                  <a:lnTo>
                    <a:pt x="4" y="47"/>
                  </a:lnTo>
                  <a:lnTo>
                    <a:pt x="0" y="64"/>
                  </a:lnTo>
                  <a:lnTo>
                    <a:pt x="0" y="82"/>
                  </a:lnTo>
                  <a:lnTo>
                    <a:pt x="1" y="100"/>
                  </a:lnTo>
                  <a:lnTo>
                    <a:pt x="6" y="118"/>
                  </a:lnTo>
                  <a:lnTo>
                    <a:pt x="11" y="137"/>
                  </a:lnTo>
                  <a:lnTo>
                    <a:pt x="18" y="153"/>
                  </a:lnTo>
                  <a:lnTo>
                    <a:pt x="25" y="164"/>
                  </a:lnTo>
                  <a:lnTo>
                    <a:pt x="34" y="173"/>
                  </a:lnTo>
                  <a:lnTo>
                    <a:pt x="44" y="181"/>
                  </a:lnTo>
                  <a:lnTo>
                    <a:pt x="55" y="188"/>
                  </a:lnTo>
                  <a:lnTo>
                    <a:pt x="66" y="193"/>
                  </a:lnTo>
                  <a:lnTo>
                    <a:pt x="78" y="195"/>
                  </a:lnTo>
                  <a:lnTo>
                    <a:pt x="90" y="195"/>
                  </a:lnTo>
                  <a:lnTo>
                    <a:pt x="103" y="193"/>
                  </a:lnTo>
                  <a:lnTo>
                    <a:pt x="120" y="186"/>
                  </a:lnTo>
                  <a:lnTo>
                    <a:pt x="137" y="178"/>
                  </a:lnTo>
                  <a:lnTo>
                    <a:pt x="151" y="166"/>
                  </a:lnTo>
                  <a:lnTo>
                    <a:pt x="163" y="153"/>
                  </a:lnTo>
                  <a:lnTo>
                    <a:pt x="172" y="139"/>
                  </a:lnTo>
                  <a:lnTo>
                    <a:pt x="177" y="124"/>
                  </a:lnTo>
                  <a:lnTo>
                    <a:pt x="180" y="106"/>
                  </a:lnTo>
                  <a:lnTo>
                    <a:pt x="177" y="89"/>
                  </a:lnTo>
                  <a:lnTo>
                    <a:pt x="176" y="84"/>
                  </a:lnTo>
                  <a:lnTo>
                    <a:pt x="174" y="79"/>
                  </a:lnTo>
                  <a:lnTo>
                    <a:pt x="169" y="77"/>
                  </a:lnTo>
                  <a:lnTo>
                    <a:pt x="165" y="77"/>
                  </a:lnTo>
                  <a:lnTo>
                    <a:pt x="160" y="78"/>
                  </a:lnTo>
                  <a:lnTo>
                    <a:pt x="156" y="81"/>
                  </a:lnTo>
                  <a:lnTo>
                    <a:pt x="154" y="85"/>
                  </a:lnTo>
                  <a:lnTo>
                    <a:pt x="153" y="90"/>
                  </a:lnTo>
                  <a:lnTo>
                    <a:pt x="152" y="103"/>
                  </a:lnTo>
                  <a:lnTo>
                    <a:pt x="149" y="116"/>
                  </a:lnTo>
                  <a:lnTo>
                    <a:pt x="145" y="128"/>
                  </a:lnTo>
                  <a:lnTo>
                    <a:pt x="138" y="139"/>
                  </a:lnTo>
                  <a:lnTo>
                    <a:pt x="128" y="148"/>
                  </a:lnTo>
                  <a:lnTo>
                    <a:pt x="117" y="155"/>
                  </a:lnTo>
                  <a:lnTo>
                    <a:pt x="104" y="160"/>
                  </a:lnTo>
                  <a:lnTo>
                    <a:pt x="87" y="162"/>
                  </a:lnTo>
                  <a:lnTo>
                    <a:pt x="71" y="160"/>
                  </a:lnTo>
                  <a:lnTo>
                    <a:pt x="58" y="154"/>
                  </a:lnTo>
                  <a:lnTo>
                    <a:pt x="48" y="144"/>
                  </a:lnTo>
                  <a:lnTo>
                    <a:pt x="41" y="131"/>
                  </a:lnTo>
                  <a:lnTo>
                    <a:pt x="35" y="117"/>
                  </a:lnTo>
                  <a:lnTo>
                    <a:pt x="30" y="100"/>
                  </a:lnTo>
                  <a:lnTo>
                    <a:pt x="27" y="85"/>
                  </a:lnTo>
                  <a:lnTo>
                    <a:pt x="25" y="70"/>
                  </a:lnTo>
                  <a:lnTo>
                    <a:pt x="25" y="62"/>
                  </a:lnTo>
                  <a:lnTo>
                    <a:pt x="28" y="54"/>
                  </a:lnTo>
                  <a:lnTo>
                    <a:pt x="32" y="45"/>
                  </a:lnTo>
                  <a:lnTo>
                    <a:pt x="37" y="37"/>
                  </a:lnTo>
                  <a:lnTo>
                    <a:pt x="43" y="31"/>
                  </a:lnTo>
                  <a:lnTo>
                    <a:pt x="50" y="26"/>
                  </a:lnTo>
                  <a:lnTo>
                    <a:pt x="58" y="21"/>
                  </a:lnTo>
                  <a:lnTo>
                    <a:pt x="66" y="20"/>
                  </a:lnTo>
                  <a:lnTo>
                    <a:pt x="69" y="20"/>
                  </a:lnTo>
                  <a:lnTo>
                    <a:pt x="75" y="19"/>
                  </a:lnTo>
                  <a:lnTo>
                    <a:pt x="84" y="20"/>
                  </a:lnTo>
                  <a:lnTo>
                    <a:pt x="94" y="21"/>
                  </a:lnTo>
                  <a:lnTo>
                    <a:pt x="100" y="20"/>
                  </a:lnTo>
                  <a:lnTo>
                    <a:pt x="104" y="15"/>
                  </a:lnTo>
                  <a:lnTo>
                    <a:pt x="103" y="9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Freeform 68"/>
            <p:cNvSpPr>
              <a:spLocks/>
            </p:cNvSpPr>
            <p:nvPr/>
          </p:nvSpPr>
          <p:spPr bwMode="auto">
            <a:xfrm>
              <a:off x="4215" y="3748"/>
              <a:ext cx="55" cy="55"/>
            </a:xfrm>
            <a:custGeom>
              <a:avLst/>
              <a:gdLst/>
              <a:ahLst/>
              <a:cxnLst>
                <a:cxn ang="0">
                  <a:pos x="48" y="7"/>
                </a:cxn>
                <a:cxn ang="0">
                  <a:pos x="27" y="22"/>
                </a:cxn>
                <a:cxn ang="0">
                  <a:pos x="12" y="41"/>
                </a:cxn>
                <a:cxn ang="0">
                  <a:pos x="2" y="66"/>
                </a:cxn>
                <a:cxn ang="0">
                  <a:pos x="0" y="91"/>
                </a:cxn>
                <a:cxn ang="0">
                  <a:pos x="5" y="118"/>
                </a:cxn>
                <a:cxn ang="0">
                  <a:pos x="14" y="143"/>
                </a:cxn>
                <a:cxn ang="0">
                  <a:pos x="29" y="166"/>
                </a:cxn>
                <a:cxn ang="0">
                  <a:pos x="52" y="189"/>
                </a:cxn>
                <a:cxn ang="0">
                  <a:pos x="81" y="210"/>
                </a:cxn>
                <a:cxn ang="0">
                  <a:pos x="113" y="220"/>
                </a:cxn>
                <a:cxn ang="0">
                  <a:pos x="147" y="214"/>
                </a:cxn>
                <a:cxn ang="0">
                  <a:pos x="174" y="196"/>
                </a:cxn>
                <a:cxn ang="0">
                  <a:pos x="194" y="176"/>
                </a:cxn>
                <a:cxn ang="0">
                  <a:pos x="209" y="153"/>
                </a:cxn>
                <a:cxn ang="0">
                  <a:pos x="220" y="129"/>
                </a:cxn>
                <a:cxn ang="0">
                  <a:pos x="222" y="109"/>
                </a:cxn>
                <a:cxn ang="0">
                  <a:pos x="218" y="99"/>
                </a:cxn>
                <a:cxn ang="0">
                  <a:pos x="206" y="95"/>
                </a:cxn>
                <a:cxn ang="0">
                  <a:pos x="195" y="100"/>
                </a:cxn>
                <a:cxn ang="0">
                  <a:pos x="192" y="108"/>
                </a:cxn>
                <a:cxn ang="0">
                  <a:pos x="187" y="123"/>
                </a:cxn>
                <a:cxn ang="0">
                  <a:pos x="175" y="144"/>
                </a:cxn>
                <a:cxn ang="0">
                  <a:pos x="158" y="164"/>
                </a:cxn>
                <a:cxn ang="0">
                  <a:pos x="123" y="172"/>
                </a:cxn>
                <a:cxn ang="0">
                  <a:pos x="80" y="161"/>
                </a:cxn>
                <a:cxn ang="0">
                  <a:pos x="47" y="132"/>
                </a:cxn>
                <a:cxn ang="0">
                  <a:pos x="32" y="93"/>
                </a:cxn>
                <a:cxn ang="0">
                  <a:pos x="35" y="60"/>
                </a:cxn>
                <a:cxn ang="0">
                  <a:pos x="48" y="41"/>
                </a:cxn>
                <a:cxn ang="0">
                  <a:pos x="64" y="25"/>
                </a:cxn>
                <a:cxn ang="0">
                  <a:pos x="82" y="13"/>
                </a:cxn>
                <a:cxn ang="0">
                  <a:pos x="87" y="4"/>
                </a:cxn>
                <a:cxn ang="0">
                  <a:pos x="70" y="0"/>
                </a:cxn>
              </a:cxnLst>
              <a:rect l="0" t="0" r="r" b="b"/>
              <a:pathLst>
                <a:path w="222" h="220">
                  <a:moveTo>
                    <a:pt x="60" y="3"/>
                  </a:moveTo>
                  <a:lnTo>
                    <a:pt x="48" y="7"/>
                  </a:lnTo>
                  <a:lnTo>
                    <a:pt x="37" y="14"/>
                  </a:lnTo>
                  <a:lnTo>
                    <a:pt x="27" y="22"/>
                  </a:lnTo>
                  <a:lnTo>
                    <a:pt x="19" y="32"/>
                  </a:lnTo>
                  <a:lnTo>
                    <a:pt x="12" y="41"/>
                  </a:lnTo>
                  <a:lnTo>
                    <a:pt x="6" y="53"/>
                  </a:lnTo>
                  <a:lnTo>
                    <a:pt x="2" y="66"/>
                  </a:lnTo>
                  <a:lnTo>
                    <a:pt x="0" y="79"/>
                  </a:lnTo>
                  <a:lnTo>
                    <a:pt x="0" y="91"/>
                  </a:lnTo>
                  <a:lnTo>
                    <a:pt x="1" y="106"/>
                  </a:lnTo>
                  <a:lnTo>
                    <a:pt x="5" y="118"/>
                  </a:lnTo>
                  <a:lnTo>
                    <a:pt x="9" y="131"/>
                  </a:lnTo>
                  <a:lnTo>
                    <a:pt x="14" y="143"/>
                  </a:lnTo>
                  <a:lnTo>
                    <a:pt x="21" y="155"/>
                  </a:lnTo>
                  <a:lnTo>
                    <a:pt x="29" y="166"/>
                  </a:lnTo>
                  <a:lnTo>
                    <a:pt x="39" y="177"/>
                  </a:lnTo>
                  <a:lnTo>
                    <a:pt x="52" y="189"/>
                  </a:lnTo>
                  <a:lnTo>
                    <a:pt x="66" y="199"/>
                  </a:lnTo>
                  <a:lnTo>
                    <a:pt x="81" y="210"/>
                  </a:lnTo>
                  <a:lnTo>
                    <a:pt x="97" y="217"/>
                  </a:lnTo>
                  <a:lnTo>
                    <a:pt x="113" y="220"/>
                  </a:lnTo>
                  <a:lnTo>
                    <a:pt x="131" y="220"/>
                  </a:lnTo>
                  <a:lnTo>
                    <a:pt x="147" y="214"/>
                  </a:lnTo>
                  <a:lnTo>
                    <a:pt x="164" y="204"/>
                  </a:lnTo>
                  <a:lnTo>
                    <a:pt x="174" y="196"/>
                  </a:lnTo>
                  <a:lnTo>
                    <a:pt x="185" y="186"/>
                  </a:lnTo>
                  <a:lnTo>
                    <a:pt x="194" y="176"/>
                  </a:lnTo>
                  <a:lnTo>
                    <a:pt x="202" y="165"/>
                  </a:lnTo>
                  <a:lnTo>
                    <a:pt x="209" y="153"/>
                  </a:lnTo>
                  <a:lnTo>
                    <a:pt x="215" y="142"/>
                  </a:lnTo>
                  <a:lnTo>
                    <a:pt x="220" y="129"/>
                  </a:lnTo>
                  <a:lnTo>
                    <a:pt x="222" y="115"/>
                  </a:lnTo>
                  <a:lnTo>
                    <a:pt x="222" y="109"/>
                  </a:lnTo>
                  <a:lnTo>
                    <a:pt x="221" y="103"/>
                  </a:lnTo>
                  <a:lnTo>
                    <a:pt x="218" y="99"/>
                  </a:lnTo>
                  <a:lnTo>
                    <a:pt x="212" y="95"/>
                  </a:lnTo>
                  <a:lnTo>
                    <a:pt x="206" y="95"/>
                  </a:lnTo>
                  <a:lnTo>
                    <a:pt x="200" y="96"/>
                  </a:lnTo>
                  <a:lnTo>
                    <a:pt x="195" y="100"/>
                  </a:lnTo>
                  <a:lnTo>
                    <a:pt x="192" y="106"/>
                  </a:lnTo>
                  <a:lnTo>
                    <a:pt x="192" y="108"/>
                  </a:lnTo>
                  <a:lnTo>
                    <a:pt x="189" y="114"/>
                  </a:lnTo>
                  <a:lnTo>
                    <a:pt x="187" y="123"/>
                  </a:lnTo>
                  <a:lnTo>
                    <a:pt x="182" y="134"/>
                  </a:lnTo>
                  <a:lnTo>
                    <a:pt x="175" y="144"/>
                  </a:lnTo>
                  <a:lnTo>
                    <a:pt x="167" y="156"/>
                  </a:lnTo>
                  <a:lnTo>
                    <a:pt x="158" y="164"/>
                  </a:lnTo>
                  <a:lnTo>
                    <a:pt x="145" y="171"/>
                  </a:lnTo>
                  <a:lnTo>
                    <a:pt x="123" y="172"/>
                  </a:lnTo>
                  <a:lnTo>
                    <a:pt x="101" y="169"/>
                  </a:lnTo>
                  <a:lnTo>
                    <a:pt x="80" y="161"/>
                  </a:lnTo>
                  <a:lnTo>
                    <a:pt x="62" y="148"/>
                  </a:lnTo>
                  <a:lnTo>
                    <a:pt x="47" y="132"/>
                  </a:lnTo>
                  <a:lnTo>
                    <a:pt x="36" y="114"/>
                  </a:lnTo>
                  <a:lnTo>
                    <a:pt x="32" y="93"/>
                  </a:lnTo>
                  <a:lnTo>
                    <a:pt x="32" y="70"/>
                  </a:lnTo>
                  <a:lnTo>
                    <a:pt x="35" y="60"/>
                  </a:lnTo>
                  <a:lnTo>
                    <a:pt x="40" y="51"/>
                  </a:lnTo>
                  <a:lnTo>
                    <a:pt x="48" y="41"/>
                  </a:lnTo>
                  <a:lnTo>
                    <a:pt x="56" y="32"/>
                  </a:lnTo>
                  <a:lnTo>
                    <a:pt x="64" y="25"/>
                  </a:lnTo>
                  <a:lnTo>
                    <a:pt x="74" y="18"/>
                  </a:lnTo>
                  <a:lnTo>
                    <a:pt x="82" y="13"/>
                  </a:lnTo>
                  <a:lnTo>
                    <a:pt x="89" y="10"/>
                  </a:lnTo>
                  <a:lnTo>
                    <a:pt x="87" y="4"/>
                  </a:lnTo>
                  <a:lnTo>
                    <a:pt x="80" y="0"/>
                  </a:lnTo>
                  <a:lnTo>
                    <a:pt x="70" y="0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13" name="Freeform 69"/>
            <p:cNvSpPr>
              <a:spLocks/>
            </p:cNvSpPr>
            <p:nvPr/>
          </p:nvSpPr>
          <p:spPr bwMode="auto">
            <a:xfrm>
              <a:off x="4176" y="3683"/>
              <a:ext cx="14" cy="15"/>
            </a:xfrm>
            <a:custGeom>
              <a:avLst/>
              <a:gdLst/>
              <a:ahLst/>
              <a:cxnLst>
                <a:cxn ang="0">
                  <a:pos x="5" y="52"/>
                </a:cxn>
                <a:cxn ang="0">
                  <a:pos x="11" y="58"/>
                </a:cxn>
                <a:cxn ang="0">
                  <a:pos x="19" y="61"/>
                </a:cxn>
                <a:cxn ang="0">
                  <a:pos x="25" y="61"/>
                </a:cxn>
                <a:cxn ang="0">
                  <a:pos x="29" y="59"/>
                </a:cxn>
                <a:cxn ang="0">
                  <a:pos x="31" y="58"/>
                </a:cxn>
                <a:cxn ang="0">
                  <a:pos x="37" y="57"/>
                </a:cxn>
                <a:cxn ang="0">
                  <a:pos x="44" y="54"/>
                </a:cxn>
                <a:cxn ang="0">
                  <a:pos x="51" y="49"/>
                </a:cxn>
                <a:cxn ang="0">
                  <a:pos x="55" y="45"/>
                </a:cxn>
                <a:cxn ang="0">
                  <a:pos x="57" y="42"/>
                </a:cxn>
                <a:cxn ang="0">
                  <a:pos x="57" y="40"/>
                </a:cxn>
                <a:cxn ang="0">
                  <a:pos x="56" y="36"/>
                </a:cxn>
                <a:cxn ang="0">
                  <a:pos x="53" y="33"/>
                </a:cxn>
                <a:cxn ang="0">
                  <a:pos x="50" y="31"/>
                </a:cxn>
                <a:cxn ang="0">
                  <a:pos x="46" y="30"/>
                </a:cxn>
                <a:cxn ang="0">
                  <a:pos x="43" y="31"/>
                </a:cxn>
                <a:cxn ang="0">
                  <a:pos x="38" y="34"/>
                </a:cxn>
                <a:cxn ang="0">
                  <a:pos x="31" y="37"/>
                </a:cxn>
                <a:cxn ang="0">
                  <a:pos x="25" y="41"/>
                </a:cxn>
                <a:cxn ang="0">
                  <a:pos x="23" y="42"/>
                </a:cxn>
                <a:cxn ang="0">
                  <a:pos x="21" y="35"/>
                </a:cxn>
                <a:cxn ang="0">
                  <a:pos x="16" y="20"/>
                </a:cxn>
                <a:cxn ang="0">
                  <a:pos x="9" y="6"/>
                </a:cxn>
                <a:cxn ang="0">
                  <a:pos x="1" y="0"/>
                </a:cxn>
                <a:cxn ang="0">
                  <a:pos x="0" y="14"/>
                </a:cxn>
                <a:cxn ang="0">
                  <a:pos x="2" y="31"/>
                </a:cxn>
                <a:cxn ang="0">
                  <a:pos x="4" y="47"/>
                </a:cxn>
                <a:cxn ang="0">
                  <a:pos x="5" y="52"/>
                </a:cxn>
              </a:cxnLst>
              <a:rect l="0" t="0" r="r" b="b"/>
              <a:pathLst>
                <a:path w="57" h="61">
                  <a:moveTo>
                    <a:pt x="5" y="52"/>
                  </a:moveTo>
                  <a:lnTo>
                    <a:pt x="11" y="58"/>
                  </a:lnTo>
                  <a:lnTo>
                    <a:pt x="19" y="61"/>
                  </a:lnTo>
                  <a:lnTo>
                    <a:pt x="25" y="61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7" y="57"/>
                  </a:lnTo>
                  <a:lnTo>
                    <a:pt x="44" y="54"/>
                  </a:lnTo>
                  <a:lnTo>
                    <a:pt x="51" y="49"/>
                  </a:lnTo>
                  <a:lnTo>
                    <a:pt x="55" y="45"/>
                  </a:lnTo>
                  <a:lnTo>
                    <a:pt x="57" y="42"/>
                  </a:lnTo>
                  <a:lnTo>
                    <a:pt x="57" y="40"/>
                  </a:lnTo>
                  <a:lnTo>
                    <a:pt x="56" y="36"/>
                  </a:lnTo>
                  <a:lnTo>
                    <a:pt x="53" y="33"/>
                  </a:lnTo>
                  <a:lnTo>
                    <a:pt x="50" y="31"/>
                  </a:lnTo>
                  <a:lnTo>
                    <a:pt x="46" y="30"/>
                  </a:lnTo>
                  <a:lnTo>
                    <a:pt x="43" y="31"/>
                  </a:lnTo>
                  <a:lnTo>
                    <a:pt x="38" y="34"/>
                  </a:lnTo>
                  <a:lnTo>
                    <a:pt x="31" y="37"/>
                  </a:lnTo>
                  <a:lnTo>
                    <a:pt x="25" y="41"/>
                  </a:lnTo>
                  <a:lnTo>
                    <a:pt x="23" y="42"/>
                  </a:lnTo>
                  <a:lnTo>
                    <a:pt x="21" y="35"/>
                  </a:lnTo>
                  <a:lnTo>
                    <a:pt x="16" y="20"/>
                  </a:lnTo>
                  <a:lnTo>
                    <a:pt x="9" y="6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31"/>
                  </a:lnTo>
                  <a:lnTo>
                    <a:pt x="4" y="47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14" name="Freeform 70"/>
            <p:cNvSpPr>
              <a:spLocks/>
            </p:cNvSpPr>
            <p:nvPr/>
          </p:nvSpPr>
          <p:spPr bwMode="auto">
            <a:xfrm>
              <a:off x="4189" y="3680"/>
              <a:ext cx="14" cy="12"/>
            </a:xfrm>
            <a:custGeom>
              <a:avLst/>
              <a:gdLst/>
              <a:ahLst/>
              <a:cxnLst>
                <a:cxn ang="0">
                  <a:pos x="11" y="43"/>
                </a:cxn>
                <a:cxn ang="0">
                  <a:pos x="12" y="44"/>
                </a:cxn>
                <a:cxn ang="0">
                  <a:pos x="16" y="47"/>
                </a:cxn>
                <a:cxn ang="0">
                  <a:pos x="19" y="48"/>
                </a:cxn>
                <a:cxn ang="0">
                  <a:pos x="21" y="48"/>
                </a:cxn>
                <a:cxn ang="0">
                  <a:pos x="28" y="48"/>
                </a:cxn>
                <a:cxn ang="0">
                  <a:pos x="36" y="45"/>
                </a:cxn>
                <a:cxn ang="0">
                  <a:pos x="43" y="44"/>
                </a:cxn>
                <a:cxn ang="0">
                  <a:pos x="50" y="41"/>
                </a:cxn>
                <a:cxn ang="0">
                  <a:pos x="52" y="38"/>
                </a:cxn>
                <a:cxn ang="0">
                  <a:pos x="54" y="36"/>
                </a:cxn>
                <a:cxn ang="0">
                  <a:pos x="56" y="32"/>
                </a:cxn>
                <a:cxn ang="0">
                  <a:pos x="54" y="30"/>
                </a:cxn>
                <a:cxn ang="0">
                  <a:pos x="44" y="25"/>
                </a:cxn>
                <a:cxn ang="0">
                  <a:pos x="33" y="27"/>
                </a:cxn>
                <a:cxn ang="0">
                  <a:pos x="25" y="30"/>
                </a:cxn>
                <a:cxn ang="0">
                  <a:pos x="22" y="32"/>
                </a:cxn>
                <a:cxn ang="0">
                  <a:pos x="16" y="24"/>
                </a:cxn>
                <a:cxn ang="0">
                  <a:pos x="12" y="11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0" y="15"/>
                </a:cxn>
                <a:cxn ang="0">
                  <a:pos x="3" y="29"/>
                </a:cxn>
                <a:cxn ang="0">
                  <a:pos x="9" y="40"/>
                </a:cxn>
                <a:cxn ang="0">
                  <a:pos x="11" y="43"/>
                </a:cxn>
              </a:cxnLst>
              <a:rect l="0" t="0" r="r" b="b"/>
              <a:pathLst>
                <a:path w="56" h="48">
                  <a:moveTo>
                    <a:pt x="11" y="43"/>
                  </a:moveTo>
                  <a:lnTo>
                    <a:pt x="12" y="44"/>
                  </a:lnTo>
                  <a:lnTo>
                    <a:pt x="16" y="47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8" y="48"/>
                  </a:lnTo>
                  <a:lnTo>
                    <a:pt x="36" y="45"/>
                  </a:lnTo>
                  <a:lnTo>
                    <a:pt x="43" y="44"/>
                  </a:lnTo>
                  <a:lnTo>
                    <a:pt x="50" y="41"/>
                  </a:lnTo>
                  <a:lnTo>
                    <a:pt x="52" y="38"/>
                  </a:lnTo>
                  <a:lnTo>
                    <a:pt x="54" y="36"/>
                  </a:lnTo>
                  <a:lnTo>
                    <a:pt x="56" y="32"/>
                  </a:lnTo>
                  <a:lnTo>
                    <a:pt x="54" y="30"/>
                  </a:lnTo>
                  <a:lnTo>
                    <a:pt x="44" y="25"/>
                  </a:lnTo>
                  <a:lnTo>
                    <a:pt x="33" y="27"/>
                  </a:lnTo>
                  <a:lnTo>
                    <a:pt x="25" y="30"/>
                  </a:lnTo>
                  <a:lnTo>
                    <a:pt x="22" y="32"/>
                  </a:lnTo>
                  <a:lnTo>
                    <a:pt x="16" y="24"/>
                  </a:lnTo>
                  <a:lnTo>
                    <a:pt x="12" y="11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15"/>
                  </a:lnTo>
                  <a:lnTo>
                    <a:pt x="3" y="29"/>
                  </a:lnTo>
                  <a:lnTo>
                    <a:pt x="9" y="40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15" name="Freeform 71"/>
            <p:cNvSpPr>
              <a:spLocks/>
            </p:cNvSpPr>
            <p:nvPr/>
          </p:nvSpPr>
          <p:spPr bwMode="auto">
            <a:xfrm>
              <a:off x="4201" y="3674"/>
              <a:ext cx="13" cy="12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7" y="45"/>
                </a:cxn>
                <a:cxn ang="0">
                  <a:pos x="17" y="49"/>
                </a:cxn>
                <a:cxn ang="0">
                  <a:pos x="25" y="49"/>
                </a:cxn>
                <a:cxn ang="0">
                  <a:pos x="29" y="49"/>
                </a:cxn>
                <a:cxn ang="0">
                  <a:pos x="36" y="46"/>
                </a:cxn>
                <a:cxn ang="0">
                  <a:pos x="44" y="42"/>
                </a:cxn>
                <a:cxn ang="0">
                  <a:pos x="50" y="37"/>
                </a:cxn>
                <a:cxn ang="0">
                  <a:pos x="52" y="32"/>
                </a:cxn>
                <a:cxn ang="0">
                  <a:pos x="51" y="29"/>
                </a:cxn>
                <a:cxn ang="0">
                  <a:pos x="48" y="28"/>
                </a:cxn>
                <a:cxn ang="0">
                  <a:pos x="45" y="26"/>
                </a:cxn>
                <a:cxn ang="0">
                  <a:pos x="41" y="26"/>
                </a:cxn>
                <a:cxn ang="0">
                  <a:pos x="22" y="30"/>
                </a:cxn>
                <a:cxn ang="0">
                  <a:pos x="19" y="24"/>
                </a:cxn>
                <a:cxn ang="0">
                  <a:pos x="14" y="12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" y="24"/>
                </a:cxn>
                <a:cxn ang="0">
                  <a:pos x="3" y="33"/>
                </a:cxn>
                <a:cxn ang="0">
                  <a:pos x="4" y="37"/>
                </a:cxn>
              </a:cxnLst>
              <a:rect l="0" t="0" r="r" b="b"/>
              <a:pathLst>
                <a:path w="52" h="49">
                  <a:moveTo>
                    <a:pt x="4" y="37"/>
                  </a:moveTo>
                  <a:lnTo>
                    <a:pt x="7" y="45"/>
                  </a:lnTo>
                  <a:lnTo>
                    <a:pt x="17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6" y="46"/>
                  </a:lnTo>
                  <a:lnTo>
                    <a:pt x="44" y="42"/>
                  </a:lnTo>
                  <a:lnTo>
                    <a:pt x="50" y="37"/>
                  </a:lnTo>
                  <a:lnTo>
                    <a:pt x="52" y="32"/>
                  </a:lnTo>
                  <a:lnTo>
                    <a:pt x="51" y="29"/>
                  </a:lnTo>
                  <a:lnTo>
                    <a:pt x="48" y="28"/>
                  </a:lnTo>
                  <a:lnTo>
                    <a:pt x="45" y="26"/>
                  </a:lnTo>
                  <a:lnTo>
                    <a:pt x="41" y="26"/>
                  </a:lnTo>
                  <a:lnTo>
                    <a:pt x="22" y="30"/>
                  </a:lnTo>
                  <a:lnTo>
                    <a:pt x="19" y="24"/>
                  </a:lnTo>
                  <a:lnTo>
                    <a:pt x="14" y="12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" y="24"/>
                  </a:lnTo>
                  <a:lnTo>
                    <a:pt x="3" y="33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16" name="Freeform 72"/>
            <p:cNvSpPr>
              <a:spLocks/>
            </p:cNvSpPr>
            <p:nvPr/>
          </p:nvSpPr>
          <p:spPr bwMode="auto">
            <a:xfrm>
              <a:off x="4184" y="3707"/>
              <a:ext cx="14" cy="10"/>
            </a:xfrm>
            <a:custGeom>
              <a:avLst/>
              <a:gdLst/>
              <a:ahLst/>
              <a:cxnLst>
                <a:cxn ang="0">
                  <a:pos x="7" y="37"/>
                </a:cxn>
                <a:cxn ang="0">
                  <a:pos x="9" y="38"/>
                </a:cxn>
                <a:cxn ang="0">
                  <a:pos x="13" y="38"/>
                </a:cxn>
                <a:cxn ang="0">
                  <a:pos x="17" y="38"/>
                </a:cxn>
                <a:cxn ang="0">
                  <a:pos x="18" y="38"/>
                </a:cxn>
                <a:cxn ang="0">
                  <a:pos x="24" y="37"/>
                </a:cxn>
                <a:cxn ang="0">
                  <a:pos x="31" y="36"/>
                </a:cxn>
                <a:cxn ang="0">
                  <a:pos x="38" y="34"/>
                </a:cxn>
                <a:cxn ang="0">
                  <a:pos x="44" y="30"/>
                </a:cxn>
                <a:cxn ang="0">
                  <a:pos x="50" y="28"/>
                </a:cxn>
                <a:cxn ang="0">
                  <a:pos x="53" y="24"/>
                </a:cxn>
                <a:cxn ang="0">
                  <a:pos x="55" y="21"/>
                </a:cxn>
                <a:cxn ang="0">
                  <a:pos x="52" y="16"/>
                </a:cxn>
                <a:cxn ang="0">
                  <a:pos x="49" y="14"/>
                </a:cxn>
                <a:cxn ang="0">
                  <a:pos x="44" y="14"/>
                </a:cxn>
                <a:cxn ang="0">
                  <a:pos x="38" y="14"/>
                </a:cxn>
                <a:cxn ang="0">
                  <a:pos x="31" y="15"/>
                </a:cxn>
                <a:cxn ang="0">
                  <a:pos x="25" y="17"/>
                </a:cxn>
                <a:cxn ang="0">
                  <a:pos x="21" y="18"/>
                </a:cxn>
                <a:cxn ang="0">
                  <a:pos x="17" y="21"/>
                </a:cxn>
                <a:cxn ang="0">
                  <a:pos x="16" y="21"/>
                </a:cxn>
                <a:cxn ang="0">
                  <a:pos x="15" y="17"/>
                </a:cxn>
                <a:cxn ang="0">
                  <a:pos x="13" y="11"/>
                </a:cxn>
                <a:cxn ang="0">
                  <a:pos x="9" y="6"/>
                </a:cxn>
                <a:cxn ang="0">
                  <a:pos x="8" y="3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9"/>
                </a:cxn>
                <a:cxn ang="0">
                  <a:pos x="2" y="21"/>
                </a:cxn>
                <a:cxn ang="0">
                  <a:pos x="5" y="32"/>
                </a:cxn>
                <a:cxn ang="0">
                  <a:pos x="7" y="37"/>
                </a:cxn>
              </a:cxnLst>
              <a:rect l="0" t="0" r="r" b="b"/>
              <a:pathLst>
                <a:path w="55" h="38">
                  <a:moveTo>
                    <a:pt x="7" y="37"/>
                  </a:moveTo>
                  <a:lnTo>
                    <a:pt x="9" y="38"/>
                  </a:lnTo>
                  <a:lnTo>
                    <a:pt x="13" y="38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4" y="37"/>
                  </a:lnTo>
                  <a:lnTo>
                    <a:pt x="31" y="36"/>
                  </a:lnTo>
                  <a:lnTo>
                    <a:pt x="38" y="34"/>
                  </a:lnTo>
                  <a:lnTo>
                    <a:pt x="44" y="30"/>
                  </a:lnTo>
                  <a:lnTo>
                    <a:pt x="50" y="28"/>
                  </a:lnTo>
                  <a:lnTo>
                    <a:pt x="53" y="24"/>
                  </a:lnTo>
                  <a:lnTo>
                    <a:pt x="55" y="21"/>
                  </a:lnTo>
                  <a:lnTo>
                    <a:pt x="52" y="16"/>
                  </a:lnTo>
                  <a:lnTo>
                    <a:pt x="49" y="14"/>
                  </a:lnTo>
                  <a:lnTo>
                    <a:pt x="44" y="14"/>
                  </a:lnTo>
                  <a:lnTo>
                    <a:pt x="38" y="14"/>
                  </a:lnTo>
                  <a:lnTo>
                    <a:pt x="31" y="15"/>
                  </a:lnTo>
                  <a:lnTo>
                    <a:pt x="25" y="17"/>
                  </a:lnTo>
                  <a:lnTo>
                    <a:pt x="21" y="18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5" y="17"/>
                  </a:lnTo>
                  <a:lnTo>
                    <a:pt x="13" y="11"/>
                  </a:lnTo>
                  <a:lnTo>
                    <a:pt x="9" y="6"/>
                  </a:lnTo>
                  <a:lnTo>
                    <a:pt x="8" y="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21"/>
                  </a:lnTo>
                  <a:lnTo>
                    <a:pt x="5" y="3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17" name="Freeform 73"/>
            <p:cNvSpPr>
              <a:spLocks/>
            </p:cNvSpPr>
            <p:nvPr/>
          </p:nvSpPr>
          <p:spPr bwMode="auto">
            <a:xfrm>
              <a:off x="4201" y="3700"/>
              <a:ext cx="12" cy="12"/>
            </a:xfrm>
            <a:custGeom>
              <a:avLst/>
              <a:gdLst/>
              <a:ahLst/>
              <a:cxnLst>
                <a:cxn ang="0">
                  <a:pos x="11" y="43"/>
                </a:cxn>
                <a:cxn ang="0">
                  <a:pos x="17" y="45"/>
                </a:cxn>
                <a:cxn ang="0">
                  <a:pos x="26" y="47"/>
                </a:cxn>
                <a:cxn ang="0">
                  <a:pos x="37" y="46"/>
                </a:cxn>
                <a:cxn ang="0">
                  <a:pos x="45" y="41"/>
                </a:cxn>
                <a:cxn ang="0">
                  <a:pos x="47" y="40"/>
                </a:cxn>
                <a:cxn ang="0">
                  <a:pos x="48" y="38"/>
                </a:cxn>
                <a:cxn ang="0">
                  <a:pos x="48" y="34"/>
                </a:cxn>
                <a:cxn ang="0">
                  <a:pos x="48" y="32"/>
                </a:cxn>
                <a:cxn ang="0">
                  <a:pos x="47" y="30"/>
                </a:cxn>
                <a:cxn ang="0">
                  <a:pos x="44" y="27"/>
                </a:cxn>
                <a:cxn ang="0">
                  <a:pos x="40" y="26"/>
                </a:cxn>
                <a:cxn ang="0">
                  <a:pos x="37" y="26"/>
                </a:cxn>
                <a:cxn ang="0">
                  <a:pos x="30" y="29"/>
                </a:cxn>
                <a:cxn ang="0">
                  <a:pos x="23" y="30"/>
                </a:cxn>
                <a:cxn ang="0">
                  <a:pos x="17" y="29"/>
                </a:cxn>
                <a:cxn ang="0">
                  <a:pos x="14" y="29"/>
                </a:cxn>
                <a:cxn ang="0">
                  <a:pos x="14" y="24"/>
                </a:cxn>
                <a:cxn ang="0">
                  <a:pos x="14" y="13"/>
                </a:cxn>
                <a:cxn ang="0">
                  <a:pos x="12" y="3"/>
                </a:cxn>
                <a:cxn ang="0">
                  <a:pos x="5" y="0"/>
                </a:cxn>
                <a:cxn ang="0">
                  <a:pos x="1" y="10"/>
                </a:cxn>
                <a:cxn ang="0">
                  <a:pos x="0" y="21"/>
                </a:cxn>
                <a:cxn ang="0">
                  <a:pos x="3" y="33"/>
                </a:cxn>
                <a:cxn ang="0">
                  <a:pos x="11" y="43"/>
                </a:cxn>
              </a:cxnLst>
              <a:rect l="0" t="0" r="r" b="b"/>
              <a:pathLst>
                <a:path w="48" h="47">
                  <a:moveTo>
                    <a:pt x="11" y="43"/>
                  </a:moveTo>
                  <a:lnTo>
                    <a:pt x="17" y="45"/>
                  </a:lnTo>
                  <a:lnTo>
                    <a:pt x="26" y="47"/>
                  </a:lnTo>
                  <a:lnTo>
                    <a:pt x="37" y="46"/>
                  </a:lnTo>
                  <a:lnTo>
                    <a:pt x="45" y="41"/>
                  </a:lnTo>
                  <a:lnTo>
                    <a:pt x="47" y="40"/>
                  </a:lnTo>
                  <a:lnTo>
                    <a:pt x="48" y="38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7" y="30"/>
                  </a:lnTo>
                  <a:lnTo>
                    <a:pt x="44" y="27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0" y="29"/>
                  </a:lnTo>
                  <a:lnTo>
                    <a:pt x="23" y="30"/>
                  </a:lnTo>
                  <a:lnTo>
                    <a:pt x="17" y="29"/>
                  </a:lnTo>
                  <a:lnTo>
                    <a:pt x="14" y="29"/>
                  </a:lnTo>
                  <a:lnTo>
                    <a:pt x="14" y="24"/>
                  </a:lnTo>
                  <a:lnTo>
                    <a:pt x="14" y="13"/>
                  </a:lnTo>
                  <a:lnTo>
                    <a:pt x="12" y="3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21"/>
                  </a:lnTo>
                  <a:lnTo>
                    <a:pt x="3" y="33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18" name="Freeform 74"/>
            <p:cNvSpPr>
              <a:spLocks/>
            </p:cNvSpPr>
            <p:nvPr/>
          </p:nvSpPr>
          <p:spPr bwMode="auto">
            <a:xfrm>
              <a:off x="4214" y="3695"/>
              <a:ext cx="12" cy="12"/>
            </a:xfrm>
            <a:custGeom>
              <a:avLst/>
              <a:gdLst/>
              <a:ahLst/>
              <a:cxnLst>
                <a:cxn ang="0">
                  <a:pos x="15" y="42"/>
                </a:cxn>
                <a:cxn ang="0">
                  <a:pos x="24" y="44"/>
                </a:cxn>
                <a:cxn ang="0">
                  <a:pos x="34" y="43"/>
                </a:cxn>
                <a:cxn ang="0">
                  <a:pos x="42" y="37"/>
                </a:cxn>
                <a:cxn ang="0">
                  <a:pos x="46" y="28"/>
                </a:cxn>
                <a:cxn ang="0">
                  <a:pos x="45" y="24"/>
                </a:cxn>
                <a:cxn ang="0">
                  <a:pos x="43" y="23"/>
                </a:cxn>
                <a:cxn ang="0">
                  <a:pos x="38" y="22"/>
                </a:cxn>
                <a:cxn ang="0">
                  <a:pos x="35" y="23"/>
                </a:cxn>
                <a:cxn ang="0">
                  <a:pos x="32" y="26"/>
                </a:cxn>
                <a:cxn ang="0">
                  <a:pos x="30" y="28"/>
                </a:cxn>
                <a:cxn ang="0">
                  <a:pos x="27" y="29"/>
                </a:cxn>
                <a:cxn ang="0">
                  <a:pos x="24" y="31"/>
                </a:cxn>
                <a:cxn ang="0">
                  <a:pos x="22" y="26"/>
                </a:cxn>
                <a:cxn ang="0">
                  <a:pos x="16" y="14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1" y="14"/>
                </a:cxn>
                <a:cxn ang="0">
                  <a:pos x="7" y="28"/>
                </a:cxn>
                <a:cxn ang="0">
                  <a:pos x="13" y="37"/>
                </a:cxn>
                <a:cxn ang="0">
                  <a:pos x="15" y="42"/>
                </a:cxn>
              </a:cxnLst>
              <a:rect l="0" t="0" r="r" b="b"/>
              <a:pathLst>
                <a:path w="46" h="44">
                  <a:moveTo>
                    <a:pt x="15" y="42"/>
                  </a:moveTo>
                  <a:lnTo>
                    <a:pt x="24" y="44"/>
                  </a:lnTo>
                  <a:lnTo>
                    <a:pt x="34" y="43"/>
                  </a:lnTo>
                  <a:lnTo>
                    <a:pt x="42" y="37"/>
                  </a:lnTo>
                  <a:lnTo>
                    <a:pt x="46" y="28"/>
                  </a:lnTo>
                  <a:lnTo>
                    <a:pt x="45" y="24"/>
                  </a:lnTo>
                  <a:lnTo>
                    <a:pt x="43" y="23"/>
                  </a:lnTo>
                  <a:lnTo>
                    <a:pt x="38" y="22"/>
                  </a:lnTo>
                  <a:lnTo>
                    <a:pt x="35" y="23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4" y="31"/>
                  </a:lnTo>
                  <a:lnTo>
                    <a:pt x="22" y="26"/>
                  </a:lnTo>
                  <a:lnTo>
                    <a:pt x="16" y="14"/>
                  </a:lnTo>
                  <a:lnTo>
                    <a:pt x="8" y="3"/>
                  </a:lnTo>
                  <a:lnTo>
                    <a:pt x="0" y="0"/>
                  </a:lnTo>
                  <a:lnTo>
                    <a:pt x="1" y="14"/>
                  </a:lnTo>
                  <a:lnTo>
                    <a:pt x="7" y="28"/>
                  </a:lnTo>
                  <a:lnTo>
                    <a:pt x="13" y="37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19" name="Freeform 75"/>
            <p:cNvSpPr>
              <a:spLocks/>
            </p:cNvSpPr>
            <p:nvPr/>
          </p:nvSpPr>
          <p:spPr bwMode="auto">
            <a:xfrm>
              <a:off x="4192" y="3726"/>
              <a:ext cx="16" cy="16"/>
            </a:xfrm>
            <a:custGeom>
              <a:avLst/>
              <a:gdLst/>
              <a:ahLst/>
              <a:cxnLst>
                <a:cxn ang="0">
                  <a:pos x="26" y="61"/>
                </a:cxn>
                <a:cxn ang="0">
                  <a:pos x="30" y="62"/>
                </a:cxn>
                <a:cxn ang="0">
                  <a:pos x="35" y="62"/>
                </a:cxn>
                <a:cxn ang="0">
                  <a:pos x="40" y="62"/>
                </a:cxn>
                <a:cxn ang="0">
                  <a:pos x="45" y="61"/>
                </a:cxn>
                <a:cxn ang="0">
                  <a:pos x="49" y="58"/>
                </a:cxn>
                <a:cxn ang="0">
                  <a:pos x="54" y="55"/>
                </a:cxn>
                <a:cxn ang="0">
                  <a:pos x="57" y="53"/>
                </a:cxn>
                <a:cxn ang="0">
                  <a:pos x="61" y="48"/>
                </a:cxn>
                <a:cxn ang="0">
                  <a:pos x="64" y="45"/>
                </a:cxn>
                <a:cxn ang="0">
                  <a:pos x="65" y="42"/>
                </a:cxn>
                <a:cxn ang="0">
                  <a:pos x="65" y="38"/>
                </a:cxn>
                <a:cxn ang="0">
                  <a:pos x="63" y="35"/>
                </a:cxn>
                <a:cxn ang="0">
                  <a:pos x="56" y="31"/>
                </a:cxn>
                <a:cxn ang="0">
                  <a:pos x="50" y="30"/>
                </a:cxn>
                <a:cxn ang="0">
                  <a:pos x="43" y="31"/>
                </a:cxn>
                <a:cxn ang="0">
                  <a:pos x="37" y="34"/>
                </a:cxn>
                <a:cxn ang="0">
                  <a:pos x="31" y="36"/>
                </a:cxn>
                <a:cxn ang="0">
                  <a:pos x="28" y="40"/>
                </a:cxn>
                <a:cxn ang="0">
                  <a:pos x="26" y="41"/>
                </a:cxn>
                <a:cxn ang="0">
                  <a:pos x="24" y="42"/>
                </a:cxn>
                <a:cxn ang="0">
                  <a:pos x="23" y="35"/>
                </a:cxn>
                <a:cxn ang="0">
                  <a:pos x="19" y="19"/>
                </a:cxn>
                <a:cxn ang="0">
                  <a:pos x="12" y="5"/>
                </a:cxn>
                <a:cxn ang="0">
                  <a:pos x="3" y="0"/>
                </a:cxn>
                <a:cxn ang="0">
                  <a:pos x="0" y="14"/>
                </a:cxn>
                <a:cxn ang="0">
                  <a:pos x="0" y="26"/>
                </a:cxn>
                <a:cxn ang="0">
                  <a:pos x="3" y="36"/>
                </a:cxn>
                <a:cxn ang="0">
                  <a:pos x="9" y="44"/>
                </a:cxn>
                <a:cxn ang="0">
                  <a:pos x="15" y="51"/>
                </a:cxn>
                <a:cxn ang="0">
                  <a:pos x="20" y="57"/>
                </a:cxn>
                <a:cxn ang="0">
                  <a:pos x="24" y="60"/>
                </a:cxn>
                <a:cxn ang="0">
                  <a:pos x="26" y="61"/>
                </a:cxn>
              </a:cxnLst>
              <a:rect l="0" t="0" r="r" b="b"/>
              <a:pathLst>
                <a:path w="65" h="62">
                  <a:moveTo>
                    <a:pt x="26" y="61"/>
                  </a:moveTo>
                  <a:lnTo>
                    <a:pt x="30" y="62"/>
                  </a:lnTo>
                  <a:lnTo>
                    <a:pt x="35" y="62"/>
                  </a:lnTo>
                  <a:lnTo>
                    <a:pt x="40" y="62"/>
                  </a:lnTo>
                  <a:lnTo>
                    <a:pt x="45" y="61"/>
                  </a:lnTo>
                  <a:lnTo>
                    <a:pt x="49" y="58"/>
                  </a:lnTo>
                  <a:lnTo>
                    <a:pt x="54" y="55"/>
                  </a:lnTo>
                  <a:lnTo>
                    <a:pt x="57" y="53"/>
                  </a:lnTo>
                  <a:lnTo>
                    <a:pt x="61" y="48"/>
                  </a:lnTo>
                  <a:lnTo>
                    <a:pt x="64" y="45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3" y="35"/>
                  </a:lnTo>
                  <a:lnTo>
                    <a:pt x="56" y="31"/>
                  </a:lnTo>
                  <a:lnTo>
                    <a:pt x="50" y="30"/>
                  </a:lnTo>
                  <a:lnTo>
                    <a:pt x="43" y="31"/>
                  </a:lnTo>
                  <a:lnTo>
                    <a:pt x="37" y="34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6" y="41"/>
                  </a:lnTo>
                  <a:lnTo>
                    <a:pt x="24" y="42"/>
                  </a:lnTo>
                  <a:lnTo>
                    <a:pt x="23" y="35"/>
                  </a:lnTo>
                  <a:lnTo>
                    <a:pt x="19" y="19"/>
                  </a:lnTo>
                  <a:lnTo>
                    <a:pt x="12" y="5"/>
                  </a:lnTo>
                  <a:lnTo>
                    <a:pt x="3" y="0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3" y="36"/>
                  </a:lnTo>
                  <a:lnTo>
                    <a:pt x="9" y="44"/>
                  </a:lnTo>
                  <a:lnTo>
                    <a:pt x="15" y="51"/>
                  </a:lnTo>
                  <a:lnTo>
                    <a:pt x="20" y="57"/>
                  </a:lnTo>
                  <a:lnTo>
                    <a:pt x="24" y="60"/>
                  </a:lnTo>
                  <a:lnTo>
                    <a:pt x="2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Freeform 76"/>
            <p:cNvSpPr>
              <a:spLocks/>
            </p:cNvSpPr>
            <p:nvPr/>
          </p:nvSpPr>
          <p:spPr bwMode="auto">
            <a:xfrm>
              <a:off x="4210" y="3721"/>
              <a:ext cx="14" cy="13"/>
            </a:xfrm>
            <a:custGeom>
              <a:avLst/>
              <a:gdLst/>
              <a:ahLst/>
              <a:cxnLst>
                <a:cxn ang="0">
                  <a:pos x="10" y="44"/>
                </a:cxn>
                <a:cxn ang="0">
                  <a:pos x="12" y="46"/>
                </a:cxn>
                <a:cxn ang="0">
                  <a:pos x="15" y="50"/>
                </a:cxn>
                <a:cxn ang="0">
                  <a:pos x="20" y="51"/>
                </a:cxn>
                <a:cxn ang="0">
                  <a:pos x="21" y="52"/>
                </a:cxn>
                <a:cxn ang="0">
                  <a:pos x="26" y="53"/>
                </a:cxn>
                <a:cxn ang="0">
                  <a:pos x="32" y="53"/>
                </a:cxn>
                <a:cxn ang="0">
                  <a:pos x="39" y="54"/>
                </a:cxn>
                <a:cxn ang="0">
                  <a:pos x="46" y="53"/>
                </a:cxn>
                <a:cxn ang="0">
                  <a:pos x="52" y="52"/>
                </a:cxn>
                <a:cxn ang="0">
                  <a:pos x="56" y="50"/>
                </a:cxn>
                <a:cxn ang="0">
                  <a:pos x="60" y="45"/>
                </a:cxn>
                <a:cxn ang="0">
                  <a:pos x="60" y="38"/>
                </a:cxn>
                <a:cxn ang="0">
                  <a:pos x="57" y="32"/>
                </a:cxn>
                <a:cxn ang="0">
                  <a:pos x="53" y="29"/>
                </a:cxn>
                <a:cxn ang="0">
                  <a:pos x="47" y="27"/>
                </a:cxn>
                <a:cxn ang="0">
                  <a:pos x="40" y="27"/>
                </a:cxn>
                <a:cxn ang="0">
                  <a:pos x="33" y="29"/>
                </a:cxn>
                <a:cxn ang="0">
                  <a:pos x="27" y="30"/>
                </a:cxn>
                <a:cxn ang="0">
                  <a:pos x="22" y="32"/>
                </a:cxn>
                <a:cxn ang="0">
                  <a:pos x="21" y="32"/>
                </a:cxn>
                <a:cxn ang="0">
                  <a:pos x="20" y="26"/>
                </a:cxn>
                <a:cxn ang="0">
                  <a:pos x="15" y="13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32"/>
                </a:cxn>
                <a:cxn ang="0">
                  <a:pos x="7" y="40"/>
                </a:cxn>
                <a:cxn ang="0">
                  <a:pos x="10" y="44"/>
                </a:cxn>
              </a:cxnLst>
              <a:rect l="0" t="0" r="r" b="b"/>
              <a:pathLst>
                <a:path w="60" h="54">
                  <a:moveTo>
                    <a:pt x="10" y="44"/>
                  </a:moveTo>
                  <a:lnTo>
                    <a:pt x="12" y="46"/>
                  </a:lnTo>
                  <a:lnTo>
                    <a:pt x="15" y="50"/>
                  </a:lnTo>
                  <a:lnTo>
                    <a:pt x="20" y="51"/>
                  </a:lnTo>
                  <a:lnTo>
                    <a:pt x="21" y="52"/>
                  </a:lnTo>
                  <a:lnTo>
                    <a:pt x="26" y="53"/>
                  </a:lnTo>
                  <a:lnTo>
                    <a:pt x="32" y="53"/>
                  </a:lnTo>
                  <a:lnTo>
                    <a:pt x="39" y="54"/>
                  </a:lnTo>
                  <a:lnTo>
                    <a:pt x="46" y="53"/>
                  </a:lnTo>
                  <a:lnTo>
                    <a:pt x="52" y="52"/>
                  </a:lnTo>
                  <a:lnTo>
                    <a:pt x="56" y="50"/>
                  </a:lnTo>
                  <a:lnTo>
                    <a:pt x="60" y="45"/>
                  </a:lnTo>
                  <a:lnTo>
                    <a:pt x="60" y="38"/>
                  </a:lnTo>
                  <a:lnTo>
                    <a:pt x="57" y="32"/>
                  </a:lnTo>
                  <a:lnTo>
                    <a:pt x="53" y="29"/>
                  </a:lnTo>
                  <a:lnTo>
                    <a:pt x="47" y="27"/>
                  </a:lnTo>
                  <a:lnTo>
                    <a:pt x="40" y="27"/>
                  </a:lnTo>
                  <a:lnTo>
                    <a:pt x="33" y="29"/>
                  </a:lnTo>
                  <a:lnTo>
                    <a:pt x="27" y="30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0" y="26"/>
                  </a:lnTo>
                  <a:lnTo>
                    <a:pt x="15" y="13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32"/>
                  </a:lnTo>
                  <a:lnTo>
                    <a:pt x="7" y="40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21" name="Freeform 77"/>
            <p:cNvSpPr>
              <a:spLocks/>
            </p:cNvSpPr>
            <p:nvPr/>
          </p:nvSpPr>
          <p:spPr bwMode="auto">
            <a:xfrm>
              <a:off x="4227" y="3718"/>
              <a:ext cx="15" cy="13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3" y="38"/>
                </a:cxn>
                <a:cxn ang="0">
                  <a:pos x="8" y="41"/>
                </a:cxn>
                <a:cxn ang="0">
                  <a:pos x="11" y="46"/>
                </a:cxn>
                <a:cxn ang="0">
                  <a:pos x="12" y="47"/>
                </a:cxn>
                <a:cxn ang="0">
                  <a:pos x="18" y="49"/>
                </a:cxn>
                <a:cxn ang="0">
                  <a:pos x="25" y="52"/>
                </a:cxn>
                <a:cxn ang="0">
                  <a:pos x="33" y="52"/>
                </a:cxn>
                <a:cxn ang="0">
                  <a:pos x="43" y="50"/>
                </a:cxn>
                <a:cxn ang="0">
                  <a:pos x="51" y="48"/>
                </a:cxn>
                <a:cxn ang="0">
                  <a:pos x="57" y="45"/>
                </a:cxn>
                <a:cxn ang="0">
                  <a:pos x="59" y="39"/>
                </a:cxn>
                <a:cxn ang="0">
                  <a:pos x="58" y="33"/>
                </a:cxn>
                <a:cxn ang="0">
                  <a:pos x="53" y="28"/>
                </a:cxn>
                <a:cxn ang="0">
                  <a:pos x="47" y="25"/>
                </a:cxn>
                <a:cxn ang="0">
                  <a:pos x="42" y="24"/>
                </a:cxn>
                <a:cxn ang="0">
                  <a:pos x="36" y="25"/>
                </a:cxn>
                <a:cxn ang="0">
                  <a:pos x="29" y="26"/>
                </a:cxn>
                <a:cxn ang="0">
                  <a:pos x="24" y="27"/>
                </a:cxn>
                <a:cxn ang="0">
                  <a:pos x="21" y="29"/>
                </a:cxn>
                <a:cxn ang="0">
                  <a:pos x="19" y="29"/>
                </a:cxn>
                <a:cxn ang="0">
                  <a:pos x="18" y="25"/>
                </a:cxn>
                <a:cxn ang="0">
                  <a:pos x="14" y="13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1" y="24"/>
                </a:cxn>
                <a:cxn ang="0">
                  <a:pos x="2" y="32"/>
                </a:cxn>
                <a:cxn ang="0">
                  <a:pos x="2" y="34"/>
                </a:cxn>
              </a:cxnLst>
              <a:rect l="0" t="0" r="r" b="b"/>
              <a:pathLst>
                <a:path w="59" h="52">
                  <a:moveTo>
                    <a:pt x="2" y="34"/>
                  </a:moveTo>
                  <a:lnTo>
                    <a:pt x="3" y="38"/>
                  </a:lnTo>
                  <a:lnTo>
                    <a:pt x="8" y="41"/>
                  </a:lnTo>
                  <a:lnTo>
                    <a:pt x="11" y="46"/>
                  </a:lnTo>
                  <a:lnTo>
                    <a:pt x="12" y="47"/>
                  </a:lnTo>
                  <a:lnTo>
                    <a:pt x="18" y="49"/>
                  </a:lnTo>
                  <a:lnTo>
                    <a:pt x="25" y="52"/>
                  </a:lnTo>
                  <a:lnTo>
                    <a:pt x="33" y="52"/>
                  </a:lnTo>
                  <a:lnTo>
                    <a:pt x="43" y="50"/>
                  </a:lnTo>
                  <a:lnTo>
                    <a:pt x="51" y="48"/>
                  </a:lnTo>
                  <a:lnTo>
                    <a:pt x="57" y="45"/>
                  </a:lnTo>
                  <a:lnTo>
                    <a:pt x="59" y="39"/>
                  </a:lnTo>
                  <a:lnTo>
                    <a:pt x="58" y="33"/>
                  </a:lnTo>
                  <a:lnTo>
                    <a:pt x="53" y="28"/>
                  </a:lnTo>
                  <a:lnTo>
                    <a:pt x="47" y="25"/>
                  </a:lnTo>
                  <a:lnTo>
                    <a:pt x="42" y="24"/>
                  </a:lnTo>
                  <a:lnTo>
                    <a:pt x="36" y="25"/>
                  </a:lnTo>
                  <a:lnTo>
                    <a:pt x="29" y="26"/>
                  </a:lnTo>
                  <a:lnTo>
                    <a:pt x="24" y="27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8" y="25"/>
                  </a:lnTo>
                  <a:lnTo>
                    <a:pt x="14" y="13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" y="24"/>
                  </a:lnTo>
                  <a:lnTo>
                    <a:pt x="2" y="32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22" name="Freeform 78"/>
            <p:cNvSpPr>
              <a:spLocks/>
            </p:cNvSpPr>
            <p:nvPr/>
          </p:nvSpPr>
          <p:spPr bwMode="auto">
            <a:xfrm>
              <a:off x="4044" y="3498"/>
              <a:ext cx="49" cy="59"/>
            </a:xfrm>
            <a:custGeom>
              <a:avLst/>
              <a:gdLst/>
              <a:ahLst/>
              <a:cxnLst>
                <a:cxn ang="0">
                  <a:pos x="70" y="31"/>
                </a:cxn>
                <a:cxn ang="0">
                  <a:pos x="55" y="40"/>
                </a:cxn>
                <a:cxn ang="0">
                  <a:pos x="42" y="52"/>
                </a:cxn>
                <a:cxn ang="0">
                  <a:pos x="31" y="65"/>
                </a:cxn>
                <a:cxn ang="0">
                  <a:pos x="20" y="79"/>
                </a:cxn>
                <a:cxn ang="0">
                  <a:pos x="12" y="94"/>
                </a:cxn>
                <a:cxn ang="0">
                  <a:pos x="6" y="110"/>
                </a:cxn>
                <a:cxn ang="0">
                  <a:pos x="2" y="128"/>
                </a:cxn>
                <a:cxn ang="0">
                  <a:pos x="0" y="145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5" y="220"/>
                </a:cxn>
                <a:cxn ang="0">
                  <a:pos x="66" y="231"/>
                </a:cxn>
                <a:cxn ang="0">
                  <a:pos x="88" y="235"/>
                </a:cxn>
                <a:cxn ang="0">
                  <a:pos x="111" y="236"/>
                </a:cxn>
                <a:cxn ang="0">
                  <a:pos x="133" y="233"/>
                </a:cxn>
                <a:cxn ang="0">
                  <a:pos x="138" y="233"/>
                </a:cxn>
                <a:cxn ang="0">
                  <a:pos x="143" y="231"/>
                </a:cxn>
                <a:cxn ang="0">
                  <a:pos x="146" y="227"/>
                </a:cxn>
                <a:cxn ang="0">
                  <a:pos x="147" y="222"/>
                </a:cxn>
                <a:cxn ang="0">
                  <a:pos x="145" y="217"/>
                </a:cxn>
                <a:cxn ang="0">
                  <a:pos x="140" y="212"/>
                </a:cxn>
                <a:cxn ang="0">
                  <a:pos x="135" y="207"/>
                </a:cxn>
                <a:cxn ang="0">
                  <a:pos x="129" y="205"/>
                </a:cxn>
                <a:cxn ang="0">
                  <a:pos x="117" y="201"/>
                </a:cxn>
                <a:cxn ang="0">
                  <a:pos x="105" y="199"/>
                </a:cxn>
                <a:cxn ang="0">
                  <a:pos x="94" y="197"/>
                </a:cxn>
                <a:cxn ang="0">
                  <a:pos x="83" y="194"/>
                </a:cxn>
                <a:cxn ang="0">
                  <a:pos x="73" y="191"/>
                </a:cxn>
                <a:cxn ang="0">
                  <a:pos x="62" y="186"/>
                </a:cxn>
                <a:cxn ang="0">
                  <a:pos x="53" y="180"/>
                </a:cxn>
                <a:cxn ang="0">
                  <a:pos x="43" y="171"/>
                </a:cxn>
                <a:cxn ang="0">
                  <a:pos x="40" y="131"/>
                </a:cxn>
                <a:cxn ang="0">
                  <a:pos x="49" y="98"/>
                </a:cxn>
                <a:cxn ang="0">
                  <a:pos x="68" y="73"/>
                </a:cxn>
                <a:cxn ang="0">
                  <a:pos x="94" y="52"/>
                </a:cxn>
                <a:cxn ang="0">
                  <a:pos x="122" y="35"/>
                </a:cxn>
                <a:cxn ang="0">
                  <a:pos x="151" y="22"/>
                </a:cxn>
                <a:cxn ang="0">
                  <a:pos x="178" y="13"/>
                </a:cxn>
                <a:cxn ang="0">
                  <a:pos x="199" y="5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3"/>
                </a:cxn>
                <a:cxn ang="0">
                  <a:pos x="138" y="5"/>
                </a:cxn>
                <a:cxn ang="0">
                  <a:pos x="121" y="11"/>
                </a:cxn>
                <a:cxn ang="0">
                  <a:pos x="103" y="17"/>
                </a:cxn>
                <a:cxn ang="0">
                  <a:pos x="85" y="24"/>
                </a:cxn>
                <a:cxn ang="0">
                  <a:pos x="70" y="31"/>
                </a:cxn>
              </a:cxnLst>
              <a:rect l="0" t="0" r="r" b="b"/>
              <a:pathLst>
                <a:path w="199" h="236">
                  <a:moveTo>
                    <a:pt x="70" y="31"/>
                  </a:moveTo>
                  <a:lnTo>
                    <a:pt x="55" y="40"/>
                  </a:lnTo>
                  <a:lnTo>
                    <a:pt x="42" y="52"/>
                  </a:lnTo>
                  <a:lnTo>
                    <a:pt x="31" y="65"/>
                  </a:lnTo>
                  <a:lnTo>
                    <a:pt x="20" y="79"/>
                  </a:lnTo>
                  <a:lnTo>
                    <a:pt x="12" y="94"/>
                  </a:lnTo>
                  <a:lnTo>
                    <a:pt x="6" y="110"/>
                  </a:lnTo>
                  <a:lnTo>
                    <a:pt x="2" y="128"/>
                  </a:lnTo>
                  <a:lnTo>
                    <a:pt x="0" y="145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5" y="220"/>
                  </a:lnTo>
                  <a:lnTo>
                    <a:pt x="66" y="231"/>
                  </a:lnTo>
                  <a:lnTo>
                    <a:pt x="88" y="235"/>
                  </a:lnTo>
                  <a:lnTo>
                    <a:pt x="111" y="236"/>
                  </a:lnTo>
                  <a:lnTo>
                    <a:pt x="133" y="233"/>
                  </a:lnTo>
                  <a:lnTo>
                    <a:pt x="138" y="233"/>
                  </a:lnTo>
                  <a:lnTo>
                    <a:pt x="143" y="231"/>
                  </a:lnTo>
                  <a:lnTo>
                    <a:pt x="146" y="227"/>
                  </a:lnTo>
                  <a:lnTo>
                    <a:pt x="147" y="222"/>
                  </a:lnTo>
                  <a:lnTo>
                    <a:pt x="145" y="217"/>
                  </a:lnTo>
                  <a:lnTo>
                    <a:pt x="140" y="212"/>
                  </a:lnTo>
                  <a:lnTo>
                    <a:pt x="135" y="207"/>
                  </a:lnTo>
                  <a:lnTo>
                    <a:pt x="129" y="205"/>
                  </a:lnTo>
                  <a:lnTo>
                    <a:pt x="117" y="201"/>
                  </a:lnTo>
                  <a:lnTo>
                    <a:pt x="105" y="199"/>
                  </a:lnTo>
                  <a:lnTo>
                    <a:pt x="94" y="197"/>
                  </a:lnTo>
                  <a:lnTo>
                    <a:pt x="83" y="194"/>
                  </a:lnTo>
                  <a:lnTo>
                    <a:pt x="73" y="191"/>
                  </a:lnTo>
                  <a:lnTo>
                    <a:pt x="62" y="186"/>
                  </a:lnTo>
                  <a:lnTo>
                    <a:pt x="53" y="180"/>
                  </a:lnTo>
                  <a:lnTo>
                    <a:pt x="43" y="171"/>
                  </a:lnTo>
                  <a:lnTo>
                    <a:pt x="40" y="131"/>
                  </a:lnTo>
                  <a:lnTo>
                    <a:pt x="49" y="98"/>
                  </a:lnTo>
                  <a:lnTo>
                    <a:pt x="68" y="73"/>
                  </a:lnTo>
                  <a:lnTo>
                    <a:pt x="94" y="52"/>
                  </a:lnTo>
                  <a:lnTo>
                    <a:pt x="122" y="35"/>
                  </a:lnTo>
                  <a:lnTo>
                    <a:pt x="151" y="22"/>
                  </a:lnTo>
                  <a:lnTo>
                    <a:pt x="178" y="13"/>
                  </a:lnTo>
                  <a:lnTo>
                    <a:pt x="199" y="5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3"/>
                  </a:lnTo>
                  <a:lnTo>
                    <a:pt x="138" y="5"/>
                  </a:lnTo>
                  <a:lnTo>
                    <a:pt x="121" y="11"/>
                  </a:lnTo>
                  <a:lnTo>
                    <a:pt x="103" y="17"/>
                  </a:lnTo>
                  <a:lnTo>
                    <a:pt x="85" y="2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23" name="Freeform 79"/>
            <p:cNvSpPr>
              <a:spLocks/>
            </p:cNvSpPr>
            <p:nvPr/>
          </p:nvSpPr>
          <p:spPr bwMode="auto">
            <a:xfrm>
              <a:off x="4128" y="3497"/>
              <a:ext cx="32" cy="46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2" y="78"/>
                </a:cxn>
                <a:cxn ang="0">
                  <a:pos x="111" y="96"/>
                </a:cxn>
                <a:cxn ang="0">
                  <a:pos x="103" y="110"/>
                </a:cxn>
                <a:cxn ang="0">
                  <a:pos x="91" y="123"/>
                </a:cxn>
                <a:cxn ang="0">
                  <a:pos x="77" y="134"/>
                </a:cxn>
                <a:cxn ang="0">
                  <a:pos x="61" y="146"/>
                </a:cxn>
                <a:cxn ang="0">
                  <a:pos x="45" y="156"/>
                </a:cxn>
                <a:cxn ang="0">
                  <a:pos x="31" y="167"/>
                </a:cxn>
                <a:cxn ang="0">
                  <a:pos x="28" y="170"/>
                </a:cxn>
                <a:cxn ang="0">
                  <a:pos x="27" y="173"/>
                </a:cxn>
                <a:cxn ang="0">
                  <a:pos x="27" y="176"/>
                </a:cxn>
                <a:cxn ang="0">
                  <a:pos x="28" y="180"/>
                </a:cxn>
                <a:cxn ang="0">
                  <a:pos x="32" y="182"/>
                </a:cxn>
                <a:cxn ang="0">
                  <a:pos x="35" y="183"/>
                </a:cxn>
                <a:cxn ang="0">
                  <a:pos x="38" y="183"/>
                </a:cxn>
                <a:cxn ang="0">
                  <a:pos x="41" y="182"/>
                </a:cxn>
                <a:cxn ang="0">
                  <a:pos x="60" y="172"/>
                </a:cxn>
                <a:cxn ang="0">
                  <a:pos x="77" y="160"/>
                </a:cxn>
                <a:cxn ang="0">
                  <a:pos x="94" y="147"/>
                </a:cxn>
                <a:cxn ang="0">
                  <a:pos x="109" y="132"/>
                </a:cxn>
                <a:cxn ang="0">
                  <a:pos x="119" y="116"/>
                </a:cxn>
                <a:cxn ang="0">
                  <a:pos x="126" y="97"/>
                </a:cxn>
                <a:cxn ang="0">
                  <a:pos x="128" y="77"/>
                </a:cxn>
                <a:cxn ang="0">
                  <a:pos x="123" y="56"/>
                </a:cxn>
                <a:cxn ang="0">
                  <a:pos x="112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8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7"/>
                </a:cxn>
                <a:cxn ang="0">
                  <a:pos x="108" y="59"/>
                </a:cxn>
              </a:cxnLst>
              <a:rect l="0" t="0" r="r" b="b"/>
              <a:pathLst>
                <a:path w="128" h="183">
                  <a:moveTo>
                    <a:pt x="108" y="59"/>
                  </a:moveTo>
                  <a:lnTo>
                    <a:pt x="112" y="78"/>
                  </a:lnTo>
                  <a:lnTo>
                    <a:pt x="111" y="96"/>
                  </a:lnTo>
                  <a:lnTo>
                    <a:pt x="103" y="110"/>
                  </a:lnTo>
                  <a:lnTo>
                    <a:pt x="91" y="123"/>
                  </a:lnTo>
                  <a:lnTo>
                    <a:pt x="77" y="134"/>
                  </a:lnTo>
                  <a:lnTo>
                    <a:pt x="61" y="146"/>
                  </a:lnTo>
                  <a:lnTo>
                    <a:pt x="45" y="156"/>
                  </a:lnTo>
                  <a:lnTo>
                    <a:pt x="31" y="167"/>
                  </a:lnTo>
                  <a:lnTo>
                    <a:pt x="28" y="170"/>
                  </a:lnTo>
                  <a:lnTo>
                    <a:pt x="27" y="173"/>
                  </a:lnTo>
                  <a:lnTo>
                    <a:pt x="27" y="176"/>
                  </a:lnTo>
                  <a:lnTo>
                    <a:pt x="28" y="180"/>
                  </a:lnTo>
                  <a:lnTo>
                    <a:pt x="32" y="182"/>
                  </a:lnTo>
                  <a:lnTo>
                    <a:pt x="35" y="183"/>
                  </a:lnTo>
                  <a:lnTo>
                    <a:pt x="38" y="183"/>
                  </a:lnTo>
                  <a:lnTo>
                    <a:pt x="41" y="182"/>
                  </a:lnTo>
                  <a:lnTo>
                    <a:pt x="60" y="172"/>
                  </a:lnTo>
                  <a:lnTo>
                    <a:pt x="77" y="160"/>
                  </a:lnTo>
                  <a:lnTo>
                    <a:pt x="94" y="147"/>
                  </a:lnTo>
                  <a:lnTo>
                    <a:pt x="109" y="132"/>
                  </a:lnTo>
                  <a:lnTo>
                    <a:pt x="119" y="116"/>
                  </a:lnTo>
                  <a:lnTo>
                    <a:pt x="126" y="97"/>
                  </a:lnTo>
                  <a:lnTo>
                    <a:pt x="128" y="77"/>
                  </a:lnTo>
                  <a:lnTo>
                    <a:pt x="123" y="56"/>
                  </a:lnTo>
                  <a:lnTo>
                    <a:pt x="112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8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7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24" name="Freeform 80"/>
            <p:cNvSpPr>
              <a:spLocks/>
            </p:cNvSpPr>
            <p:nvPr/>
          </p:nvSpPr>
          <p:spPr bwMode="auto">
            <a:xfrm>
              <a:off x="4012" y="3486"/>
              <a:ext cx="81" cy="96"/>
            </a:xfrm>
            <a:custGeom>
              <a:avLst/>
              <a:gdLst/>
              <a:ahLst/>
              <a:cxnLst>
                <a:cxn ang="0">
                  <a:pos x="101" y="72"/>
                </a:cxn>
                <a:cxn ang="0">
                  <a:pos x="54" y="117"/>
                </a:cxn>
                <a:cxn ang="0">
                  <a:pos x="18" y="170"/>
                </a:cxn>
                <a:cxn ang="0">
                  <a:pos x="0" y="231"/>
                </a:cxn>
                <a:cxn ang="0">
                  <a:pos x="4" y="272"/>
                </a:cxn>
                <a:cxn ang="0">
                  <a:pos x="9" y="288"/>
                </a:cxn>
                <a:cxn ang="0">
                  <a:pos x="20" y="303"/>
                </a:cxn>
                <a:cxn ang="0">
                  <a:pos x="33" y="316"/>
                </a:cxn>
                <a:cxn ang="0">
                  <a:pos x="56" y="330"/>
                </a:cxn>
                <a:cxn ang="0">
                  <a:pos x="87" y="345"/>
                </a:cxn>
                <a:cxn ang="0">
                  <a:pos x="119" y="357"/>
                </a:cxn>
                <a:cxn ang="0">
                  <a:pos x="152" y="367"/>
                </a:cxn>
                <a:cxn ang="0">
                  <a:pos x="186" y="374"/>
                </a:cxn>
                <a:cxn ang="0">
                  <a:pos x="220" y="378"/>
                </a:cxn>
                <a:cxn ang="0">
                  <a:pos x="254" y="382"/>
                </a:cxn>
                <a:cxn ang="0">
                  <a:pos x="289" y="384"/>
                </a:cxn>
                <a:cxn ang="0">
                  <a:pos x="311" y="385"/>
                </a:cxn>
                <a:cxn ang="0">
                  <a:pos x="319" y="378"/>
                </a:cxn>
                <a:cxn ang="0">
                  <a:pos x="322" y="368"/>
                </a:cxn>
                <a:cxn ang="0">
                  <a:pos x="315" y="360"/>
                </a:cxn>
                <a:cxn ang="0">
                  <a:pos x="293" y="354"/>
                </a:cxn>
                <a:cxn ang="0">
                  <a:pos x="263" y="348"/>
                </a:cxn>
                <a:cxn ang="0">
                  <a:pos x="232" y="343"/>
                </a:cxn>
                <a:cxn ang="0">
                  <a:pos x="200" y="338"/>
                </a:cxn>
                <a:cxn ang="0">
                  <a:pos x="170" y="333"/>
                </a:cxn>
                <a:cxn ang="0">
                  <a:pos x="139" y="324"/>
                </a:cxn>
                <a:cxn ang="0">
                  <a:pos x="110" y="315"/>
                </a:cxn>
                <a:cxn ang="0">
                  <a:pos x="81" y="303"/>
                </a:cxn>
                <a:cxn ang="0">
                  <a:pos x="55" y="287"/>
                </a:cxn>
                <a:cxn ang="0">
                  <a:pos x="39" y="265"/>
                </a:cxn>
                <a:cxn ang="0">
                  <a:pos x="34" y="237"/>
                </a:cxn>
                <a:cxn ang="0">
                  <a:pos x="39" y="204"/>
                </a:cxn>
                <a:cxn ang="0">
                  <a:pos x="51" y="174"/>
                </a:cxn>
                <a:cxn ang="0">
                  <a:pos x="71" y="141"/>
                </a:cxn>
                <a:cxn ang="0">
                  <a:pos x="95" y="113"/>
                </a:cxn>
                <a:cxn ang="0">
                  <a:pos x="123" y="85"/>
                </a:cxn>
                <a:cxn ang="0">
                  <a:pos x="153" y="59"/>
                </a:cxn>
                <a:cxn ang="0">
                  <a:pos x="195" y="39"/>
                </a:cxn>
                <a:cxn ang="0">
                  <a:pos x="237" y="21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5"/>
                </a:cxn>
                <a:cxn ang="0">
                  <a:pos x="180" y="19"/>
                </a:cxn>
                <a:cxn ang="0">
                  <a:pos x="141" y="39"/>
                </a:cxn>
              </a:cxnLst>
              <a:rect l="0" t="0" r="r" b="b"/>
              <a:pathLst>
                <a:path w="322" h="385">
                  <a:moveTo>
                    <a:pt x="125" y="51"/>
                  </a:moveTo>
                  <a:lnTo>
                    <a:pt x="101" y="72"/>
                  </a:lnTo>
                  <a:lnTo>
                    <a:pt x="76" y="93"/>
                  </a:lnTo>
                  <a:lnTo>
                    <a:pt x="54" y="117"/>
                  </a:lnTo>
                  <a:lnTo>
                    <a:pt x="34" y="143"/>
                  </a:lnTo>
                  <a:lnTo>
                    <a:pt x="18" y="170"/>
                  </a:lnTo>
                  <a:lnTo>
                    <a:pt x="6" y="199"/>
                  </a:lnTo>
                  <a:lnTo>
                    <a:pt x="0" y="231"/>
                  </a:lnTo>
                  <a:lnTo>
                    <a:pt x="1" y="264"/>
                  </a:lnTo>
                  <a:lnTo>
                    <a:pt x="4" y="272"/>
                  </a:lnTo>
                  <a:lnTo>
                    <a:pt x="6" y="281"/>
                  </a:lnTo>
                  <a:lnTo>
                    <a:pt x="9" y="288"/>
                  </a:lnTo>
                  <a:lnTo>
                    <a:pt x="14" y="296"/>
                  </a:lnTo>
                  <a:lnTo>
                    <a:pt x="20" y="303"/>
                  </a:lnTo>
                  <a:lnTo>
                    <a:pt x="27" y="310"/>
                  </a:lnTo>
                  <a:lnTo>
                    <a:pt x="33" y="316"/>
                  </a:lnTo>
                  <a:lnTo>
                    <a:pt x="41" y="321"/>
                  </a:lnTo>
                  <a:lnTo>
                    <a:pt x="56" y="330"/>
                  </a:lnTo>
                  <a:lnTo>
                    <a:pt x="71" y="338"/>
                  </a:lnTo>
                  <a:lnTo>
                    <a:pt x="87" y="345"/>
                  </a:lnTo>
                  <a:lnTo>
                    <a:pt x="103" y="351"/>
                  </a:lnTo>
                  <a:lnTo>
                    <a:pt x="119" y="357"/>
                  </a:lnTo>
                  <a:lnTo>
                    <a:pt x="136" y="362"/>
                  </a:lnTo>
                  <a:lnTo>
                    <a:pt x="152" y="367"/>
                  </a:lnTo>
                  <a:lnTo>
                    <a:pt x="168" y="370"/>
                  </a:lnTo>
                  <a:lnTo>
                    <a:pt x="186" y="374"/>
                  </a:lnTo>
                  <a:lnTo>
                    <a:pt x="202" y="376"/>
                  </a:lnTo>
                  <a:lnTo>
                    <a:pt x="220" y="378"/>
                  </a:lnTo>
                  <a:lnTo>
                    <a:pt x="237" y="381"/>
                  </a:lnTo>
                  <a:lnTo>
                    <a:pt x="254" y="382"/>
                  </a:lnTo>
                  <a:lnTo>
                    <a:pt x="271" y="383"/>
                  </a:lnTo>
                  <a:lnTo>
                    <a:pt x="289" y="384"/>
                  </a:lnTo>
                  <a:lnTo>
                    <a:pt x="305" y="385"/>
                  </a:lnTo>
                  <a:lnTo>
                    <a:pt x="311" y="385"/>
                  </a:lnTo>
                  <a:lnTo>
                    <a:pt x="316" y="383"/>
                  </a:lnTo>
                  <a:lnTo>
                    <a:pt x="319" y="378"/>
                  </a:lnTo>
                  <a:lnTo>
                    <a:pt x="322" y="374"/>
                  </a:lnTo>
                  <a:lnTo>
                    <a:pt x="322" y="368"/>
                  </a:lnTo>
                  <a:lnTo>
                    <a:pt x="319" y="363"/>
                  </a:lnTo>
                  <a:lnTo>
                    <a:pt x="315" y="360"/>
                  </a:lnTo>
                  <a:lnTo>
                    <a:pt x="309" y="357"/>
                  </a:lnTo>
                  <a:lnTo>
                    <a:pt x="293" y="354"/>
                  </a:lnTo>
                  <a:lnTo>
                    <a:pt x="278" y="351"/>
                  </a:lnTo>
                  <a:lnTo>
                    <a:pt x="263" y="348"/>
                  </a:lnTo>
                  <a:lnTo>
                    <a:pt x="247" y="345"/>
                  </a:lnTo>
                  <a:lnTo>
                    <a:pt x="232" y="343"/>
                  </a:lnTo>
                  <a:lnTo>
                    <a:pt x="216" y="341"/>
                  </a:lnTo>
                  <a:lnTo>
                    <a:pt x="200" y="338"/>
                  </a:lnTo>
                  <a:lnTo>
                    <a:pt x="185" y="335"/>
                  </a:lnTo>
                  <a:lnTo>
                    <a:pt x="170" y="333"/>
                  </a:lnTo>
                  <a:lnTo>
                    <a:pt x="154" y="329"/>
                  </a:lnTo>
                  <a:lnTo>
                    <a:pt x="139" y="324"/>
                  </a:lnTo>
                  <a:lnTo>
                    <a:pt x="124" y="321"/>
                  </a:lnTo>
                  <a:lnTo>
                    <a:pt x="110" y="315"/>
                  </a:lnTo>
                  <a:lnTo>
                    <a:pt x="95" y="309"/>
                  </a:lnTo>
                  <a:lnTo>
                    <a:pt x="81" y="303"/>
                  </a:lnTo>
                  <a:lnTo>
                    <a:pt x="67" y="295"/>
                  </a:lnTo>
                  <a:lnTo>
                    <a:pt x="55" y="287"/>
                  </a:lnTo>
                  <a:lnTo>
                    <a:pt x="46" y="276"/>
                  </a:lnTo>
                  <a:lnTo>
                    <a:pt x="39" y="265"/>
                  </a:lnTo>
                  <a:lnTo>
                    <a:pt x="35" y="251"/>
                  </a:lnTo>
                  <a:lnTo>
                    <a:pt x="34" y="237"/>
                  </a:lnTo>
                  <a:lnTo>
                    <a:pt x="35" y="220"/>
                  </a:lnTo>
                  <a:lnTo>
                    <a:pt x="39" y="204"/>
                  </a:lnTo>
                  <a:lnTo>
                    <a:pt x="43" y="191"/>
                  </a:lnTo>
                  <a:lnTo>
                    <a:pt x="51" y="174"/>
                  </a:lnTo>
                  <a:lnTo>
                    <a:pt x="61" y="156"/>
                  </a:lnTo>
                  <a:lnTo>
                    <a:pt x="71" y="141"/>
                  </a:lnTo>
                  <a:lnTo>
                    <a:pt x="83" y="127"/>
                  </a:lnTo>
                  <a:lnTo>
                    <a:pt x="95" y="113"/>
                  </a:lnTo>
                  <a:lnTo>
                    <a:pt x="108" y="99"/>
                  </a:lnTo>
                  <a:lnTo>
                    <a:pt x="123" y="85"/>
                  </a:lnTo>
                  <a:lnTo>
                    <a:pt x="138" y="71"/>
                  </a:lnTo>
                  <a:lnTo>
                    <a:pt x="153" y="59"/>
                  </a:lnTo>
                  <a:lnTo>
                    <a:pt x="173" y="48"/>
                  </a:lnTo>
                  <a:lnTo>
                    <a:pt x="195" y="39"/>
                  </a:lnTo>
                  <a:lnTo>
                    <a:pt x="217" y="30"/>
                  </a:lnTo>
                  <a:lnTo>
                    <a:pt x="237" y="21"/>
                  </a:lnTo>
                  <a:lnTo>
                    <a:pt x="254" y="14"/>
                  </a:lnTo>
                  <a:lnTo>
                    <a:pt x="264" y="7"/>
                  </a:lnTo>
                  <a:lnTo>
                    <a:pt x="268" y="3"/>
                  </a:lnTo>
                  <a:lnTo>
                    <a:pt x="256" y="0"/>
                  </a:lnTo>
                  <a:lnTo>
                    <a:pt x="240" y="2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0" y="19"/>
                  </a:lnTo>
                  <a:lnTo>
                    <a:pt x="160" y="29"/>
                  </a:lnTo>
                  <a:lnTo>
                    <a:pt x="141" y="39"/>
                  </a:lnTo>
                  <a:lnTo>
                    <a:pt x="125" y="5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25" name="Freeform 81"/>
            <p:cNvSpPr>
              <a:spLocks/>
            </p:cNvSpPr>
            <p:nvPr/>
          </p:nvSpPr>
          <p:spPr bwMode="auto">
            <a:xfrm>
              <a:off x="4125" y="3483"/>
              <a:ext cx="71" cy="64"/>
            </a:xfrm>
            <a:custGeom>
              <a:avLst/>
              <a:gdLst/>
              <a:ahLst/>
              <a:cxnLst>
                <a:cxn ang="0">
                  <a:pos x="234" y="78"/>
                </a:cxn>
                <a:cxn ang="0">
                  <a:pos x="247" y="92"/>
                </a:cxn>
                <a:cxn ang="0">
                  <a:pos x="255" y="108"/>
                </a:cxn>
                <a:cxn ang="0">
                  <a:pos x="259" y="126"/>
                </a:cxn>
                <a:cxn ang="0">
                  <a:pos x="259" y="145"/>
                </a:cxn>
                <a:cxn ang="0">
                  <a:pos x="257" y="160"/>
                </a:cxn>
                <a:cxn ang="0">
                  <a:pos x="252" y="173"/>
                </a:cxn>
                <a:cxn ang="0">
                  <a:pos x="244" y="186"/>
                </a:cxn>
                <a:cxn ang="0">
                  <a:pos x="235" y="196"/>
                </a:cxn>
                <a:cxn ang="0">
                  <a:pos x="225" y="208"/>
                </a:cxn>
                <a:cxn ang="0">
                  <a:pos x="214" y="217"/>
                </a:cxn>
                <a:cxn ang="0">
                  <a:pos x="204" y="228"/>
                </a:cxn>
                <a:cxn ang="0">
                  <a:pos x="193" y="238"/>
                </a:cxn>
                <a:cxn ang="0">
                  <a:pos x="191" y="242"/>
                </a:cxn>
                <a:cxn ang="0">
                  <a:pos x="191" y="245"/>
                </a:cxn>
                <a:cxn ang="0">
                  <a:pos x="191" y="249"/>
                </a:cxn>
                <a:cxn ang="0">
                  <a:pos x="193" y="252"/>
                </a:cxn>
                <a:cxn ang="0">
                  <a:pos x="197" y="255"/>
                </a:cxn>
                <a:cxn ang="0">
                  <a:pos x="202" y="256"/>
                </a:cxn>
                <a:cxn ang="0">
                  <a:pos x="205" y="255"/>
                </a:cxn>
                <a:cxn ang="0">
                  <a:pos x="209" y="252"/>
                </a:cxn>
                <a:cxn ang="0">
                  <a:pos x="232" y="237"/>
                </a:cxn>
                <a:cxn ang="0">
                  <a:pos x="252" y="217"/>
                </a:cxn>
                <a:cxn ang="0">
                  <a:pos x="267" y="195"/>
                </a:cxn>
                <a:cxn ang="0">
                  <a:pos x="278" y="169"/>
                </a:cxn>
                <a:cxn ang="0">
                  <a:pos x="282" y="143"/>
                </a:cxn>
                <a:cxn ang="0">
                  <a:pos x="280" y="117"/>
                </a:cxn>
                <a:cxn ang="0">
                  <a:pos x="271" y="92"/>
                </a:cxn>
                <a:cxn ang="0">
                  <a:pos x="252" y="70"/>
                </a:cxn>
                <a:cxn ang="0">
                  <a:pos x="238" y="58"/>
                </a:cxn>
                <a:cxn ang="0">
                  <a:pos x="221" y="49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2"/>
                </a:cxn>
                <a:cxn ang="0">
                  <a:pos x="103" y="8"/>
                </a:cxn>
                <a:cxn ang="0">
                  <a:pos x="83" y="4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2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5" y="35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2" y="52"/>
                </a:cxn>
                <a:cxn ang="0">
                  <a:pos x="207" y="60"/>
                </a:cxn>
                <a:cxn ang="0">
                  <a:pos x="221" y="69"/>
                </a:cxn>
                <a:cxn ang="0">
                  <a:pos x="234" y="78"/>
                </a:cxn>
              </a:cxnLst>
              <a:rect l="0" t="0" r="r" b="b"/>
              <a:pathLst>
                <a:path w="282" h="256">
                  <a:moveTo>
                    <a:pt x="234" y="78"/>
                  </a:moveTo>
                  <a:lnTo>
                    <a:pt x="247" y="92"/>
                  </a:lnTo>
                  <a:lnTo>
                    <a:pt x="255" y="108"/>
                  </a:lnTo>
                  <a:lnTo>
                    <a:pt x="259" y="126"/>
                  </a:lnTo>
                  <a:lnTo>
                    <a:pt x="259" y="145"/>
                  </a:lnTo>
                  <a:lnTo>
                    <a:pt x="257" y="160"/>
                  </a:lnTo>
                  <a:lnTo>
                    <a:pt x="252" y="173"/>
                  </a:lnTo>
                  <a:lnTo>
                    <a:pt x="244" y="186"/>
                  </a:lnTo>
                  <a:lnTo>
                    <a:pt x="235" y="196"/>
                  </a:lnTo>
                  <a:lnTo>
                    <a:pt x="225" y="208"/>
                  </a:lnTo>
                  <a:lnTo>
                    <a:pt x="214" y="217"/>
                  </a:lnTo>
                  <a:lnTo>
                    <a:pt x="204" y="228"/>
                  </a:lnTo>
                  <a:lnTo>
                    <a:pt x="193" y="238"/>
                  </a:lnTo>
                  <a:lnTo>
                    <a:pt x="191" y="242"/>
                  </a:lnTo>
                  <a:lnTo>
                    <a:pt x="191" y="245"/>
                  </a:lnTo>
                  <a:lnTo>
                    <a:pt x="191" y="249"/>
                  </a:lnTo>
                  <a:lnTo>
                    <a:pt x="193" y="252"/>
                  </a:lnTo>
                  <a:lnTo>
                    <a:pt x="197" y="255"/>
                  </a:lnTo>
                  <a:lnTo>
                    <a:pt x="202" y="256"/>
                  </a:lnTo>
                  <a:lnTo>
                    <a:pt x="205" y="255"/>
                  </a:lnTo>
                  <a:lnTo>
                    <a:pt x="209" y="252"/>
                  </a:lnTo>
                  <a:lnTo>
                    <a:pt x="232" y="237"/>
                  </a:lnTo>
                  <a:lnTo>
                    <a:pt x="252" y="217"/>
                  </a:lnTo>
                  <a:lnTo>
                    <a:pt x="267" y="195"/>
                  </a:lnTo>
                  <a:lnTo>
                    <a:pt x="278" y="169"/>
                  </a:lnTo>
                  <a:lnTo>
                    <a:pt x="282" y="143"/>
                  </a:lnTo>
                  <a:lnTo>
                    <a:pt x="280" y="117"/>
                  </a:lnTo>
                  <a:lnTo>
                    <a:pt x="271" y="92"/>
                  </a:lnTo>
                  <a:lnTo>
                    <a:pt x="252" y="70"/>
                  </a:lnTo>
                  <a:lnTo>
                    <a:pt x="238" y="58"/>
                  </a:lnTo>
                  <a:lnTo>
                    <a:pt x="221" y="49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2"/>
                  </a:lnTo>
                  <a:lnTo>
                    <a:pt x="103" y="8"/>
                  </a:lnTo>
                  <a:lnTo>
                    <a:pt x="83" y="4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2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5" y="35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2" y="52"/>
                  </a:lnTo>
                  <a:lnTo>
                    <a:pt x="207" y="60"/>
                  </a:lnTo>
                  <a:lnTo>
                    <a:pt x="221" y="69"/>
                  </a:lnTo>
                  <a:lnTo>
                    <a:pt x="234" y="7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26" name="Freeform 82"/>
            <p:cNvSpPr>
              <a:spLocks/>
            </p:cNvSpPr>
            <p:nvPr/>
          </p:nvSpPr>
          <p:spPr bwMode="auto">
            <a:xfrm>
              <a:off x="3982" y="3512"/>
              <a:ext cx="29" cy="61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0" y="152"/>
                </a:cxn>
                <a:cxn ang="0">
                  <a:pos x="5" y="170"/>
                </a:cxn>
                <a:cxn ang="0">
                  <a:pos x="13" y="188"/>
                </a:cxn>
                <a:cxn ang="0">
                  <a:pos x="25" y="203"/>
                </a:cxn>
                <a:cxn ang="0">
                  <a:pos x="39" y="216"/>
                </a:cxn>
                <a:cxn ang="0">
                  <a:pos x="55" y="228"/>
                </a:cxn>
                <a:cxn ang="0">
                  <a:pos x="74" y="236"/>
                </a:cxn>
                <a:cxn ang="0">
                  <a:pos x="93" y="241"/>
                </a:cxn>
                <a:cxn ang="0">
                  <a:pos x="99" y="242"/>
                </a:cxn>
                <a:cxn ang="0">
                  <a:pos x="104" y="239"/>
                </a:cxn>
                <a:cxn ang="0">
                  <a:pos x="109" y="236"/>
                </a:cxn>
                <a:cxn ang="0">
                  <a:pos x="112" y="231"/>
                </a:cxn>
                <a:cxn ang="0">
                  <a:pos x="112" y="225"/>
                </a:cxn>
                <a:cxn ang="0">
                  <a:pos x="110" y="220"/>
                </a:cxn>
                <a:cxn ang="0">
                  <a:pos x="107" y="215"/>
                </a:cxn>
                <a:cxn ang="0">
                  <a:pos x="101" y="213"/>
                </a:cxn>
                <a:cxn ang="0">
                  <a:pos x="82" y="206"/>
                </a:cxn>
                <a:cxn ang="0">
                  <a:pos x="65" y="196"/>
                </a:cxn>
                <a:cxn ang="0">
                  <a:pos x="51" y="183"/>
                </a:cxn>
                <a:cxn ang="0">
                  <a:pos x="40" y="169"/>
                </a:cxn>
                <a:cxn ang="0">
                  <a:pos x="33" y="152"/>
                </a:cxn>
                <a:cxn ang="0">
                  <a:pos x="30" y="133"/>
                </a:cxn>
                <a:cxn ang="0">
                  <a:pos x="30" y="113"/>
                </a:cxn>
                <a:cxn ang="0">
                  <a:pos x="36" y="92"/>
                </a:cxn>
                <a:cxn ang="0">
                  <a:pos x="43" y="77"/>
                </a:cxn>
                <a:cxn ang="0">
                  <a:pos x="52" y="63"/>
                </a:cxn>
                <a:cxn ang="0">
                  <a:pos x="62" y="50"/>
                </a:cxn>
                <a:cxn ang="0">
                  <a:pos x="74" y="38"/>
                </a:cxn>
                <a:cxn ang="0">
                  <a:pos x="85" y="28"/>
                </a:cxn>
                <a:cxn ang="0">
                  <a:pos x="96" y="18"/>
                </a:cxn>
                <a:cxn ang="0">
                  <a:pos x="107" y="9"/>
                </a:cxn>
                <a:cxn ang="0">
                  <a:pos x="115" y="1"/>
                </a:cxn>
                <a:cxn ang="0">
                  <a:pos x="107" y="0"/>
                </a:cxn>
                <a:cxn ang="0">
                  <a:pos x="94" y="6"/>
                </a:cxn>
                <a:cxn ang="0">
                  <a:pos x="76" y="18"/>
                </a:cxn>
                <a:cxn ang="0">
                  <a:pos x="57" y="36"/>
                </a:cxn>
                <a:cxn ang="0">
                  <a:pos x="38" y="58"/>
                </a:cxn>
                <a:cxn ang="0">
                  <a:pos x="20" y="82"/>
                </a:cxn>
                <a:cxn ang="0">
                  <a:pos x="7" y="107"/>
                </a:cxn>
                <a:cxn ang="0">
                  <a:pos x="0" y="132"/>
                </a:cxn>
              </a:cxnLst>
              <a:rect l="0" t="0" r="r" b="b"/>
              <a:pathLst>
                <a:path w="115" h="242">
                  <a:moveTo>
                    <a:pt x="0" y="132"/>
                  </a:moveTo>
                  <a:lnTo>
                    <a:pt x="0" y="152"/>
                  </a:lnTo>
                  <a:lnTo>
                    <a:pt x="5" y="170"/>
                  </a:lnTo>
                  <a:lnTo>
                    <a:pt x="13" y="188"/>
                  </a:lnTo>
                  <a:lnTo>
                    <a:pt x="25" y="203"/>
                  </a:lnTo>
                  <a:lnTo>
                    <a:pt x="39" y="216"/>
                  </a:lnTo>
                  <a:lnTo>
                    <a:pt x="55" y="228"/>
                  </a:lnTo>
                  <a:lnTo>
                    <a:pt x="74" y="236"/>
                  </a:lnTo>
                  <a:lnTo>
                    <a:pt x="93" y="241"/>
                  </a:lnTo>
                  <a:lnTo>
                    <a:pt x="99" y="242"/>
                  </a:lnTo>
                  <a:lnTo>
                    <a:pt x="104" y="239"/>
                  </a:lnTo>
                  <a:lnTo>
                    <a:pt x="109" y="236"/>
                  </a:lnTo>
                  <a:lnTo>
                    <a:pt x="112" y="231"/>
                  </a:lnTo>
                  <a:lnTo>
                    <a:pt x="112" y="225"/>
                  </a:lnTo>
                  <a:lnTo>
                    <a:pt x="110" y="220"/>
                  </a:lnTo>
                  <a:lnTo>
                    <a:pt x="107" y="215"/>
                  </a:lnTo>
                  <a:lnTo>
                    <a:pt x="101" y="213"/>
                  </a:lnTo>
                  <a:lnTo>
                    <a:pt x="82" y="206"/>
                  </a:lnTo>
                  <a:lnTo>
                    <a:pt x="65" y="196"/>
                  </a:lnTo>
                  <a:lnTo>
                    <a:pt x="51" y="183"/>
                  </a:lnTo>
                  <a:lnTo>
                    <a:pt x="40" y="169"/>
                  </a:lnTo>
                  <a:lnTo>
                    <a:pt x="33" y="152"/>
                  </a:lnTo>
                  <a:lnTo>
                    <a:pt x="30" y="133"/>
                  </a:lnTo>
                  <a:lnTo>
                    <a:pt x="30" y="113"/>
                  </a:lnTo>
                  <a:lnTo>
                    <a:pt x="36" y="92"/>
                  </a:lnTo>
                  <a:lnTo>
                    <a:pt x="43" y="77"/>
                  </a:lnTo>
                  <a:lnTo>
                    <a:pt x="52" y="63"/>
                  </a:lnTo>
                  <a:lnTo>
                    <a:pt x="62" y="50"/>
                  </a:lnTo>
                  <a:lnTo>
                    <a:pt x="74" y="38"/>
                  </a:lnTo>
                  <a:lnTo>
                    <a:pt x="85" y="28"/>
                  </a:lnTo>
                  <a:lnTo>
                    <a:pt x="96" y="18"/>
                  </a:lnTo>
                  <a:lnTo>
                    <a:pt x="107" y="9"/>
                  </a:lnTo>
                  <a:lnTo>
                    <a:pt x="115" y="1"/>
                  </a:lnTo>
                  <a:lnTo>
                    <a:pt x="107" y="0"/>
                  </a:lnTo>
                  <a:lnTo>
                    <a:pt x="94" y="6"/>
                  </a:lnTo>
                  <a:lnTo>
                    <a:pt x="76" y="18"/>
                  </a:lnTo>
                  <a:lnTo>
                    <a:pt x="57" y="36"/>
                  </a:lnTo>
                  <a:lnTo>
                    <a:pt x="38" y="58"/>
                  </a:lnTo>
                  <a:lnTo>
                    <a:pt x="20" y="82"/>
                  </a:lnTo>
                  <a:lnTo>
                    <a:pt x="7" y="107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27" name="Freeform 83"/>
            <p:cNvSpPr>
              <a:spLocks/>
            </p:cNvSpPr>
            <p:nvPr/>
          </p:nvSpPr>
          <p:spPr bwMode="auto">
            <a:xfrm>
              <a:off x="4184" y="3479"/>
              <a:ext cx="61" cy="78"/>
            </a:xfrm>
            <a:custGeom>
              <a:avLst/>
              <a:gdLst/>
              <a:ahLst/>
              <a:cxnLst>
                <a:cxn ang="0">
                  <a:pos x="207" y="126"/>
                </a:cxn>
                <a:cxn ang="0">
                  <a:pos x="219" y="146"/>
                </a:cxn>
                <a:cxn ang="0">
                  <a:pos x="225" y="167"/>
                </a:cxn>
                <a:cxn ang="0">
                  <a:pos x="221" y="191"/>
                </a:cxn>
                <a:cxn ang="0">
                  <a:pos x="208" y="213"/>
                </a:cxn>
                <a:cxn ang="0">
                  <a:pos x="188" y="233"/>
                </a:cxn>
                <a:cxn ang="0">
                  <a:pos x="166" y="250"/>
                </a:cxn>
                <a:cxn ang="0">
                  <a:pos x="143" y="269"/>
                </a:cxn>
                <a:cxn ang="0">
                  <a:pos x="129" y="283"/>
                </a:cxn>
                <a:cxn ang="0">
                  <a:pos x="124" y="292"/>
                </a:cxn>
                <a:cxn ang="0">
                  <a:pos x="121" y="302"/>
                </a:cxn>
                <a:cxn ang="0">
                  <a:pos x="122" y="311"/>
                </a:cxn>
                <a:cxn ang="0">
                  <a:pos x="130" y="316"/>
                </a:cxn>
                <a:cxn ang="0">
                  <a:pos x="139" y="315"/>
                </a:cxn>
                <a:cxn ang="0">
                  <a:pos x="154" y="298"/>
                </a:cxn>
                <a:cxn ang="0">
                  <a:pos x="180" y="274"/>
                </a:cxn>
                <a:cxn ang="0">
                  <a:pos x="207" y="250"/>
                </a:cxn>
                <a:cxn ang="0">
                  <a:pos x="230" y="223"/>
                </a:cxn>
                <a:cxn ang="0">
                  <a:pos x="244" y="191"/>
                </a:cxn>
                <a:cxn ang="0">
                  <a:pos x="242" y="156"/>
                </a:cxn>
                <a:cxn ang="0">
                  <a:pos x="227" y="123"/>
                </a:cxn>
                <a:cxn ang="0">
                  <a:pos x="201" y="96"/>
                </a:cxn>
                <a:cxn ang="0">
                  <a:pos x="177" y="76"/>
                </a:cxn>
                <a:cxn ang="0">
                  <a:pos x="152" y="61"/>
                </a:cxn>
                <a:cxn ang="0">
                  <a:pos x="126" y="44"/>
                </a:cxn>
                <a:cxn ang="0">
                  <a:pos x="98" y="29"/>
                </a:cxn>
                <a:cxn ang="0">
                  <a:pos x="73" y="16"/>
                </a:cxn>
                <a:cxn ang="0">
                  <a:pos x="47" y="7"/>
                </a:cxn>
                <a:cxn ang="0">
                  <a:pos x="25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2" y="25"/>
                </a:cxn>
                <a:cxn ang="0">
                  <a:pos x="78" y="37"/>
                </a:cxn>
                <a:cxn ang="0">
                  <a:pos x="107" y="53"/>
                </a:cxn>
                <a:cxn ang="0">
                  <a:pos x="135" y="70"/>
                </a:cxn>
                <a:cxn ang="0">
                  <a:pos x="163" y="89"/>
                </a:cxn>
                <a:cxn ang="0">
                  <a:pos x="187" y="108"/>
                </a:cxn>
              </a:cxnLst>
              <a:rect l="0" t="0" r="r" b="b"/>
              <a:pathLst>
                <a:path w="246" h="316">
                  <a:moveTo>
                    <a:pt x="199" y="118"/>
                  </a:moveTo>
                  <a:lnTo>
                    <a:pt x="207" y="126"/>
                  </a:lnTo>
                  <a:lnTo>
                    <a:pt x="214" y="136"/>
                  </a:lnTo>
                  <a:lnTo>
                    <a:pt x="219" y="146"/>
                  </a:lnTo>
                  <a:lnTo>
                    <a:pt x="223" y="157"/>
                  </a:lnTo>
                  <a:lnTo>
                    <a:pt x="225" y="167"/>
                  </a:lnTo>
                  <a:lnTo>
                    <a:pt x="225" y="179"/>
                  </a:lnTo>
                  <a:lnTo>
                    <a:pt x="221" y="191"/>
                  </a:lnTo>
                  <a:lnTo>
                    <a:pt x="216" y="201"/>
                  </a:lnTo>
                  <a:lnTo>
                    <a:pt x="208" y="213"/>
                  </a:lnTo>
                  <a:lnTo>
                    <a:pt x="199" y="223"/>
                  </a:lnTo>
                  <a:lnTo>
                    <a:pt x="188" y="233"/>
                  </a:lnTo>
                  <a:lnTo>
                    <a:pt x="177" y="242"/>
                  </a:lnTo>
                  <a:lnTo>
                    <a:pt x="166" y="250"/>
                  </a:lnTo>
                  <a:lnTo>
                    <a:pt x="154" y="260"/>
                  </a:lnTo>
                  <a:lnTo>
                    <a:pt x="143" y="269"/>
                  </a:lnTo>
                  <a:lnTo>
                    <a:pt x="132" y="280"/>
                  </a:lnTo>
                  <a:lnTo>
                    <a:pt x="129" y="283"/>
                  </a:lnTo>
                  <a:lnTo>
                    <a:pt x="126" y="288"/>
                  </a:lnTo>
                  <a:lnTo>
                    <a:pt x="124" y="292"/>
                  </a:lnTo>
                  <a:lnTo>
                    <a:pt x="122" y="297"/>
                  </a:lnTo>
                  <a:lnTo>
                    <a:pt x="121" y="302"/>
                  </a:lnTo>
                  <a:lnTo>
                    <a:pt x="121" y="306"/>
                  </a:lnTo>
                  <a:lnTo>
                    <a:pt x="122" y="311"/>
                  </a:lnTo>
                  <a:lnTo>
                    <a:pt x="125" y="315"/>
                  </a:lnTo>
                  <a:lnTo>
                    <a:pt x="130" y="316"/>
                  </a:lnTo>
                  <a:lnTo>
                    <a:pt x="135" y="316"/>
                  </a:lnTo>
                  <a:lnTo>
                    <a:pt x="139" y="315"/>
                  </a:lnTo>
                  <a:lnTo>
                    <a:pt x="143" y="311"/>
                  </a:lnTo>
                  <a:lnTo>
                    <a:pt x="154" y="298"/>
                  </a:lnTo>
                  <a:lnTo>
                    <a:pt x="167" y="285"/>
                  </a:lnTo>
                  <a:lnTo>
                    <a:pt x="180" y="274"/>
                  </a:lnTo>
                  <a:lnTo>
                    <a:pt x="194" y="262"/>
                  </a:lnTo>
                  <a:lnTo>
                    <a:pt x="207" y="250"/>
                  </a:lnTo>
                  <a:lnTo>
                    <a:pt x="219" y="237"/>
                  </a:lnTo>
                  <a:lnTo>
                    <a:pt x="230" y="223"/>
                  </a:lnTo>
                  <a:lnTo>
                    <a:pt x="239" y="208"/>
                  </a:lnTo>
                  <a:lnTo>
                    <a:pt x="244" y="191"/>
                  </a:lnTo>
                  <a:lnTo>
                    <a:pt x="246" y="173"/>
                  </a:lnTo>
                  <a:lnTo>
                    <a:pt x="242" y="156"/>
                  </a:lnTo>
                  <a:lnTo>
                    <a:pt x="236" y="139"/>
                  </a:lnTo>
                  <a:lnTo>
                    <a:pt x="227" y="123"/>
                  </a:lnTo>
                  <a:lnTo>
                    <a:pt x="215" y="109"/>
                  </a:lnTo>
                  <a:lnTo>
                    <a:pt x="201" y="96"/>
                  </a:lnTo>
                  <a:lnTo>
                    <a:pt x="187" y="84"/>
                  </a:lnTo>
                  <a:lnTo>
                    <a:pt x="177" y="76"/>
                  </a:lnTo>
                  <a:lnTo>
                    <a:pt x="165" y="69"/>
                  </a:lnTo>
                  <a:lnTo>
                    <a:pt x="152" y="61"/>
                  </a:lnTo>
                  <a:lnTo>
                    <a:pt x="139" y="53"/>
                  </a:lnTo>
                  <a:lnTo>
                    <a:pt x="126" y="44"/>
                  </a:lnTo>
                  <a:lnTo>
                    <a:pt x="112" y="36"/>
                  </a:lnTo>
                  <a:lnTo>
                    <a:pt x="98" y="29"/>
                  </a:lnTo>
                  <a:lnTo>
                    <a:pt x="85" y="22"/>
                  </a:lnTo>
                  <a:lnTo>
                    <a:pt x="73" y="16"/>
                  </a:lnTo>
                  <a:lnTo>
                    <a:pt x="60" y="11"/>
                  </a:lnTo>
                  <a:lnTo>
                    <a:pt x="47" y="7"/>
                  </a:lnTo>
                  <a:lnTo>
                    <a:pt x="35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4"/>
                  </a:lnTo>
                  <a:lnTo>
                    <a:pt x="8" y="6"/>
                  </a:lnTo>
                  <a:lnTo>
                    <a:pt x="18" y="9"/>
                  </a:lnTo>
                  <a:lnTo>
                    <a:pt x="28" y="14"/>
                  </a:lnTo>
                  <a:lnTo>
                    <a:pt x="39" y="19"/>
                  </a:lnTo>
                  <a:lnTo>
                    <a:pt x="52" y="25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3" y="44"/>
                  </a:lnTo>
                  <a:lnTo>
                    <a:pt x="107" y="53"/>
                  </a:lnTo>
                  <a:lnTo>
                    <a:pt x="121" y="61"/>
                  </a:lnTo>
                  <a:lnTo>
                    <a:pt x="135" y="70"/>
                  </a:lnTo>
                  <a:lnTo>
                    <a:pt x="149" y="80"/>
                  </a:lnTo>
                  <a:lnTo>
                    <a:pt x="163" y="89"/>
                  </a:lnTo>
                  <a:lnTo>
                    <a:pt x="176" y="98"/>
                  </a:lnTo>
                  <a:lnTo>
                    <a:pt x="187" y="108"/>
                  </a:lnTo>
                  <a:lnTo>
                    <a:pt x="199" y="11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Freeform 84"/>
            <p:cNvSpPr>
              <a:spLocks/>
            </p:cNvSpPr>
            <p:nvPr/>
          </p:nvSpPr>
          <p:spPr bwMode="auto">
            <a:xfrm>
              <a:off x="4135" y="3599"/>
              <a:ext cx="81" cy="59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79" y="100"/>
                </a:cxn>
                <a:cxn ang="0">
                  <a:pos x="297" y="147"/>
                </a:cxn>
                <a:cxn ang="0">
                  <a:pos x="315" y="193"/>
                </a:cxn>
                <a:cxn ang="0">
                  <a:pos x="324" y="222"/>
                </a:cxn>
                <a:cxn ang="0">
                  <a:pos x="322" y="231"/>
                </a:cxn>
                <a:cxn ang="0">
                  <a:pos x="313" y="237"/>
                </a:cxn>
                <a:cxn ang="0">
                  <a:pos x="304" y="235"/>
                </a:cxn>
                <a:cxn ang="0">
                  <a:pos x="290" y="204"/>
                </a:cxn>
                <a:cxn ang="0">
                  <a:pos x="270" y="139"/>
                </a:cxn>
                <a:cxn ang="0">
                  <a:pos x="254" y="76"/>
                </a:cxn>
                <a:cxn ang="0">
                  <a:pos x="244" y="34"/>
                </a:cxn>
                <a:cxn ang="0">
                  <a:pos x="226" y="28"/>
                </a:cxn>
                <a:cxn ang="0">
                  <a:pos x="191" y="31"/>
                </a:cxn>
                <a:cxn ang="0">
                  <a:pos x="153" y="41"/>
                </a:cxn>
                <a:cxn ang="0">
                  <a:pos x="118" y="52"/>
                </a:cxn>
                <a:cxn ang="0">
                  <a:pos x="84" y="68"/>
                </a:cxn>
                <a:cxn ang="0">
                  <a:pos x="54" y="84"/>
                </a:cxn>
                <a:cxn ang="0">
                  <a:pos x="27" y="99"/>
                </a:cxn>
                <a:cxn ang="0">
                  <a:pos x="7" y="114"/>
                </a:cxn>
                <a:cxn ang="0">
                  <a:pos x="0" y="109"/>
                </a:cxn>
                <a:cxn ang="0">
                  <a:pos x="15" y="83"/>
                </a:cxn>
                <a:cxn ang="0">
                  <a:pos x="42" y="57"/>
                </a:cxn>
                <a:cxn ang="0">
                  <a:pos x="74" y="35"/>
                </a:cxn>
                <a:cxn ang="0">
                  <a:pos x="111" y="18"/>
                </a:cxn>
                <a:cxn ang="0">
                  <a:pos x="167" y="7"/>
                </a:cxn>
                <a:cxn ang="0">
                  <a:pos x="221" y="1"/>
                </a:cxn>
                <a:cxn ang="0">
                  <a:pos x="256" y="0"/>
                </a:cxn>
                <a:cxn ang="0">
                  <a:pos x="268" y="1"/>
                </a:cxn>
                <a:cxn ang="0">
                  <a:pos x="275" y="9"/>
                </a:cxn>
                <a:cxn ang="0">
                  <a:pos x="275" y="21"/>
                </a:cxn>
                <a:cxn ang="0">
                  <a:pos x="267" y="28"/>
                </a:cxn>
              </a:cxnLst>
              <a:rect l="0" t="0" r="r" b="b"/>
              <a:pathLst>
                <a:path w="324" h="237">
                  <a:moveTo>
                    <a:pt x="260" y="29"/>
                  </a:moveTo>
                  <a:lnTo>
                    <a:pt x="264" y="52"/>
                  </a:lnTo>
                  <a:lnTo>
                    <a:pt x="271" y="76"/>
                  </a:lnTo>
                  <a:lnTo>
                    <a:pt x="279" y="100"/>
                  </a:lnTo>
                  <a:lnTo>
                    <a:pt x="288" y="124"/>
                  </a:lnTo>
                  <a:lnTo>
                    <a:pt x="297" y="147"/>
                  </a:lnTo>
                  <a:lnTo>
                    <a:pt x="306" y="171"/>
                  </a:lnTo>
                  <a:lnTo>
                    <a:pt x="315" y="193"/>
                  </a:lnTo>
                  <a:lnTo>
                    <a:pt x="323" y="216"/>
                  </a:lnTo>
                  <a:lnTo>
                    <a:pt x="324" y="222"/>
                  </a:lnTo>
                  <a:lnTo>
                    <a:pt x="324" y="227"/>
                  </a:lnTo>
                  <a:lnTo>
                    <a:pt x="322" y="231"/>
                  </a:lnTo>
                  <a:lnTo>
                    <a:pt x="318" y="235"/>
                  </a:lnTo>
                  <a:lnTo>
                    <a:pt x="313" y="237"/>
                  </a:lnTo>
                  <a:lnTo>
                    <a:pt x="309" y="237"/>
                  </a:lnTo>
                  <a:lnTo>
                    <a:pt x="304" y="235"/>
                  </a:lnTo>
                  <a:lnTo>
                    <a:pt x="301" y="230"/>
                  </a:lnTo>
                  <a:lnTo>
                    <a:pt x="290" y="204"/>
                  </a:lnTo>
                  <a:lnTo>
                    <a:pt x="281" y="173"/>
                  </a:lnTo>
                  <a:lnTo>
                    <a:pt x="270" y="139"/>
                  </a:lnTo>
                  <a:lnTo>
                    <a:pt x="262" y="106"/>
                  </a:lnTo>
                  <a:lnTo>
                    <a:pt x="254" y="76"/>
                  </a:lnTo>
                  <a:lnTo>
                    <a:pt x="248" y="51"/>
                  </a:lnTo>
                  <a:lnTo>
                    <a:pt x="244" y="34"/>
                  </a:lnTo>
                  <a:lnTo>
                    <a:pt x="243" y="28"/>
                  </a:lnTo>
                  <a:lnTo>
                    <a:pt x="226" y="28"/>
                  </a:lnTo>
                  <a:lnTo>
                    <a:pt x="208" y="29"/>
                  </a:lnTo>
                  <a:lnTo>
                    <a:pt x="191" y="31"/>
                  </a:lnTo>
                  <a:lnTo>
                    <a:pt x="172" y="35"/>
                  </a:lnTo>
                  <a:lnTo>
                    <a:pt x="153" y="41"/>
                  </a:lnTo>
                  <a:lnTo>
                    <a:pt x="136" y="47"/>
                  </a:lnTo>
                  <a:lnTo>
                    <a:pt x="118" y="52"/>
                  </a:lnTo>
                  <a:lnTo>
                    <a:pt x="101" y="59"/>
                  </a:lnTo>
                  <a:lnTo>
                    <a:pt x="84" y="68"/>
                  </a:lnTo>
                  <a:lnTo>
                    <a:pt x="68" y="76"/>
                  </a:lnTo>
                  <a:lnTo>
                    <a:pt x="54" y="84"/>
                  </a:lnTo>
                  <a:lnTo>
                    <a:pt x="40" y="92"/>
                  </a:lnTo>
                  <a:lnTo>
                    <a:pt x="27" y="99"/>
                  </a:lnTo>
                  <a:lnTo>
                    <a:pt x="16" y="107"/>
                  </a:lnTo>
                  <a:lnTo>
                    <a:pt x="7" y="114"/>
                  </a:lnTo>
                  <a:lnTo>
                    <a:pt x="0" y="120"/>
                  </a:lnTo>
                  <a:lnTo>
                    <a:pt x="0" y="109"/>
                  </a:lnTo>
                  <a:lnTo>
                    <a:pt x="6" y="96"/>
                  </a:lnTo>
                  <a:lnTo>
                    <a:pt x="15" y="83"/>
                  </a:lnTo>
                  <a:lnTo>
                    <a:pt x="28" y="70"/>
                  </a:lnTo>
                  <a:lnTo>
                    <a:pt x="42" y="57"/>
                  </a:lnTo>
                  <a:lnTo>
                    <a:pt x="59" y="44"/>
                  </a:lnTo>
                  <a:lnTo>
                    <a:pt x="74" y="35"/>
                  </a:lnTo>
                  <a:lnTo>
                    <a:pt x="89" y="27"/>
                  </a:lnTo>
                  <a:lnTo>
                    <a:pt x="111" y="18"/>
                  </a:lnTo>
                  <a:lnTo>
                    <a:pt x="138" y="11"/>
                  </a:lnTo>
                  <a:lnTo>
                    <a:pt x="167" y="7"/>
                  </a:lnTo>
                  <a:lnTo>
                    <a:pt x="195" y="3"/>
                  </a:lnTo>
                  <a:lnTo>
                    <a:pt x="221" y="1"/>
                  </a:lnTo>
                  <a:lnTo>
                    <a:pt x="242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8" y="1"/>
                  </a:lnTo>
                  <a:lnTo>
                    <a:pt x="272" y="4"/>
                  </a:lnTo>
                  <a:lnTo>
                    <a:pt x="275" y="9"/>
                  </a:lnTo>
                  <a:lnTo>
                    <a:pt x="276" y="15"/>
                  </a:lnTo>
                  <a:lnTo>
                    <a:pt x="275" y="21"/>
                  </a:lnTo>
                  <a:lnTo>
                    <a:pt x="271" y="25"/>
                  </a:lnTo>
                  <a:lnTo>
                    <a:pt x="267" y="28"/>
                  </a:lnTo>
                  <a:lnTo>
                    <a:pt x="26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29" name="Freeform 85"/>
            <p:cNvSpPr>
              <a:spLocks/>
            </p:cNvSpPr>
            <p:nvPr/>
          </p:nvSpPr>
          <p:spPr bwMode="auto">
            <a:xfrm>
              <a:off x="4131" y="3629"/>
              <a:ext cx="87" cy="195"/>
            </a:xfrm>
            <a:custGeom>
              <a:avLst/>
              <a:gdLst/>
              <a:ahLst/>
              <a:cxnLst>
                <a:cxn ang="0">
                  <a:pos x="65" y="235"/>
                </a:cxn>
                <a:cxn ang="0">
                  <a:pos x="69" y="258"/>
                </a:cxn>
                <a:cxn ang="0">
                  <a:pos x="85" y="307"/>
                </a:cxn>
                <a:cxn ang="0">
                  <a:pos x="112" y="371"/>
                </a:cxn>
                <a:cxn ang="0">
                  <a:pos x="139" y="434"/>
                </a:cxn>
                <a:cxn ang="0">
                  <a:pos x="167" y="497"/>
                </a:cxn>
                <a:cxn ang="0">
                  <a:pos x="197" y="559"/>
                </a:cxn>
                <a:cxn ang="0">
                  <a:pos x="228" y="621"/>
                </a:cxn>
                <a:cxn ang="0">
                  <a:pos x="259" y="683"/>
                </a:cxn>
                <a:cxn ang="0">
                  <a:pos x="292" y="745"/>
                </a:cxn>
                <a:cxn ang="0">
                  <a:pos x="311" y="779"/>
                </a:cxn>
                <a:cxn ang="0">
                  <a:pos x="321" y="782"/>
                </a:cxn>
                <a:cxn ang="0">
                  <a:pos x="334" y="782"/>
                </a:cxn>
                <a:cxn ang="0">
                  <a:pos x="345" y="779"/>
                </a:cxn>
                <a:cxn ang="0">
                  <a:pos x="349" y="772"/>
                </a:cxn>
                <a:cxn ang="0">
                  <a:pos x="347" y="763"/>
                </a:cxn>
                <a:cxn ang="0">
                  <a:pos x="329" y="735"/>
                </a:cxn>
                <a:cxn ang="0">
                  <a:pos x="303" y="687"/>
                </a:cxn>
                <a:cxn ang="0">
                  <a:pos x="277" y="639"/>
                </a:cxn>
                <a:cxn ang="0">
                  <a:pos x="250" y="590"/>
                </a:cxn>
                <a:cxn ang="0">
                  <a:pos x="214" y="520"/>
                </a:cxn>
                <a:cxn ang="0">
                  <a:pos x="172" y="433"/>
                </a:cxn>
                <a:cxn ang="0">
                  <a:pos x="134" y="345"/>
                </a:cxn>
                <a:cxn ang="0">
                  <a:pos x="101" y="254"/>
                </a:cxn>
                <a:cxn ang="0">
                  <a:pos x="72" y="179"/>
                </a:cxn>
                <a:cxn ang="0">
                  <a:pos x="48" y="114"/>
                </a:cxn>
                <a:cxn ang="0">
                  <a:pos x="28" y="51"/>
                </a:cxn>
                <a:cxn ang="0">
                  <a:pos x="11" y="8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4" y="39"/>
                </a:cxn>
                <a:cxn ang="0">
                  <a:pos x="13" y="94"/>
                </a:cxn>
                <a:cxn ang="0">
                  <a:pos x="25" y="146"/>
                </a:cxn>
                <a:cxn ang="0">
                  <a:pos x="44" y="197"/>
                </a:cxn>
              </a:cxnLst>
              <a:rect l="0" t="0" r="r" b="b"/>
              <a:pathLst>
                <a:path w="349" h="782">
                  <a:moveTo>
                    <a:pt x="57" y="220"/>
                  </a:moveTo>
                  <a:lnTo>
                    <a:pt x="65" y="235"/>
                  </a:lnTo>
                  <a:lnTo>
                    <a:pt x="68" y="246"/>
                  </a:lnTo>
                  <a:lnTo>
                    <a:pt x="69" y="258"/>
                  </a:lnTo>
                  <a:lnTo>
                    <a:pt x="73" y="274"/>
                  </a:lnTo>
                  <a:lnTo>
                    <a:pt x="85" y="307"/>
                  </a:lnTo>
                  <a:lnTo>
                    <a:pt x="98" y="339"/>
                  </a:lnTo>
                  <a:lnTo>
                    <a:pt x="112" y="371"/>
                  </a:lnTo>
                  <a:lnTo>
                    <a:pt x="125" y="403"/>
                  </a:lnTo>
                  <a:lnTo>
                    <a:pt x="139" y="434"/>
                  </a:lnTo>
                  <a:lnTo>
                    <a:pt x="153" y="466"/>
                  </a:lnTo>
                  <a:lnTo>
                    <a:pt x="167" y="497"/>
                  </a:lnTo>
                  <a:lnTo>
                    <a:pt x="182" y="529"/>
                  </a:lnTo>
                  <a:lnTo>
                    <a:pt x="197" y="559"/>
                  </a:lnTo>
                  <a:lnTo>
                    <a:pt x="212" y="591"/>
                  </a:lnTo>
                  <a:lnTo>
                    <a:pt x="228" y="621"/>
                  </a:lnTo>
                  <a:lnTo>
                    <a:pt x="244" y="653"/>
                  </a:lnTo>
                  <a:lnTo>
                    <a:pt x="259" y="683"/>
                  </a:lnTo>
                  <a:lnTo>
                    <a:pt x="276" y="715"/>
                  </a:lnTo>
                  <a:lnTo>
                    <a:pt x="292" y="745"/>
                  </a:lnTo>
                  <a:lnTo>
                    <a:pt x="308" y="777"/>
                  </a:lnTo>
                  <a:lnTo>
                    <a:pt x="311" y="779"/>
                  </a:lnTo>
                  <a:lnTo>
                    <a:pt x="315" y="780"/>
                  </a:lnTo>
                  <a:lnTo>
                    <a:pt x="321" y="782"/>
                  </a:lnTo>
                  <a:lnTo>
                    <a:pt x="328" y="782"/>
                  </a:lnTo>
                  <a:lnTo>
                    <a:pt x="334" y="782"/>
                  </a:lnTo>
                  <a:lnTo>
                    <a:pt x="340" y="780"/>
                  </a:lnTo>
                  <a:lnTo>
                    <a:pt x="345" y="779"/>
                  </a:lnTo>
                  <a:lnTo>
                    <a:pt x="347" y="777"/>
                  </a:lnTo>
                  <a:lnTo>
                    <a:pt x="349" y="772"/>
                  </a:lnTo>
                  <a:lnTo>
                    <a:pt x="349" y="768"/>
                  </a:lnTo>
                  <a:lnTo>
                    <a:pt x="347" y="763"/>
                  </a:lnTo>
                  <a:lnTo>
                    <a:pt x="343" y="759"/>
                  </a:lnTo>
                  <a:lnTo>
                    <a:pt x="329" y="735"/>
                  </a:lnTo>
                  <a:lnTo>
                    <a:pt x="317" y="711"/>
                  </a:lnTo>
                  <a:lnTo>
                    <a:pt x="303" y="687"/>
                  </a:lnTo>
                  <a:lnTo>
                    <a:pt x="290" y="662"/>
                  </a:lnTo>
                  <a:lnTo>
                    <a:pt x="277" y="639"/>
                  </a:lnTo>
                  <a:lnTo>
                    <a:pt x="264" y="614"/>
                  </a:lnTo>
                  <a:lnTo>
                    <a:pt x="250" y="590"/>
                  </a:lnTo>
                  <a:lnTo>
                    <a:pt x="237" y="565"/>
                  </a:lnTo>
                  <a:lnTo>
                    <a:pt x="214" y="520"/>
                  </a:lnTo>
                  <a:lnTo>
                    <a:pt x="193" y="476"/>
                  </a:lnTo>
                  <a:lnTo>
                    <a:pt x="172" y="433"/>
                  </a:lnTo>
                  <a:lnTo>
                    <a:pt x="153" y="389"/>
                  </a:lnTo>
                  <a:lnTo>
                    <a:pt x="134" y="345"/>
                  </a:lnTo>
                  <a:lnTo>
                    <a:pt x="118" y="301"/>
                  </a:lnTo>
                  <a:lnTo>
                    <a:pt x="101" y="254"/>
                  </a:lnTo>
                  <a:lnTo>
                    <a:pt x="85" y="206"/>
                  </a:lnTo>
                  <a:lnTo>
                    <a:pt x="72" y="179"/>
                  </a:lnTo>
                  <a:lnTo>
                    <a:pt x="59" y="148"/>
                  </a:lnTo>
                  <a:lnTo>
                    <a:pt x="48" y="114"/>
                  </a:lnTo>
                  <a:lnTo>
                    <a:pt x="37" y="81"/>
                  </a:lnTo>
                  <a:lnTo>
                    <a:pt x="28" y="51"/>
                  </a:lnTo>
                  <a:lnTo>
                    <a:pt x="20" y="26"/>
                  </a:lnTo>
                  <a:lnTo>
                    <a:pt x="11" y="8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39"/>
                  </a:lnTo>
                  <a:lnTo>
                    <a:pt x="8" y="67"/>
                  </a:lnTo>
                  <a:lnTo>
                    <a:pt x="13" y="94"/>
                  </a:lnTo>
                  <a:lnTo>
                    <a:pt x="18" y="120"/>
                  </a:lnTo>
                  <a:lnTo>
                    <a:pt x="25" y="146"/>
                  </a:lnTo>
                  <a:lnTo>
                    <a:pt x="34" y="172"/>
                  </a:lnTo>
                  <a:lnTo>
                    <a:pt x="44" y="197"/>
                  </a:lnTo>
                  <a:lnTo>
                    <a:pt x="57" y="2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30" name="Freeform 86"/>
            <p:cNvSpPr>
              <a:spLocks/>
            </p:cNvSpPr>
            <p:nvPr/>
          </p:nvSpPr>
          <p:spPr bwMode="auto">
            <a:xfrm>
              <a:off x="4217" y="3797"/>
              <a:ext cx="76" cy="40"/>
            </a:xfrm>
            <a:custGeom>
              <a:avLst/>
              <a:gdLst/>
              <a:ahLst/>
              <a:cxnLst>
                <a:cxn ang="0">
                  <a:pos x="1" y="148"/>
                </a:cxn>
                <a:cxn ang="0">
                  <a:pos x="0" y="152"/>
                </a:cxn>
                <a:cxn ang="0">
                  <a:pos x="0" y="155"/>
                </a:cxn>
                <a:cxn ang="0">
                  <a:pos x="1" y="159"/>
                </a:cxn>
                <a:cxn ang="0">
                  <a:pos x="4" y="161"/>
                </a:cxn>
                <a:cxn ang="0">
                  <a:pos x="23" y="152"/>
                </a:cxn>
                <a:cxn ang="0">
                  <a:pos x="41" y="143"/>
                </a:cxn>
                <a:cxn ang="0">
                  <a:pos x="59" y="135"/>
                </a:cxn>
                <a:cxn ang="0">
                  <a:pos x="78" y="127"/>
                </a:cxn>
                <a:cxn ang="0">
                  <a:pos x="98" y="119"/>
                </a:cxn>
                <a:cxn ang="0">
                  <a:pos x="117" y="112"/>
                </a:cxn>
                <a:cxn ang="0">
                  <a:pos x="135" y="104"/>
                </a:cxn>
                <a:cxn ang="0">
                  <a:pos x="154" y="97"/>
                </a:cxn>
                <a:cxn ang="0">
                  <a:pos x="173" y="88"/>
                </a:cxn>
                <a:cxn ang="0">
                  <a:pos x="191" y="80"/>
                </a:cxn>
                <a:cxn ang="0">
                  <a:pos x="210" y="72"/>
                </a:cxn>
                <a:cxn ang="0">
                  <a:pos x="228" y="63"/>
                </a:cxn>
                <a:cxn ang="0">
                  <a:pos x="246" y="53"/>
                </a:cxn>
                <a:cxn ang="0">
                  <a:pos x="264" y="44"/>
                </a:cxn>
                <a:cxn ang="0">
                  <a:pos x="281" y="34"/>
                </a:cxn>
                <a:cxn ang="0">
                  <a:pos x="299" y="22"/>
                </a:cxn>
                <a:cxn ang="0">
                  <a:pos x="302" y="18"/>
                </a:cxn>
                <a:cxn ang="0">
                  <a:pos x="304" y="14"/>
                </a:cxn>
                <a:cxn ang="0">
                  <a:pos x="304" y="9"/>
                </a:cxn>
                <a:cxn ang="0">
                  <a:pos x="301" y="5"/>
                </a:cxn>
                <a:cxn ang="0">
                  <a:pos x="298" y="2"/>
                </a:cxn>
                <a:cxn ang="0">
                  <a:pos x="293" y="0"/>
                </a:cxn>
                <a:cxn ang="0">
                  <a:pos x="288" y="0"/>
                </a:cxn>
                <a:cxn ang="0">
                  <a:pos x="285" y="2"/>
                </a:cxn>
                <a:cxn ang="0">
                  <a:pos x="266" y="12"/>
                </a:cxn>
                <a:cxn ang="0">
                  <a:pos x="245" y="23"/>
                </a:cxn>
                <a:cxn ang="0">
                  <a:pos x="223" y="34"/>
                </a:cxn>
                <a:cxn ang="0">
                  <a:pos x="201" y="45"/>
                </a:cxn>
                <a:cxn ang="0">
                  <a:pos x="177" y="57"/>
                </a:cxn>
                <a:cxn ang="0">
                  <a:pos x="153" y="69"/>
                </a:cxn>
                <a:cxn ang="0">
                  <a:pos x="129" y="79"/>
                </a:cxn>
                <a:cxn ang="0">
                  <a:pos x="107" y="91"/>
                </a:cxn>
                <a:cxn ang="0">
                  <a:pos x="85" y="101"/>
                </a:cxn>
                <a:cxn ang="0">
                  <a:pos x="65" y="111"/>
                </a:cxn>
                <a:cxn ang="0">
                  <a:pos x="48" y="120"/>
                </a:cxn>
                <a:cxn ang="0">
                  <a:pos x="31" y="128"/>
                </a:cxn>
                <a:cxn ang="0">
                  <a:pos x="18" y="135"/>
                </a:cxn>
                <a:cxn ang="0">
                  <a:pos x="9" y="141"/>
                </a:cxn>
                <a:cxn ang="0">
                  <a:pos x="3" y="146"/>
                </a:cxn>
                <a:cxn ang="0">
                  <a:pos x="1" y="148"/>
                </a:cxn>
                <a:cxn ang="0">
                  <a:pos x="1" y="148"/>
                </a:cxn>
              </a:cxnLst>
              <a:rect l="0" t="0" r="r" b="b"/>
              <a:pathLst>
                <a:path w="304" h="161">
                  <a:moveTo>
                    <a:pt x="1" y="148"/>
                  </a:moveTo>
                  <a:lnTo>
                    <a:pt x="0" y="152"/>
                  </a:lnTo>
                  <a:lnTo>
                    <a:pt x="0" y="155"/>
                  </a:lnTo>
                  <a:lnTo>
                    <a:pt x="1" y="159"/>
                  </a:lnTo>
                  <a:lnTo>
                    <a:pt x="4" y="161"/>
                  </a:lnTo>
                  <a:lnTo>
                    <a:pt x="23" y="152"/>
                  </a:lnTo>
                  <a:lnTo>
                    <a:pt x="41" y="143"/>
                  </a:lnTo>
                  <a:lnTo>
                    <a:pt x="59" y="135"/>
                  </a:lnTo>
                  <a:lnTo>
                    <a:pt x="78" y="127"/>
                  </a:lnTo>
                  <a:lnTo>
                    <a:pt x="98" y="119"/>
                  </a:lnTo>
                  <a:lnTo>
                    <a:pt x="117" y="112"/>
                  </a:lnTo>
                  <a:lnTo>
                    <a:pt x="135" y="104"/>
                  </a:lnTo>
                  <a:lnTo>
                    <a:pt x="154" y="97"/>
                  </a:lnTo>
                  <a:lnTo>
                    <a:pt x="173" y="88"/>
                  </a:lnTo>
                  <a:lnTo>
                    <a:pt x="191" y="80"/>
                  </a:lnTo>
                  <a:lnTo>
                    <a:pt x="210" y="72"/>
                  </a:lnTo>
                  <a:lnTo>
                    <a:pt x="228" y="63"/>
                  </a:lnTo>
                  <a:lnTo>
                    <a:pt x="246" y="53"/>
                  </a:lnTo>
                  <a:lnTo>
                    <a:pt x="264" y="44"/>
                  </a:lnTo>
                  <a:lnTo>
                    <a:pt x="281" y="34"/>
                  </a:lnTo>
                  <a:lnTo>
                    <a:pt x="299" y="22"/>
                  </a:lnTo>
                  <a:lnTo>
                    <a:pt x="302" y="18"/>
                  </a:lnTo>
                  <a:lnTo>
                    <a:pt x="304" y="14"/>
                  </a:lnTo>
                  <a:lnTo>
                    <a:pt x="304" y="9"/>
                  </a:lnTo>
                  <a:lnTo>
                    <a:pt x="301" y="5"/>
                  </a:lnTo>
                  <a:lnTo>
                    <a:pt x="298" y="2"/>
                  </a:lnTo>
                  <a:lnTo>
                    <a:pt x="293" y="0"/>
                  </a:lnTo>
                  <a:lnTo>
                    <a:pt x="288" y="0"/>
                  </a:lnTo>
                  <a:lnTo>
                    <a:pt x="285" y="2"/>
                  </a:lnTo>
                  <a:lnTo>
                    <a:pt x="266" y="12"/>
                  </a:lnTo>
                  <a:lnTo>
                    <a:pt x="245" y="23"/>
                  </a:lnTo>
                  <a:lnTo>
                    <a:pt x="223" y="34"/>
                  </a:lnTo>
                  <a:lnTo>
                    <a:pt x="201" y="45"/>
                  </a:lnTo>
                  <a:lnTo>
                    <a:pt x="177" y="57"/>
                  </a:lnTo>
                  <a:lnTo>
                    <a:pt x="153" y="69"/>
                  </a:lnTo>
                  <a:lnTo>
                    <a:pt x="129" y="79"/>
                  </a:lnTo>
                  <a:lnTo>
                    <a:pt x="107" y="91"/>
                  </a:lnTo>
                  <a:lnTo>
                    <a:pt x="85" y="101"/>
                  </a:lnTo>
                  <a:lnTo>
                    <a:pt x="65" y="111"/>
                  </a:lnTo>
                  <a:lnTo>
                    <a:pt x="48" y="120"/>
                  </a:lnTo>
                  <a:lnTo>
                    <a:pt x="31" y="128"/>
                  </a:lnTo>
                  <a:lnTo>
                    <a:pt x="18" y="135"/>
                  </a:lnTo>
                  <a:lnTo>
                    <a:pt x="9" y="141"/>
                  </a:lnTo>
                  <a:lnTo>
                    <a:pt x="3" y="146"/>
                  </a:lnTo>
                  <a:lnTo>
                    <a:pt x="1" y="148"/>
                  </a:lnTo>
                  <a:lnTo>
                    <a:pt x="1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31" name="Freeform 87"/>
            <p:cNvSpPr>
              <a:spLocks/>
            </p:cNvSpPr>
            <p:nvPr/>
          </p:nvSpPr>
          <p:spPr bwMode="auto">
            <a:xfrm>
              <a:off x="4116" y="3571"/>
              <a:ext cx="20" cy="48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6" y="3"/>
                </a:cxn>
                <a:cxn ang="0">
                  <a:pos x="20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6" y="43"/>
                </a:cxn>
                <a:cxn ang="0">
                  <a:pos x="15" y="72"/>
                </a:cxn>
                <a:cxn ang="0">
                  <a:pos x="27" y="101"/>
                </a:cxn>
                <a:cxn ang="0">
                  <a:pos x="41" y="129"/>
                </a:cxn>
                <a:cxn ang="0">
                  <a:pos x="55" y="154"/>
                </a:cxn>
                <a:cxn ang="0">
                  <a:pos x="68" y="174"/>
                </a:cxn>
                <a:cxn ang="0">
                  <a:pos x="77" y="187"/>
                </a:cxn>
                <a:cxn ang="0">
                  <a:pos x="83" y="190"/>
                </a:cxn>
                <a:cxn ang="0">
                  <a:pos x="81" y="177"/>
                </a:cxn>
                <a:cxn ang="0">
                  <a:pos x="75" y="161"/>
                </a:cxn>
                <a:cxn ang="0">
                  <a:pos x="68" y="140"/>
                </a:cxn>
                <a:cxn ang="0">
                  <a:pos x="60" y="115"/>
                </a:cxn>
                <a:cxn ang="0">
                  <a:pos x="51" y="90"/>
                </a:cxn>
                <a:cxn ang="0">
                  <a:pos x="43" y="64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90">
                  <a:moveTo>
                    <a:pt x="31" y="14"/>
                  </a:moveTo>
                  <a:lnTo>
                    <a:pt x="29" y="8"/>
                  </a:lnTo>
                  <a:lnTo>
                    <a:pt x="26" y="3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6" y="43"/>
                  </a:lnTo>
                  <a:lnTo>
                    <a:pt x="15" y="72"/>
                  </a:lnTo>
                  <a:lnTo>
                    <a:pt x="27" y="101"/>
                  </a:lnTo>
                  <a:lnTo>
                    <a:pt x="41" y="129"/>
                  </a:lnTo>
                  <a:lnTo>
                    <a:pt x="55" y="154"/>
                  </a:lnTo>
                  <a:lnTo>
                    <a:pt x="68" y="174"/>
                  </a:lnTo>
                  <a:lnTo>
                    <a:pt x="77" y="187"/>
                  </a:lnTo>
                  <a:lnTo>
                    <a:pt x="83" y="190"/>
                  </a:lnTo>
                  <a:lnTo>
                    <a:pt x="81" y="177"/>
                  </a:lnTo>
                  <a:lnTo>
                    <a:pt x="75" y="161"/>
                  </a:lnTo>
                  <a:lnTo>
                    <a:pt x="68" y="140"/>
                  </a:lnTo>
                  <a:lnTo>
                    <a:pt x="60" y="115"/>
                  </a:lnTo>
                  <a:lnTo>
                    <a:pt x="51" y="90"/>
                  </a:lnTo>
                  <a:lnTo>
                    <a:pt x="43" y="64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32" name="Freeform 88"/>
            <p:cNvSpPr>
              <a:spLocks/>
            </p:cNvSpPr>
            <p:nvPr/>
          </p:nvSpPr>
          <p:spPr bwMode="auto">
            <a:xfrm>
              <a:off x="4107" y="3545"/>
              <a:ext cx="10" cy="24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3" y="38"/>
                </a:cxn>
                <a:cxn ang="0">
                  <a:pos x="8" y="53"/>
                </a:cxn>
                <a:cxn ang="0">
                  <a:pos x="14" y="67"/>
                </a:cxn>
                <a:cxn ang="0">
                  <a:pos x="21" y="79"/>
                </a:cxn>
                <a:cxn ang="0">
                  <a:pos x="28" y="89"/>
                </a:cxn>
                <a:cxn ang="0">
                  <a:pos x="36" y="95"/>
                </a:cxn>
                <a:cxn ang="0">
                  <a:pos x="42" y="96"/>
                </a:cxn>
                <a:cxn ang="0">
                  <a:pos x="43" y="77"/>
                </a:cxn>
                <a:cxn ang="0">
                  <a:pos x="37" y="55"/>
                </a:cxn>
                <a:cxn ang="0">
                  <a:pos x="30" y="33"/>
                </a:cxn>
                <a:cxn ang="0">
                  <a:pos x="22" y="10"/>
                </a:cxn>
              </a:cxnLst>
              <a:rect l="0" t="0" r="r" b="b"/>
              <a:pathLst>
                <a:path w="43" h="96">
                  <a:moveTo>
                    <a:pt x="22" y="10"/>
                  </a:moveTo>
                  <a:lnTo>
                    <a:pt x="21" y="6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3" y="38"/>
                  </a:lnTo>
                  <a:lnTo>
                    <a:pt x="8" y="53"/>
                  </a:lnTo>
                  <a:lnTo>
                    <a:pt x="14" y="67"/>
                  </a:lnTo>
                  <a:lnTo>
                    <a:pt x="21" y="79"/>
                  </a:lnTo>
                  <a:lnTo>
                    <a:pt x="28" y="89"/>
                  </a:lnTo>
                  <a:lnTo>
                    <a:pt x="36" y="95"/>
                  </a:lnTo>
                  <a:lnTo>
                    <a:pt x="42" y="96"/>
                  </a:lnTo>
                  <a:lnTo>
                    <a:pt x="43" y="77"/>
                  </a:lnTo>
                  <a:lnTo>
                    <a:pt x="37" y="55"/>
                  </a:lnTo>
                  <a:lnTo>
                    <a:pt x="30" y="33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33" name="Freeform 89"/>
            <p:cNvSpPr>
              <a:spLocks/>
            </p:cNvSpPr>
            <p:nvPr/>
          </p:nvSpPr>
          <p:spPr bwMode="auto">
            <a:xfrm>
              <a:off x="4098" y="3528"/>
              <a:ext cx="9" cy="14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8"/>
                </a:cxn>
                <a:cxn ang="0">
                  <a:pos x="19" y="8"/>
                </a:cxn>
                <a:cxn ang="0">
                  <a:pos x="19" y="8"/>
                </a:cxn>
                <a:cxn ang="0">
                  <a:pos x="19" y="8"/>
                </a:cxn>
                <a:cxn ang="0">
                  <a:pos x="18" y="4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3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19" y="46"/>
                </a:cxn>
                <a:cxn ang="0">
                  <a:pos x="26" y="51"/>
                </a:cxn>
                <a:cxn ang="0">
                  <a:pos x="32" y="55"/>
                </a:cxn>
                <a:cxn ang="0">
                  <a:pos x="37" y="55"/>
                </a:cxn>
                <a:cxn ang="0">
                  <a:pos x="36" y="43"/>
                </a:cxn>
                <a:cxn ang="0">
                  <a:pos x="31" y="29"/>
                </a:cxn>
                <a:cxn ang="0">
                  <a:pos x="24" y="16"/>
                </a:cxn>
                <a:cxn ang="0">
                  <a:pos x="19" y="7"/>
                </a:cxn>
              </a:cxnLst>
              <a:rect l="0" t="0" r="r" b="b"/>
              <a:pathLst>
                <a:path w="37" h="55">
                  <a:moveTo>
                    <a:pt x="19" y="7"/>
                  </a:move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3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19" y="46"/>
                  </a:lnTo>
                  <a:lnTo>
                    <a:pt x="26" y="51"/>
                  </a:lnTo>
                  <a:lnTo>
                    <a:pt x="32" y="55"/>
                  </a:lnTo>
                  <a:lnTo>
                    <a:pt x="37" y="55"/>
                  </a:lnTo>
                  <a:lnTo>
                    <a:pt x="36" y="43"/>
                  </a:lnTo>
                  <a:lnTo>
                    <a:pt x="31" y="29"/>
                  </a:lnTo>
                  <a:lnTo>
                    <a:pt x="24" y="16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34" name="Freeform 90"/>
            <p:cNvSpPr>
              <a:spLocks/>
            </p:cNvSpPr>
            <p:nvPr/>
          </p:nvSpPr>
          <p:spPr bwMode="auto">
            <a:xfrm>
              <a:off x="4090" y="3517"/>
              <a:ext cx="13" cy="9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5"/>
                </a:cxn>
                <a:cxn ang="0">
                  <a:pos x="50" y="21"/>
                </a:cxn>
                <a:cxn ang="0">
                  <a:pos x="51" y="16"/>
                </a:cxn>
                <a:cxn ang="0">
                  <a:pos x="51" y="12"/>
                </a:cxn>
                <a:cxn ang="0">
                  <a:pos x="49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28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4" y="34"/>
                </a:cxn>
                <a:cxn ang="0">
                  <a:pos x="8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3" y="34"/>
                </a:cxn>
                <a:cxn ang="0">
                  <a:pos x="29" y="33"/>
                </a:cxn>
                <a:cxn ang="0">
                  <a:pos x="35" y="30"/>
                </a:cxn>
                <a:cxn ang="0">
                  <a:pos x="41" y="27"/>
                </a:cxn>
              </a:cxnLst>
              <a:rect l="0" t="0" r="r" b="b"/>
              <a:pathLst>
                <a:path w="51" h="36">
                  <a:moveTo>
                    <a:pt x="41" y="27"/>
                  </a:moveTo>
                  <a:lnTo>
                    <a:pt x="46" y="25"/>
                  </a:lnTo>
                  <a:lnTo>
                    <a:pt x="50" y="21"/>
                  </a:lnTo>
                  <a:lnTo>
                    <a:pt x="51" y="16"/>
                  </a:lnTo>
                  <a:lnTo>
                    <a:pt x="51" y="12"/>
                  </a:lnTo>
                  <a:lnTo>
                    <a:pt x="49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4" y="34"/>
                  </a:lnTo>
                  <a:lnTo>
                    <a:pt x="8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3" y="34"/>
                  </a:lnTo>
                  <a:lnTo>
                    <a:pt x="29" y="33"/>
                  </a:lnTo>
                  <a:lnTo>
                    <a:pt x="35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35" name="Freeform 91"/>
            <p:cNvSpPr>
              <a:spLocks/>
            </p:cNvSpPr>
            <p:nvPr/>
          </p:nvSpPr>
          <p:spPr bwMode="auto">
            <a:xfrm>
              <a:off x="4150" y="3626"/>
              <a:ext cx="46" cy="49"/>
            </a:xfrm>
            <a:custGeom>
              <a:avLst/>
              <a:gdLst/>
              <a:ahLst/>
              <a:cxnLst>
                <a:cxn ang="0">
                  <a:pos x="94" y="2"/>
                </a:cxn>
                <a:cxn ang="0">
                  <a:pos x="84" y="1"/>
                </a:cxn>
                <a:cxn ang="0">
                  <a:pos x="75" y="0"/>
                </a:cxn>
                <a:cxn ang="0">
                  <a:pos x="59" y="1"/>
                </a:cxn>
                <a:cxn ang="0">
                  <a:pos x="45" y="3"/>
                </a:cxn>
                <a:cxn ang="0">
                  <a:pos x="32" y="10"/>
                </a:cxn>
                <a:cxn ang="0">
                  <a:pos x="14" y="28"/>
                </a:cxn>
                <a:cxn ang="0">
                  <a:pos x="1" y="62"/>
                </a:cxn>
                <a:cxn ang="0">
                  <a:pos x="2" y="98"/>
                </a:cxn>
                <a:cxn ang="0">
                  <a:pos x="13" y="135"/>
                </a:cxn>
                <a:cxn ang="0">
                  <a:pos x="28" y="162"/>
                </a:cxn>
                <a:cxn ang="0">
                  <a:pos x="45" y="181"/>
                </a:cxn>
                <a:cxn ang="0">
                  <a:pos x="68" y="192"/>
                </a:cxn>
                <a:cxn ang="0">
                  <a:pos x="92" y="195"/>
                </a:cxn>
                <a:cxn ang="0">
                  <a:pos x="122" y="186"/>
                </a:cxn>
                <a:cxn ang="0">
                  <a:pos x="153" y="166"/>
                </a:cxn>
                <a:cxn ang="0">
                  <a:pos x="174" y="139"/>
                </a:cxn>
                <a:cxn ang="0">
                  <a:pos x="182" y="106"/>
                </a:cxn>
                <a:cxn ang="0">
                  <a:pos x="179" y="84"/>
                </a:cxn>
                <a:cxn ang="0">
                  <a:pos x="172" y="77"/>
                </a:cxn>
                <a:cxn ang="0">
                  <a:pos x="162" y="77"/>
                </a:cxn>
                <a:cxn ang="0">
                  <a:pos x="155" y="85"/>
                </a:cxn>
                <a:cxn ang="0">
                  <a:pos x="154" y="103"/>
                </a:cxn>
                <a:cxn ang="0">
                  <a:pos x="146" y="128"/>
                </a:cxn>
                <a:cxn ang="0">
                  <a:pos x="131" y="147"/>
                </a:cxn>
                <a:cxn ang="0">
                  <a:pos x="106" y="159"/>
                </a:cxn>
                <a:cxn ang="0">
                  <a:pos x="73" y="160"/>
                </a:cxn>
                <a:cxn ang="0">
                  <a:pos x="50" y="144"/>
                </a:cxn>
                <a:cxn ang="0">
                  <a:pos x="37" y="115"/>
                </a:cxn>
                <a:cxn ang="0">
                  <a:pos x="29" y="84"/>
                </a:cxn>
                <a:cxn ang="0">
                  <a:pos x="28" y="59"/>
                </a:cxn>
                <a:cxn ang="0">
                  <a:pos x="32" y="41"/>
                </a:cxn>
                <a:cxn ang="0">
                  <a:pos x="44" y="27"/>
                </a:cxn>
                <a:cxn ang="0">
                  <a:pos x="62" y="17"/>
                </a:cxn>
                <a:cxn ang="0">
                  <a:pos x="77" y="15"/>
                </a:cxn>
                <a:cxn ang="0">
                  <a:pos x="96" y="15"/>
                </a:cxn>
                <a:cxn ang="0">
                  <a:pos x="111" y="16"/>
                </a:cxn>
                <a:cxn ang="0">
                  <a:pos x="106" y="7"/>
                </a:cxn>
              </a:cxnLst>
              <a:rect l="0" t="0" r="r" b="b"/>
              <a:pathLst>
                <a:path w="182" h="195">
                  <a:moveTo>
                    <a:pt x="100" y="3"/>
                  </a:moveTo>
                  <a:lnTo>
                    <a:pt x="94" y="2"/>
                  </a:lnTo>
                  <a:lnTo>
                    <a:pt x="89" y="2"/>
                  </a:lnTo>
                  <a:lnTo>
                    <a:pt x="84" y="1"/>
                  </a:lnTo>
                  <a:lnTo>
                    <a:pt x="82" y="1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9" y="1"/>
                  </a:lnTo>
                  <a:lnTo>
                    <a:pt x="52" y="2"/>
                  </a:lnTo>
                  <a:lnTo>
                    <a:pt x="45" y="3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7" y="14"/>
                  </a:lnTo>
                  <a:lnTo>
                    <a:pt x="14" y="28"/>
                  </a:lnTo>
                  <a:lnTo>
                    <a:pt x="4" y="44"/>
                  </a:lnTo>
                  <a:lnTo>
                    <a:pt x="1" y="62"/>
                  </a:lnTo>
                  <a:lnTo>
                    <a:pt x="0" y="79"/>
                  </a:lnTo>
                  <a:lnTo>
                    <a:pt x="2" y="98"/>
                  </a:lnTo>
                  <a:lnTo>
                    <a:pt x="7" y="117"/>
                  </a:lnTo>
                  <a:lnTo>
                    <a:pt x="13" y="135"/>
                  </a:lnTo>
                  <a:lnTo>
                    <a:pt x="21" y="152"/>
                  </a:lnTo>
                  <a:lnTo>
                    <a:pt x="28" y="162"/>
                  </a:lnTo>
                  <a:lnTo>
                    <a:pt x="36" y="173"/>
                  </a:lnTo>
                  <a:lnTo>
                    <a:pt x="45" y="181"/>
                  </a:lnTo>
                  <a:lnTo>
                    <a:pt x="56" y="187"/>
                  </a:lnTo>
                  <a:lnTo>
                    <a:pt x="68" y="192"/>
                  </a:lnTo>
                  <a:lnTo>
                    <a:pt x="80" y="195"/>
                  </a:lnTo>
                  <a:lnTo>
                    <a:pt x="92" y="195"/>
                  </a:lnTo>
                  <a:lnTo>
                    <a:pt x="105" y="193"/>
                  </a:lnTo>
                  <a:lnTo>
                    <a:pt x="122" y="186"/>
                  </a:lnTo>
                  <a:lnTo>
                    <a:pt x="139" y="177"/>
                  </a:lnTo>
                  <a:lnTo>
                    <a:pt x="153" y="166"/>
                  </a:lnTo>
                  <a:lnTo>
                    <a:pt x="166" y="153"/>
                  </a:lnTo>
                  <a:lnTo>
                    <a:pt x="174" y="139"/>
                  </a:lnTo>
                  <a:lnTo>
                    <a:pt x="180" y="123"/>
                  </a:lnTo>
                  <a:lnTo>
                    <a:pt x="182" y="106"/>
                  </a:lnTo>
                  <a:lnTo>
                    <a:pt x="180" y="89"/>
                  </a:lnTo>
                  <a:lnTo>
                    <a:pt x="179" y="84"/>
                  </a:lnTo>
                  <a:lnTo>
                    <a:pt x="176" y="79"/>
                  </a:lnTo>
                  <a:lnTo>
                    <a:pt x="172" y="77"/>
                  </a:lnTo>
                  <a:lnTo>
                    <a:pt x="167" y="76"/>
                  </a:lnTo>
                  <a:lnTo>
                    <a:pt x="162" y="77"/>
                  </a:lnTo>
                  <a:lnTo>
                    <a:pt x="158" y="80"/>
                  </a:lnTo>
                  <a:lnTo>
                    <a:pt x="155" y="85"/>
                  </a:lnTo>
                  <a:lnTo>
                    <a:pt x="155" y="90"/>
                  </a:lnTo>
                  <a:lnTo>
                    <a:pt x="154" y="103"/>
                  </a:lnTo>
                  <a:lnTo>
                    <a:pt x="151" y="115"/>
                  </a:lnTo>
                  <a:lnTo>
                    <a:pt x="146" y="128"/>
                  </a:lnTo>
                  <a:lnTo>
                    <a:pt x="139" y="139"/>
                  </a:lnTo>
                  <a:lnTo>
                    <a:pt x="131" y="147"/>
                  </a:lnTo>
                  <a:lnTo>
                    <a:pt x="119" y="154"/>
                  </a:lnTo>
                  <a:lnTo>
                    <a:pt x="106" y="159"/>
                  </a:lnTo>
                  <a:lnTo>
                    <a:pt x="90" y="161"/>
                  </a:lnTo>
                  <a:lnTo>
                    <a:pt x="73" y="160"/>
                  </a:lnTo>
                  <a:lnTo>
                    <a:pt x="60" y="153"/>
                  </a:lnTo>
                  <a:lnTo>
                    <a:pt x="50" y="144"/>
                  </a:lnTo>
                  <a:lnTo>
                    <a:pt x="43" y="131"/>
                  </a:lnTo>
                  <a:lnTo>
                    <a:pt x="37" y="115"/>
                  </a:lnTo>
                  <a:lnTo>
                    <a:pt x="32" y="100"/>
                  </a:lnTo>
                  <a:lnTo>
                    <a:pt x="29" y="84"/>
                  </a:lnTo>
                  <a:lnTo>
                    <a:pt x="28" y="69"/>
                  </a:lnTo>
                  <a:lnTo>
                    <a:pt x="28" y="59"/>
                  </a:lnTo>
                  <a:lnTo>
                    <a:pt x="29" y="50"/>
                  </a:lnTo>
                  <a:lnTo>
                    <a:pt x="32" y="41"/>
                  </a:lnTo>
                  <a:lnTo>
                    <a:pt x="38" y="32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7"/>
                  </a:lnTo>
                  <a:lnTo>
                    <a:pt x="73" y="15"/>
                  </a:lnTo>
                  <a:lnTo>
                    <a:pt x="77" y="15"/>
                  </a:lnTo>
                  <a:lnTo>
                    <a:pt x="84" y="15"/>
                  </a:lnTo>
                  <a:lnTo>
                    <a:pt x="96" y="15"/>
                  </a:lnTo>
                  <a:lnTo>
                    <a:pt x="107" y="17"/>
                  </a:lnTo>
                  <a:lnTo>
                    <a:pt x="111" y="16"/>
                  </a:lnTo>
                  <a:lnTo>
                    <a:pt x="111" y="11"/>
                  </a:lnTo>
                  <a:lnTo>
                    <a:pt x="106" y="7"/>
                  </a:lnTo>
                  <a:lnTo>
                    <a:pt x="10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Freeform 92"/>
            <p:cNvSpPr>
              <a:spLocks/>
            </p:cNvSpPr>
            <p:nvPr/>
          </p:nvSpPr>
          <p:spPr bwMode="auto">
            <a:xfrm>
              <a:off x="4208" y="3750"/>
              <a:ext cx="56" cy="55"/>
            </a:xfrm>
            <a:custGeom>
              <a:avLst/>
              <a:gdLst/>
              <a:ahLst/>
              <a:cxnLst>
                <a:cxn ang="0">
                  <a:pos x="48" y="8"/>
                </a:cxn>
                <a:cxn ang="0">
                  <a:pos x="27" y="23"/>
                </a:cxn>
                <a:cxn ang="0">
                  <a:pos x="12" y="42"/>
                </a:cxn>
                <a:cxn ang="0">
                  <a:pos x="3" y="66"/>
                </a:cxn>
                <a:cxn ang="0">
                  <a:pos x="0" y="93"/>
                </a:cxn>
                <a:cxn ang="0">
                  <a:pos x="5" y="118"/>
                </a:cxn>
                <a:cxn ang="0">
                  <a:pos x="14" y="143"/>
                </a:cxn>
                <a:cxn ang="0">
                  <a:pos x="29" y="166"/>
                </a:cxn>
                <a:cxn ang="0">
                  <a:pos x="52" y="189"/>
                </a:cxn>
                <a:cxn ang="0">
                  <a:pos x="81" y="210"/>
                </a:cxn>
                <a:cxn ang="0">
                  <a:pos x="114" y="220"/>
                </a:cxn>
                <a:cxn ang="0">
                  <a:pos x="147" y="215"/>
                </a:cxn>
                <a:cxn ang="0">
                  <a:pos x="174" y="196"/>
                </a:cxn>
                <a:cxn ang="0">
                  <a:pos x="194" y="176"/>
                </a:cxn>
                <a:cxn ang="0">
                  <a:pos x="209" y="154"/>
                </a:cxn>
                <a:cxn ang="0">
                  <a:pos x="220" y="129"/>
                </a:cxn>
                <a:cxn ang="0">
                  <a:pos x="223" y="109"/>
                </a:cxn>
                <a:cxn ang="0">
                  <a:pos x="219" y="99"/>
                </a:cxn>
                <a:cxn ang="0">
                  <a:pos x="206" y="95"/>
                </a:cxn>
                <a:cxn ang="0">
                  <a:pos x="195" y="100"/>
                </a:cxn>
                <a:cxn ang="0">
                  <a:pos x="193" y="108"/>
                </a:cxn>
                <a:cxn ang="0">
                  <a:pos x="187" y="123"/>
                </a:cxn>
                <a:cxn ang="0">
                  <a:pos x="177" y="145"/>
                </a:cxn>
                <a:cxn ang="0">
                  <a:pos x="158" y="165"/>
                </a:cxn>
                <a:cxn ang="0">
                  <a:pos x="123" y="172"/>
                </a:cxn>
                <a:cxn ang="0">
                  <a:pos x="80" y="161"/>
                </a:cxn>
                <a:cxn ang="0">
                  <a:pos x="47" y="132"/>
                </a:cxn>
                <a:cxn ang="0">
                  <a:pos x="32" y="93"/>
                </a:cxn>
                <a:cxn ang="0">
                  <a:pos x="35" y="60"/>
                </a:cxn>
                <a:cxn ang="0">
                  <a:pos x="47" y="41"/>
                </a:cxn>
                <a:cxn ang="0">
                  <a:pos x="63" y="25"/>
                </a:cxn>
                <a:cxn ang="0">
                  <a:pos x="81" y="15"/>
                </a:cxn>
                <a:cxn ang="0">
                  <a:pos x="88" y="4"/>
                </a:cxn>
                <a:cxn ang="0">
                  <a:pos x="70" y="1"/>
                </a:cxn>
              </a:cxnLst>
              <a:rect l="0" t="0" r="r" b="b"/>
              <a:pathLst>
                <a:path w="223" h="220">
                  <a:moveTo>
                    <a:pt x="60" y="4"/>
                  </a:moveTo>
                  <a:lnTo>
                    <a:pt x="48" y="8"/>
                  </a:lnTo>
                  <a:lnTo>
                    <a:pt x="38" y="15"/>
                  </a:lnTo>
                  <a:lnTo>
                    <a:pt x="27" y="23"/>
                  </a:lnTo>
                  <a:lnTo>
                    <a:pt x="19" y="32"/>
                  </a:lnTo>
                  <a:lnTo>
                    <a:pt x="12" y="42"/>
                  </a:lnTo>
                  <a:lnTo>
                    <a:pt x="6" y="53"/>
                  </a:lnTo>
                  <a:lnTo>
                    <a:pt x="3" y="66"/>
                  </a:lnTo>
                  <a:lnTo>
                    <a:pt x="0" y="79"/>
                  </a:lnTo>
                  <a:lnTo>
                    <a:pt x="0" y="93"/>
                  </a:lnTo>
                  <a:lnTo>
                    <a:pt x="1" y="106"/>
                  </a:lnTo>
                  <a:lnTo>
                    <a:pt x="5" y="118"/>
                  </a:lnTo>
                  <a:lnTo>
                    <a:pt x="10" y="131"/>
                  </a:lnTo>
                  <a:lnTo>
                    <a:pt x="14" y="143"/>
                  </a:lnTo>
                  <a:lnTo>
                    <a:pt x="21" y="156"/>
                  </a:lnTo>
                  <a:lnTo>
                    <a:pt x="29" y="166"/>
                  </a:lnTo>
                  <a:lnTo>
                    <a:pt x="39" y="177"/>
                  </a:lnTo>
                  <a:lnTo>
                    <a:pt x="52" y="189"/>
                  </a:lnTo>
                  <a:lnTo>
                    <a:pt x="66" y="199"/>
                  </a:lnTo>
                  <a:lnTo>
                    <a:pt x="81" y="210"/>
                  </a:lnTo>
                  <a:lnTo>
                    <a:pt x="97" y="217"/>
                  </a:lnTo>
                  <a:lnTo>
                    <a:pt x="114" y="220"/>
                  </a:lnTo>
                  <a:lnTo>
                    <a:pt x="131" y="220"/>
                  </a:lnTo>
                  <a:lnTo>
                    <a:pt x="147" y="215"/>
                  </a:lnTo>
                  <a:lnTo>
                    <a:pt x="164" y="205"/>
                  </a:lnTo>
                  <a:lnTo>
                    <a:pt x="174" y="196"/>
                  </a:lnTo>
                  <a:lnTo>
                    <a:pt x="185" y="186"/>
                  </a:lnTo>
                  <a:lnTo>
                    <a:pt x="194" y="176"/>
                  </a:lnTo>
                  <a:lnTo>
                    <a:pt x="202" y="165"/>
                  </a:lnTo>
                  <a:lnTo>
                    <a:pt x="209" y="154"/>
                  </a:lnTo>
                  <a:lnTo>
                    <a:pt x="215" y="142"/>
                  </a:lnTo>
                  <a:lnTo>
                    <a:pt x="220" y="129"/>
                  </a:lnTo>
                  <a:lnTo>
                    <a:pt x="222" y="115"/>
                  </a:lnTo>
                  <a:lnTo>
                    <a:pt x="223" y="109"/>
                  </a:lnTo>
                  <a:lnTo>
                    <a:pt x="222" y="103"/>
                  </a:lnTo>
                  <a:lnTo>
                    <a:pt x="219" y="99"/>
                  </a:lnTo>
                  <a:lnTo>
                    <a:pt x="213" y="95"/>
                  </a:lnTo>
                  <a:lnTo>
                    <a:pt x="206" y="95"/>
                  </a:lnTo>
                  <a:lnTo>
                    <a:pt x="200" y="96"/>
                  </a:lnTo>
                  <a:lnTo>
                    <a:pt x="195" y="100"/>
                  </a:lnTo>
                  <a:lnTo>
                    <a:pt x="193" y="106"/>
                  </a:lnTo>
                  <a:lnTo>
                    <a:pt x="193" y="108"/>
                  </a:lnTo>
                  <a:lnTo>
                    <a:pt x="191" y="114"/>
                  </a:lnTo>
                  <a:lnTo>
                    <a:pt x="187" y="123"/>
                  </a:lnTo>
                  <a:lnTo>
                    <a:pt x="183" y="134"/>
                  </a:lnTo>
                  <a:lnTo>
                    <a:pt x="177" y="145"/>
                  </a:lnTo>
                  <a:lnTo>
                    <a:pt x="167" y="156"/>
                  </a:lnTo>
                  <a:lnTo>
                    <a:pt x="158" y="165"/>
                  </a:lnTo>
                  <a:lnTo>
                    <a:pt x="145" y="171"/>
                  </a:lnTo>
                  <a:lnTo>
                    <a:pt x="123" y="172"/>
                  </a:lnTo>
                  <a:lnTo>
                    <a:pt x="101" y="169"/>
                  </a:lnTo>
                  <a:lnTo>
                    <a:pt x="80" y="161"/>
                  </a:lnTo>
                  <a:lnTo>
                    <a:pt x="62" y="148"/>
                  </a:lnTo>
                  <a:lnTo>
                    <a:pt x="47" y="132"/>
                  </a:lnTo>
                  <a:lnTo>
                    <a:pt x="36" y="114"/>
                  </a:lnTo>
                  <a:lnTo>
                    <a:pt x="32" y="93"/>
                  </a:lnTo>
                  <a:lnTo>
                    <a:pt x="32" y="70"/>
                  </a:lnTo>
                  <a:lnTo>
                    <a:pt x="35" y="60"/>
                  </a:lnTo>
                  <a:lnTo>
                    <a:pt x="40" y="51"/>
                  </a:lnTo>
                  <a:lnTo>
                    <a:pt x="47" y="41"/>
                  </a:lnTo>
                  <a:lnTo>
                    <a:pt x="55" y="33"/>
                  </a:lnTo>
                  <a:lnTo>
                    <a:pt x="63" y="25"/>
                  </a:lnTo>
                  <a:lnTo>
                    <a:pt x="73" y="19"/>
                  </a:lnTo>
                  <a:lnTo>
                    <a:pt x="81" y="15"/>
                  </a:lnTo>
                  <a:lnTo>
                    <a:pt x="89" y="13"/>
                  </a:lnTo>
                  <a:lnTo>
                    <a:pt x="88" y="4"/>
                  </a:lnTo>
                  <a:lnTo>
                    <a:pt x="81" y="0"/>
                  </a:lnTo>
                  <a:lnTo>
                    <a:pt x="70" y="1"/>
                  </a:lnTo>
                  <a:lnTo>
                    <a:pt x="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37" name="Freeform 93"/>
            <p:cNvSpPr>
              <a:spLocks/>
            </p:cNvSpPr>
            <p:nvPr/>
          </p:nvSpPr>
          <p:spPr bwMode="auto">
            <a:xfrm>
              <a:off x="4226" y="3765"/>
              <a:ext cx="3" cy="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7"/>
                </a:cxn>
                <a:cxn ang="0">
                  <a:pos x="2" y="10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0" y="10"/>
                </a:cxn>
                <a:cxn ang="0">
                  <a:pos x="11" y="7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1" h="11">
                  <a:moveTo>
                    <a:pt x="0" y="5"/>
                  </a:moveTo>
                  <a:lnTo>
                    <a:pt x="1" y="7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38" name="Freeform 94"/>
            <p:cNvSpPr>
              <a:spLocks/>
            </p:cNvSpPr>
            <p:nvPr/>
          </p:nvSpPr>
          <p:spPr bwMode="auto">
            <a:xfrm>
              <a:off x="4236" y="3760"/>
              <a:ext cx="3" cy="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1"/>
                </a:cxn>
                <a:cxn ang="0">
                  <a:pos x="3" y="12"/>
                </a:cxn>
                <a:cxn ang="0">
                  <a:pos x="5" y="14"/>
                </a:cxn>
                <a:cxn ang="0">
                  <a:pos x="7" y="14"/>
                </a:cxn>
                <a:cxn ang="0">
                  <a:pos x="11" y="14"/>
                </a:cxn>
                <a:cxn ang="0">
                  <a:pos x="13" y="12"/>
                </a:cxn>
                <a:cxn ang="0">
                  <a:pos x="14" y="11"/>
                </a:cxn>
                <a:cxn ang="0">
                  <a:pos x="14" y="7"/>
                </a:cxn>
                <a:cxn ang="0">
                  <a:pos x="14" y="5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1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1" y="11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39" name="Freeform 95"/>
            <p:cNvSpPr>
              <a:spLocks/>
            </p:cNvSpPr>
            <p:nvPr/>
          </p:nvSpPr>
          <p:spPr bwMode="auto">
            <a:xfrm>
              <a:off x="4248" y="3755"/>
              <a:ext cx="2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40" name="Freeform 96"/>
            <p:cNvSpPr>
              <a:spLocks/>
            </p:cNvSpPr>
            <p:nvPr/>
          </p:nvSpPr>
          <p:spPr bwMode="auto">
            <a:xfrm>
              <a:off x="4243" y="3769"/>
              <a:ext cx="1" cy="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41" name="Freeform 97"/>
            <p:cNvSpPr>
              <a:spLocks/>
            </p:cNvSpPr>
            <p:nvPr/>
          </p:nvSpPr>
          <p:spPr bwMode="auto">
            <a:xfrm>
              <a:off x="4233" y="3775"/>
              <a:ext cx="1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6" y="5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42" name="Freeform 98"/>
            <p:cNvSpPr>
              <a:spLocks/>
            </p:cNvSpPr>
            <p:nvPr/>
          </p:nvSpPr>
          <p:spPr bwMode="auto">
            <a:xfrm>
              <a:off x="4252" y="3764"/>
              <a:ext cx="4" cy="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1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8" y="16"/>
                </a:cxn>
                <a:cxn ang="0">
                  <a:pos x="11" y="16"/>
                </a:cxn>
                <a:cxn ang="0">
                  <a:pos x="14" y="14"/>
                </a:cxn>
                <a:cxn ang="0">
                  <a:pos x="16" y="11"/>
                </a:cxn>
                <a:cxn ang="0">
                  <a:pos x="16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0" y="11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43" name="Freeform 99"/>
            <p:cNvSpPr>
              <a:spLocks/>
            </p:cNvSpPr>
            <p:nvPr/>
          </p:nvSpPr>
          <p:spPr bwMode="auto">
            <a:xfrm>
              <a:off x="4167" y="3638"/>
              <a:ext cx="2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9" y="9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0" h="10">
                  <a:moveTo>
                    <a:pt x="0" y="6"/>
                  </a:moveTo>
                  <a:lnTo>
                    <a:pt x="0" y="7"/>
                  </a:lnTo>
                  <a:lnTo>
                    <a:pt x="2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Freeform 100"/>
            <p:cNvSpPr>
              <a:spLocks/>
            </p:cNvSpPr>
            <p:nvPr/>
          </p:nvSpPr>
          <p:spPr bwMode="auto">
            <a:xfrm>
              <a:off x="4177" y="3636"/>
              <a:ext cx="3" cy="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10" y="8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1" h="10">
                  <a:moveTo>
                    <a:pt x="0" y="5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10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45" name="Freeform 101"/>
            <p:cNvSpPr>
              <a:spLocks/>
            </p:cNvSpPr>
            <p:nvPr/>
          </p:nvSpPr>
          <p:spPr bwMode="auto">
            <a:xfrm>
              <a:off x="4187" y="3633"/>
              <a:ext cx="2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46" name="Freeform 102"/>
            <p:cNvSpPr>
              <a:spLocks/>
            </p:cNvSpPr>
            <p:nvPr/>
          </p:nvSpPr>
          <p:spPr bwMode="auto">
            <a:xfrm>
              <a:off x="4170" y="3649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0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47" name="Freeform 103"/>
            <p:cNvSpPr>
              <a:spLocks/>
            </p:cNvSpPr>
            <p:nvPr/>
          </p:nvSpPr>
          <p:spPr bwMode="auto">
            <a:xfrm>
              <a:off x="4190" y="3639"/>
              <a:ext cx="3" cy="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3" y="13"/>
                </a:cxn>
                <a:cxn ang="0">
                  <a:pos x="7" y="14"/>
                </a:cxn>
                <a:cxn ang="0">
                  <a:pos x="9" y="13"/>
                </a:cxn>
                <a:cxn ang="0">
                  <a:pos x="11" y="12"/>
                </a:cxn>
                <a:cxn ang="0">
                  <a:pos x="13" y="9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1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lnTo>
                    <a:pt x="0" y="9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1" y="12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48" name="Freeform 104"/>
            <p:cNvSpPr>
              <a:spLocks/>
            </p:cNvSpPr>
            <p:nvPr/>
          </p:nvSpPr>
          <p:spPr bwMode="auto">
            <a:xfrm>
              <a:off x="4179" y="3644"/>
              <a:ext cx="3" cy="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8" y="8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lnTo>
                    <a:pt x="0" y="6"/>
                  </a:lnTo>
                  <a:lnTo>
                    <a:pt x="1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49" name="Freeform 105"/>
            <p:cNvSpPr>
              <a:spLocks/>
            </p:cNvSpPr>
            <p:nvPr/>
          </p:nvSpPr>
          <p:spPr bwMode="auto">
            <a:xfrm>
              <a:off x="4173" y="3688"/>
              <a:ext cx="15" cy="15"/>
            </a:xfrm>
            <a:custGeom>
              <a:avLst/>
              <a:gdLst/>
              <a:ahLst/>
              <a:cxnLst>
                <a:cxn ang="0">
                  <a:pos x="6" y="53"/>
                </a:cxn>
                <a:cxn ang="0">
                  <a:pos x="12" y="59"/>
                </a:cxn>
                <a:cxn ang="0">
                  <a:pos x="20" y="61"/>
                </a:cxn>
                <a:cxn ang="0">
                  <a:pos x="26" y="61"/>
                </a:cxn>
                <a:cxn ang="0">
                  <a:pos x="29" y="60"/>
                </a:cxn>
                <a:cxn ang="0">
                  <a:pos x="31" y="60"/>
                </a:cxn>
                <a:cxn ang="0">
                  <a:pos x="35" y="58"/>
                </a:cxn>
                <a:cxn ang="0">
                  <a:pos x="40" y="57"/>
                </a:cxn>
                <a:cxn ang="0">
                  <a:pos x="47" y="53"/>
                </a:cxn>
                <a:cxn ang="0">
                  <a:pos x="52" y="50"/>
                </a:cxn>
                <a:cxn ang="0">
                  <a:pos x="56" y="46"/>
                </a:cxn>
                <a:cxn ang="0">
                  <a:pos x="59" y="41"/>
                </a:cxn>
                <a:cxn ang="0">
                  <a:pos x="58" y="37"/>
                </a:cxn>
                <a:cxn ang="0">
                  <a:pos x="47" y="29"/>
                </a:cxn>
                <a:cxn ang="0">
                  <a:pos x="36" y="32"/>
                </a:cxn>
                <a:cxn ang="0">
                  <a:pos x="28" y="39"/>
                </a:cxn>
                <a:cxn ang="0">
                  <a:pos x="25" y="43"/>
                </a:cxn>
                <a:cxn ang="0">
                  <a:pos x="24" y="36"/>
                </a:cxn>
                <a:cxn ang="0">
                  <a:pos x="19" y="22"/>
                </a:cxn>
                <a:cxn ang="0">
                  <a:pos x="11" y="6"/>
                </a:cxn>
                <a:cxn ang="0">
                  <a:pos x="1" y="0"/>
                </a:cxn>
                <a:cxn ang="0">
                  <a:pos x="0" y="16"/>
                </a:cxn>
                <a:cxn ang="0">
                  <a:pos x="3" y="33"/>
                </a:cxn>
                <a:cxn ang="0">
                  <a:pos x="5" y="47"/>
                </a:cxn>
                <a:cxn ang="0">
                  <a:pos x="6" y="53"/>
                </a:cxn>
              </a:cxnLst>
              <a:rect l="0" t="0" r="r" b="b"/>
              <a:pathLst>
                <a:path w="59" h="61">
                  <a:moveTo>
                    <a:pt x="6" y="53"/>
                  </a:moveTo>
                  <a:lnTo>
                    <a:pt x="12" y="59"/>
                  </a:lnTo>
                  <a:lnTo>
                    <a:pt x="20" y="61"/>
                  </a:lnTo>
                  <a:lnTo>
                    <a:pt x="26" y="61"/>
                  </a:lnTo>
                  <a:lnTo>
                    <a:pt x="29" y="60"/>
                  </a:lnTo>
                  <a:lnTo>
                    <a:pt x="31" y="60"/>
                  </a:lnTo>
                  <a:lnTo>
                    <a:pt x="35" y="58"/>
                  </a:lnTo>
                  <a:lnTo>
                    <a:pt x="40" y="57"/>
                  </a:lnTo>
                  <a:lnTo>
                    <a:pt x="47" y="53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59" y="41"/>
                  </a:lnTo>
                  <a:lnTo>
                    <a:pt x="58" y="37"/>
                  </a:lnTo>
                  <a:lnTo>
                    <a:pt x="47" y="29"/>
                  </a:lnTo>
                  <a:lnTo>
                    <a:pt x="36" y="32"/>
                  </a:lnTo>
                  <a:lnTo>
                    <a:pt x="28" y="39"/>
                  </a:lnTo>
                  <a:lnTo>
                    <a:pt x="25" y="43"/>
                  </a:lnTo>
                  <a:lnTo>
                    <a:pt x="24" y="36"/>
                  </a:lnTo>
                  <a:lnTo>
                    <a:pt x="19" y="22"/>
                  </a:lnTo>
                  <a:lnTo>
                    <a:pt x="11" y="6"/>
                  </a:lnTo>
                  <a:lnTo>
                    <a:pt x="1" y="0"/>
                  </a:lnTo>
                  <a:lnTo>
                    <a:pt x="0" y="16"/>
                  </a:lnTo>
                  <a:lnTo>
                    <a:pt x="3" y="33"/>
                  </a:lnTo>
                  <a:lnTo>
                    <a:pt x="5" y="47"/>
                  </a:lnTo>
                  <a:lnTo>
                    <a:pt x="6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50" name="Freeform 106"/>
            <p:cNvSpPr>
              <a:spLocks/>
            </p:cNvSpPr>
            <p:nvPr/>
          </p:nvSpPr>
          <p:spPr bwMode="auto">
            <a:xfrm>
              <a:off x="4188" y="3684"/>
              <a:ext cx="13" cy="12"/>
            </a:xfrm>
            <a:custGeom>
              <a:avLst/>
              <a:gdLst/>
              <a:ahLst/>
              <a:cxnLst>
                <a:cxn ang="0">
                  <a:pos x="18" y="48"/>
                </a:cxn>
                <a:cxn ang="0">
                  <a:pos x="23" y="48"/>
                </a:cxn>
                <a:cxn ang="0">
                  <a:pos x="30" y="47"/>
                </a:cxn>
                <a:cxn ang="0">
                  <a:pos x="37" y="46"/>
                </a:cxn>
                <a:cxn ang="0">
                  <a:pos x="44" y="45"/>
                </a:cxn>
                <a:cxn ang="0">
                  <a:pos x="50" y="43"/>
                </a:cxn>
                <a:cxn ang="0">
                  <a:pos x="53" y="39"/>
                </a:cxn>
                <a:cxn ang="0">
                  <a:pos x="54" y="36"/>
                </a:cxn>
                <a:cxn ang="0">
                  <a:pos x="52" y="31"/>
                </a:cxn>
                <a:cxn ang="0">
                  <a:pos x="43" y="26"/>
                </a:cxn>
                <a:cxn ang="0">
                  <a:pos x="32" y="27"/>
                </a:cxn>
                <a:cxn ang="0">
                  <a:pos x="23" y="31"/>
                </a:cxn>
                <a:cxn ang="0">
                  <a:pos x="19" y="33"/>
                </a:cxn>
                <a:cxn ang="0">
                  <a:pos x="16" y="24"/>
                </a:cxn>
                <a:cxn ang="0">
                  <a:pos x="15" y="11"/>
                </a:cxn>
                <a:cxn ang="0">
                  <a:pos x="11" y="2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7" y="37"/>
                </a:cxn>
                <a:cxn ang="0">
                  <a:pos x="15" y="46"/>
                </a:cxn>
                <a:cxn ang="0">
                  <a:pos x="18" y="48"/>
                </a:cxn>
              </a:cxnLst>
              <a:rect l="0" t="0" r="r" b="b"/>
              <a:pathLst>
                <a:path w="54" h="48">
                  <a:moveTo>
                    <a:pt x="18" y="48"/>
                  </a:moveTo>
                  <a:lnTo>
                    <a:pt x="23" y="48"/>
                  </a:lnTo>
                  <a:lnTo>
                    <a:pt x="30" y="47"/>
                  </a:lnTo>
                  <a:lnTo>
                    <a:pt x="37" y="46"/>
                  </a:lnTo>
                  <a:lnTo>
                    <a:pt x="44" y="45"/>
                  </a:lnTo>
                  <a:lnTo>
                    <a:pt x="50" y="43"/>
                  </a:lnTo>
                  <a:lnTo>
                    <a:pt x="53" y="39"/>
                  </a:lnTo>
                  <a:lnTo>
                    <a:pt x="54" y="36"/>
                  </a:lnTo>
                  <a:lnTo>
                    <a:pt x="52" y="31"/>
                  </a:lnTo>
                  <a:lnTo>
                    <a:pt x="43" y="26"/>
                  </a:lnTo>
                  <a:lnTo>
                    <a:pt x="32" y="27"/>
                  </a:lnTo>
                  <a:lnTo>
                    <a:pt x="23" y="31"/>
                  </a:lnTo>
                  <a:lnTo>
                    <a:pt x="19" y="33"/>
                  </a:lnTo>
                  <a:lnTo>
                    <a:pt x="16" y="24"/>
                  </a:lnTo>
                  <a:lnTo>
                    <a:pt x="15" y="11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23"/>
                  </a:lnTo>
                  <a:lnTo>
                    <a:pt x="7" y="37"/>
                  </a:lnTo>
                  <a:lnTo>
                    <a:pt x="15" y="46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51" name="Freeform 107"/>
            <p:cNvSpPr>
              <a:spLocks/>
            </p:cNvSpPr>
            <p:nvPr/>
          </p:nvSpPr>
          <p:spPr bwMode="auto">
            <a:xfrm>
              <a:off x="4199" y="3679"/>
              <a:ext cx="13" cy="12"/>
            </a:xfrm>
            <a:custGeom>
              <a:avLst/>
              <a:gdLst/>
              <a:ahLst/>
              <a:cxnLst>
                <a:cxn ang="0">
                  <a:pos x="5" y="38"/>
                </a:cxn>
                <a:cxn ang="0">
                  <a:pos x="12" y="45"/>
                </a:cxn>
                <a:cxn ang="0">
                  <a:pos x="17" y="48"/>
                </a:cxn>
                <a:cxn ang="0">
                  <a:pos x="24" y="49"/>
                </a:cxn>
                <a:cxn ang="0">
                  <a:pos x="30" y="49"/>
                </a:cxn>
                <a:cxn ang="0">
                  <a:pos x="36" y="48"/>
                </a:cxn>
                <a:cxn ang="0">
                  <a:pos x="41" y="46"/>
                </a:cxn>
                <a:cxn ang="0">
                  <a:pos x="46" y="44"/>
                </a:cxn>
                <a:cxn ang="0">
                  <a:pos x="48" y="42"/>
                </a:cxn>
                <a:cxn ang="0">
                  <a:pos x="51" y="41"/>
                </a:cxn>
                <a:cxn ang="0">
                  <a:pos x="54" y="39"/>
                </a:cxn>
                <a:cxn ang="0">
                  <a:pos x="55" y="35"/>
                </a:cxn>
                <a:cxn ang="0">
                  <a:pos x="54" y="33"/>
                </a:cxn>
                <a:cxn ang="0">
                  <a:pos x="43" y="26"/>
                </a:cxn>
                <a:cxn ang="0">
                  <a:pos x="33" y="26"/>
                </a:cxn>
                <a:cxn ang="0">
                  <a:pos x="26" y="28"/>
                </a:cxn>
                <a:cxn ang="0">
                  <a:pos x="22" y="31"/>
                </a:cxn>
                <a:cxn ang="0">
                  <a:pos x="21" y="25"/>
                </a:cxn>
                <a:cxn ang="0">
                  <a:pos x="16" y="13"/>
                </a:cxn>
                <a:cxn ang="0">
                  <a:pos x="9" y="3"/>
                </a:cxn>
                <a:cxn ang="0">
                  <a:pos x="1" y="0"/>
                </a:cxn>
                <a:cxn ang="0">
                  <a:pos x="0" y="12"/>
                </a:cxn>
                <a:cxn ang="0">
                  <a:pos x="1" y="25"/>
                </a:cxn>
                <a:cxn ang="0">
                  <a:pos x="3" y="34"/>
                </a:cxn>
                <a:cxn ang="0">
                  <a:pos x="5" y="38"/>
                </a:cxn>
              </a:cxnLst>
              <a:rect l="0" t="0" r="r" b="b"/>
              <a:pathLst>
                <a:path w="55" h="49">
                  <a:moveTo>
                    <a:pt x="5" y="38"/>
                  </a:moveTo>
                  <a:lnTo>
                    <a:pt x="12" y="45"/>
                  </a:lnTo>
                  <a:lnTo>
                    <a:pt x="17" y="48"/>
                  </a:lnTo>
                  <a:lnTo>
                    <a:pt x="24" y="49"/>
                  </a:lnTo>
                  <a:lnTo>
                    <a:pt x="30" y="49"/>
                  </a:lnTo>
                  <a:lnTo>
                    <a:pt x="36" y="48"/>
                  </a:lnTo>
                  <a:lnTo>
                    <a:pt x="41" y="46"/>
                  </a:lnTo>
                  <a:lnTo>
                    <a:pt x="46" y="44"/>
                  </a:lnTo>
                  <a:lnTo>
                    <a:pt x="48" y="42"/>
                  </a:lnTo>
                  <a:lnTo>
                    <a:pt x="51" y="41"/>
                  </a:lnTo>
                  <a:lnTo>
                    <a:pt x="54" y="39"/>
                  </a:lnTo>
                  <a:lnTo>
                    <a:pt x="55" y="35"/>
                  </a:lnTo>
                  <a:lnTo>
                    <a:pt x="54" y="33"/>
                  </a:lnTo>
                  <a:lnTo>
                    <a:pt x="43" y="26"/>
                  </a:lnTo>
                  <a:lnTo>
                    <a:pt x="33" y="26"/>
                  </a:lnTo>
                  <a:lnTo>
                    <a:pt x="26" y="28"/>
                  </a:lnTo>
                  <a:lnTo>
                    <a:pt x="22" y="31"/>
                  </a:lnTo>
                  <a:lnTo>
                    <a:pt x="21" y="25"/>
                  </a:lnTo>
                  <a:lnTo>
                    <a:pt x="16" y="13"/>
                  </a:lnTo>
                  <a:lnTo>
                    <a:pt x="9" y="3"/>
                  </a:lnTo>
                  <a:lnTo>
                    <a:pt x="1" y="0"/>
                  </a:lnTo>
                  <a:lnTo>
                    <a:pt x="0" y="12"/>
                  </a:lnTo>
                  <a:lnTo>
                    <a:pt x="1" y="25"/>
                  </a:lnTo>
                  <a:lnTo>
                    <a:pt x="3" y="34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Freeform 108"/>
            <p:cNvSpPr>
              <a:spLocks/>
            </p:cNvSpPr>
            <p:nvPr/>
          </p:nvSpPr>
          <p:spPr bwMode="auto">
            <a:xfrm>
              <a:off x="4181" y="3712"/>
              <a:ext cx="15" cy="10"/>
            </a:xfrm>
            <a:custGeom>
              <a:avLst/>
              <a:gdLst/>
              <a:ahLst/>
              <a:cxnLst>
                <a:cxn ang="0">
                  <a:pos x="9" y="35"/>
                </a:cxn>
                <a:cxn ang="0">
                  <a:pos x="15" y="37"/>
                </a:cxn>
                <a:cxn ang="0">
                  <a:pos x="25" y="38"/>
                </a:cxn>
                <a:cxn ang="0">
                  <a:pos x="34" y="38"/>
                </a:cxn>
                <a:cxn ang="0">
                  <a:pos x="44" y="37"/>
                </a:cxn>
                <a:cxn ang="0">
                  <a:pos x="53" y="33"/>
                </a:cxn>
                <a:cxn ang="0">
                  <a:pos x="58" y="29"/>
                </a:cxn>
                <a:cxn ang="0">
                  <a:pos x="60" y="23"/>
                </a:cxn>
                <a:cxn ang="0">
                  <a:pos x="56" y="15"/>
                </a:cxn>
                <a:cxn ang="0">
                  <a:pos x="53" y="12"/>
                </a:cxn>
                <a:cxn ang="0">
                  <a:pos x="47" y="11"/>
                </a:cxn>
                <a:cxn ang="0">
                  <a:pos x="41" y="11"/>
                </a:cxn>
                <a:cxn ang="0">
                  <a:pos x="34" y="14"/>
                </a:cxn>
                <a:cxn ang="0">
                  <a:pos x="28" y="15"/>
                </a:cxn>
                <a:cxn ang="0">
                  <a:pos x="23" y="17"/>
                </a:cxn>
                <a:cxn ang="0">
                  <a:pos x="20" y="18"/>
                </a:cxn>
                <a:cxn ang="0">
                  <a:pos x="19" y="19"/>
                </a:cxn>
                <a:cxn ang="0">
                  <a:pos x="17" y="16"/>
                </a:cxn>
                <a:cxn ang="0">
                  <a:pos x="15" y="10"/>
                </a:cxn>
                <a:cxn ang="0">
                  <a:pos x="13" y="3"/>
                </a:cxn>
                <a:cxn ang="0">
                  <a:pos x="12" y="1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10"/>
                </a:cxn>
                <a:cxn ang="0">
                  <a:pos x="3" y="21"/>
                </a:cxn>
                <a:cxn ang="0">
                  <a:pos x="7" y="30"/>
                </a:cxn>
                <a:cxn ang="0">
                  <a:pos x="9" y="35"/>
                </a:cxn>
              </a:cxnLst>
              <a:rect l="0" t="0" r="r" b="b"/>
              <a:pathLst>
                <a:path w="60" h="38">
                  <a:moveTo>
                    <a:pt x="9" y="35"/>
                  </a:moveTo>
                  <a:lnTo>
                    <a:pt x="15" y="37"/>
                  </a:lnTo>
                  <a:lnTo>
                    <a:pt x="25" y="38"/>
                  </a:lnTo>
                  <a:lnTo>
                    <a:pt x="34" y="38"/>
                  </a:lnTo>
                  <a:lnTo>
                    <a:pt x="44" y="37"/>
                  </a:lnTo>
                  <a:lnTo>
                    <a:pt x="53" y="33"/>
                  </a:lnTo>
                  <a:lnTo>
                    <a:pt x="58" y="29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3" y="12"/>
                  </a:lnTo>
                  <a:lnTo>
                    <a:pt x="47" y="11"/>
                  </a:lnTo>
                  <a:lnTo>
                    <a:pt x="41" y="11"/>
                  </a:lnTo>
                  <a:lnTo>
                    <a:pt x="34" y="14"/>
                  </a:lnTo>
                  <a:lnTo>
                    <a:pt x="28" y="15"/>
                  </a:lnTo>
                  <a:lnTo>
                    <a:pt x="23" y="17"/>
                  </a:lnTo>
                  <a:lnTo>
                    <a:pt x="20" y="18"/>
                  </a:lnTo>
                  <a:lnTo>
                    <a:pt x="19" y="19"/>
                  </a:lnTo>
                  <a:lnTo>
                    <a:pt x="17" y="16"/>
                  </a:lnTo>
                  <a:lnTo>
                    <a:pt x="15" y="10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10"/>
                  </a:lnTo>
                  <a:lnTo>
                    <a:pt x="3" y="21"/>
                  </a:lnTo>
                  <a:lnTo>
                    <a:pt x="7" y="30"/>
                  </a:lnTo>
                  <a:lnTo>
                    <a:pt x="9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53" name="Freeform 109"/>
            <p:cNvSpPr>
              <a:spLocks/>
            </p:cNvSpPr>
            <p:nvPr/>
          </p:nvSpPr>
          <p:spPr bwMode="auto">
            <a:xfrm>
              <a:off x="4198" y="3704"/>
              <a:ext cx="13" cy="12"/>
            </a:xfrm>
            <a:custGeom>
              <a:avLst/>
              <a:gdLst/>
              <a:ahLst/>
              <a:cxnLst>
                <a:cxn ang="0">
                  <a:pos x="11" y="43"/>
                </a:cxn>
                <a:cxn ang="0">
                  <a:pos x="17" y="44"/>
                </a:cxn>
                <a:cxn ang="0">
                  <a:pos x="27" y="47"/>
                </a:cxn>
                <a:cxn ang="0">
                  <a:pos x="37" y="46"/>
                </a:cxn>
                <a:cxn ang="0">
                  <a:pos x="45" y="41"/>
                </a:cxn>
                <a:cxn ang="0">
                  <a:pos x="48" y="40"/>
                </a:cxn>
                <a:cxn ang="0">
                  <a:pos x="49" y="37"/>
                </a:cxn>
                <a:cxn ang="0">
                  <a:pos x="50" y="35"/>
                </a:cxn>
                <a:cxn ang="0">
                  <a:pos x="49" y="33"/>
                </a:cxn>
                <a:cxn ang="0">
                  <a:pos x="48" y="29"/>
                </a:cxn>
                <a:cxn ang="0">
                  <a:pos x="45" y="27"/>
                </a:cxn>
                <a:cxn ang="0">
                  <a:pos x="42" y="26"/>
                </a:cxn>
                <a:cxn ang="0">
                  <a:pos x="37" y="27"/>
                </a:cxn>
                <a:cxn ang="0">
                  <a:pos x="30" y="29"/>
                </a:cxn>
                <a:cxn ang="0">
                  <a:pos x="23" y="29"/>
                </a:cxn>
                <a:cxn ang="0">
                  <a:pos x="18" y="29"/>
                </a:cxn>
                <a:cxn ang="0">
                  <a:pos x="16" y="29"/>
                </a:cxn>
                <a:cxn ang="0">
                  <a:pos x="16" y="25"/>
                </a:cxn>
                <a:cxn ang="0">
                  <a:pos x="16" y="14"/>
                </a:cxn>
                <a:cxn ang="0">
                  <a:pos x="13" y="3"/>
                </a:cxn>
                <a:cxn ang="0">
                  <a:pos x="6" y="0"/>
                </a:cxn>
                <a:cxn ang="0">
                  <a:pos x="0" y="15"/>
                </a:cxn>
                <a:cxn ang="0">
                  <a:pos x="0" y="28"/>
                </a:cxn>
                <a:cxn ang="0">
                  <a:pos x="4" y="37"/>
                </a:cxn>
                <a:cxn ang="0">
                  <a:pos x="11" y="43"/>
                </a:cxn>
              </a:cxnLst>
              <a:rect l="0" t="0" r="r" b="b"/>
              <a:pathLst>
                <a:path w="50" h="47">
                  <a:moveTo>
                    <a:pt x="11" y="43"/>
                  </a:moveTo>
                  <a:lnTo>
                    <a:pt x="17" y="44"/>
                  </a:lnTo>
                  <a:lnTo>
                    <a:pt x="27" y="47"/>
                  </a:lnTo>
                  <a:lnTo>
                    <a:pt x="37" y="46"/>
                  </a:lnTo>
                  <a:lnTo>
                    <a:pt x="45" y="41"/>
                  </a:lnTo>
                  <a:lnTo>
                    <a:pt x="48" y="40"/>
                  </a:lnTo>
                  <a:lnTo>
                    <a:pt x="49" y="37"/>
                  </a:lnTo>
                  <a:lnTo>
                    <a:pt x="50" y="35"/>
                  </a:lnTo>
                  <a:lnTo>
                    <a:pt x="49" y="33"/>
                  </a:lnTo>
                  <a:lnTo>
                    <a:pt x="48" y="29"/>
                  </a:lnTo>
                  <a:lnTo>
                    <a:pt x="45" y="27"/>
                  </a:lnTo>
                  <a:lnTo>
                    <a:pt x="42" y="26"/>
                  </a:lnTo>
                  <a:lnTo>
                    <a:pt x="37" y="27"/>
                  </a:lnTo>
                  <a:lnTo>
                    <a:pt x="30" y="29"/>
                  </a:lnTo>
                  <a:lnTo>
                    <a:pt x="23" y="29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6" y="25"/>
                  </a:lnTo>
                  <a:lnTo>
                    <a:pt x="16" y="14"/>
                  </a:lnTo>
                  <a:lnTo>
                    <a:pt x="13" y="3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28"/>
                  </a:lnTo>
                  <a:lnTo>
                    <a:pt x="4" y="37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54" name="Freeform 110"/>
            <p:cNvSpPr>
              <a:spLocks/>
            </p:cNvSpPr>
            <p:nvPr/>
          </p:nvSpPr>
          <p:spPr bwMode="auto">
            <a:xfrm>
              <a:off x="4211" y="3700"/>
              <a:ext cx="13" cy="12"/>
            </a:xfrm>
            <a:custGeom>
              <a:avLst/>
              <a:gdLst/>
              <a:ahLst/>
              <a:cxnLst>
                <a:cxn ang="0">
                  <a:pos x="19" y="42"/>
                </a:cxn>
                <a:cxn ang="0">
                  <a:pos x="26" y="45"/>
                </a:cxn>
                <a:cxn ang="0">
                  <a:pos x="33" y="44"/>
                </a:cxn>
                <a:cxn ang="0">
                  <a:pos x="40" y="42"/>
                </a:cxn>
                <a:cxn ang="0">
                  <a:pos x="47" y="38"/>
                </a:cxn>
                <a:cxn ang="0">
                  <a:pos x="50" y="36"/>
                </a:cxn>
                <a:cxn ang="0">
                  <a:pos x="51" y="34"/>
                </a:cxn>
                <a:cxn ang="0">
                  <a:pos x="51" y="30"/>
                </a:cxn>
                <a:cxn ang="0">
                  <a:pos x="50" y="27"/>
                </a:cxn>
                <a:cxn ang="0">
                  <a:pos x="42" y="22"/>
                </a:cxn>
                <a:cxn ang="0">
                  <a:pos x="36" y="23"/>
                </a:cxn>
                <a:cxn ang="0">
                  <a:pos x="31" y="28"/>
                </a:cxn>
                <a:cxn ang="0">
                  <a:pos x="28" y="31"/>
                </a:cxn>
                <a:cxn ang="0">
                  <a:pos x="26" y="25"/>
                </a:cxn>
                <a:cxn ang="0">
                  <a:pos x="20" y="14"/>
                </a:cxn>
                <a:cxn ang="0">
                  <a:pos x="13" y="3"/>
                </a:cxn>
                <a:cxn ang="0">
                  <a:pos x="5" y="0"/>
                </a:cxn>
                <a:cxn ang="0">
                  <a:pos x="0" y="16"/>
                </a:cxn>
                <a:cxn ang="0">
                  <a:pos x="6" y="29"/>
                </a:cxn>
                <a:cxn ang="0">
                  <a:pos x="14" y="38"/>
                </a:cxn>
                <a:cxn ang="0">
                  <a:pos x="19" y="42"/>
                </a:cxn>
              </a:cxnLst>
              <a:rect l="0" t="0" r="r" b="b"/>
              <a:pathLst>
                <a:path w="51" h="45">
                  <a:moveTo>
                    <a:pt x="19" y="42"/>
                  </a:moveTo>
                  <a:lnTo>
                    <a:pt x="26" y="45"/>
                  </a:lnTo>
                  <a:lnTo>
                    <a:pt x="33" y="44"/>
                  </a:lnTo>
                  <a:lnTo>
                    <a:pt x="40" y="42"/>
                  </a:lnTo>
                  <a:lnTo>
                    <a:pt x="47" y="38"/>
                  </a:lnTo>
                  <a:lnTo>
                    <a:pt x="50" y="36"/>
                  </a:lnTo>
                  <a:lnTo>
                    <a:pt x="51" y="34"/>
                  </a:lnTo>
                  <a:lnTo>
                    <a:pt x="51" y="30"/>
                  </a:lnTo>
                  <a:lnTo>
                    <a:pt x="50" y="27"/>
                  </a:lnTo>
                  <a:lnTo>
                    <a:pt x="42" y="22"/>
                  </a:lnTo>
                  <a:lnTo>
                    <a:pt x="36" y="23"/>
                  </a:lnTo>
                  <a:lnTo>
                    <a:pt x="31" y="28"/>
                  </a:lnTo>
                  <a:lnTo>
                    <a:pt x="28" y="31"/>
                  </a:lnTo>
                  <a:lnTo>
                    <a:pt x="26" y="25"/>
                  </a:lnTo>
                  <a:lnTo>
                    <a:pt x="20" y="14"/>
                  </a:lnTo>
                  <a:lnTo>
                    <a:pt x="13" y="3"/>
                  </a:lnTo>
                  <a:lnTo>
                    <a:pt x="5" y="0"/>
                  </a:lnTo>
                  <a:lnTo>
                    <a:pt x="0" y="16"/>
                  </a:lnTo>
                  <a:lnTo>
                    <a:pt x="6" y="29"/>
                  </a:lnTo>
                  <a:lnTo>
                    <a:pt x="14" y="38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55" name="Freeform 111"/>
            <p:cNvSpPr>
              <a:spLocks/>
            </p:cNvSpPr>
            <p:nvPr/>
          </p:nvSpPr>
          <p:spPr bwMode="auto">
            <a:xfrm>
              <a:off x="4190" y="3731"/>
              <a:ext cx="16" cy="17"/>
            </a:xfrm>
            <a:custGeom>
              <a:avLst/>
              <a:gdLst/>
              <a:ahLst/>
              <a:cxnLst>
                <a:cxn ang="0">
                  <a:pos x="13" y="55"/>
                </a:cxn>
                <a:cxn ang="0">
                  <a:pos x="15" y="57"/>
                </a:cxn>
                <a:cxn ang="0">
                  <a:pos x="19" y="59"/>
                </a:cxn>
                <a:cxn ang="0">
                  <a:pos x="24" y="63"/>
                </a:cxn>
                <a:cxn ang="0">
                  <a:pos x="30" y="64"/>
                </a:cxn>
                <a:cxn ang="0">
                  <a:pos x="37" y="65"/>
                </a:cxn>
                <a:cxn ang="0">
                  <a:pos x="45" y="63"/>
                </a:cxn>
                <a:cxn ang="0">
                  <a:pos x="52" y="57"/>
                </a:cxn>
                <a:cxn ang="0">
                  <a:pos x="58" y="48"/>
                </a:cxn>
                <a:cxn ang="0">
                  <a:pos x="61" y="44"/>
                </a:cxn>
                <a:cxn ang="0">
                  <a:pos x="62" y="41"/>
                </a:cxn>
                <a:cxn ang="0">
                  <a:pos x="63" y="37"/>
                </a:cxn>
                <a:cxn ang="0">
                  <a:pos x="62" y="35"/>
                </a:cxn>
                <a:cxn ang="0">
                  <a:pos x="56" y="31"/>
                </a:cxn>
                <a:cxn ang="0">
                  <a:pos x="49" y="30"/>
                </a:cxn>
                <a:cxn ang="0">
                  <a:pos x="42" y="31"/>
                </a:cxn>
                <a:cxn ang="0">
                  <a:pos x="36" y="32"/>
                </a:cxn>
                <a:cxn ang="0">
                  <a:pos x="31" y="36"/>
                </a:cxn>
                <a:cxn ang="0">
                  <a:pos x="27" y="38"/>
                </a:cxn>
                <a:cxn ang="0">
                  <a:pos x="24" y="41"/>
                </a:cxn>
                <a:cxn ang="0">
                  <a:pos x="23" y="42"/>
                </a:cxn>
                <a:cxn ang="0">
                  <a:pos x="22" y="35"/>
                </a:cxn>
                <a:cxn ang="0">
                  <a:pos x="17" y="19"/>
                </a:cxn>
                <a:cxn ang="0">
                  <a:pos x="10" y="4"/>
                </a:cxn>
                <a:cxn ang="0">
                  <a:pos x="1" y="0"/>
                </a:cxn>
                <a:cxn ang="0">
                  <a:pos x="0" y="19"/>
                </a:cxn>
                <a:cxn ang="0">
                  <a:pos x="5" y="37"/>
                </a:cxn>
                <a:cxn ang="0">
                  <a:pos x="10" y="50"/>
                </a:cxn>
                <a:cxn ang="0">
                  <a:pos x="13" y="55"/>
                </a:cxn>
              </a:cxnLst>
              <a:rect l="0" t="0" r="r" b="b"/>
              <a:pathLst>
                <a:path w="63" h="65">
                  <a:moveTo>
                    <a:pt x="13" y="55"/>
                  </a:moveTo>
                  <a:lnTo>
                    <a:pt x="15" y="57"/>
                  </a:lnTo>
                  <a:lnTo>
                    <a:pt x="19" y="59"/>
                  </a:lnTo>
                  <a:lnTo>
                    <a:pt x="24" y="63"/>
                  </a:lnTo>
                  <a:lnTo>
                    <a:pt x="30" y="64"/>
                  </a:lnTo>
                  <a:lnTo>
                    <a:pt x="37" y="65"/>
                  </a:lnTo>
                  <a:lnTo>
                    <a:pt x="45" y="63"/>
                  </a:lnTo>
                  <a:lnTo>
                    <a:pt x="52" y="57"/>
                  </a:lnTo>
                  <a:lnTo>
                    <a:pt x="58" y="48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3" y="37"/>
                  </a:lnTo>
                  <a:lnTo>
                    <a:pt x="62" y="35"/>
                  </a:lnTo>
                  <a:lnTo>
                    <a:pt x="56" y="31"/>
                  </a:lnTo>
                  <a:lnTo>
                    <a:pt x="49" y="30"/>
                  </a:lnTo>
                  <a:lnTo>
                    <a:pt x="42" y="31"/>
                  </a:lnTo>
                  <a:lnTo>
                    <a:pt x="36" y="32"/>
                  </a:lnTo>
                  <a:lnTo>
                    <a:pt x="31" y="36"/>
                  </a:lnTo>
                  <a:lnTo>
                    <a:pt x="27" y="38"/>
                  </a:lnTo>
                  <a:lnTo>
                    <a:pt x="24" y="41"/>
                  </a:lnTo>
                  <a:lnTo>
                    <a:pt x="23" y="42"/>
                  </a:lnTo>
                  <a:lnTo>
                    <a:pt x="22" y="35"/>
                  </a:lnTo>
                  <a:lnTo>
                    <a:pt x="17" y="19"/>
                  </a:lnTo>
                  <a:lnTo>
                    <a:pt x="10" y="4"/>
                  </a:lnTo>
                  <a:lnTo>
                    <a:pt x="1" y="0"/>
                  </a:lnTo>
                  <a:lnTo>
                    <a:pt x="0" y="19"/>
                  </a:lnTo>
                  <a:lnTo>
                    <a:pt x="5" y="37"/>
                  </a:lnTo>
                  <a:lnTo>
                    <a:pt x="10" y="50"/>
                  </a:lnTo>
                  <a:lnTo>
                    <a:pt x="13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56" name="Freeform 112"/>
            <p:cNvSpPr>
              <a:spLocks/>
            </p:cNvSpPr>
            <p:nvPr/>
          </p:nvSpPr>
          <p:spPr bwMode="auto">
            <a:xfrm>
              <a:off x="4207" y="3725"/>
              <a:ext cx="16" cy="14"/>
            </a:xfrm>
            <a:custGeom>
              <a:avLst/>
              <a:gdLst/>
              <a:ahLst/>
              <a:cxnLst>
                <a:cxn ang="0">
                  <a:pos x="10" y="44"/>
                </a:cxn>
                <a:cxn ang="0">
                  <a:pos x="13" y="46"/>
                </a:cxn>
                <a:cxn ang="0">
                  <a:pos x="16" y="48"/>
                </a:cxn>
                <a:cxn ang="0">
                  <a:pos x="21" y="50"/>
                </a:cxn>
                <a:cxn ang="0">
                  <a:pos x="27" y="53"/>
                </a:cxn>
                <a:cxn ang="0">
                  <a:pos x="32" y="55"/>
                </a:cxn>
                <a:cxn ang="0">
                  <a:pos x="39" y="55"/>
                </a:cxn>
                <a:cxn ang="0">
                  <a:pos x="46" y="55"/>
                </a:cxn>
                <a:cxn ang="0">
                  <a:pos x="52" y="53"/>
                </a:cxn>
                <a:cxn ang="0">
                  <a:pos x="57" y="50"/>
                </a:cxn>
                <a:cxn ang="0">
                  <a:pos x="60" y="47"/>
                </a:cxn>
                <a:cxn ang="0">
                  <a:pos x="63" y="43"/>
                </a:cxn>
                <a:cxn ang="0">
                  <a:pos x="62" y="39"/>
                </a:cxn>
                <a:cxn ang="0">
                  <a:pos x="57" y="34"/>
                </a:cxn>
                <a:cxn ang="0">
                  <a:pos x="51" y="30"/>
                </a:cxn>
                <a:cxn ang="0">
                  <a:pos x="44" y="29"/>
                </a:cxn>
                <a:cxn ang="0">
                  <a:pos x="38" y="29"/>
                </a:cxn>
                <a:cxn ang="0">
                  <a:pos x="31" y="30"/>
                </a:cxn>
                <a:cxn ang="0">
                  <a:pos x="27" y="32"/>
                </a:cxn>
                <a:cxn ang="0">
                  <a:pos x="23" y="33"/>
                </a:cxn>
                <a:cxn ang="0">
                  <a:pos x="22" y="33"/>
                </a:cxn>
                <a:cxn ang="0">
                  <a:pos x="21" y="27"/>
                </a:cxn>
                <a:cxn ang="0">
                  <a:pos x="17" y="14"/>
                </a:cxn>
                <a:cxn ang="0">
                  <a:pos x="11" y="4"/>
                </a:cxn>
                <a:cxn ang="0">
                  <a:pos x="2" y="0"/>
                </a:cxn>
                <a:cxn ang="0">
                  <a:pos x="0" y="18"/>
                </a:cxn>
                <a:cxn ang="0">
                  <a:pos x="3" y="32"/>
                </a:cxn>
                <a:cxn ang="0">
                  <a:pos x="8" y="41"/>
                </a:cxn>
                <a:cxn ang="0">
                  <a:pos x="10" y="44"/>
                </a:cxn>
              </a:cxnLst>
              <a:rect l="0" t="0" r="r" b="b"/>
              <a:pathLst>
                <a:path w="63" h="55">
                  <a:moveTo>
                    <a:pt x="10" y="44"/>
                  </a:moveTo>
                  <a:lnTo>
                    <a:pt x="13" y="46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7" y="53"/>
                  </a:lnTo>
                  <a:lnTo>
                    <a:pt x="32" y="55"/>
                  </a:lnTo>
                  <a:lnTo>
                    <a:pt x="39" y="55"/>
                  </a:lnTo>
                  <a:lnTo>
                    <a:pt x="46" y="55"/>
                  </a:lnTo>
                  <a:lnTo>
                    <a:pt x="52" y="53"/>
                  </a:lnTo>
                  <a:lnTo>
                    <a:pt x="57" y="50"/>
                  </a:lnTo>
                  <a:lnTo>
                    <a:pt x="60" y="47"/>
                  </a:lnTo>
                  <a:lnTo>
                    <a:pt x="63" y="43"/>
                  </a:lnTo>
                  <a:lnTo>
                    <a:pt x="62" y="39"/>
                  </a:lnTo>
                  <a:lnTo>
                    <a:pt x="57" y="34"/>
                  </a:lnTo>
                  <a:lnTo>
                    <a:pt x="51" y="30"/>
                  </a:lnTo>
                  <a:lnTo>
                    <a:pt x="44" y="29"/>
                  </a:lnTo>
                  <a:lnTo>
                    <a:pt x="38" y="29"/>
                  </a:lnTo>
                  <a:lnTo>
                    <a:pt x="31" y="30"/>
                  </a:lnTo>
                  <a:lnTo>
                    <a:pt x="27" y="32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1" y="27"/>
                  </a:lnTo>
                  <a:lnTo>
                    <a:pt x="17" y="14"/>
                  </a:lnTo>
                  <a:lnTo>
                    <a:pt x="11" y="4"/>
                  </a:lnTo>
                  <a:lnTo>
                    <a:pt x="2" y="0"/>
                  </a:lnTo>
                  <a:lnTo>
                    <a:pt x="0" y="18"/>
                  </a:lnTo>
                  <a:lnTo>
                    <a:pt x="3" y="32"/>
                  </a:lnTo>
                  <a:lnTo>
                    <a:pt x="8" y="41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57" name="Freeform 113"/>
            <p:cNvSpPr>
              <a:spLocks/>
            </p:cNvSpPr>
            <p:nvPr/>
          </p:nvSpPr>
          <p:spPr bwMode="auto">
            <a:xfrm>
              <a:off x="4225" y="3723"/>
              <a:ext cx="15" cy="12"/>
            </a:xfrm>
            <a:custGeom>
              <a:avLst/>
              <a:gdLst/>
              <a:ahLst/>
              <a:cxnLst>
                <a:cxn ang="0">
                  <a:pos x="7" y="46"/>
                </a:cxn>
                <a:cxn ang="0">
                  <a:pos x="13" y="49"/>
                </a:cxn>
                <a:cxn ang="0">
                  <a:pos x="21" y="50"/>
                </a:cxn>
                <a:cxn ang="0">
                  <a:pos x="32" y="50"/>
                </a:cxn>
                <a:cxn ang="0">
                  <a:pos x="42" y="49"/>
                </a:cxn>
                <a:cxn ang="0">
                  <a:pos x="51" y="46"/>
                </a:cxn>
                <a:cxn ang="0">
                  <a:pos x="57" y="44"/>
                </a:cxn>
                <a:cxn ang="0">
                  <a:pos x="61" y="39"/>
                </a:cxn>
                <a:cxn ang="0">
                  <a:pos x="60" y="34"/>
                </a:cxn>
                <a:cxn ang="0">
                  <a:pos x="55" y="29"/>
                </a:cxn>
                <a:cxn ang="0">
                  <a:pos x="49" y="27"/>
                </a:cxn>
                <a:cxn ang="0">
                  <a:pos x="42" y="25"/>
                </a:cxn>
                <a:cxn ang="0">
                  <a:pos x="36" y="25"/>
                </a:cxn>
                <a:cxn ang="0">
                  <a:pos x="30" y="27"/>
                </a:cxn>
                <a:cxn ang="0">
                  <a:pos x="26" y="28"/>
                </a:cxn>
                <a:cxn ang="0">
                  <a:pos x="22" y="30"/>
                </a:cxn>
                <a:cxn ang="0">
                  <a:pos x="21" y="30"/>
                </a:cxn>
                <a:cxn ang="0">
                  <a:pos x="20" y="24"/>
                </a:cxn>
                <a:cxn ang="0">
                  <a:pos x="16" y="13"/>
                </a:cxn>
                <a:cxn ang="0">
                  <a:pos x="11" y="2"/>
                </a:cxn>
                <a:cxn ang="0">
                  <a:pos x="1" y="0"/>
                </a:cxn>
                <a:cxn ang="0">
                  <a:pos x="0" y="14"/>
                </a:cxn>
                <a:cxn ang="0">
                  <a:pos x="2" y="29"/>
                </a:cxn>
                <a:cxn ang="0">
                  <a:pos x="6" y="42"/>
                </a:cxn>
                <a:cxn ang="0">
                  <a:pos x="7" y="46"/>
                </a:cxn>
              </a:cxnLst>
              <a:rect l="0" t="0" r="r" b="b"/>
              <a:pathLst>
                <a:path w="61" h="50">
                  <a:moveTo>
                    <a:pt x="7" y="46"/>
                  </a:moveTo>
                  <a:lnTo>
                    <a:pt x="13" y="49"/>
                  </a:lnTo>
                  <a:lnTo>
                    <a:pt x="21" y="50"/>
                  </a:lnTo>
                  <a:lnTo>
                    <a:pt x="32" y="50"/>
                  </a:lnTo>
                  <a:lnTo>
                    <a:pt x="42" y="49"/>
                  </a:lnTo>
                  <a:lnTo>
                    <a:pt x="51" y="46"/>
                  </a:lnTo>
                  <a:lnTo>
                    <a:pt x="57" y="44"/>
                  </a:lnTo>
                  <a:lnTo>
                    <a:pt x="61" y="39"/>
                  </a:lnTo>
                  <a:lnTo>
                    <a:pt x="60" y="34"/>
                  </a:lnTo>
                  <a:lnTo>
                    <a:pt x="55" y="29"/>
                  </a:lnTo>
                  <a:lnTo>
                    <a:pt x="49" y="27"/>
                  </a:lnTo>
                  <a:lnTo>
                    <a:pt x="42" y="25"/>
                  </a:lnTo>
                  <a:lnTo>
                    <a:pt x="36" y="25"/>
                  </a:lnTo>
                  <a:lnTo>
                    <a:pt x="30" y="27"/>
                  </a:lnTo>
                  <a:lnTo>
                    <a:pt x="26" y="28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24"/>
                  </a:lnTo>
                  <a:lnTo>
                    <a:pt x="16" y="13"/>
                  </a:lnTo>
                  <a:lnTo>
                    <a:pt x="11" y="2"/>
                  </a:lnTo>
                  <a:lnTo>
                    <a:pt x="1" y="0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2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58" name="Freeform 114"/>
            <p:cNvSpPr>
              <a:spLocks/>
            </p:cNvSpPr>
            <p:nvPr/>
          </p:nvSpPr>
          <p:spPr bwMode="auto">
            <a:xfrm>
              <a:off x="4123" y="3649"/>
              <a:ext cx="73" cy="172"/>
            </a:xfrm>
            <a:custGeom>
              <a:avLst/>
              <a:gdLst/>
              <a:ahLst/>
              <a:cxnLst>
                <a:cxn ang="0">
                  <a:pos x="9" y="123"/>
                </a:cxn>
                <a:cxn ang="0">
                  <a:pos x="13" y="196"/>
                </a:cxn>
                <a:cxn ang="0">
                  <a:pos x="36" y="282"/>
                </a:cxn>
                <a:cxn ang="0">
                  <a:pos x="67" y="379"/>
                </a:cxn>
                <a:cxn ang="0">
                  <a:pos x="97" y="475"/>
                </a:cxn>
                <a:cxn ang="0">
                  <a:pos x="130" y="569"/>
                </a:cxn>
                <a:cxn ang="0">
                  <a:pos x="155" y="634"/>
                </a:cxn>
                <a:cxn ang="0">
                  <a:pos x="181" y="659"/>
                </a:cxn>
                <a:cxn ang="0">
                  <a:pos x="214" y="676"/>
                </a:cxn>
                <a:cxn ang="0">
                  <a:pos x="251" y="685"/>
                </a:cxn>
                <a:cxn ang="0">
                  <a:pos x="277" y="686"/>
                </a:cxn>
                <a:cxn ang="0">
                  <a:pos x="288" y="678"/>
                </a:cxn>
                <a:cxn ang="0">
                  <a:pos x="291" y="664"/>
                </a:cxn>
                <a:cxn ang="0">
                  <a:pos x="282" y="654"/>
                </a:cxn>
                <a:cxn ang="0">
                  <a:pos x="262" y="648"/>
                </a:cxn>
                <a:cxn ang="0">
                  <a:pos x="235" y="642"/>
                </a:cxn>
                <a:cxn ang="0">
                  <a:pos x="210" y="634"/>
                </a:cxn>
                <a:cxn ang="0">
                  <a:pos x="191" y="616"/>
                </a:cxn>
                <a:cxn ang="0">
                  <a:pos x="173" y="576"/>
                </a:cxn>
                <a:cxn ang="0">
                  <a:pos x="154" y="524"/>
                </a:cxn>
                <a:cxn ang="0">
                  <a:pos x="137" y="470"/>
                </a:cxn>
                <a:cxn ang="0">
                  <a:pos x="120" y="416"/>
                </a:cxn>
                <a:cxn ang="0">
                  <a:pos x="101" y="354"/>
                </a:cxn>
                <a:cxn ang="0">
                  <a:pos x="75" y="284"/>
                </a:cxn>
                <a:cxn ang="0">
                  <a:pos x="51" y="214"/>
                </a:cxn>
                <a:cxn ang="0">
                  <a:pos x="39" y="142"/>
                </a:cxn>
                <a:cxn ang="0">
                  <a:pos x="36" y="90"/>
                </a:cxn>
                <a:cxn ang="0">
                  <a:pos x="28" y="55"/>
                </a:cxn>
                <a:cxn ang="0">
                  <a:pos x="16" y="22"/>
                </a:cxn>
                <a:cxn ang="0">
                  <a:pos x="5" y="1"/>
                </a:cxn>
                <a:cxn ang="0">
                  <a:pos x="3" y="14"/>
                </a:cxn>
                <a:cxn ang="0">
                  <a:pos x="10" y="62"/>
                </a:cxn>
              </a:cxnLst>
              <a:rect l="0" t="0" r="r" b="b"/>
              <a:pathLst>
                <a:path w="291" h="688">
                  <a:moveTo>
                    <a:pt x="12" y="85"/>
                  </a:moveTo>
                  <a:lnTo>
                    <a:pt x="9" y="123"/>
                  </a:lnTo>
                  <a:lnTo>
                    <a:pt x="9" y="160"/>
                  </a:lnTo>
                  <a:lnTo>
                    <a:pt x="13" y="196"/>
                  </a:lnTo>
                  <a:lnTo>
                    <a:pt x="21" y="233"/>
                  </a:lnTo>
                  <a:lnTo>
                    <a:pt x="36" y="282"/>
                  </a:lnTo>
                  <a:lnTo>
                    <a:pt x="51" y="331"/>
                  </a:lnTo>
                  <a:lnTo>
                    <a:pt x="67" y="379"/>
                  </a:lnTo>
                  <a:lnTo>
                    <a:pt x="82" y="427"/>
                  </a:lnTo>
                  <a:lnTo>
                    <a:pt x="97" y="475"/>
                  </a:lnTo>
                  <a:lnTo>
                    <a:pt x="113" y="521"/>
                  </a:lnTo>
                  <a:lnTo>
                    <a:pt x="130" y="569"/>
                  </a:lnTo>
                  <a:lnTo>
                    <a:pt x="147" y="617"/>
                  </a:lnTo>
                  <a:lnTo>
                    <a:pt x="155" y="634"/>
                  </a:lnTo>
                  <a:lnTo>
                    <a:pt x="167" y="648"/>
                  </a:lnTo>
                  <a:lnTo>
                    <a:pt x="181" y="659"/>
                  </a:lnTo>
                  <a:lnTo>
                    <a:pt x="196" y="669"/>
                  </a:lnTo>
                  <a:lnTo>
                    <a:pt x="214" y="676"/>
                  </a:lnTo>
                  <a:lnTo>
                    <a:pt x="233" y="682"/>
                  </a:lnTo>
                  <a:lnTo>
                    <a:pt x="251" y="685"/>
                  </a:lnTo>
                  <a:lnTo>
                    <a:pt x="270" y="688"/>
                  </a:lnTo>
                  <a:lnTo>
                    <a:pt x="277" y="686"/>
                  </a:lnTo>
                  <a:lnTo>
                    <a:pt x="283" y="684"/>
                  </a:lnTo>
                  <a:lnTo>
                    <a:pt x="288" y="678"/>
                  </a:lnTo>
                  <a:lnTo>
                    <a:pt x="291" y="671"/>
                  </a:lnTo>
                  <a:lnTo>
                    <a:pt x="291" y="664"/>
                  </a:lnTo>
                  <a:lnTo>
                    <a:pt x="288" y="658"/>
                  </a:lnTo>
                  <a:lnTo>
                    <a:pt x="282" y="654"/>
                  </a:lnTo>
                  <a:lnTo>
                    <a:pt x="275" y="651"/>
                  </a:lnTo>
                  <a:lnTo>
                    <a:pt x="262" y="648"/>
                  </a:lnTo>
                  <a:lnTo>
                    <a:pt x="249" y="645"/>
                  </a:lnTo>
                  <a:lnTo>
                    <a:pt x="235" y="642"/>
                  </a:lnTo>
                  <a:lnTo>
                    <a:pt x="222" y="638"/>
                  </a:lnTo>
                  <a:lnTo>
                    <a:pt x="210" y="634"/>
                  </a:lnTo>
                  <a:lnTo>
                    <a:pt x="200" y="626"/>
                  </a:lnTo>
                  <a:lnTo>
                    <a:pt x="191" y="616"/>
                  </a:lnTo>
                  <a:lnTo>
                    <a:pt x="184" y="603"/>
                  </a:lnTo>
                  <a:lnTo>
                    <a:pt x="173" y="576"/>
                  </a:lnTo>
                  <a:lnTo>
                    <a:pt x="164" y="551"/>
                  </a:lnTo>
                  <a:lnTo>
                    <a:pt x="154" y="524"/>
                  </a:lnTo>
                  <a:lnTo>
                    <a:pt x="146" y="497"/>
                  </a:lnTo>
                  <a:lnTo>
                    <a:pt x="137" y="470"/>
                  </a:lnTo>
                  <a:lnTo>
                    <a:pt x="129" y="443"/>
                  </a:lnTo>
                  <a:lnTo>
                    <a:pt x="120" y="416"/>
                  </a:lnTo>
                  <a:lnTo>
                    <a:pt x="112" y="389"/>
                  </a:lnTo>
                  <a:lnTo>
                    <a:pt x="101" y="354"/>
                  </a:lnTo>
                  <a:lnTo>
                    <a:pt x="88" y="319"/>
                  </a:lnTo>
                  <a:lnTo>
                    <a:pt x="75" y="284"/>
                  </a:lnTo>
                  <a:lnTo>
                    <a:pt x="63" y="249"/>
                  </a:lnTo>
                  <a:lnTo>
                    <a:pt x="51" y="214"/>
                  </a:lnTo>
                  <a:lnTo>
                    <a:pt x="43" y="179"/>
                  </a:lnTo>
                  <a:lnTo>
                    <a:pt x="39" y="142"/>
                  </a:lnTo>
                  <a:lnTo>
                    <a:pt x="37" y="105"/>
                  </a:lnTo>
                  <a:lnTo>
                    <a:pt x="36" y="90"/>
                  </a:lnTo>
                  <a:lnTo>
                    <a:pt x="33" y="72"/>
                  </a:lnTo>
                  <a:lnTo>
                    <a:pt x="28" y="55"/>
                  </a:lnTo>
                  <a:lnTo>
                    <a:pt x="22" y="37"/>
                  </a:lnTo>
                  <a:lnTo>
                    <a:pt x="16" y="22"/>
                  </a:lnTo>
                  <a:lnTo>
                    <a:pt x="10" y="9"/>
                  </a:lnTo>
                  <a:lnTo>
                    <a:pt x="5" y="1"/>
                  </a:lnTo>
                  <a:lnTo>
                    <a:pt x="0" y="0"/>
                  </a:lnTo>
                  <a:lnTo>
                    <a:pt x="3" y="14"/>
                  </a:lnTo>
                  <a:lnTo>
                    <a:pt x="8" y="36"/>
                  </a:lnTo>
                  <a:lnTo>
                    <a:pt x="10" y="62"/>
                  </a:lnTo>
                  <a:lnTo>
                    <a:pt x="12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59" name="Freeform 115"/>
            <p:cNvSpPr>
              <a:spLocks/>
            </p:cNvSpPr>
            <p:nvPr/>
          </p:nvSpPr>
          <p:spPr bwMode="auto">
            <a:xfrm>
              <a:off x="4277" y="3722"/>
              <a:ext cx="18" cy="18"/>
            </a:xfrm>
            <a:custGeom>
              <a:avLst/>
              <a:gdLst/>
              <a:ahLst/>
              <a:cxnLst>
                <a:cxn ang="0">
                  <a:pos x="67" y="18"/>
                </a:cxn>
                <a:cxn ang="0">
                  <a:pos x="70" y="15"/>
                </a:cxn>
                <a:cxn ang="0">
                  <a:pos x="69" y="10"/>
                </a:cxn>
                <a:cxn ang="0">
                  <a:pos x="67" y="5"/>
                </a:cxn>
                <a:cxn ang="0">
                  <a:pos x="61" y="2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44" y="1"/>
                </a:cxn>
                <a:cxn ang="0">
                  <a:pos x="38" y="4"/>
                </a:cxn>
                <a:cxn ang="0">
                  <a:pos x="33" y="9"/>
                </a:cxn>
                <a:cxn ang="0">
                  <a:pos x="27" y="16"/>
                </a:cxn>
                <a:cxn ang="0">
                  <a:pos x="20" y="25"/>
                </a:cxn>
                <a:cxn ang="0">
                  <a:pos x="13" y="35"/>
                </a:cxn>
                <a:cxn ang="0">
                  <a:pos x="7" y="45"/>
                </a:cxn>
                <a:cxn ang="0">
                  <a:pos x="3" y="56"/>
                </a:cxn>
                <a:cxn ang="0">
                  <a:pos x="0" y="64"/>
                </a:cxn>
                <a:cxn ang="0">
                  <a:pos x="3" y="71"/>
                </a:cxn>
                <a:cxn ang="0">
                  <a:pos x="12" y="65"/>
                </a:cxn>
                <a:cxn ang="0">
                  <a:pos x="21" y="57"/>
                </a:cxn>
                <a:cxn ang="0">
                  <a:pos x="32" y="49"/>
                </a:cxn>
                <a:cxn ang="0">
                  <a:pos x="41" y="40"/>
                </a:cxn>
                <a:cxn ang="0">
                  <a:pos x="51" y="33"/>
                </a:cxn>
                <a:cxn ang="0">
                  <a:pos x="58" y="26"/>
                </a:cxn>
                <a:cxn ang="0">
                  <a:pos x="63" y="22"/>
                </a:cxn>
                <a:cxn ang="0">
                  <a:pos x="67" y="18"/>
                </a:cxn>
              </a:cxnLst>
              <a:rect l="0" t="0" r="r" b="b"/>
              <a:pathLst>
                <a:path w="70" h="71">
                  <a:moveTo>
                    <a:pt x="67" y="18"/>
                  </a:moveTo>
                  <a:lnTo>
                    <a:pt x="70" y="15"/>
                  </a:lnTo>
                  <a:lnTo>
                    <a:pt x="69" y="10"/>
                  </a:lnTo>
                  <a:lnTo>
                    <a:pt x="67" y="5"/>
                  </a:lnTo>
                  <a:lnTo>
                    <a:pt x="61" y="2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44" y="1"/>
                  </a:lnTo>
                  <a:lnTo>
                    <a:pt x="38" y="4"/>
                  </a:lnTo>
                  <a:lnTo>
                    <a:pt x="33" y="9"/>
                  </a:lnTo>
                  <a:lnTo>
                    <a:pt x="27" y="16"/>
                  </a:lnTo>
                  <a:lnTo>
                    <a:pt x="20" y="25"/>
                  </a:lnTo>
                  <a:lnTo>
                    <a:pt x="13" y="35"/>
                  </a:lnTo>
                  <a:lnTo>
                    <a:pt x="7" y="45"/>
                  </a:lnTo>
                  <a:lnTo>
                    <a:pt x="3" y="56"/>
                  </a:lnTo>
                  <a:lnTo>
                    <a:pt x="0" y="64"/>
                  </a:lnTo>
                  <a:lnTo>
                    <a:pt x="3" y="71"/>
                  </a:lnTo>
                  <a:lnTo>
                    <a:pt x="12" y="65"/>
                  </a:lnTo>
                  <a:lnTo>
                    <a:pt x="21" y="57"/>
                  </a:lnTo>
                  <a:lnTo>
                    <a:pt x="32" y="49"/>
                  </a:lnTo>
                  <a:lnTo>
                    <a:pt x="41" y="40"/>
                  </a:lnTo>
                  <a:lnTo>
                    <a:pt x="51" y="33"/>
                  </a:lnTo>
                  <a:lnTo>
                    <a:pt x="58" y="26"/>
                  </a:lnTo>
                  <a:lnTo>
                    <a:pt x="63" y="22"/>
                  </a:lnTo>
                  <a:lnTo>
                    <a:pt x="6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Freeform 116"/>
            <p:cNvSpPr>
              <a:spLocks/>
            </p:cNvSpPr>
            <p:nvPr/>
          </p:nvSpPr>
          <p:spPr bwMode="auto">
            <a:xfrm>
              <a:off x="4288" y="3746"/>
              <a:ext cx="21" cy="6"/>
            </a:xfrm>
            <a:custGeom>
              <a:avLst/>
              <a:gdLst/>
              <a:ahLst/>
              <a:cxnLst>
                <a:cxn ang="0">
                  <a:pos x="74" y="19"/>
                </a:cxn>
                <a:cxn ang="0">
                  <a:pos x="77" y="18"/>
                </a:cxn>
                <a:cxn ang="0">
                  <a:pos x="79" y="16"/>
                </a:cxn>
                <a:cxn ang="0">
                  <a:pos x="81" y="12"/>
                </a:cxn>
                <a:cxn ang="0">
                  <a:pos x="82" y="9"/>
                </a:cxn>
                <a:cxn ang="0">
                  <a:pos x="81" y="5"/>
                </a:cxn>
                <a:cxn ang="0">
                  <a:pos x="78" y="2"/>
                </a:cxn>
                <a:cxn ang="0">
                  <a:pos x="75" y="0"/>
                </a:cxn>
                <a:cxn ang="0">
                  <a:pos x="70" y="0"/>
                </a:cxn>
                <a:cxn ang="0">
                  <a:pos x="61" y="3"/>
                </a:cxn>
                <a:cxn ang="0">
                  <a:pos x="49" y="6"/>
                </a:cxn>
                <a:cxn ang="0">
                  <a:pos x="37" y="9"/>
                </a:cxn>
                <a:cxn ang="0">
                  <a:pos x="27" y="10"/>
                </a:cxn>
                <a:cxn ang="0">
                  <a:pos x="16" y="13"/>
                </a:cxn>
                <a:cxn ang="0">
                  <a:pos x="8" y="16"/>
                </a:cxn>
                <a:cxn ang="0">
                  <a:pos x="2" y="19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26" y="23"/>
                </a:cxn>
                <a:cxn ang="0">
                  <a:pos x="35" y="23"/>
                </a:cxn>
                <a:cxn ang="0">
                  <a:pos x="44" y="21"/>
                </a:cxn>
                <a:cxn ang="0">
                  <a:pos x="54" y="20"/>
                </a:cxn>
                <a:cxn ang="0">
                  <a:pos x="64" y="20"/>
                </a:cxn>
                <a:cxn ang="0">
                  <a:pos x="74" y="19"/>
                </a:cxn>
              </a:cxnLst>
              <a:rect l="0" t="0" r="r" b="b"/>
              <a:pathLst>
                <a:path w="82" h="24">
                  <a:moveTo>
                    <a:pt x="74" y="19"/>
                  </a:moveTo>
                  <a:lnTo>
                    <a:pt x="77" y="18"/>
                  </a:lnTo>
                  <a:lnTo>
                    <a:pt x="79" y="16"/>
                  </a:lnTo>
                  <a:lnTo>
                    <a:pt x="81" y="12"/>
                  </a:lnTo>
                  <a:lnTo>
                    <a:pt x="82" y="9"/>
                  </a:lnTo>
                  <a:lnTo>
                    <a:pt x="81" y="5"/>
                  </a:lnTo>
                  <a:lnTo>
                    <a:pt x="78" y="2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1" y="3"/>
                  </a:lnTo>
                  <a:lnTo>
                    <a:pt x="49" y="6"/>
                  </a:lnTo>
                  <a:lnTo>
                    <a:pt x="37" y="9"/>
                  </a:lnTo>
                  <a:lnTo>
                    <a:pt x="27" y="10"/>
                  </a:lnTo>
                  <a:lnTo>
                    <a:pt x="16" y="13"/>
                  </a:lnTo>
                  <a:lnTo>
                    <a:pt x="8" y="16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26" y="23"/>
                  </a:lnTo>
                  <a:lnTo>
                    <a:pt x="35" y="23"/>
                  </a:lnTo>
                  <a:lnTo>
                    <a:pt x="44" y="21"/>
                  </a:lnTo>
                  <a:lnTo>
                    <a:pt x="54" y="20"/>
                  </a:lnTo>
                  <a:lnTo>
                    <a:pt x="64" y="20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61" name="Freeform 117"/>
            <p:cNvSpPr>
              <a:spLocks/>
            </p:cNvSpPr>
            <p:nvPr/>
          </p:nvSpPr>
          <p:spPr bwMode="auto">
            <a:xfrm>
              <a:off x="4297" y="3766"/>
              <a:ext cx="28" cy="7"/>
            </a:xfrm>
            <a:custGeom>
              <a:avLst/>
              <a:gdLst/>
              <a:ahLst/>
              <a:cxnLst>
                <a:cxn ang="0">
                  <a:pos x="98" y="29"/>
                </a:cxn>
                <a:cxn ang="0">
                  <a:pos x="102" y="29"/>
                </a:cxn>
                <a:cxn ang="0">
                  <a:pos x="107" y="25"/>
                </a:cxn>
                <a:cxn ang="0">
                  <a:pos x="111" y="22"/>
                </a:cxn>
                <a:cxn ang="0">
                  <a:pos x="113" y="16"/>
                </a:cxn>
                <a:cxn ang="0">
                  <a:pos x="112" y="11"/>
                </a:cxn>
                <a:cxn ang="0">
                  <a:pos x="109" y="7"/>
                </a:cxn>
                <a:cxn ang="0">
                  <a:pos x="106" y="3"/>
                </a:cxn>
                <a:cxn ang="0">
                  <a:pos x="100" y="2"/>
                </a:cxn>
                <a:cxn ang="0">
                  <a:pos x="86" y="2"/>
                </a:cxn>
                <a:cxn ang="0">
                  <a:pos x="70" y="2"/>
                </a:cxn>
                <a:cxn ang="0">
                  <a:pos x="53" y="1"/>
                </a:cxn>
                <a:cxn ang="0">
                  <a:pos x="37" y="1"/>
                </a:cxn>
                <a:cxn ang="0">
                  <a:pos x="23" y="0"/>
                </a:cxn>
                <a:cxn ang="0">
                  <a:pos x="10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8" y="9"/>
                </a:cxn>
                <a:cxn ang="0">
                  <a:pos x="17" y="12"/>
                </a:cxn>
                <a:cxn ang="0">
                  <a:pos x="30" y="15"/>
                </a:cxn>
                <a:cxn ang="0">
                  <a:pos x="43" y="17"/>
                </a:cxn>
                <a:cxn ang="0">
                  <a:pos x="57" y="19"/>
                </a:cxn>
                <a:cxn ang="0">
                  <a:pos x="71" y="23"/>
                </a:cxn>
                <a:cxn ang="0">
                  <a:pos x="85" y="25"/>
                </a:cxn>
                <a:cxn ang="0">
                  <a:pos x="98" y="29"/>
                </a:cxn>
              </a:cxnLst>
              <a:rect l="0" t="0" r="r" b="b"/>
              <a:pathLst>
                <a:path w="113" h="29">
                  <a:moveTo>
                    <a:pt x="98" y="29"/>
                  </a:moveTo>
                  <a:lnTo>
                    <a:pt x="102" y="29"/>
                  </a:lnTo>
                  <a:lnTo>
                    <a:pt x="107" y="25"/>
                  </a:lnTo>
                  <a:lnTo>
                    <a:pt x="111" y="22"/>
                  </a:lnTo>
                  <a:lnTo>
                    <a:pt x="113" y="16"/>
                  </a:lnTo>
                  <a:lnTo>
                    <a:pt x="112" y="11"/>
                  </a:lnTo>
                  <a:lnTo>
                    <a:pt x="109" y="7"/>
                  </a:lnTo>
                  <a:lnTo>
                    <a:pt x="106" y="3"/>
                  </a:lnTo>
                  <a:lnTo>
                    <a:pt x="100" y="2"/>
                  </a:lnTo>
                  <a:lnTo>
                    <a:pt x="86" y="2"/>
                  </a:lnTo>
                  <a:lnTo>
                    <a:pt x="70" y="2"/>
                  </a:lnTo>
                  <a:lnTo>
                    <a:pt x="53" y="1"/>
                  </a:lnTo>
                  <a:lnTo>
                    <a:pt x="37" y="1"/>
                  </a:lnTo>
                  <a:lnTo>
                    <a:pt x="23" y="0"/>
                  </a:lnTo>
                  <a:lnTo>
                    <a:pt x="10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30" y="15"/>
                  </a:lnTo>
                  <a:lnTo>
                    <a:pt x="43" y="17"/>
                  </a:lnTo>
                  <a:lnTo>
                    <a:pt x="57" y="19"/>
                  </a:lnTo>
                  <a:lnTo>
                    <a:pt x="71" y="23"/>
                  </a:lnTo>
                  <a:lnTo>
                    <a:pt x="85" y="25"/>
                  </a:lnTo>
                  <a:lnTo>
                    <a:pt x="9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62" name="Freeform 118"/>
            <p:cNvSpPr>
              <a:spLocks/>
            </p:cNvSpPr>
            <p:nvPr/>
          </p:nvSpPr>
          <p:spPr bwMode="auto">
            <a:xfrm>
              <a:off x="4217" y="3662"/>
              <a:ext cx="70" cy="122"/>
            </a:xfrm>
            <a:custGeom>
              <a:avLst/>
              <a:gdLst/>
              <a:ahLst/>
              <a:cxnLst>
                <a:cxn ang="0">
                  <a:pos x="87" y="243"/>
                </a:cxn>
                <a:cxn ang="0">
                  <a:pos x="106" y="275"/>
                </a:cxn>
                <a:cxn ang="0">
                  <a:pos x="126" y="307"/>
                </a:cxn>
                <a:cxn ang="0">
                  <a:pos x="145" y="337"/>
                </a:cxn>
                <a:cxn ang="0">
                  <a:pos x="166" y="368"/>
                </a:cxn>
                <a:cxn ang="0">
                  <a:pos x="187" y="397"/>
                </a:cxn>
                <a:cxn ang="0">
                  <a:pos x="210" y="426"/>
                </a:cxn>
                <a:cxn ang="0">
                  <a:pos x="233" y="455"/>
                </a:cxn>
                <a:cxn ang="0">
                  <a:pos x="256" y="483"/>
                </a:cxn>
                <a:cxn ang="0">
                  <a:pos x="260" y="487"/>
                </a:cxn>
                <a:cxn ang="0">
                  <a:pos x="265" y="489"/>
                </a:cxn>
                <a:cxn ang="0">
                  <a:pos x="269" y="489"/>
                </a:cxn>
                <a:cxn ang="0">
                  <a:pos x="274" y="487"/>
                </a:cxn>
                <a:cxn ang="0">
                  <a:pos x="279" y="483"/>
                </a:cxn>
                <a:cxn ang="0">
                  <a:pos x="280" y="479"/>
                </a:cxn>
                <a:cxn ang="0">
                  <a:pos x="280" y="474"/>
                </a:cxn>
                <a:cxn ang="0">
                  <a:pos x="279" y="469"/>
                </a:cxn>
                <a:cxn ang="0">
                  <a:pos x="261" y="438"/>
                </a:cxn>
                <a:cxn ang="0">
                  <a:pos x="242" y="406"/>
                </a:cxn>
                <a:cxn ang="0">
                  <a:pos x="223" y="377"/>
                </a:cxn>
                <a:cxn ang="0">
                  <a:pos x="202" y="348"/>
                </a:cxn>
                <a:cxn ang="0">
                  <a:pos x="179" y="319"/>
                </a:cxn>
                <a:cxn ang="0">
                  <a:pos x="158" y="289"/>
                </a:cxn>
                <a:cxn ang="0">
                  <a:pos x="137" y="260"/>
                </a:cxn>
                <a:cxn ang="0">
                  <a:pos x="117" y="228"/>
                </a:cxn>
                <a:cxn ang="0">
                  <a:pos x="100" y="197"/>
                </a:cxn>
                <a:cxn ang="0">
                  <a:pos x="81" y="161"/>
                </a:cxn>
                <a:cxn ang="0">
                  <a:pos x="64" y="122"/>
                </a:cxn>
                <a:cxn ang="0">
                  <a:pos x="47" y="85"/>
                </a:cxn>
                <a:cxn ang="0">
                  <a:pos x="31" y="51"/>
                </a:cxn>
                <a:cxn ang="0">
                  <a:pos x="18" y="24"/>
                </a:cxn>
                <a:cxn ang="0">
                  <a:pos x="7" y="6"/>
                </a:cxn>
                <a:cxn ang="0">
                  <a:pos x="0" y="0"/>
                </a:cxn>
                <a:cxn ang="0">
                  <a:pos x="4" y="14"/>
                </a:cxn>
                <a:cxn ang="0">
                  <a:pos x="11" y="37"/>
                </a:cxn>
                <a:cxn ang="0">
                  <a:pos x="19" y="67"/>
                </a:cxn>
                <a:cxn ang="0">
                  <a:pos x="31" y="101"/>
                </a:cxn>
                <a:cxn ang="0">
                  <a:pos x="44" y="138"/>
                </a:cxn>
                <a:cxn ang="0">
                  <a:pos x="57" y="176"/>
                </a:cxn>
                <a:cxn ang="0">
                  <a:pos x="72" y="211"/>
                </a:cxn>
                <a:cxn ang="0">
                  <a:pos x="87" y="243"/>
                </a:cxn>
              </a:cxnLst>
              <a:rect l="0" t="0" r="r" b="b"/>
              <a:pathLst>
                <a:path w="280" h="489">
                  <a:moveTo>
                    <a:pt x="87" y="243"/>
                  </a:moveTo>
                  <a:lnTo>
                    <a:pt x="106" y="275"/>
                  </a:lnTo>
                  <a:lnTo>
                    <a:pt x="126" y="307"/>
                  </a:lnTo>
                  <a:lnTo>
                    <a:pt x="145" y="337"/>
                  </a:lnTo>
                  <a:lnTo>
                    <a:pt x="166" y="368"/>
                  </a:lnTo>
                  <a:lnTo>
                    <a:pt x="187" y="397"/>
                  </a:lnTo>
                  <a:lnTo>
                    <a:pt x="210" y="426"/>
                  </a:lnTo>
                  <a:lnTo>
                    <a:pt x="233" y="455"/>
                  </a:lnTo>
                  <a:lnTo>
                    <a:pt x="256" y="483"/>
                  </a:lnTo>
                  <a:lnTo>
                    <a:pt x="260" y="487"/>
                  </a:lnTo>
                  <a:lnTo>
                    <a:pt x="265" y="489"/>
                  </a:lnTo>
                  <a:lnTo>
                    <a:pt x="269" y="489"/>
                  </a:lnTo>
                  <a:lnTo>
                    <a:pt x="274" y="487"/>
                  </a:lnTo>
                  <a:lnTo>
                    <a:pt x="279" y="483"/>
                  </a:lnTo>
                  <a:lnTo>
                    <a:pt x="280" y="479"/>
                  </a:lnTo>
                  <a:lnTo>
                    <a:pt x="280" y="474"/>
                  </a:lnTo>
                  <a:lnTo>
                    <a:pt x="279" y="469"/>
                  </a:lnTo>
                  <a:lnTo>
                    <a:pt x="261" y="438"/>
                  </a:lnTo>
                  <a:lnTo>
                    <a:pt x="242" y="406"/>
                  </a:lnTo>
                  <a:lnTo>
                    <a:pt x="223" y="377"/>
                  </a:lnTo>
                  <a:lnTo>
                    <a:pt x="202" y="348"/>
                  </a:lnTo>
                  <a:lnTo>
                    <a:pt x="179" y="319"/>
                  </a:lnTo>
                  <a:lnTo>
                    <a:pt x="158" y="289"/>
                  </a:lnTo>
                  <a:lnTo>
                    <a:pt x="137" y="260"/>
                  </a:lnTo>
                  <a:lnTo>
                    <a:pt x="117" y="228"/>
                  </a:lnTo>
                  <a:lnTo>
                    <a:pt x="100" y="197"/>
                  </a:lnTo>
                  <a:lnTo>
                    <a:pt x="81" y="161"/>
                  </a:lnTo>
                  <a:lnTo>
                    <a:pt x="64" y="122"/>
                  </a:lnTo>
                  <a:lnTo>
                    <a:pt x="47" y="85"/>
                  </a:lnTo>
                  <a:lnTo>
                    <a:pt x="31" y="51"/>
                  </a:lnTo>
                  <a:lnTo>
                    <a:pt x="18" y="24"/>
                  </a:lnTo>
                  <a:lnTo>
                    <a:pt x="7" y="6"/>
                  </a:lnTo>
                  <a:lnTo>
                    <a:pt x="0" y="0"/>
                  </a:lnTo>
                  <a:lnTo>
                    <a:pt x="4" y="14"/>
                  </a:lnTo>
                  <a:lnTo>
                    <a:pt x="11" y="37"/>
                  </a:lnTo>
                  <a:lnTo>
                    <a:pt x="19" y="67"/>
                  </a:lnTo>
                  <a:lnTo>
                    <a:pt x="31" y="101"/>
                  </a:lnTo>
                  <a:lnTo>
                    <a:pt x="44" y="138"/>
                  </a:lnTo>
                  <a:lnTo>
                    <a:pt x="57" y="176"/>
                  </a:lnTo>
                  <a:lnTo>
                    <a:pt x="72" y="211"/>
                  </a:lnTo>
                  <a:lnTo>
                    <a:pt x="87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63" name="Freeform 119"/>
            <p:cNvSpPr>
              <a:spLocks/>
            </p:cNvSpPr>
            <p:nvPr/>
          </p:nvSpPr>
          <p:spPr bwMode="auto">
            <a:xfrm>
              <a:off x="4030" y="3501"/>
              <a:ext cx="49" cy="60"/>
            </a:xfrm>
            <a:custGeom>
              <a:avLst/>
              <a:gdLst/>
              <a:ahLst/>
              <a:cxnLst>
                <a:cxn ang="0">
                  <a:pos x="73" y="37"/>
                </a:cxn>
                <a:cxn ang="0">
                  <a:pos x="59" y="47"/>
                </a:cxn>
                <a:cxn ang="0">
                  <a:pos x="46" y="59"/>
                </a:cxn>
                <a:cxn ang="0">
                  <a:pos x="33" y="73"/>
                </a:cxn>
                <a:cxn ang="0">
                  <a:pos x="22" y="87"/>
                </a:cxn>
                <a:cxn ang="0">
                  <a:pos x="14" y="102"/>
                </a:cxn>
                <a:cxn ang="0">
                  <a:pos x="7" y="117"/>
                </a:cxn>
                <a:cxn ang="0">
                  <a:pos x="3" y="132"/>
                </a:cxn>
                <a:cxn ang="0">
                  <a:pos x="0" y="149"/>
                </a:cxn>
                <a:cxn ang="0">
                  <a:pos x="3" y="173"/>
                </a:cxn>
                <a:cxn ang="0">
                  <a:pos x="12" y="193"/>
                </a:cxn>
                <a:cxn ang="0">
                  <a:pos x="26" y="211"/>
                </a:cxn>
                <a:cxn ang="0">
                  <a:pos x="43" y="224"/>
                </a:cxn>
                <a:cxn ang="0">
                  <a:pos x="64" y="233"/>
                </a:cxn>
                <a:cxn ang="0">
                  <a:pos x="88" y="239"/>
                </a:cxn>
                <a:cxn ang="0">
                  <a:pos x="110" y="240"/>
                </a:cxn>
                <a:cxn ang="0">
                  <a:pos x="132" y="237"/>
                </a:cxn>
                <a:cxn ang="0">
                  <a:pos x="137" y="237"/>
                </a:cxn>
                <a:cxn ang="0">
                  <a:pos x="142" y="234"/>
                </a:cxn>
                <a:cxn ang="0">
                  <a:pos x="145" y="230"/>
                </a:cxn>
                <a:cxn ang="0">
                  <a:pos x="146" y="225"/>
                </a:cxn>
                <a:cxn ang="0">
                  <a:pos x="145" y="222"/>
                </a:cxn>
                <a:cxn ang="0">
                  <a:pos x="142" y="222"/>
                </a:cxn>
                <a:cxn ang="0">
                  <a:pos x="137" y="221"/>
                </a:cxn>
                <a:cxn ang="0">
                  <a:pos x="131" y="221"/>
                </a:cxn>
                <a:cxn ang="0">
                  <a:pos x="124" y="221"/>
                </a:cxn>
                <a:cxn ang="0">
                  <a:pos x="118" y="221"/>
                </a:cxn>
                <a:cxn ang="0">
                  <a:pos x="112" y="221"/>
                </a:cxn>
                <a:cxn ang="0">
                  <a:pos x="109" y="221"/>
                </a:cxn>
                <a:cxn ang="0">
                  <a:pos x="97" y="220"/>
                </a:cxn>
                <a:cxn ang="0">
                  <a:pos x="87" y="219"/>
                </a:cxn>
                <a:cxn ang="0">
                  <a:pos x="75" y="218"/>
                </a:cxn>
                <a:cxn ang="0">
                  <a:pos x="63" y="214"/>
                </a:cxn>
                <a:cxn ang="0">
                  <a:pos x="52" y="211"/>
                </a:cxn>
                <a:cxn ang="0">
                  <a:pos x="40" y="203"/>
                </a:cxn>
                <a:cxn ang="0">
                  <a:pos x="29" y="192"/>
                </a:cxn>
                <a:cxn ang="0">
                  <a:pos x="18" y="177"/>
                </a:cxn>
                <a:cxn ang="0">
                  <a:pos x="15" y="159"/>
                </a:cxn>
                <a:cxn ang="0">
                  <a:pos x="17" y="143"/>
                </a:cxn>
                <a:cxn ang="0">
                  <a:pos x="21" y="127"/>
                </a:cxn>
                <a:cxn ang="0">
                  <a:pos x="28" y="111"/>
                </a:cxn>
                <a:cxn ang="0">
                  <a:pos x="39" y="97"/>
                </a:cxn>
                <a:cxn ang="0">
                  <a:pos x="50" y="83"/>
                </a:cxn>
                <a:cxn ang="0">
                  <a:pos x="63" y="72"/>
                </a:cxn>
                <a:cxn ang="0">
                  <a:pos x="79" y="60"/>
                </a:cxn>
                <a:cxn ang="0">
                  <a:pos x="94" y="49"/>
                </a:cxn>
                <a:cxn ang="0">
                  <a:pos x="110" y="40"/>
                </a:cxn>
                <a:cxn ang="0">
                  <a:pos x="126" y="32"/>
                </a:cxn>
                <a:cxn ang="0">
                  <a:pos x="142" y="25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7"/>
                </a:cxn>
              </a:cxnLst>
              <a:rect l="0" t="0" r="r" b="b"/>
              <a:pathLst>
                <a:path w="198" h="240">
                  <a:moveTo>
                    <a:pt x="73" y="37"/>
                  </a:moveTo>
                  <a:lnTo>
                    <a:pt x="59" y="47"/>
                  </a:lnTo>
                  <a:lnTo>
                    <a:pt x="46" y="59"/>
                  </a:lnTo>
                  <a:lnTo>
                    <a:pt x="33" y="73"/>
                  </a:lnTo>
                  <a:lnTo>
                    <a:pt x="22" y="87"/>
                  </a:lnTo>
                  <a:lnTo>
                    <a:pt x="14" y="102"/>
                  </a:lnTo>
                  <a:lnTo>
                    <a:pt x="7" y="117"/>
                  </a:lnTo>
                  <a:lnTo>
                    <a:pt x="3" y="132"/>
                  </a:lnTo>
                  <a:lnTo>
                    <a:pt x="0" y="149"/>
                  </a:lnTo>
                  <a:lnTo>
                    <a:pt x="3" y="173"/>
                  </a:lnTo>
                  <a:lnTo>
                    <a:pt x="12" y="193"/>
                  </a:lnTo>
                  <a:lnTo>
                    <a:pt x="26" y="211"/>
                  </a:lnTo>
                  <a:lnTo>
                    <a:pt x="43" y="224"/>
                  </a:lnTo>
                  <a:lnTo>
                    <a:pt x="64" y="233"/>
                  </a:lnTo>
                  <a:lnTo>
                    <a:pt x="88" y="239"/>
                  </a:lnTo>
                  <a:lnTo>
                    <a:pt x="110" y="240"/>
                  </a:lnTo>
                  <a:lnTo>
                    <a:pt x="132" y="237"/>
                  </a:lnTo>
                  <a:lnTo>
                    <a:pt x="137" y="237"/>
                  </a:lnTo>
                  <a:lnTo>
                    <a:pt x="142" y="234"/>
                  </a:lnTo>
                  <a:lnTo>
                    <a:pt x="145" y="230"/>
                  </a:lnTo>
                  <a:lnTo>
                    <a:pt x="146" y="225"/>
                  </a:lnTo>
                  <a:lnTo>
                    <a:pt x="145" y="222"/>
                  </a:lnTo>
                  <a:lnTo>
                    <a:pt x="142" y="222"/>
                  </a:lnTo>
                  <a:lnTo>
                    <a:pt x="137" y="221"/>
                  </a:lnTo>
                  <a:lnTo>
                    <a:pt x="131" y="221"/>
                  </a:lnTo>
                  <a:lnTo>
                    <a:pt x="124" y="221"/>
                  </a:lnTo>
                  <a:lnTo>
                    <a:pt x="118" y="221"/>
                  </a:lnTo>
                  <a:lnTo>
                    <a:pt x="112" y="221"/>
                  </a:lnTo>
                  <a:lnTo>
                    <a:pt x="109" y="221"/>
                  </a:lnTo>
                  <a:lnTo>
                    <a:pt x="97" y="220"/>
                  </a:lnTo>
                  <a:lnTo>
                    <a:pt x="87" y="219"/>
                  </a:lnTo>
                  <a:lnTo>
                    <a:pt x="75" y="218"/>
                  </a:lnTo>
                  <a:lnTo>
                    <a:pt x="63" y="214"/>
                  </a:lnTo>
                  <a:lnTo>
                    <a:pt x="52" y="211"/>
                  </a:lnTo>
                  <a:lnTo>
                    <a:pt x="40" y="203"/>
                  </a:lnTo>
                  <a:lnTo>
                    <a:pt x="29" y="192"/>
                  </a:lnTo>
                  <a:lnTo>
                    <a:pt x="18" y="177"/>
                  </a:lnTo>
                  <a:lnTo>
                    <a:pt x="15" y="159"/>
                  </a:lnTo>
                  <a:lnTo>
                    <a:pt x="17" y="143"/>
                  </a:lnTo>
                  <a:lnTo>
                    <a:pt x="21" y="127"/>
                  </a:lnTo>
                  <a:lnTo>
                    <a:pt x="28" y="111"/>
                  </a:lnTo>
                  <a:lnTo>
                    <a:pt x="39" y="97"/>
                  </a:lnTo>
                  <a:lnTo>
                    <a:pt x="50" y="83"/>
                  </a:lnTo>
                  <a:lnTo>
                    <a:pt x="63" y="72"/>
                  </a:lnTo>
                  <a:lnTo>
                    <a:pt x="79" y="60"/>
                  </a:lnTo>
                  <a:lnTo>
                    <a:pt x="94" y="49"/>
                  </a:lnTo>
                  <a:lnTo>
                    <a:pt x="110" y="40"/>
                  </a:lnTo>
                  <a:lnTo>
                    <a:pt x="126" y="32"/>
                  </a:lnTo>
                  <a:lnTo>
                    <a:pt x="142" y="25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64" name="Freeform 120"/>
            <p:cNvSpPr>
              <a:spLocks/>
            </p:cNvSpPr>
            <p:nvPr/>
          </p:nvSpPr>
          <p:spPr bwMode="auto">
            <a:xfrm>
              <a:off x="4115" y="3501"/>
              <a:ext cx="31" cy="46"/>
            </a:xfrm>
            <a:custGeom>
              <a:avLst/>
              <a:gdLst/>
              <a:ahLst/>
              <a:cxnLst>
                <a:cxn ang="0">
                  <a:pos x="108" y="62"/>
                </a:cxn>
                <a:cxn ang="0">
                  <a:pos x="111" y="82"/>
                </a:cxn>
                <a:cxn ang="0">
                  <a:pos x="109" y="98"/>
                </a:cxn>
                <a:cxn ang="0">
                  <a:pos x="101" y="112"/>
                </a:cxn>
                <a:cxn ang="0">
                  <a:pos x="89" y="125"/>
                </a:cxn>
                <a:cxn ang="0">
                  <a:pos x="75" y="137"/>
                </a:cxn>
                <a:cxn ang="0">
                  <a:pos x="60" y="147"/>
                </a:cxn>
                <a:cxn ang="0">
                  <a:pos x="43" y="159"/>
                </a:cxn>
                <a:cxn ang="0">
                  <a:pos x="29" y="170"/>
                </a:cxn>
                <a:cxn ang="0">
                  <a:pos x="27" y="173"/>
                </a:cxn>
                <a:cxn ang="0">
                  <a:pos x="26" y="175"/>
                </a:cxn>
                <a:cxn ang="0">
                  <a:pos x="26" y="179"/>
                </a:cxn>
                <a:cxn ang="0">
                  <a:pos x="28" y="182"/>
                </a:cxn>
                <a:cxn ang="0">
                  <a:pos x="31" y="185"/>
                </a:cxn>
                <a:cxn ang="0">
                  <a:pos x="34" y="186"/>
                </a:cxn>
                <a:cxn ang="0">
                  <a:pos x="38" y="186"/>
                </a:cxn>
                <a:cxn ang="0">
                  <a:pos x="41" y="185"/>
                </a:cxn>
                <a:cxn ang="0">
                  <a:pos x="59" y="174"/>
                </a:cxn>
                <a:cxn ang="0">
                  <a:pos x="76" y="163"/>
                </a:cxn>
                <a:cxn ang="0">
                  <a:pos x="93" y="150"/>
                </a:cxn>
                <a:cxn ang="0">
                  <a:pos x="108" y="134"/>
                </a:cxn>
                <a:cxn ang="0">
                  <a:pos x="118" y="118"/>
                </a:cxn>
                <a:cxn ang="0">
                  <a:pos x="125" y="99"/>
                </a:cxn>
                <a:cxn ang="0">
                  <a:pos x="128" y="79"/>
                </a:cxn>
                <a:cxn ang="0">
                  <a:pos x="123" y="58"/>
                </a:cxn>
                <a:cxn ang="0">
                  <a:pos x="112" y="42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4" y="0"/>
                </a:cxn>
                <a:cxn ang="0">
                  <a:pos x="10" y="1"/>
                </a:cxn>
                <a:cxn ang="0">
                  <a:pos x="0" y="6"/>
                </a:cxn>
                <a:cxn ang="0">
                  <a:pos x="17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7"/>
                </a:cxn>
                <a:cxn ang="0">
                  <a:pos x="108" y="62"/>
                </a:cxn>
              </a:cxnLst>
              <a:rect l="0" t="0" r="r" b="b"/>
              <a:pathLst>
                <a:path w="128" h="186">
                  <a:moveTo>
                    <a:pt x="108" y="62"/>
                  </a:moveTo>
                  <a:lnTo>
                    <a:pt x="111" y="82"/>
                  </a:lnTo>
                  <a:lnTo>
                    <a:pt x="109" y="98"/>
                  </a:lnTo>
                  <a:lnTo>
                    <a:pt x="101" y="112"/>
                  </a:lnTo>
                  <a:lnTo>
                    <a:pt x="89" y="125"/>
                  </a:lnTo>
                  <a:lnTo>
                    <a:pt x="75" y="137"/>
                  </a:lnTo>
                  <a:lnTo>
                    <a:pt x="60" y="147"/>
                  </a:lnTo>
                  <a:lnTo>
                    <a:pt x="43" y="159"/>
                  </a:lnTo>
                  <a:lnTo>
                    <a:pt x="29" y="170"/>
                  </a:lnTo>
                  <a:lnTo>
                    <a:pt x="27" y="173"/>
                  </a:lnTo>
                  <a:lnTo>
                    <a:pt x="26" y="175"/>
                  </a:lnTo>
                  <a:lnTo>
                    <a:pt x="26" y="179"/>
                  </a:lnTo>
                  <a:lnTo>
                    <a:pt x="28" y="182"/>
                  </a:lnTo>
                  <a:lnTo>
                    <a:pt x="31" y="185"/>
                  </a:lnTo>
                  <a:lnTo>
                    <a:pt x="34" y="186"/>
                  </a:lnTo>
                  <a:lnTo>
                    <a:pt x="38" y="186"/>
                  </a:lnTo>
                  <a:lnTo>
                    <a:pt x="41" y="185"/>
                  </a:lnTo>
                  <a:lnTo>
                    <a:pt x="59" y="174"/>
                  </a:lnTo>
                  <a:lnTo>
                    <a:pt x="76" y="163"/>
                  </a:lnTo>
                  <a:lnTo>
                    <a:pt x="93" y="150"/>
                  </a:lnTo>
                  <a:lnTo>
                    <a:pt x="108" y="134"/>
                  </a:lnTo>
                  <a:lnTo>
                    <a:pt x="118" y="118"/>
                  </a:lnTo>
                  <a:lnTo>
                    <a:pt x="125" y="99"/>
                  </a:lnTo>
                  <a:lnTo>
                    <a:pt x="128" y="79"/>
                  </a:lnTo>
                  <a:lnTo>
                    <a:pt x="123" y="58"/>
                  </a:lnTo>
                  <a:lnTo>
                    <a:pt x="112" y="42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4" y="0"/>
                  </a:lnTo>
                  <a:lnTo>
                    <a:pt x="10" y="1"/>
                  </a:lnTo>
                  <a:lnTo>
                    <a:pt x="0" y="6"/>
                  </a:lnTo>
                  <a:lnTo>
                    <a:pt x="17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7"/>
                  </a:lnTo>
                  <a:lnTo>
                    <a:pt x="10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65" name="Freeform 121"/>
            <p:cNvSpPr>
              <a:spLocks/>
            </p:cNvSpPr>
            <p:nvPr/>
          </p:nvSpPr>
          <p:spPr bwMode="auto">
            <a:xfrm>
              <a:off x="3998" y="3490"/>
              <a:ext cx="81" cy="97"/>
            </a:xfrm>
            <a:custGeom>
              <a:avLst/>
              <a:gdLst/>
              <a:ahLst/>
              <a:cxnLst>
                <a:cxn ang="0">
                  <a:pos x="100" y="71"/>
                </a:cxn>
                <a:cxn ang="0">
                  <a:pos x="54" y="117"/>
                </a:cxn>
                <a:cxn ang="0">
                  <a:pos x="17" y="171"/>
                </a:cxn>
                <a:cxn ang="0">
                  <a:pos x="0" y="231"/>
                </a:cxn>
                <a:cxn ang="0">
                  <a:pos x="3" y="272"/>
                </a:cxn>
                <a:cxn ang="0">
                  <a:pos x="10" y="289"/>
                </a:cxn>
                <a:cxn ang="0">
                  <a:pos x="21" y="304"/>
                </a:cxn>
                <a:cxn ang="0">
                  <a:pos x="34" y="317"/>
                </a:cxn>
                <a:cxn ang="0">
                  <a:pos x="56" y="331"/>
                </a:cxn>
                <a:cxn ang="0">
                  <a:pos x="86" y="346"/>
                </a:cxn>
                <a:cxn ang="0">
                  <a:pos x="119" y="358"/>
                </a:cxn>
                <a:cxn ang="0">
                  <a:pos x="152" y="367"/>
                </a:cxn>
                <a:cxn ang="0">
                  <a:pos x="186" y="374"/>
                </a:cxn>
                <a:cxn ang="0">
                  <a:pos x="220" y="379"/>
                </a:cxn>
                <a:cxn ang="0">
                  <a:pos x="255" y="382"/>
                </a:cxn>
                <a:cxn ang="0">
                  <a:pos x="289" y="385"/>
                </a:cxn>
                <a:cxn ang="0">
                  <a:pos x="311" y="386"/>
                </a:cxn>
                <a:cxn ang="0">
                  <a:pos x="319" y="379"/>
                </a:cxn>
                <a:cxn ang="0">
                  <a:pos x="321" y="367"/>
                </a:cxn>
                <a:cxn ang="0">
                  <a:pos x="314" y="359"/>
                </a:cxn>
                <a:cxn ang="0">
                  <a:pos x="293" y="358"/>
                </a:cxn>
                <a:cxn ang="0">
                  <a:pos x="262" y="357"/>
                </a:cxn>
                <a:cxn ang="0">
                  <a:pos x="230" y="354"/>
                </a:cxn>
                <a:cxn ang="0">
                  <a:pos x="199" y="350"/>
                </a:cxn>
                <a:cxn ang="0">
                  <a:pos x="167" y="344"/>
                </a:cxn>
                <a:cxn ang="0">
                  <a:pos x="136" y="336"/>
                </a:cxn>
                <a:cxn ang="0">
                  <a:pos x="105" y="326"/>
                </a:cxn>
                <a:cxn ang="0">
                  <a:pos x="76" y="312"/>
                </a:cxn>
                <a:cxn ang="0">
                  <a:pos x="50" y="297"/>
                </a:cxn>
                <a:cxn ang="0">
                  <a:pos x="35" y="274"/>
                </a:cxn>
                <a:cxn ang="0">
                  <a:pos x="30" y="243"/>
                </a:cxn>
                <a:cxn ang="0">
                  <a:pos x="37" y="201"/>
                </a:cxn>
                <a:cxn ang="0">
                  <a:pos x="50" y="168"/>
                </a:cxn>
                <a:cxn ang="0">
                  <a:pos x="68" y="139"/>
                </a:cxn>
                <a:cxn ang="0">
                  <a:pos x="89" y="113"/>
                </a:cxn>
                <a:cxn ang="0">
                  <a:pos x="113" y="90"/>
                </a:cxn>
                <a:cxn ang="0">
                  <a:pos x="144" y="65"/>
                </a:cxn>
                <a:cxn ang="0">
                  <a:pos x="180" y="42"/>
                </a:cxn>
                <a:cxn ang="0">
                  <a:pos x="219" y="22"/>
                </a:cxn>
                <a:cxn ang="0">
                  <a:pos x="252" y="7"/>
                </a:cxn>
                <a:cxn ang="0">
                  <a:pos x="254" y="0"/>
                </a:cxn>
                <a:cxn ang="0">
                  <a:pos x="220" y="6"/>
                </a:cxn>
                <a:cxn ang="0">
                  <a:pos x="180" y="20"/>
                </a:cxn>
                <a:cxn ang="0">
                  <a:pos x="141" y="40"/>
                </a:cxn>
              </a:cxnLst>
              <a:rect l="0" t="0" r="r" b="b"/>
              <a:pathLst>
                <a:path w="321" h="386">
                  <a:moveTo>
                    <a:pt x="125" y="51"/>
                  </a:moveTo>
                  <a:lnTo>
                    <a:pt x="100" y="71"/>
                  </a:lnTo>
                  <a:lnTo>
                    <a:pt x="76" y="93"/>
                  </a:lnTo>
                  <a:lnTo>
                    <a:pt x="54" y="117"/>
                  </a:lnTo>
                  <a:lnTo>
                    <a:pt x="34" y="143"/>
                  </a:lnTo>
                  <a:lnTo>
                    <a:pt x="17" y="171"/>
                  </a:lnTo>
                  <a:lnTo>
                    <a:pt x="6" y="200"/>
                  </a:lnTo>
                  <a:lnTo>
                    <a:pt x="0" y="231"/>
                  </a:lnTo>
                  <a:lnTo>
                    <a:pt x="1" y="264"/>
                  </a:lnTo>
                  <a:lnTo>
                    <a:pt x="3" y="272"/>
                  </a:lnTo>
                  <a:lnTo>
                    <a:pt x="7" y="282"/>
                  </a:lnTo>
                  <a:lnTo>
                    <a:pt x="10" y="289"/>
                  </a:lnTo>
                  <a:lnTo>
                    <a:pt x="15" y="297"/>
                  </a:lnTo>
                  <a:lnTo>
                    <a:pt x="21" y="304"/>
                  </a:lnTo>
                  <a:lnTo>
                    <a:pt x="27" y="311"/>
                  </a:lnTo>
                  <a:lnTo>
                    <a:pt x="34" y="317"/>
                  </a:lnTo>
                  <a:lnTo>
                    <a:pt x="41" y="321"/>
                  </a:lnTo>
                  <a:lnTo>
                    <a:pt x="56" y="331"/>
                  </a:lnTo>
                  <a:lnTo>
                    <a:pt x="71" y="339"/>
                  </a:lnTo>
                  <a:lnTo>
                    <a:pt x="86" y="346"/>
                  </a:lnTo>
                  <a:lnTo>
                    <a:pt x="103" y="352"/>
                  </a:lnTo>
                  <a:lnTo>
                    <a:pt x="119" y="358"/>
                  </a:lnTo>
                  <a:lnTo>
                    <a:pt x="136" y="362"/>
                  </a:lnTo>
                  <a:lnTo>
                    <a:pt x="152" y="367"/>
                  </a:lnTo>
                  <a:lnTo>
                    <a:pt x="168" y="371"/>
                  </a:lnTo>
                  <a:lnTo>
                    <a:pt x="186" y="374"/>
                  </a:lnTo>
                  <a:lnTo>
                    <a:pt x="203" y="376"/>
                  </a:lnTo>
                  <a:lnTo>
                    <a:pt x="220" y="379"/>
                  </a:lnTo>
                  <a:lnTo>
                    <a:pt x="237" y="381"/>
                  </a:lnTo>
                  <a:lnTo>
                    <a:pt x="255" y="382"/>
                  </a:lnTo>
                  <a:lnTo>
                    <a:pt x="272" y="383"/>
                  </a:lnTo>
                  <a:lnTo>
                    <a:pt x="289" y="385"/>
                  </a:lnTo>
                  <a:lnTo>
                    <a:pt x="306" y="386"/>
                  </a:lnTo>
                  <a:lnTo>
                    <a:pt x="311" y="386"/>
                  </a:lnTo>
                  <a:lnTo>
                    <a:pt x="316" y="382"/>
                  </a:lnTo>
                  <a:lnTo>
                    <a:pt x="319" y="379"/>
                  </a:lnTo>
                  <a:lnTo>
                    <a:pt x="321" y="373"/>
                  </a:lnTo>
                  <a:lnTo>
                    <a:pt x="321" y="367"/>
                  </a:lnTo>
                  <a:lnTo>
                    <a:pt x="319" y="362"/>
                  </a:lnTo>
                  <a:lnTo>
                    <a:pt x="314" y="359"/>
                  </a:lnTo>
                  <a:lnTo>
                    <a:pt x="310" y="358"/>
                  </a:lnTo>
                  <a:lnTo>
                    <a:pt x="293" y="358"/>
                  </a:lnTo>
                  <a:lnTo>
                    <a:pt x="278" y="358"/>
                  </a:lnTo>
                  <a:lnTo>
                    <a:pt x="262" y="357"/>
                  </a:lnTo>
                  <a:lnTo>
                    <a:pt x="247" y="355"/>
                  </a:lnTo>
                  <a:lnTo>
                    <a:pt x="230" y="354"/>
                  </a:lnTo>
                  <a:lnTo>
                    <a:pt x="214" y="352"/>
                  </a:lnTo>
                  <a:lnTo>
                    <a:pt x="199" y="350"/>
                  </a:lnTo>
                  <a:lnTo>
                    <a:pt x="182" y="347"/>
                  </a:lnTo>
                  <a:lnTo>
                    <a:pt x="167" y="344"/>
                  </a:lnTo>
                  <a:lnTo>
                    <a:pt x="151" y="340"/>
                  </a:lnTo>
                  <a:lnTo>
                    <a:pt x="136" y="336"/>
                  </a:lnTo>
                  <a:lnTo>
                    <a:pt x="120" y="331"/>
                  </a:lnTo>
                  <a:lnTo>
                    <a:pt x="105" y="326"/>
                  </a:lnTo>
                  <a:lnTo>
                    <a:pt x="91" y="319"/>
                  </a:lnTo>
                  <a:lnTo>
                    <a:pt x="76" y="312"/>
                  </a:lnTo>
                  <a:lnTo>
                    <a:pt x="62" y="305"/>
                  </a:lnTo>
                  <a:lnTo>
                    <a:pt x="50" y="297"/>
                  </a:lnTo>
                  <a:lnTo>
                    <a:pt x="41" y="285"/>
                  </a:lnTo>
                  <a:lnTo>
                    <a:pt x="35" y="274"/>
                  </a:lnTo>
                  <a:lnTo>
                    <a:pt x="30" y="259"/>
                  </a:lnTo>
                  <a:lnTo>
                    <a:pt x="30" y="243"/>
                  </a:lnTo>
                  <a:lnTo>
                    <a:pt x="33" y="222"/>
                  </a:lnTo>
                  <a:lnTo>
                    <a:pt x="37" y="201"/>
                  </a:lnTo>
                  <a:lnTo>
                    <a:pt x="42" y="186"/>
                  </a:lnTo>
                  <a:lnTo>
                    <a:pt x="50" y="168"/>
                  </a:lnTo>
                  <a:lnTo>
                    <a:pt x="60" y="153"/>
                  </a:lnTo>
                  <a:lnTo>
                    <a:pt x="68" y="139"/>
                  </a:lnTo>
                  <a:lnTo>
                    <a:pt x="78" y="126"/>
                  </a:lnTo>
                  <a:lnTo>
                    <a:pt x="89" y="113"/>
                  </a:lnTo>
                  <a:lnTo>
                    <a:pt x="100" y="102"/>
                  </a:lnTo>
                  <a:lnTo>
                    <a:pt x="113" y="90"/>
                  </a:lnTo>
                  <a:lnTo>
                    <a:pt x="129" y="77"/>
                  </a:lnTo>
                  <a:lnTo>
                    <a:pt x="144" y="65"/>
                  </a:lnTo>
                  <a:lnTo>
                    <a:pt x="161" y="54"/>
                  </a:lnTo>
                  <a:lnTo>
                    <a:pt x="180" y="42"/>
                  </a:lnTo>
                  <a:lnTo>
                    <a:pt x="200" y="31"/>
                  </a:lnTo>
                  <a:lnTo>
                    <a:pt x="219" y="22"/>
                  </a:lnTo>
                  <a:lnTo>
                    <a:pt x="236" y="14"/>
                  </a:lnTo>
                  <a:lnTo>
                    <a:pt x="252" y="7"/>
                  </a:lnTo>
                  <a:lnTo>
                    <a:pt x="266" y="1"/>
                  </a:lnTo>
                  <a:lnTo>
                    <a:pt x="254" y="0"/>
                  </a:lnTo>
                  <a:lnTo>
                    <a:pt x="237" y="1"/>
                  </a:lnTo>
                  <a:lnTo>
                    <a:pt x="220" y="6"/>
                  </a:lnTo>
                  <a:lnTo>
                    <a:pt x="200" y="12"/>
                  </a:lnTo>
                  <a:lnTo>
                    <a:pt x="180" y="20"/>
                  </a:lnTo>
                  <a:lnTo>
                    <a:pt x="160" y="29"/>
                  </a:lnTo>
                  <a:lnTo>
                    <a:pt x="141" y="40"/>
                  </a:lnTo>
                  <a:lnTo>
                    <a:pt x="125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66" name="Freeform 122"/>
            <p:cNvSpPr>
              <a:spLocks/>
            </p:cNvSpPr>
            <p:nvPr/>
          </p:nvSpPr>
          <p:spPr bwMode="auto">
            <a:xfrm>
              <a:off x="4112" y="3487"/>
              <a:ext cx="70" cy="64"/>
            </a:xfrm>
            <a:custGeom>
              <a:avLst/>
              <a:gdLst/>
              <a:ahLst/>
              <a:cxnLst>
                <a:cxn ang="0">
                  <a:pos x="233" y="79"/>
                </a:cxn>
                <a:cxn ang="0">
                  <a:pos x="246" y="94"/>
                </a:cxn>
                <a:cxn ang="0">
                  <a:pos x="253" y="110"/>
                </a:cxn>
                <a:cxn ang="0">
                  <a:pos x="258" y="127"/>
                </a:cxn>
                <a:cxn ang="0">
                  <a:pos x="258" y="146"/>
                </a:cxn>
                <a:cxn ang="0">
                  <a:pos x="256" y="161"/>
                </a:cxn>
                <a:cxn ang="0">
                  <a:pos x="251" y="174"/>
                </a:cxn>
                <a:cxn ang="0">
                  <a:pos x="243" y="187"/>
                </a:cxn>
                <a:cxn ang="0">
                  <a:pos x="235" y="198"/>
                </a:cxn>
                <a:cxn ang="0">
                  <a:pos x="224" y="209"/>
                </a:cxn>
                <a:cxn ang="0">
                  <a:pos x="213" y="219"/>
                </a:cxn>
                <a:cxn ang="0">
                  <a:pos x="203" y="229"/>
                </a:cxn>
                <a:cxn ang="0">
                  <a:pos x="192" y="240"/>
                </a:cxn>
                <a:cxn ang="0">
                  <a:pos x="190" y="243"/>
                </a:cxn>
                <a:cxn ang="0">
                  <a:pos x="189" y="247"/>
                </a:cxn>
                <a:cxn ang="0">
                  <a:pos x="190" y="250"/>
                </a:cxn>
                <a:cxn ang="0">
                  <a:pos x="192" y="254"/>
                </a:cxn>
                <a:cxn ang="0">
                  <a:pos x="196" y="256"/>
                </a:cxn>
                <a:cxn ang="0">
                  <a:pos x="199" y="257"/>
                </a:cxn>
                <a:cxn ang="0">
                  <a:pos x="204" y="256"/>
                </a:cxn>
                <a:cxn ang="0">
                  <a:pos x="208" y="254"/>
                </a:cxn>
                <a:cxn ang="0">
                  <a:pos x="231" y="239"/>
                </a:cxn>
                <a:cxn ang="0">
                  <a:pos x="250" y="219"/>
                </a:cxn>
                <a:cxn ang="0">
                  <a:pos x="266" y="195"/>
                </a:cxn>
                <a:cxn ang="0">
                  <a:pos x="277" y="171"/>
                </a:cxn>
                <a:cxn ang="0">
                  <a:pos x="280" y="144"/>
                </a:cxn>
                <a:cxn ang="0">
                  <a:pos x="278" y="118"/>
                </a:cxn>
                <a:cxn ang="0">
                  <a:pos x="268" y="94"/>
                </a:cxn>
                <a:cxn ang="0">
                  <a:pos x="250" y="71"/>
                </a:cxn>
                <a:cxn ang="0">
                  <a:pos x="236" y="60"/>
                </a:cxn>
                <a:cxn ang="0">
                  <a:pos x="219" y="49"/>
                </a:cxn>
                <a:cxn ang="0">
                  <a:pos x="201" y="40"/>
                </a:cxn>
                <a:cxn ang="0">
                  <a:pos x="182" y="32"/>
                </a:cxn>
                <a:cxn ang="0">
                  <a:pos x="162" y="25"/>
                </a:cxn>
                <a:cxn ang="0">
                  <a:pos x="141" y="19"/>
                </a:cxn>
                <a:cxn ang="0">
                  <a:pos x="121" y="13"/>
                </a:cxn>
                <a:cxn ang="0">
                  <a:pos x="100" y="8"/>
                </a:cxn>
                <a:cxn ang="0">
                  <a:pos x="81" y="5"/>
                </a:cxn>
                <a:cxn ang="0">
                  <a:pos x="63" y="2"/>
                </a:cxn>
                <a:cxn ang="0">
                  <a:pos x="46" y="0"/>
                </a:cxn>
                <a:cxn ang="0">
                  <a:pos x="31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11" y="8"/>
                </a:cxn>
                <a:cxn ang="0">
                  <a:pos x="24" y="9"/>
                </a:cxn>
                <a:cxn ang="0">
                  <a:pos x="37" y="12"/>
                </a:cxn>
                <a:cxn ang="0">
                  <a:pos x="51" y="14"/>
                </a:cxn>
                <a:cxn ang="0">
                  <a:pos x="66" y="16"/>
                </a:cxn>
                <a:cxn ang="0">
                  <a:pos x="81" y="19"/>
                </a:cxn>
                <a:cxn ang="0">
                  <a:pos x="97" y="22"/>
                </a:cxn>
                <a:cxn ang="0">
                  <a:pos x="113" y="26"/>
                </a:cxn>
                <a:cxn ang="0">
                  <a:pos x="128" y="30"/>
                </a:cxn>
                <a:cxn ang="0">
                  <a:pos x="145" y="35"/>
                </a:cxn>
                <a:cxn ang="0">
                  <a:pos x="161" y="41"/>
                </a:cxn>
                <a:cxn ang="0">
                  <a:pos x="176" y="47"/>
                </a:cxn>
                <a:cxn ang="0">
                  <a:pos x="191" y="54"/>
                </a:cxn>
                <a:cxn ang="0">
                  <a:pos x="206" y="61"/>
                </a:cxn>
                <a:cxn ang="0">
                  <a:pos x="221" y="70"/>
                </a:cxn>
                <a:cxn ang="0">
                  <a:pos x="233" y="79"/>
                </a:cxn>
              </a:cxnLst>
              <a:rect l="0" t="0" r="r" b="b"/>
              <a:pathLst>
                <a:path w="280" h="257">
                  <a:moveTo>
                    <a:pt x="233" y="79"/>
                  </a:moveTo>
                  <a:lnTo>
                    <a:pt x="246" y="94"/>
                  </a:lnTo>
                  <a:lnTo>
                    <a:pt x="253" y="110"/>
                  </a:lnTo>
                  <a:lnTo>
                    <a:pt x="258" y="127"/>
                  </a:lnTo>
                  <a:lnTo>
                    <a:pt x="258" y="146"/>
                  </a:lnTo>
                  <a:lnTo>
                    <a:pt x="256" y="161"/>
                  </a:lnTo>
                  <a:lnTo>
                    <a:pt x="251" y="174"/>
                  </a:lnTo>
                  <a:lnTo>
                    <a:pt x="243" y="187"/>
                  </a:lnTo>
                  <a:lnTo>
                    <a:pt x="235" y="198"/>
                  </a:lnTo>
                  <a:lnTo>
                    <a:pt x="224" y="209"/>
                  </a:lnTo>
                  <a:lnTo>
                    <a:pt x="213" y="219"/>
                  </a:lnTo>
                  <a:lnTo>
                    <a:pt x="203" y="229"/>
                  </a:lnTo>
                  <a:lnTo>
                    <a:pt x="192" y="240"/>
                  </a:lnTo>
                  <a:lnTo>
                    <a:pt x="190" y="243"/>
                  </a:lnTo>
                  <a:lnTo>
                    <a:pt x="189" y="247"/>
                  </a:lnTo>
                  <a:lnTo>
                    <a:pt x="190" y="250"/>
                  </a:lnTo>
                  <a:lnTo>
                    <a:pt x="192" y="254"/>
                  </a:lnTo>
                  <a:lnTo>
                    <a:pt x="196" y="256"/>
                  </a:lnTo>
                  <a:lnTo>
                    <a:pt x="199" y="257"/>
                  </a:lnTo>
                  <a:lnTo>
                    <a:pt x="204" y="256"/>
                  </a:lnTo>
                  <a:lnTo>
                    <a:pt x="208" y="254"/>
                  </a:lnTo>
                  <a:lnTo>
                    <a:pt x="231" y="239"/>
                  </a:lnTo>
                  <a:lnTo>
                    <a:pt x="250" y="219"/>
                  </a:lnTo>
                  <a:lnTo>
                    <a:pt x="266" y="195"/>
                  </a:lnTo>
                  <a:lnTo>
                    <a:pt x="277" y="171"/>
                  </a:lnTo>
                  <a:lnTo>
                    <a:pt x="280" y="144"/>
                  </a:lnTo>
                  <a:lnTo>
                    <a:pt x="278" y="118"/>
                  </a:lnTo>
                  <a:lnTo>
                    <a:pt x="268" y="94"/>
                  </a:lnTo>
                  <a:lnTo>
                    <a:pt x="250" y="71"/>
                  </a:lnTo>
                  <a:lnTo>
                    <a:pt x="236" y="60"/>
                  </a:lnTo>
                  <a:lnTo>
                    <a:pt x="219" y="49"/>
                  </a:lnTo>
                  <a:lnTo>
                    <a:pt x="201" y="40"/>
                  </a:lnTo>
                  <a:lnTo>
                    <a:pt x="182" y="32"/>
                  </a:lnTo>
                  <a:lnTo>
                    <a:pt x="162" y="25"/>
                  </a:lnTo>
                  <a:lnTo>
                    <a:pt x="141" y="19"/>
                  </a:lnTo>
                  <a:lnTo>
                    <a:pt x="121" y="13"/>
                  </a:lnTo>
                  <a:lnTo>
                    <a:pt x="100" y="8"/>
                  </a:lnTo>
                  <a:lnTo>
                    <a:pt x="81" y="5"/>
                  </a:lnTo>
                  <a:lnTo>
                    <a:pt x="63" y="2"/>
                  </a:lnTo>
                  <a:lnTo>
                    <a:pt x="46" y="0"/>
                  </a:lnTo>
                  <a:lnTo>
                    <a:pt x="31" y="0"/>
                  </a:lnTo>
                  <a:lnTo>
                    <a:pt x="18" y="0"/>
                  </a:lnTo>
                  <a:lnTo>
                    <a:pt x="9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11" y="8"/>
                  </a:lnTo>
                  <a:lnTo>
                    <a:pt x="24" y="9"/>
                  </a:lnTo>
                  <a:lnTo>
                    <a:pt x="37" y="12"/>
                  </a:lnTo>
                  <a:lnTo>
                    <a:pt x="51" y="14"/>
                  </a:lnTo>
                  <a:lnTo>
                    <a:pt x="66" y="16"/>
                  </a:lnTo>
                  <a:lnTo>
                    <a:pt x="81" y="19"/>
                  </a:lnTo>
                  <a:lnTo>
                    <a:pt x="97" y="22"/>
                  </a:lnTo>
                  <a:lnTo>
                    <a:pt x="113" y="26"/>
                  </a:lnTo>
                  <a:lnTo>
                    <a:pt x="128" y="30"/>
                  </a:lnTo>
                  <a:lnTo>
                    <a:pt x="145" y="35"/>
                  </a:lnTo>
                  <a:lnTo>
                    <a:pt x="161" y="41"/>
                  </a:lnTo>
                  <a:lnTo>
                    <a:pt x="176" y="47"/>
                  </a:lnTo>
                  <a:lnTo>
                    <a:pt x="191" y="54"/>
                  </a:lnTo>
                  <a:lnTo>
                    <a:pt x="206" y="61"/>
                  </a:lnTo>
                  <a:lnTo>
                    <a:pt x="221" y="70"/>
                  </a:lnTo>
                  <a:lnTo>
                    <a:pt x="233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67" name="Freeform 123"/>
            <p:cNvSpPr>
              <a:spLocks/>
            </p:cNvSpPr>
            <p:nvPr/>
          </p:nvSpPr>
          <p:spPr bwMode="auto">
            <a:xfrm>
              <a:off x="3970" y="3522"/>
              <a:ext cx="29" cy="60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0" y="151"/>
                </a:cxn>
                <a:cxn ang="0">
                  <a:pos x="5" y="170"/>
                </a:cxn>
                <a:cxn ang="0">
                  <a:pos x="13" y="187"/>
                </a:cxn>
                <a:cxn ang="0">
                  <a:pos x="24" y="202"/>
                </a:cxn>
                <a:cxn ang="0">
                  <a:pos x="38" y="215"/>
                </a:cxn>
                <a:cxn ang="0">
                  <a:pos x="55" y="227"/>
                </a:cxn>
                <a:cxn ang="0">
                  <a:pos x="74" y="235"/>
                </a:cxn>
                <a:cxn ang="0">
                  <a:pos x="92" y="240"/>
                </a:cxn>
                <a:cxn ang="0">
                  <a:pos x="98" y="241"/>
                </a:cxn>
                <a:cxn ang="0">
                  <a:pos x="104" y="239"/>
                </a:cxn>
                <a:cxn ang="0">
                  <a:pos x="109" y="235"/>
                </a:cxn>
                <a:cxn ang="0">
                  <a:pos x="111" y="231"/>
                </a:cxn>
                <a:cxn ang="0">
                  <a:pos x="111" y="225"/>
                </a:cxn>
                <a:cxn ang="0">
                  <a:pos x="110" y="219"/>
                </a:cxn>
                <a:cxn ang="0">
                  <a:pos x="106" y="214"/>
                </a:cxn>
                <a:cxn ang="0">
                  <a:pos x="100" y="212"/>
                </a:cxn>
                <a:cxn ang="0">
                  <a:pos x="82" y="205"/>
                </a:cxn>
                <a:cxn ang="0">
                  <a:pos x="64" y="195"/>
                </a:cxn>
                <a:cxn ang="0">
                  <a:pos x="50" y="183"/>
                </a:cxn>
                <a:cxn ang="0">
                  <a:pos x="40" y="169"/>
                </a:cxn>
                <a:cxn ang="0">
                  <a:pos x="33" y="151"/>
                </a:cxn>
                <a:cxn ang="0">
                  <a:pos x="29" y="132"/>
                </a:cxn>
                <a:cxn ang="0">
                  <a:pos x="29" y="112"/>
                </a:cxn>
                <a:cxn ang="0">
                  <a:pos x="35" y="91"/>
                </a:cxn>
                <a:cxn ang="0">
                  <a:pos x="43" y="76"/>
                </a:cxn>
                <a:cxn ang="0">
                  <a:pos x="56" y="61"/>
                </a:cxn>
                <a:cxn ang="0">
                  <a:pos x="70" y="47"/>
                </a:cxn>
                <a:cxn ang="0">
                  <a:pos x="85" y="34"/>
                </a:cxn>
                <a:cxn ang="0">
                  <a:pos x="98" y="24"/>
                </a:cxn>
                <a:cxn ang="0">
                  <a:pos x="109" y="13"/>
                </a:cxn>
                <a:cxn ang="0">
                  <a:pos x="114" y="6"/>
                </a:cxn>
                <a:cxn ang="0">
                  <a:pos x="114" y="0"/>
                </a:cxn>
                <a:cxn ang="0">
                  <a:pos x="102" y="5"/>
                </a:cxn>
                <a:cxn ang="0">
                  <a:pos x="85" y="13"/>
                </a:cxn>
                <a:cxn ang="0">
                  <a:pos x="68" y="27"/>
                </a:cxn>
                <a:cxn ang="0">
                  <a:pos x="49" y="43"/>
                </a:cxn>
                <a:cxn ang="0">
                  <a:pos x="31" y="62"/>
                </a:cxn>
                <a:cxn ang="0">
                  <a:pos x="17" y="84"/>
                </a:cxn>
                <a:cxn ang="0">
                  <a:pos x="6" y="108"/>
                </a:cxn>
                <a:cxn ang="0">
                  <a:pos x="0" y="131"/>
                </a:cxn>
              </a:cxnLst>
              <a:rect l="0" t="0" r="r" b="b"/>
              <a:pathLst>
                <a:path w="114" h="241">
                  <a:moveTo>
                    <a:pt x="0" y="131"/>
                  </a:moveTo>
                  <a:lnTo>
                    <a:pt x="0" y="151"/>
                  </a:lnTo>
                  <a:lnTo>
                    <a:pt x="5" y="170"/>
                  </a:lnTo>
                  <a:lnTo>
                    <a:pt x="13" y="187"/>
                  </a:lnTo>
                  <a:lnTo>
                    <a:pt x="24" y="202"/>
                  </a:lnTo>
                  <a:lnTo>
                    <a:pt x="38" y="215"/>
                  </a:lnTo>
                  <a:lnTo>
                    <a:pt x="55" y="227"/>
                  </a:lnTo>
                  <a:lnTo>
                    <a:pt x="74" y="235"/>
                  </a:lnTo>
                  <a:lnTo>
                    <a:pt x="92" y="240"/>
                  </a:lnTo>
                  <a:lnTo>
                    <a:pt x="98" y="241"/>
                  </a:lnTo>
                  <a:lnTo>
                    <a:pt x="104" y="239"/>
                  </a:lnTo>
                  <a:lnTo>
                    <a:pt x="109" y="235"/>
                  </a:lnTo>
                  <a:lnTo>
                    <a:pt x="111" y="231"/>
                  </a:lnTo>
                  <a:lnTo>
                    <a:pt x="111" y="225"/>
                  </a:lnTo>
                  <a:lnTo>
                    <a:pt x="110" y="219"/>
                  </a:lnTo>
                  <a:lnTo>
                    <a:pt x="106" y="214"/>
                  </a:lnTo>
                  <a:lnTo>
                    <a:pt x="100" y="212"/>
                  </a:lnTo>
                  <a:lnTo>
                    <a:pt x="82" y="205"/>
                  </a:lnTo>
                  <a:lnTo>
                    <a:pt x="64" y="195"/>
                  </a:lnTo>
                  <a:lnTo>
                    <a:pt x="50" y="183"/>
                  </a:lnTo>
                  <a:lnTo>
                    <a:pt x="40" y="169"/>
                  </a:lnTo>
                  <a:lnTo>
                    <a:pt x="33" y="151"/>
                  </a:lnTo>
                  <a:lnTo>
                    <a:pt x="29" y="132"/>
                  </a:lnTo>
                  <a:lnTo>
                    <a:pt x="29" y="112"/>
                  </a:lnTo>
                  <a:lnTo>
                    <a:pt x="35" y="91"/>
                  </a:lnTo>
                  <a:lnTo>
                    <a:pt x="43" y="76"/>
                  </a:lnTo>
                  <a:lnTo>
                    <a:pt x="56" y="61"/>
                  </a:lnTo>
                  <a:lnTo>
                    <a:pt x="70" y="47"/>
                  </a:lnTo>
                  <a:lnTo>
                    <a:pt x="85" y="34"/>
                  </a:lnTo>
                  <a:lnTo>
                    <a:pt x="98" y="24"/>
                  </a:lnTo>
                  <a:lnTo>
                    <a:pt x="109" y="13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102" y="5"/>
                  </a:lnTo>
                  <a:lnTo>
                    <a:pt x="85" y="13"/>
                  </a:lnTo>
                  <a:lnTo>
                    <a:pt x="68" y="27"/>
                  </a:lnTo>
                  <a:lnTo>
                    <a:pt x="49" y="43"/>
                  </a:lnTo>
                  <a:lnTo>
                    <a:pt x="31" y="62"/>
                  </a:lnTo>
                  <a:lnTo>
                    <a:pt x="17" y="84"/>
                  </a:lnTo>
                  <a:lnTo>
                    <a:pt x="6" y="108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Freeform 124"/>
            <p:cNvSpPr>
              <a:spLocks/>
            </p:cNvSpPr>
            <p:nvPr/>
          </p:nvSpPr>
          <p:spPr bwMode="auto">
            <a:xfrm>
              <a:off x="4170" y="3483"/>
              <a:ext cx="61" cy="79"/>
            </a:xfrm>
            <a:custGeom>
              <a:avLst/>
              <a:gdLst/>
              <a:ahLst/>
              <a:cxnLst>
                <a:cxn ang="0">
                  <a:pos x="207" y="126"/>
                </a:cxn>
                <a:cxn ang="0">
                  <a:pos x="219" y="146"/>
                </a:cxn>
                <a:cxn ang="0">
                  <a:pos x="225" y="167"/>
                </a:cxn>
                <a:cxn ang="0">
                  <a:pos x="221" y="190"/>
                </a:cxn>
                <a:cxn ang="0">
                  <a:pos x="207" y="212"/>
                </a:cxn>
                <a:cxn ang="0">
                  <a:pos x="187" y="232"/>
                </a:cxn>
                <a:cxn ang="0">
                  <a:pos x="165" y="250"/>
                </a:cxn>
                <a:cxn ang="0">
                  <a:pos x="142" y="269"/>
                </a:cxn>
                <a:cxn ang="0">
                  <a:pos x="128" y="283"/>
                </a:cxn>
                <a:cxn ang="0">
                  <a:pos x="123" y="292"/>
                </a:cxn>
                <a:cxn ang="0">
                  <a:pos x="119" y="301"/>
                </a:cxn>
                <a:cxn ang="0">
                  <a:pos x="122" y="311"/>
                </a:cxn>
                <a:cxn ang="0">
                  <a:pos x="130" y="315"/>
                </a:cxn>
                <a:cxn ang="0">
                  <a:pos x="138" y="314"/>
                </a:cxn>
                <a:cxn ang="0">
                  <a:pos x="153" y="297"/>
                </a:cxn>
                <a:cxn ang="0">
                  <a:pos x="179" y="273"/>
                </a:cxn>
                <a:cxn ang="0">
                  <a:pos x="206" y="250"/>
                </a:cxn>
                <a:cxn ang="0">
                  <a:pos x="229" y="223"/>
                </a:cxn>
                <a:cxn ang="0">
                  <a:pos x="243" y="189"/>
                </a:cxn>
                <a:cxn ang="0">
                  <a:pos x="242" y="154"/>
                </a:cxn>
                <a:cxn ang="0">
                  <a:pos x="227" y="121"/>
                </a:cxn>
                <a:cxn ang="0">
                  <a:pos x="202" y="94"/>
                </a:cxn>
                <a:cxn ang="0">
                  <a:pos x="176" y="77"/>
                </a:cxn>
                <a:cxn ang="0">
                  <a:pos x="150" y="62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5" y="19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2" y="58"/>
                </a:cxn>
                <a:cxn ang="0">
                  <a:pos x="138" y="72"/>
                </a:cxn>
                <a:cxn ang="0">
                  <a:pos x="164" y="90"/>
                </a:cxn>
                <a:cxn ang="0">
                  <a:pos x="187" y="107"/>
                </a:cxn>
              </a:cxnLst>
              <a:rect l="0" t="0" r="r" b="b"/>
              <a:pathLst>
                <a:path w="245" h="315">
                  <a:moveTo>
                    <a:pt x="199" y="118"/>
                  </a:moveTo>
                  <a:lnTo>
                    <a:pt x="207" y="126"/>
                  </a:lnTo>
                  <a:lnTo>
                    <a:pt x="213" y="135"/>
                  </a:lnTo>
                  <a:lnTo>
                    <a:pt x="219" y="146"/>
                  </a:lnTo>
                  <a:lnTo>
                    <a:pt x="222" y="156"/>
                  </a:lnTo>
                  <a:lnTo>
                    <a:pt x="225" y="167"/>
                  </a:lnTo>
                  <a:lnTo>
                    <a:pt x="223" y="179"/>
                  </a:lnTo>
                  <a:lnTo>
                    <a:pt x="221" y="190"/>
                  </a:lnTo>
                  <a:lnTo>
                    <a:pt x="215" y="201"/>
                  </a:lnTo>
                  <a:lnTo>
                    <a:pt x="207" y="212"/>
                  </a:lnTo>
                  <a:lnTo>
                    <a:pt x="198" y="223"/>
                  </a:lnTo>
                  <a:lnTo>
                    <a:pt x="187" y="232"/>
                  </a:lnTo>
                  <a:lnTo>
                    <a:pt x="177" y="242"/>
                  </a:lnTo>
                  <a:lnTo>
                    <a:pt x="165" y="250"/>
                  </a:lnTo>
                  <a:lnTo>
                    <a:pt x="153" y="259"/>
                  </a:lnTo>
                  <a:lnTo>
                    <a:pt x="142" y="269"/>
                  </a:lnTo>
                  <a:lnTo>
                    <a:pt x="131" y="279"/>
                  </a:lnTo>
                  <a:lnTo>
                    <a:pt x="128" y="283"/>
                  </a:lnTo>
                  <a:lnTo>
                    <a:pt x="125" y="287"/>
                  </a:lnTo>
                  <a:lnTo>
                    <a:pt x="123" y="292"/>
                  </a:lnTo>
                  <a:lnTo>
                    <a:pt x="121" y="297"/>
                  </a:lnTo>
                  <a:lnTo>
                    <a:pt x="119" y="301"/>
                  </a:lnTo>
                  <a:lnTo>
                    <a:pt x="119" y="306"/>
                  </a:lnTo>
                  <a:lnTo>
                    <a:pt x="122" y="311"/>
                  </a:lnTo>
                  <a:lnTo>
                    <a:pt x="125" y="314"/>
                  </a:lnTo>
                  <a:lnTo>
                    <a:pt x="130" y="315"/>
                  </a:lnTo>
                  <a:lnTo>
                    <a:pt x="135" y="315"/>
                  </a:lnTo>
                  <a:lnTo>
                    <a:pt x="138" y="314"/>
                  </a:lnTo>
                  <a:lnTo>
                    <a:pt x="142" y="311"/>
                  </a:lnTo>
                  <a:lnTo>
                    <a:pt x="153" y="297"/>
                  </a:lnTo>
                  <a:lnTo>
                    <a:pt x="166" y="285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6" y="250"/>
                  </a:lnTo>
                  <a:lnTo>
                    <a:pt x="219" y="237"/>
                  </a:lnTo>
                  <a:lnTo>
                    <a:pt x="229" y="223"/>
                  </a:lnTo>
                  <a:lnTo>
                    <a:pt x="238" y="208"/>
                  </a:lnTo>
                  <a:lnTo>
                    <a:pt x="243" y="189"/>
                  </a:lnTo>
                  <a:lnTo>
                    <a:pt x="245" y="172"/>
                  </a:lnTo>
                  <a:lnTo>
                    <a:pt x="242" y="154"/>
                  </a:lnTo>
                  <a:lnTo>
                    <a:pt x="236" y="136"/>
                  </a:lnTo>
                  <a:lnTo>
                    <a:pt x="227" y="121"/>
                  </a:lnTo>
                  <a:lnTo>
                    <a:pt x="216" y="106"/>
                  </a:lnTo>
                  <a:lnTo>
                    <a:pt x="202" y="94"/>
                  </a:lnTo>
                  <a:lnTo>
                    <a:pt x="187" y="84"/>
                  </a:lnTo>
                  <a:lnTo>
                    <a:pt x="176" y="77"/>
                  </a:lnTo>
                  <a:lnTo>
                    <a:pt x="163" y="70"/>
                  </a:lnTo>
                  <a:lnTo>
                    <a:pt x="150" y="62"/>
                  </a:lnTo>
                  <a:lnTo>
                    <a:pt x="136" y="55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2"/>
                  </a:lnTo>
                  <a:lnTo>
                    <a:pt x="40" y="8"/>
                  </a:lnTo>
                  <a:lnTo>
                    <a:pt x="29" y="4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2" y="14"/>
                  </a:lnTo>
                  <a:lnTo>
                    <a:pt x="35" y="19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8" y="51"/>
                  </a:lnTo>
                  <a:lnTo>
                    <a:pt x="112" y="58"/>
                  </a:lnTo>
                  <a:lnTo>
                    <a:pt x="125" y="65"/>
                  </a:lnTo>
                  <a:lnTo>
                    <a:pt x="138" y="72"/>
                  </a:lnTo>
                  <a:lnTo>
                    <a:pt x="151" y="80"/>
                  </a:lnTo>
                  <a:lnTo>
                    <a:pt x="164" y="90"/>
                  </a:lnTo>
                  <a:lnTo>
                    <a:pt x="176" y="98"/>
                  </a:lnTo>
                  <a:lnTo>
                    <a:pt x="187" y="107"/>
                  </a:lnTo>
                  <a:lnTo>
                    <a:pt x="199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68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Bluetooth</a:t>
            </a:r>
          </a:p>
        </p:txBody>
      </p:sp>
      <p:sp>
        <p:nvSpPr>
          <p:cNvPr id="107569" name="Rectangle 4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History</a:t>
            </a:r>
          </a:p>
          <a:p>
            <a:pPr lvl="1"/>
            <a:r>
              <a:rPr lang="en-US" sz="1800"/>
              <a:t>1994: Ericsson (Mattison/Haartsen), “MC-link” project</a:t>
            </a:r>
          </a:p>
          <a:p>
            <a:pPr lvl="1"/>
            <a:r>
              <a:rPr lang="en-US" sz="1800"/>
              <a:t>Renaming of the project: Bluetooth according to Harald “Bl</a:t>
            </a:r>
            <a:r>
              <a:rPr lang="en-US" sz="1800">
                <a:cs typeface="Arial" charset="0"/>
              </a:rPr>
              <a:t>åtand” </a:t>
            </a:r>
            <a:r>
              <a:rPr lang="en-US" sz="1800"/>
              <a:t>Gormsen [son of Gorm], King of Denmark in the 10</a:t>
            </a:r>
            <a:r>
              <a:rPr lang="en-US" sz="1800" baseline="30000"/>
              <a:t>th</a:t>
            </a:r>
            <a:r>
              <a:rPr lang="en-US" sz="1800"/>
              <a:t> century</a:t>
            </a:r>
          </a:p>
          <a:p>
            <a:pPr lvl="1"/>
            <a:r>
              <a:rPr lang="en-US" sz="1800"/>
              <a:t>1998: foundation of Bluetooth SIG, </a:t>
            </a:r>
            <a:r>
              <a:rPr lang="en-US" sz="1800">
                <a:hlinkClick r:id="rId3"/>
              </a:rPr>
              <a:t>www.bluetooth.org</a:t>
            </a:r>
            <a:endParaRPr lang="en-US" sz="1800"/>
          </a:p>
          <a:p>
            <a:pPr lvl="1"/>
            <a:r>
              <a:rPr lang="en-US" sz="1800"/>
              <a:t>1999: erection of a rune stone at Ercisson/Lund ;-)</a:t>
            </a:r>
          </a:p>
          <a:p>
            <a:pPr lvl="1"/>
            <a:r>
              <a:rPr lang="en-US" sz="1800"/>
              <a:t>2001: first consumer products for mass market, spec. version 1.1 released</a:t>
            </a:r>
          </a:p>
          <a:p>
            <a:pPr lvl="1"/>
            <a:r>
              <a:rPr lang="en-US" sz="1800"/>
              <a:t>2005: 5 million chips/week</a:t>
            </a:r>
          </a:p>
          <a:p>
            <a:endParaRPr lang="en-US" sz="2000"/>
          </a:p>
          <a:p>
            <a:r>
              <a:rPr lang="en-US" sz="2000"/>
              <a:t>Special Interest Group</a:t>
            </a:r>
          </a:p>
          <a:p>
            <a:pPr lvl="1"/>
            <a:r>
              <a:rPr lang="en-US" sz="1800"/>
              <a:t>Original founding members: Ericsson, Intel, IBM, Nokia, Toshiba</a:t>
            </a:r>
          </a:p>
          <a:p>
            <a:pPr lvl="1"/>
            <a:r>
              <a:rPr lang="en-US" sz="1800"/>
              <a:t>Added promoters: 3Com, Agere (was: Lucent), Microsoft, Motorola</a:t>
            </a:r>
          </a:p>
          <a:p>
            <a:pPr lvl="1"/>
            <a:r>
              <a:rPr lang="en-US" sz="1800"/>
              <a:t>&gt; 10000 members</a:t>
            </a:r>
          </a:p>
          <a:p>
            <a:pPr lvl="1"/>
            <a:r>
              <a:rPr lang="en-US" sz="1800"/>
              <a:t>Common specification and certification of products</a:t>
            </a:r>
          </a:p>
        </p:txBody>
      </p:sp>
      <p:pic>
        <p:nvPicPr>
          <p:cNvPr id="107570" name="Picture 50" descr="Bluetooth_mit_te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3668713"/>
            <a:ext cx="2362200" cy="552450"/>
          </a:xfrm>
          <a:prstGeom prst="rect">
            <a:avLst/>
          </a:prstGeom>
          <a:noFill/>
        </p:spPr>
      </p:pic>
      <p:grpSp>
        <p:nvGrpSpPr>
          <p:cNvPr id="107585" name="Group 65"/>
          <p:cNvGrpSpPr>
            <a:grpSpLocks/>
          </p:cNvGrpSpPr>
          <p:nvPr/>
        </p:nvGrpSpPr>
        <p:grpSpPr bwMode="auto">
          <a:xfrm>
            <a:off x="7056438" y="908050"/>
            <a:ext cx="2052637" cy="336550"/>
            <a:chOff x="4377" y="1404"/>
            <a:chExt cx="1293" cy="212"/>
          </a:xfrm>
        </p:grpSpPr>
        <p:grpSp>
          <p:nvGrpSpPr>
            <p:cNvPr id="107571" name="Group 51"/>
            <p:cNvGrpSpPr>
              <a:grpSpLocks/>
            </p:cNvGrpSpPr>
            <p:nvPr/>
          </p:nvGrpSpPr>
          <p:grpSpPr bwMode="auto">
            <a:xfrm>
              <a:off x="4785" y="1434"/>
              <a:ext cx="736" cy="164"/>
              <a:chOff x="2451" y="2784"/>
              <a:chExt cx="765" cy="164"/>
            </a:xfrm>
          </p:grpSpPr>
          <p:sp>
            <p:nvSpPr>
              <p:cNvPr id="107572" name="Freeform 52"/>
              <p:cNvSpPr>
                <a:spLocks noEditPoints="1"/>
              </p:cNvSpPr>
              <p:nvPr/>
            </p:nvSpPr>
            <p:spPr bwMode="invGray">
              <a:xfrm>
                <a:off x="2451" y="2784"/>
                <a:ext cx="140" cy="164"/>
              </a:xfrm>
              <a:custGeom>
                <a:avLst/>
                <a:gdLst/>
                <a:ahLst/>
                <a:cxnLst>
                  <a:cxn ang="0">
                    <a:pos x="2353" y="618"/>
                  </a:cxn>
                  <a:cxn ang="0">
                    <a:pos x="2199" y="27"/>
                  </a:cxn>
                  <a:cxn ang="0">
                    <a:pos x="1571" y="4"/>
                  </a:cxn>
                  <a:cxn ang="0">
                    <a:pos x="865" y="105"/>
                  </a:cxn>
                  <a:cxn ang="0">
                    <a:pos x="333" y="322"/>
                  </a:cxn>
                  <a:cxn ang="0">
                    <a:pos x="49" y="622"/>
                  </a:cxn>
                  <a:cxn ang="0">
                    <a:pos x="0" y="963"/>
                  </a:cxn>
                  <a:cxn ang="0">
                    <a:pos x="54" y="1377"/>
                  </a:cxn>
                  <a:cxn ang="0">
                    <a:pos x="208" y="1848"/>
                  </a:cxn>
                  <a:cxn ang="0">
                    <a:pos x="464" y="2351"/>
                  </a:cxn>
                  <a:cxn ang="0">
                    <a:pos x="832" y="2858"/>
                  </a:cxn>
                  <a:cxn ang="0">
                    <a:pos x="1222" y="3224"/>
                  </a:cxn>
                  <a:cxn ang="0">
                    <a:pos x="1595" y="3420"/>
                  </a:cxn>
                  <a:cxn ang="0">
                    <a:pos x="1877" y="3420"/>
                  </a:cxn>
                  <a:cxn ang="0">
                    <a:pos x="2210" y="3262"/>
                  </a:cxn>
                  <a:cxn ang="0">
                    <a:pos x="2562" y="2962"/>
                  </a:cxn>
                  <a:cxn ang="0">
                    <a:pos x="2904" y="2541"/>
                  </a:cxn>
                  <a:cxn ang="0">
                    <a:pos x="2575" y="1454"/>
                  </a:cxn>
                  <a:cxn ang="0">
                    <a:pos x="745" y="2067"/>
                  </a:cxn>
                  <a:cxn ang="0">
                    <a:pos x="568" y="1653"/>
                  </a:cxn>
                  <a:cxn ang="0">
                    <a:pos x="408" y="1086"/>
                  </a:cxn>
                  <a:cxn ang="0">
                    <a:pos x="378" y="815"/>
                  </a:cxn>
                  <a:cxn ang="0">
                    <a:pos x="418" y="807"/>
                  </a:cxn>
                  <a:cxn ang="0">
                    <a:pos x="540" y="1035"/>
                  </a:cxn>
                  <a:cxn ang="0">
                    <a:pos x="727" y="1589"/>
                  </a:cxn>
                  <a:cxn ang="0">
                    <a:pos x="817" y="2038"/>
                  </a:cxn>
                  <a:cxn ang="0">
                    <a:pos x="797" y="2118"/>
                  </a:cxn>
                  <a:cxn ang="0">
                    <a:pos x="1212" y="2215"/>
                  </a:cxn>
                  <a:cxn ang="0">
                    <a:pos x="990" y="1699"/>
                  </a:cxn>
                  <a:cxn ang="0">
                    <a:pos x="790" y="990"/>
                  </a:cxn>
                  <a:cxn ang="0">
                    <a:pos x="750" y="675"/>
                  </a:cxn>
                  <a:cxn ang="0">
                    <a:pos x="788" y="629"/>
                  </a:cxn>
                  <a:cxn ang="0">
                    <a:pos x="906" y="814"/>
                  </a:cxn>
                  <a:cxn ang="0">
                    <a:pos x="1141" y="1453"/>
                  </a:cxn>
                  <a:cxn ang="0">
                    <a:pos x="1293" y="2092"/>
                  </a:cxn>
                  <a:cxn ang="0">
                    <a:pos x="1295" y="2264"/>
                  </a:cxn>
                  <a:cxn ang="0">
                    <a:pos x="1810" y="2467"/>
                  </a:cxn>
                  <a:cxn ang="0">
                    <a:pos x="1682" y="2252"/>
                  </a:cxn>
                  <a:cxn ang="0">
                    <a:pos x="1387" y="1454"/>
                  </a:cxn>
                  <a:cxn ang="0">
                    <a:pos x="1198" y="655"/>
                  </a:cxn>
                  <a:cxn ang="0">
                    <a:pos x="1195" y="440"/>
                  </a:cxn>
                  <a:cxn ang="0">
                    <a:pos x="1263" y="451"/>
                  </a:cxn>
                  <a:cxn ang="0">
                    <a:pos x="1411" y="721"/>
                  </a:cxn>
                  <a:cxn ang="0">
                    <a:pos x="1707" y="1559"/>
                  </a:cxn>
                  <a:cxn ang="0">
                    <a:pos x="1872" y="2312"/>
                  </a:cxn>
                  <a:cxn ang="0">
                    <a:pos x="1863" y="2477"/>
                  </a:cxn>
                  <a:cxn ang="0">
                    <a:pos x="2452" y="2707"/>
                  </a:cxn>
                  <a:cxn ang="0">
                    <a:pos x="2306" y="2451"/>
                  </a:cxn>
                  <a:cxn ang="0">
                    <a:pos x="1978" y="1585"/>
                  </a:cxn>
                  <a:cxn ang="0">
                    <a:pos x="1712" y="539"/>
                  </a:cxn>
                  <a:cxn ang="0">
                    <a:pos x="1687" y="238"/>
                  </a:cxn>
                  <a:cxn ang="0">
                    <a:pos x="1745" y="167"/>
                  </a:cxn>
                  <a:cxn ang="0">
                    <a:pos x="1874" y="347"/>
                  </a:cxn>
                  <a:cxn ang="0">
                    <a:pos x="2129" y="949"/>
                  </a:cxn>
                  <a:cxn ang="0">
                    <a:pos x="2462" y="2070"/>
                  </a:cxn>
                  <a:cxn ang="0">
                    <a:pos x="2548" y="2591"/>
                  </a:cxn>
                  <a:cxn ang="0">
                    <a:pos x="2518" y="2746"/>
                  </a:cxn>
                </a:cxnLst>
                <a:rect l="0" t="0" r="r" b="b"/>
                <a:pathLst>
                  <a:path w="2940" h="3444">
                    <a:moveTo>
                      <a:pt x="2575" y="1454"/>
                    </a:moveTo>
                    <a:lnTo>
                      <a:pt x="2541" y="1340"/>
                    </a:lnTo>
                    <a:lnTo>
                      <a:pt x="2508" y="1229"/>
                    </a:lnTo>
                    <a:lnTo>
                      <a:pt x="2478" y="1119"/>
                    </a:lnTo>
                    <a:lnTo>
                      <a:pt x="2449" y="1013"/>
                    </a:lnTo>
                    <a:lnTo>
                      <a:pt x="2422" y="909"/>
                    </a:lnTo>
                    <a:lnTo>
                      <a:pt x="2397" y="809"/>
                    </a:lnTo>
                    <a:lnTo>
                      <a:pt x="2374" y="711"/>
                    </a:lnTo>
                    <a:lnTo>
                      <a:pt x="2353" y="618"/>
                    </a:lnTo>
                    <a:lnTo>
                      <a:pt x="2334" y="528"/>
                    </a:lnTo>
                    <a:lnTo>
                      <a:pt x="2317" y="443"/>
                    </a:lnTo>
                    <a:lnTo>
                      <a:pt x="2303" y="363"/>
                    </a:lnTo>
                    <a:lnTo>
                      <a:pt x="2290" y="286"/>
                    </a:lnTo>
                    <a:lnTo>
                      <a:pt x="2279" y="215"/>
                    </a:lnTo>
                    <a:lnTo>
                      <a:pt x="2270" y="150"/>
                    </a:lnTo>
                    <a:lnTo>
                      <a:pt x="2264" y="89"/>
                    </a:lnTo>
                    <a:lnTo>
                      <a:pt x="2261" y="34"/>
                    </a:lnTo>
                    <a:lnTo>
                      <a:pt x="2199" y="27"/>
                    </a:lnTo>
                    <a:lnTo>
                      <a:pt x="2136" y="20"/>
                    </a:lnTo>
                    <a:lnTo>
                      <a:pt x="2073" y="14"/>
                    </a:lnTo>
                    <a:lnTo>
                      <a:pt x="2009" y="9"/>
                    </a:lnTo>
                    <a:lnTo>
                      <a:pt x="1944" y="5"/>
                    </a:lnTo>
                    <a:lnTo>
                      <a:pt x="1878" y="2"/>
                    </a:lnTo>
                    <a:lnTo>
                      <a:pt x="1812" y="1"/>
                    </a:lnTo>
                    <a:lnTo>
                      <a:pt x="1744" y="0"/>
                    </a:lnTo>
                    <a:lnTo>
                      <a:pt x="1658" y="1"/>
                    </a:lnTo>
                    <a:lnTo>
                      <a:pt x="1571" y="4"/>
                    </a:lnTo>
                    <a:lnTo>
                      <a:pt x="1486" y="8"/>
                    </a:lnTo>
                    <a:lnTo>
                      <a:pt x="1404" y="15"/>
                    </a:lnTo>
                    <a:lnTo>
                      <a:pt x="1321" y="23"/>
                    </a:lnTo>
                    <a:lnTo>
                      <a:pt x="1240" y="33"/>
                    </a:lnTo>
                    <a:lnTo>
                      <a:pt x="1162" y="44"/>
                    </a:lnTo>
                    <a:lnTo>
                      <a:pt x="1085" y="57"/>
                    </a:lnTo>
                    <a:lnTo>
                      <a:pt x="1009" y="72"/>
                    </a:lnTo>
                    <a:lnTo>
                      <a:pt x="936" y="88"/>
                    </a:lnTo>
                    <a:lnTo>
                      <a:pt x="865" y="105"/>
                    </a:lnTo>
                    <a:lnTo>
                      <a:pt x="796" y="125"/>
                    </a:lnTo>
                    <a:lnTo>
                      <a:pt x="729" y="146"/>
                    </a:lnTo>
                    <a:lnTo>
                      <a:pt x="665" y="167"/>
                    </a:lnTo>
                    <a:lnTo>
                      <a:pt x="602" y="190"/>
                    </a:lnTo>
                    <a:lnTo>
                      <a:pt x="543" y="214"/>
                    </a:lnTo>
                    <a:lnTo>
                      <a:pt x="486" y="240"/>
                    </a:lnTo>
                    <a:lnTo>
                      <a:pt x="432" y="266"/>
                    </a:lnTo>
                    <a:lnTo>
                      <a:pt x="381" y="294"/>
                    </a:lnTo>
                    <a:lnTo>
                      <a:pt x="333" y="322"/>
                    </a:lnTo>
                    <a:lnTo>
                      <a:pt x="288" y="353"/>
                    </a:lnTo>
                    <a:lnTo>
                      <a:pt x="245" y="384"/>
                    </a:lnTo>
                    <a:lnTo>
                      <a:pt x="207" y="415"/>
                    </a:lnTo>
                    <a:lnTo>
                      <a:pt x="172" y="448"/>
                    </a:lnTo>
                    <a:lnTo>
                      <a:pt x="140" y="481"/>
                    </a:lnTo>
                    <a:lnTo>
                      <a:pt x="111" y="515"/>
                    </a:lnTo>
                    <a:lnTo>
                      <a:pt x="87" y="551"/>
                    </a:lnTo>
                    <a:lnTo>
                      <a:pt x="66" y="586"/>
                    </a:lnTo>
                    <a:lnTo>
                      <a:pt x="49" y="622"/>
                    </a:lnTo>
                    <a:lnTo>
                      <a:pt x="36" y="659"/>
                    </a:lnTo>
                    <a:lnTo>
                      <a:pt x="28" y="696"/>
                    </a:lnTo>
                    <a:lnTo>
                      <a:pt x="23" y="734"/>
                    </a:lnTo>
                    <a:lnTo>
                      <a:pt x="16" y="770"/>
                    </a:lnTo>
                    <a:lnTo>
                      <a:pt x="11" y="806"/>
                    </a:lnTo>
                    <a:lnTo>
                      <a:pt x="6" y="844"/>
                    </a:lnTo>
                    <a:lnTo>
                      <a:pt x="2" y="882"/>
                    </a:lnTo>
                    <a:lnTo>
                      <a:pt x="1" y="922"/>
                    </a:lnTo>
                    <a:lnTo>
                      <a:pt x="0" y="963"/>
                    </a:lnTo>
                    <a:lnTo>
                      <a:pt x="1" y="1006"/>
                    </a:lnTo>
                    <a:lnTo>
                      <a:pt x="3" y="1049"/>
                    </a:lnTo>
                    <a:lnTo>
                      <a:pt x="8" y="1093"/>
                    </a:lnTo>
                    <a:lnTo>
                      <a:pt x="12" y="1138"/>
                    </a:lnTo>
                    <a:lnTo>
                      <a:pt x="18" y="1185"/>
                    </a:lnTo>
                    <a:lnTo>
                      <a:pt x="25" y="1232"/>
                    </a:lnTo>
                    <a:lnTo>
                      <a:pt x="34" y="1280"/>
                    </a:lnTo>
                    <a:lnTo>
                      <a:pt x="43" y="1328"/>
                    </a:lnTo>
                    <a:lnTo>
                      <a:pt x="54" y="1377"/>
                    </a:lnTo>
                    <a:lnTo>
                      <a:pt x="66" y="1428"/>
                    </a:lnTo>
                    <a:lnTo>
                      <a:pt x="79" y="1478"/>
                    </a:lnTo>
                    <a:lnTo>
                      <a:pt x="94" y="1529"/>
                    </a:lnTo>
                    <a:lnTo>
                      <a:pt x="110" y="1581"/>
                    </a:lnTo>
                    <a:lnTo>
                      <a:pt x="127" y="1634"/>
                    </a:lnTo>
                    <a:lnTo>
                      <a:pt x="146" y="1687"/>
                    </a:lnTo>
                    <a:lnTo>
                      <a:pt x="165" y="1740"/>
                    </a:lnTo>
                    <a:lnTo>
                      <a:pt x="186" y="1793"/>
                    </a:lnTo>
                    <a:lnTo>
                      <a:pt x="208" y="1848"/>
                    </a:lnTo>
                    <a:lnTo>
                      <a:pt x="231" y="1902"/>
                    </a:lnTo>
                    <a:lnTo>
                      <a:pt x="255" y="1957"/>
                    </a:lnTo>
                    <a:lnTo>
                      <a:pt x="281" y="2011"/>
                    </a:lnTo>
                    <a:lnTo>
                      <a:pt x="308" y="2067"/>
                    </a:lnTo>
                    <a:lnTo>
                      <a:pt x="335" y="2122"/>
                    </a:lnTo>
                    <a:lnTo>
                      <a:pt x="364" y="2177"/>
                    </a:lnTo>
                    <a:lnTo>
                      <a:pt x="395" y="2232"/>
                    </a:lnTo>
                    <a:lnTo>
                      <a:pt x="426" y="2288"/>
                    </a:lnTo>
                    <a:lnTo>
                      <a:pt x="464" y="2351"/>
                    </a:lnTo>
                    <a:lnTo>
                      <a:pt x="502" y="2413"/>
                    </a:lnTo>
                    <a:lnTo>
                      <a:pt x="542" y="2474"/>
                    </a:lnTo>
                    <a:lnTo>
                      <a:pt x="582" y="2534"/>
                    </a:lnTo>
                    <a:lnTo>
                      <a:pt x="622" y="2592"/>
                    </a:lnTo>
                    <a:lnTo>
                      <a:pt x="664" y="2648"/>
                    </a:lnTo>
                    <a:lnTo>
                      <a:pt x="705" y="2704"/>
                    </a:lnTo>
                    <a:lnTo>
                      <a:pt x="746" y="2757"/>
                    </a:lnTo>
                    <a:lnTo>
                      <a:pt x="790" y="2808"/>
                    </a:lnTo>
                    <a:lnTo>
                      <a:pt x="832" y="2858"/>
                    </a:lnTo>
                    <a:lnTo>
                      <a:pt x="875" y="2907"/>
                    </a:lnTo>
                    <a:lnTo>
                      <a:pt x="919" y="2953"/>
                    </a:lnTo>
                    <a:lnTo>
                      <a:pt x="962" y="2998"/>
                    </a:lnTo>
                    <a:lnTo>
                      <a:pt x="1005" y="3040"/>
                    </a:lnTo>
                    <a:lnTo>
                      <a:pt x="1049" y="3081"/>
                    </a:lnTo>
                    <a:lnTo>
                      <a:pt x="1092" y="3119"/>
                    </a:lnTo>
                    <a:lnTo>
                      <a:pt x="1135" y="3157"/>
                    </a:lnTo>
                    <a:lnTo>
                      <a:pt x="1180" y="3192"/>
                    </a:lnTo>
                    <a:lnTo>
                      <a:pt x="1222" y="3224"/>
                    </a:lnTo>
                    <a:lnTo>
                      <a:pt x="1266" y="3255"/>
                    </a:lnTo>
                    <a:lnTo>
                      <a:pt x="1309" y="3283"/>
                    </a:lnTo>
                    <a:lnTo>
                      <a:pt x="1351" y="3310"/>
                    </a:lnTo>
                    <a:lnTo>
                      <a:pt x="1393" y="3334"/>
                    </a:lnTo>
                    <a:lnTo>
                      <a:pt x="1435" y="3356"/>
                    </a:lnTo>
                    <a:lnTo>
                      <a:pt x="1475" y="3376"/>
                    </a:lnTo>
                    <a:lnTo>
                      <a:pt x="1515" y="3393"/>
                    </a:lnTo>
                    <a:lnTo>
                      <a:pt x="1556" y="3408"/>
                    </a:lnTo>
                    <a:lnTo>
                      <a:pt x="1595" y="3420"/>
                    </a:lnTo>
                    <a:lnTo>
                      <a:pt x="1633" y="3430"/>
                    </a:lnTo>
                    <a:lnTo>
                      <a:pt x="1672" y="3437"/>
                    </a:lnTo>
                    <a:lnTo>
                      <a:pt x="1708" y="3442"/>
                    </a:lnTo>
                    <a:lnTo>
                      <a:pt x="1744" y="3444"/>
                    </a:lnTo>
                    <a:lnTo>
                      <a:pt x="1744" y="3439"/>
                    </a:lnTo>
                    <a:lnTo>
                      <a:pt x="1777" y="3437"/>
                    </a:lnTo>
                    <a:lnTo>
                      <a:pt x="1810" y="3434"/>
                    </a:lnTo>
                    <a:lnTo>
                      <a:pt x="1843" y="3428"/>
                    </a:lnTo>
                    <a:lnTo>
                      <a:pt x="1877" y="3420"/>
                    </a:lnTo>
                    <a:lnTo>
                      <a:pt x="1913" y="3411"/>
                    </a:lnTo>
                    <a:lnTo>
                      <a:pt x="1948" y="3399"/>
                    </a:lnTo>
                    <a:lnTo>
                      <a:pt x="1984" y="3385"/>
                    </a:lnTo>
                    <a:lnTo>
                      <a:pt x="2020" y="3369"/>
                    </a:lnTo>
                    <a:lnTo>
                      <a:pt x="2058" y="3352"/>
                    </a:lnTo>
                    <a:lnTo>
                      <a:pt x="2095" y="3331"/>
                    </a:lnTo>
                    <a:lnTo>
                      <a:pt x="2133" y="3310"/>
                    </a:lnTo>
                    <a:lnTo>
                      <a:pt x="2172" y="3287"/>
                    </a:lnTo>
                    <a:lnTo>
                      <a:pt x="2210" y="3262"/>
                    </a:lnTo>
                    <a:lnTo>
                      <a:pt x="2248" y="3236"/>
                    </a:lnTo>
                    <a:lnTo>
                      <a:pt x="2288" y="3207"/>
                    </a:lnTo>
                    <a:lnTo>
                      <a:pt x="2326" y="3177"/>
                    </a:lnTo>
                    <a:lnTo>
                      <a:pt x="2365" y="3146"/>
                    </a:lnTo>
                    <a:lnTo>
                      <a:pt x="2405" y="3111"/>
                    </a:lnTo>
                    <a:lnTo>
                      <a:pt x="2444" y="3076"/>
                    </a:lnTo>
                    <a:lnTo>
                      <a:pt x="2483" y="3040"/>
                    </a:lnTo>
                    <a:lnTo>
                      <a:pt x="2522" y="3002"/>
                    </a:lnTo>
                    <a:lnTo>
                      <a:pt x="2562" y="2962"/>
                    </a:lnTo>
                    <a:lnTo>
                      <a:pt x="2601" y="2921"/>
                    </a:lnTo>
                    <a:lnTo>
                      <a:pt x="2639" y="2878"/>
                    </a:lnTo>
                    <a:lnTo>
                      <a:pt x="2679" y="2834"/>
                    </a:lnTo>
                    <a:lnTo>
                      <a:pt x="2717" y="2789"/>
                    </a:lnTo>
                    <a:lnTo>
                      <a:pt x="2754" y="2742"/>
                    </a:lnTo>
                    <a:lnTo>
                      <a:pt x="2793" y="2694"/>
                    </a:lnTo>
                    <a:lnTo>
                      <a:pt x="2830" y="2644"/>
                    </a:lnTo>
                    <a:lnTo>
                      <a:pt x="2867" y="2593"/>
                    </a:lnTo>
                    <a:lnTo>
                      <a:pt x="2904" y="2541"/>
                    </a:lnTo>
                    <a:lnTo>
                      <a:pt x="2940" y="2488"/>
                    </a:lnTo>
                    <a:lnTo>
                      <a:pt x="2895" y="2379"/>
                    </a:lnTo>
                    <a:lnTo>
                      <a:pt x="2850" y="2264"/>
                    </a:lnTo>
                    <a:lnTo>
                      <a:pt x="2804" y="2141"/>
                    </a:lnTo>
                    <a:lnTo>
                      <a:pt x="2757" y="2013"/>
                    </a:lnTo>
                    <a:lnTo>
                      <a:pt x="2711" y="1880"/>
                    </a:lnTo>
                    <a:lnTo>
                      <a:pt x="2666" y="1742"/>
                    </a:lnTo>
                    <a:lnTo>
                      <a:pt x="2619" y="1599"/>
                    </a:lnTo>
                    <a:lnTo>
                      <a:pt x="2575" y="1454"/>
                    </a:lnTo>
                    <a:close/>
                    <a:moveTo>
                      <a:pt x="797" y="2118"/>
                    </a:moveTo>
                    <a:lnTo>
                      <a:pt x="792" y="2118"/>
                    </a:lnTo>
                    <a:lnTo>
                      <a:pt x="787" y="2115"/>
                    </a:lnTo>
                    <a:lnTo>
                      <a:pt x="781" y="2111"/>
                    </a:lnTo>
                    <a:lnTo>
                      <a:pt x="775" y="2105"/>
                    </a:lnTo>
                    <a:lnTo>
                      <a:pt x="768" y="2098"/>
                    </a:lnTo>
                    <a:lnTo>
                      <a:pt x="760" y="2089"/>
                    </a:lnTo>
                    <a:lnTo>
                      <a:pt x="753" y="2078"/>
                    </a:lnTo>
                    <a:lnTo>
                      <a:pt x="745" y="2067"/>
                    </a:lnTo>
                    <a:lnTo>
                      <a:pt x="729" y="2038"/>
                    </a:lnTo>
                    <a:lnTo>
                      <a:pt x="711" y="2005"/>
                    </a:lnTo>
                    <a:lnTo>
                      <a:pt x="693" y="1967"/>
                    </a:lnTo>
                    <a:lnTo>
                      <a:pt x="674" y="1924"/>
                    </a:lnTo>
                    <a:lnTo>
                      <a:pt x="653" y="1877"/>
                    </a:lnTo>
                    <a:lnTo>
                      <a:pt x="632" y="1826"/>
                    </a:lnTo>
                    <a:lnTo>
                      <a:pt x="611" y="1771"/>
                    </a:lnTo>
                    <a:lnTo>
                      <a:pt x="590" y="1714"/>
                    </a:lnTo>
                    <a:lnTo>
                      <a:pt x="568" y="1653"/>
                    </a:lnTo>
                    <a:lnTo>
                      <a:pt x="547" y="1589"/>
                    </a:lnTo>
                    <a:lnTo>
                      <a:pt x="526" y="1524"/>
                    </a:lnTo>
                    <a:lnTo>
                      <a:pt x="504" y="1456"/>
                    </a:lnTo>
                    <a:lnTo>
                      <a:pt x="484" y="1388"/>
                    </a:lnTo>
                    <a:lnTo>
                      <a:pt x="466" y="1322"/>
                    </a:lnTo>
                    <a:lnTo>
                      <a:pt x="449" y="1259"/>
                    </a:lnTo>
                    <a:lnTo>
                      <a:pt x="433" y="1199"/>
                    </a:lnTo>
                    <a:lnTo>
                      <a:pt x="420" y="1140"/>
                    </a:lnTo>
                    <a:lnTo>
                      <a:pt x="408" y="1086"/>
                    </a:lnTo>
                    <a:lnTo>
                      <a:pt x="398" y="1035"/>
                    </a:lnTo>
                    <a:lnTo>
                      <a:pt x="390" y="988"/>
                    </a:lnTo>
                    <a:lnTo>
                      <a:pt x="382" y="944"/>
                    </a:lnTo>
                    <a:lnTo>
                      <a:pt x="378" y="906"/>
                    </a:lnTo>
                    <a:lnTo>
                      <a:pt x="375" y="873"/>
                    </a:lnTo>
                    <a:lnTo>
                      <a:pt x="375" y="846"/>
                    </a:lnTo>
                    <a:lnTo>
                      <a:pt x="376" y="834"/>
                    </a:lnTo>
                    <a:lnTo>
                      <a:pt x="377" y="823"/>
                    </a:lnTo>
                    <a:lnTo>
                      <a:pt x="378" y="815"/>
                    </a:lnTo>
                    <a:lnTo>
                      <a:pt x="381" y="807"/>
                    </a:lnTo>
                    <a:lnTo>
                      <a:pt x="384" y="801"/>
                    </a:lnTo>
                    <a:lnTo>
                      <a:pt x="388" y="797"/>
                    </a:lnTo>
                    <a:lnTo>
                      <a:pt x="391" y="795"/>
                    </a:lnTo>
                    <a:lnTo>
                      <a:pt x="396" y="794"/>
                    </a:lnTo>
                    <a:lnTo>
                      <a:pt x="401" y="795"/>
                    </a:lnTo>
                    <a:lnTo>
                      <a:pt x="406" y="797"/>
                    </a:lnTo>
                    <a:lnTo>
                      <a:pt x="412" y="801"/>
                    </a:lnTo>
                    <a:lnTo>
                      <a:pt x="418" y="807"/>
                    </a:lnTo>
                    <a:lnTo>
                      <a:pt x="425" y="815"/>
                    </a:lnTo>
                    <a:lnTo>
                      <a:pt x="432" y="823"/>
                    </a:lnTo>
                    <a:lnTo>
                      <a:pt x="439" y="834"/>
                    </a:lnTo>
                    <a:lnTo>
                      <a:pt x="447" y="846"/>
                    </a:lnTo>
                    <a:lnTo>
                      <a:pt x="463" y="873"/>
                    </a:lnTo>
                    <a:lnTo>
                      <a:pt x="481" y="906"/>
                    </a:lnTo>
                    <a:lnTo>
                      <a:pt x="499" y="944"/>
                    </a:lnTo>
                    <a:lnTo>
                      <a:pt x="520" y="988"/>
                    </a:lnTo>
                    <a:lnTo>
                      <a:pt x="540" y="1035"/>
                    </a:lnTo>
                    <a:lnTo>
                      <a:pt x="560" y="1086"/>
                    </a:lnTo>
                    <a:lnTo>
                      <a:pt x="581" y="1140"/>
                    </a:lnTo>
                    <a:lnTo>
                      <a:pt x="603" y="1199"/>
                    </a:lnTo>
                    <a:lnTo>
                      <a:pt x="624" y="1259"/>
                    </a:lnTo>
                    <a:lnTo>
                      <a:pt x="646" y="1322"/>
                    </a:lnTo>
                    <a:lnTo>
                      <a:pt x="668" y="1388"/>
                    </a:lnTo>
                    <a:lnTo>
                      <a:pt x="688" y="1456"/>
                    </a:lnTo>
                    <a:lnTo>
                      <a:pt x="708" y="1524"/>
                    </a:lnTo>
                    <a:lnTo>
                      <a:pt x="727" y="1589"/>
                    </a:lnTo>
                    <a:lnTo>
                      <a:pt x="744" y="1653"/>
                    </a:lnTo>
                    <a:lnTo>
                      <a:pt x="759" y="1714"/>
                    </a:lnTo>
                    <a:lnTo>
                      <a:pt x="773" y="1771"/>
                    </a:lnTo>
                    <a:lnTo>
                      <a:pt x="785" y="1826"/>
                    </a:lnTo>
                    <a:lnTo>
                      <a:pt x="795" y="1877"/>
                    </a:lnTo>
                    <a:lnTo>
                      <a:pt x="804" y="1924"/>
                    </a:lnTo>
                    <a:lnTo>
                      <a:pt x="810" y="1967"/>
                    </a:lnTo>
                    <a:lnTo>
                      <a:pt x="814" y="2005"/>
                    </a:lnTo>
                    <a:lnTo>
                      <a:pt x="817" y="2038"/>
                    </a:lnTo>
                    <a:lnTo>
                      <a:pt x="817" y="2067"/>
                    </a:lnTo>
                    <a:lnTo>
                      <a:pt x="817" y="2078"/>
                    </a:lnTo>
                    <a:lnTo>
                      <a:pt x="816" y="2089"/>
                    </a:lnTo>
                    <a:lnTo>
                      <a:pt x="814" y="2098"/>
                    </a:lnTo>
                    <a:lnTo>
                      <a:pt x="812" y="2105"/>
                    </a:lnTo>
                    <a:lnTo>
                      <a:pt x="809" y="2111"/>
                    </a:lnTo>
                    <a:lnTo>
                      <a:pt x="806" y="2115"/>
                    </a:lnTo>
                    <a:lnTo>
                      <a:pt x="802" y="2118"/>
                    </a:lnTo>
                    <a:lnTo>
                      <a:pt x="797" y="2118"/>
                    </a:lnTo>
                    <a:close/>
                    <a:moveTo>
                      <a:pt x="1277" y="2281"/>
                    </a:moveTo>
                    <a:lnTo>
                      <a:pt x="1271" y="2280"/>
                    </a:lnTo>
                    <a:lnTo>
                      <a:pt x="1263" y="2276"/>
                    </a:lnTo>
                    <a:lnTo>
                      <a:pt x="1256" y="2271"/>
                    </a:lnTo>
                    <a:lnTo>
                      <a:pt x="1248" y="2264"/>
                    </a:lnTo>
                    <a:lnTo>
                      <a:pt x="1240" y="2254"/>
                    </a:lnTo>
                    <a:lnTo>
                      <a:pt x="1231" y="2243"/>
                    </a:lnTo>
                    <a:lnTo>
                      <a:pt x="1222" y="2230"/>
                    </a:lnTo>
                    <a:lnTo>
                      <a:pt x="1212" y="2215"/>
                    </a:lnTo>
                    <a:lnTo>
                      <a:pt x="1192" y="2180"/>
                    </a:lnTo>
                    <a:lnTo>
                      <a:pt x="1170" y="2139"/>
                    </a:lnTo>
                    <a:lnTo>
                      <a:pt x="1147" y="2092"/>
                    </a:lnTo>
                    <a:lnTo>
                      <a:pt x="1122" y="2037"/>
                    </a:lnTo>
                    <a:lnTo>
                      <a:pt x="1097" y="1979"/>
                    </a:lnTo>
                    <a:lnTo>
                      <a:pt x="1071" y="1915"/>
                    </a:lnTo>
                    <a:lnTo>
                      <a:pt x="1045" y="1847"/>
                    </a:lnTo>
                    <a:lnTo>
                      <a:pt x="1018" y="1774"/>
                    </a:lnTo>
                    <a:lnTo>
                      <a:pt x="990" y="1699"/>
                    </a:lnTo>
                    <a:lnTo>
                      <a:pt x="964" y="1620"/>
                    </a:lnTo>
                    <a:lnTo>
                      <a:pt x="937" y="1537"/>
                    </a:lnTo>
                    <a:lnTo>
                      <a:pt x="911" y="1453"/>
                    </a:lnTo>
                    <a:lnTo>
                      <a:pt x="885" y="1367"/>
                    </a:lnTo>
                    <a:lnTo>
                      <a:pt x="862" y="1286"/>
                    </a:lnTo>
                    <a:lnTo>
                      <a:pt x="841" y="1207"/>
                    </a:lnTo>
                    <a:lnTo>
                      <a:pt x="822" y="1130"/>
                    </a:lnTo>
                    <a:lnTo>
                      <a:pt x="805" y="1058"/>
                    </a:lnTo>
                    <a:lnTo>
                      <a:pt x="790" y="990"/>
                    </a:lnTo>
                    <a:lnTo>
                      <a:pt x="778" y="925"/>
                    </a:lnTo>
                    <a:lnTo>
                      <a:pt x="767" y="867"/>
                    </a:lnTo>
                    <a:lnTo>
                      <a:pt x="758" y="814"/>
                    </a:lnTo>
                    <a:lnTo>
                      <a:pt x="753" y="766"/>
                    </a:lnTo>
                    <a:lnTo>
                      <a:pt x="751" y="744"/>
                    </a:lnTo>
                    <a:lnTo>
                      <a:pt x="750" y="724"/>
                    </a:lnTo>
                    <a:lnTo>
                      <a:pt x="749" y="706"/>
                    </a:lnTo>
                    <a:lnTo>
                      <a:pt x="749" y="689"/>
                    </a:lnTo>
                    <a:lnTo>
                      <a:pt x="750" y="675"/>
                    </a:lnTo>
                    <a:lnTo>
                      <a:pt x="751" y="662"/>
                    </a:lnTo>
                    <a:lnTo>
                      <a:pt x="753" y="650"/>
                    </a:lnTo>
                    <a:lnTo>
                      <a:pt x="756" y="641"/>
                    </a:lnTo>
                    <a:lnTo>
                      <a:pt x="760" y="634"/>
                    </a:lnTo>
                    <a:lnTo>
                      <a:pt x="765" y="629"/>
                    </a:lnTo>
                    <a:lnTo>
                      <a:pt x="770" y="626"/>
                    </a:lnTo>
                    <a:lnTo>
                      <a:pt x="775" y="625"/>
                    </a:lnTo>
                    <a:lnTo>
                      <a:pt x="781" y="626"/>
                    </a:lnTo>
                    <a:lnTo>
                      <a:pt x="788" y="629"/>
                    </a:lnTo>
                    <a:lnTo>
                      <a:pt x="795" y="634"/>
                    </a:lnTo>
                    <a:lnTo>
                      <a:pt x="803" y="641"/>
                    </a:lnTo>
                    <a:lnTo>
                      <a:pt x="812" y="650"/>
                    </a:lnTo>
                    <a:lnTo>
                      <a:pt x="820" y="662"/>
                    </a:lnTo>
                    <a:lnTo>
                      <a:pt x="830" y="675"/>
                    </a:lnTo>
                    <a:lnTo>
                      <a:pt x="839" y="689"/>
                    </a:lnTo>
                    <a:lnTo>
                      <a:pt x="860" y="724"/>
                    </a:lnTo>
                    <a:lnTo>
                      <a:pt x="882" y="766"/>
                    </a:lnTo>
                    <a:lnTo>
                      <a:pt x="906" y="814"/>
                    </a:lnTo>
                    <a:lnTo>
                      <a:pt x="930" y="867"/>
                    </a:lnTo>
                    <a:lnTo>
                      <a:pt x="955" y="925"/>
                    </a:lnTo>
                    <a:lnTo>
                      <a:pt x="981" y="990"/>
                    </a:lnTo>
                    <a:lnTo>
                      <a:pt x="1007" y="1058"/>
                    </a:lnTo>
                    <a:lnTo>
                      <a:pt x="1034" y="1130"/>
                    </a:lnTo>
                    <a:lnTo>
                      <a:pt x="1061" y="1207"/>
                    </a:lnTo>
                    <a:lnTo>
                      <a:pt x="1088" y="1286"/>
                    </a:lnTo>
                    <a:lnTo>
                      <a:pt x="1114" y="1367"/>
                    </a:lnTo>
                    <a:lnTo>
                      <a:pt x="1141" y="1453"/>
                    </a:lnTo>
                    <a:lnTo>
                      <a:pt x="1166" y="1537"/>
                    </a:lnTo>
                    <a:lnTo>
                      <a:pt x="1189" y="1620"/>
                    </a:lnTo>
                    <a:lnTo>
                      <a:pt x="1210" y="1699"/>
                    </a:lnTo>
                    <a:lnTo>
                      <a:pt x="1229" y="1774"/>
                    </a:lnTo>
                    <a:lnTo>
                      <a:pt x="1246" y="1847"/>
                    </a:lnTo>
                    <a:lnTo>
                      <a:pt x="1261" y="1915"/>
                    </a:lnTo>
                    <a:lnTo>
                      <a:pt x="1275" y="1979"/>
                    </a:lnTo>
                    <a:lnTo>
                      <a:pt x="1285" y="2037"/>
                    </a:lnTo>
                    <a:lnTo>
                      <a:pt x="1293" y="2092"/>
                    </a:lnTo>
                    <a:lnTo>
                      <a:pt x="1299" y="2139"/>
                    </a:lnTo>
                    <a:lnTo>
                      <a:pt x="1301" y="2160"/>
                    </a:lnTo>
                    <a:lnTo>
                      <a:pt x="1302" y="2180"/>
                    </a:lnTo>
                    <a:lnTo>
                      <a:pt x="1302" y="2198"/>
                    </a:lnTo>
                    <a:lnTo>
                      <a:pt x="1302" y="2215"/>
                    </a:lnTo>
                    <a:lnTo>
                      <a:pt x="1302" y="2230"/>
                    </a:lnTo>
                    <a:lnTo>
                      <a:pt x="1300" y="2243"/>
                    </a:lnTo>
                    <a:lnTo>
                      <a:pt x="1298" y="2254"/>
                    </a:lnTo>
                    <a:lnTo>
                      <a:pt x="1295" y="2264"/>
                    </a:lnTo>
                    <a:lnTo>
                      <a:pt x="1292" y="2271"/>
                    </a:lnTo>
                    <a:lnTo>
                      <a:pt x="1288" y="2276"/>
                    </a:lnTo>
                    <a:lnTo>
                      <a:pt x="1283" y="2280"/>
                    </a:lnTo>
                    <a:lnTo>
                      <a:pt x="1277" y="2281"/>
                    </a:lnTo>
                    <a:close/>
                    <a:moveTo>
                      <a:pt x="1845" y="2489"/>
                    </a:moveTo>
                    <a:lnTo>
                      <a:pt x="1837" y="2488"/>
                    </a:lnTo>
                    <a:lnTo>
                      <a:pt x="1829" y="2484"/>
                    </a:lnTo>
                    <a:lnTo>
                      <a:pt x="1820" y="2477"/>
                    </a:lnTo>
                    <a:lnTo>
                      <a:pt x="1810" y="2467"/>
                    </a:lnTo>
                    <a:lnTo>
                      <a:pt x="1800" y="2456"/>
                    </a:lnTo>
                    <a:lnTo>
                      <a:pt x="1789" y="2442"/>
                    </a:lnTo>
                    <a:lnTo>
                      <a:pt x="1777" y="2426"/>
                    </a:lnTo>
                    <a:lnTo>
                      <a:pt x="1764" y="2407"/>
                    </a:lnTo>
                    <a:lnTo>
                      <a:pt x="1752" y="2386"/>
                    </a:lnTo>
                    <a:lnTo>
                      <a:pt x="1739" y="2364"/>
                    </a:lnTo>
                    <a:lnTo>
                      <a:pt x="1725" y="2339"/>
                    </a:lnTo>
                    <a:lnTo>
                      <a:pt x="1711" y="2312"/>
                    </a:lnTo>
                    <a:lnTo>
                      <a:pt x="1682" y="2252"/>
                    </a:lnTo>
                    <a:lnTo>
                      <a:pt x="1652" y="2185"/>
                    </a:lnTo>
                    <a:lnTo>
                      <a:pt x="1620" y="2112"/>
                    </a:lnTo>
                    <a:lnTo>
                      <a:pt x="1588" y="2032"/>
                    </a:lnTo>
                    <a:lnTo>
                      <a:pt x="1555" y="1947"/>
                    </a:lnTo>
                    <a:lnTo>
                      <a:pt x="1522" y="1857"/>
                    </a:lnTo>
                    <a:lnTo>
                      <a:pt x="1487" y="1761"/>
                    </a:lnTo>
                    <a:lnTo>
                      <a:pt x="1454" y="1662"/>
                    </a:lnTo>
                    <a:lnTo>
                      <a:pt x="1421" y="1559"/>
                    </a:lnTo>
                    <a:lnTo>
                      <a:pt x="1387" y="1454"/>
                    </a:lnTo>
                    <a:lnTo>
                      <a:pt x="1356" y="1348"/>
                    </a:lnTo>
                    <a:lnTo>
                      <a:pt x="1327" y="1245"/>
                    </a:lnTo>
                    <a:lnTo>
                      <a:pt x="1301" y="1146"/>
                    </a:lnTo>
                    <a:lnTo>
                      <a:pt x="1277" y="1051"/>
                    </a:lnTo>
                    <a:lnTo>
                      <a:pt x="1255" y="960"/>
                    </a:lnTo>
                    <a:lnTo>
                      <a:pt x="1236" y="875"/>
                    </a:lnTo>
                    <a:lnTo>
                      <a:pt x="1221" y="796"/>
                    </a:lnTo>
                    <a:lnTo>
                      <a:pt x="1208" y="721"/>
                    </a:lnTo>
                    <a:lnTo>
                      <a:pt x="1198" y="655"/>
                    </a:lnTo>
                    <a:lnTo>
                      <a:pt x="1191" y="596"/>
                    </a:lnTo>
                    <a:lnTo>
                      <a:pt x="1188" y="569"/>
                    </a:lnTo>
                    <a:lnTo>
                      <a:pt x="1187" y="544"/>
                    </a:lnTo>
                    <a:lnTo>
                      <a:pt x="1186" y="520"/>
                    </a:lnTo>
                    <a:lnTo>
                      <a:pt x="1186" y="500"/>
                    </a:lnTo>
                    <a:lnTo>
                      <a:pt x="1187" y="481"/>
                    </a:lnTo>
                    <a:lnTo>
                      <a:pt x="1189" y="465"/>
                    </a:lnTo>
                    <a:lnTo>
                      <a:pt x="1192" y="451"/>
                    </a:lnTo>
                    <a:lnTo>
                      <a:pt x="1195" y="440"/>
                    </a:lnTo>
                    <a:lnTo>
                      <a:pt x="1199" y="431"/>
                    </a:lnTo>
                    <a:lnTo>
                      <a:pt x="1204" y="424"/>
                    </a:lnTo>
                    <a:lnTo>
                      <a:pt x="1210" y="420"/>
                    </a:lnTo>
                    <a:lnTo>
                      <a:pt x="1217" y="419"/>
                    </a:lnTo>
                    <a:lnTo>
                      <a:pt x="1225" y="420"/>
                    </a:lnTo>
                    <a:lnTo>
                      <a:pt x="1234" y="424"/>
                    </a:lnTo>
                    <a:lnTo>
                      <a:pt x="1243" y="431"/>
                    </a:lnTo>
                    <a:lnTo>
                      <a:pt x="1252" y="440"/>
                    </a:lnTo>
                    <a:lnTo>
                      <a:pt x="1263" y="451"/>
                    </a:lnTo>
                    <a:lnTo>
                      <a:pt x="1275" y="465"/>
                    </a:lnTo>
                    <a:lnTo>
                      <a:pt x="1286" y="481"/>
                    </a:lnTo>
                    <a:lnTo>
                      <a:pt x="1298" y="500"/>
                    </a:lnTo>
                    <a:lnTo>
                      <a:pt x="1311" y="520"/>
                    </a:lnTo>
                    <a:lnTo>
                      <a:pt x="1324" y="544"/>
                    </a:lnTo>
                    <a:lnTo>
                      <a:pt x="1337" y="569"/>
                    </a:lnTo>
                    <a:lnTo>
                      <a:pt x="1351" y="596"/>
                    </a:lnTo>
                    <a:lnTo>
                      <a:pt x="1380" y="655"/>
                    </a:lnTo>
                    <a:lnTo>
                      <a:pt x="1411" y="721"/>
                    </a:lnTo>
                    <a:lnTo>
                      <a:pt x="1443" y="796"/>
                    </a:lnTo>
                    <a:lnTo>
                      <a:pt x="1475" y="875"/>
                    </a:lnTo>
                    <a:lnTo>
                      <a:pt x="1508" y="960"/>
                    </a:lnTo>
                    <a:lnTo>
                      <a:pt x="1542" y="1051"/>
                    </a:lnTo>
                    <a:lnTo>
                      <a:pt x="1575" y="1146"/>
                    </a:lnTo>
                    <a:lnTo>
                      <a:pt x="1609" y="1245"/>
                    </a:lnTo>
                    <a:lnTo>
                      <a:pt x="1642" y="1348"/>
                    </a:lnTo>
                    <a:lnTo>
                      <a:pt x="1675" y="1454"/>
                    </a:lnTo>
                    <a:lnTo>
                      <a:pt x="1707" y="1559"/>
                    </a:lnTo>
                    <a:lnTo>
                      <a:pt x="1735" y="1662"/>
                    </a:lnTo>
                    <a:lnTo>
                      <a:pt x="1762" y="1761"/>
                    </a:lnTo>
                    <a:lnTo>
                      <a:pt x="1786" y="1857"/>
                    </a:lnTo>
                    <a:lnTo>
                      <a:pt x="1808" y="1947"/>
                    </a:lnTo>
                    <a:lnTo>
                      <a:pt x="1826" y="2032"/>
                    </a:lnTo>
                    <a:lnTo>
                      <a:pt x="1842" y="2112"/>
                    </a:lnTo>
                    <a:lnTo>
                      <a:pt x="1855" y="2185"/>
                    </a:lnTo>
                    <a:lnTo>
                      <a:pt x="1865" y="2252"/>
                    </a:lnTo>
                    <a:lnTo>
                      <a:pt x="1872" y="2312"/>
                    </a:lnTo>
                    <a:lnTo>
                      <a:pt x="1874" y="2339"/>
                    </a:lnTo>
                    <a:lnTo>
                      <a:pt x="1876" y="2364"/>
                    </a:lnTo>
                    <a:lnTo>
                      <a:pt x="1876" y="2386"/>
                    </a:lnTo>
                    <a:lnTo>
                      <a:pt x="1876" y="2407"/>
                    </a:lnTo>
                    <a:lnTo>
                      <a:pt x="1875" y="2426"/>
                    </a:lnTo>
                    <a:lnTo>
                      <a:pt x="1874" y="2442"/>
                    </a:lnTo>
                    <a:lnTo>
                      <a:pt x="1871" y="2456"/>
                    </a:lnTo>
                    <a:lnTo>
                      <a:pt x="1868" y="2467"/>
                    </a:lnTo>
                    <a:lnTo>
                      <a:pt x="1863" y="2477"/>
                    </a:lnTo>
                    <a:lnTo>
                      <a:pt x="1858" y="2484"/>
                    </a:lnTo>
                    <a:lnTo>
                      <a:pt x="1852" y="2488"/>
                    </a:lnTo>
                    <a:lnTo>
                      <a:pt x="1845" y="2489"/>
                    </a:lnTo>
                    <a:close/>
                    <a:moveTo>
                      <a:pt x="2509" y="2747"/>
                    </a:moveTo>
                    <a:lnTo>
                      <a:pt x="2499" y="2746"/>
                    </a:lnTo>
                    <a:lnTo>
                      <a:pt x="2489" y="2741"/>
                    </a:lnTo>
                    <a:lnTo>
                      <a:pt x="2477" y="2732"/>
                    </a:lnTo>
                    <a:lnTo>
                      <a:pt x="2465" y="2721"/>
                    </a:lnTo>
                    <a:lnTo>
                      <a:pt x="2452" y="2707"/>
                    </a:lnTo>
                    <a:lnTo>
                      <a:pt x="2438" y="2688"/>
                    </a:lnTo>
                    <a:lnTo>
                      <a:pt x="2424" y="2668"/>
                    </a:lnTo>
                    <a:lnTo>
                      <a:pt x="2409" y="2645"/>
                    </a:lnTo>
                    <a:lnTo>
                      <a:pt x="2392" y="2619"/>
                    </a:lnTo>
                    <a:lnTo>
                      <a:pt x="2376" y="2591"/>
                    </a:lnTo>
                    <a:lnTo>
                      <a:pt x="2359" y="2560"/>
                    </a:lnTo>
                    <a:lnTo>
                      <a:pt x="2342" y="2526"/>
                    </a:lnTo>
                    <a:lnTo>
                      <a:pt x="2324" y="2490"/>
                    </a:lnTo>
                    <a:lnTo>
                      <a:pt x="2306" y="2451"/>
                    </a:lnTo>
                    <a:lnTo>
                      <a:pt x="2287" y="2411"/>
                    </a:lnTo>
                    <a:lnTo>
                      <a:pt x="2267" y="2368"/>
                    </a:lnTo>
                    <a:lnTo>
                      <a:pt x="2228" y="2277"/>
                    </a:lnTo>
                    <a:lnTo>
                      <a:pt x="2187" y="2177"/>
                    </a:lnTo>
                    <a:lnTo>
                      <a:pt x="2145" y="2070"/>
                    </a:lnTo>
                    <a:lnTo>
                      <a:pt x="2104" y="1957"/>
                    </a:lnTo>
                    <a:lnTo>
                      <a:pt x="2062" y="1839"/>
                    </a:lnTo>
                    <a:lnTo>
                      <a:pt x="2019" y="1714"/>
                    </a:lnTo>
                    <a:lnTo>
                      <a:pt x="1978" y="1585"/>
                    </a:lnTo>
                    <a:lnTo>
                      <a:pt x="1937" y="1454"/>
                    </a:lnTo>
                    <a:lnTo>
                      <a:pt x="1899" y="1321"/>
                    </a:lnTo>
                    <a:lnTo>
                      <a:pt x="1862" y="1193"/>
                    </a:lnTo>
                    <a:lnTo>
                      <a:pt x="1829" y="1069"/>
                    </a:lnTo>
                    <a:lnTo>
                      <a:pt x="1799" y="949"/>
                    </a:lnTo>
                    <a:lnTo>
                      <a:pt x="1772" y="837"/>
                    </a:lnTo>
                    <a:lnTo>
                      <a:pt x="1748" y="730"/>
                    </a:lnTo>
                    <a:lnTo>
                      <a:pt x="1729" y="631"/>
                    </a:lnTo>
                    <a:lnTo>
                      <a:pt x="1712" y="539"/>
                    </a:lnTo>
                    <a:lnTo>
                      <a:pt x="1706" y="495"/>
                    </a:lnTo>
                    <a:lnTo>
                      <a:pt x="1700" y="455"/>
                    </a:lnTo>
                    <a:lnTo>
                      <a:pt x="1695" y="417"/>
                    </a:lnTo>
                    <a:lnTo>
                      <a:pt x="1691" y="381"/>
                    </a:lnTo>
                    <a:lnTo>
                      <a:pt x="1688" y="347"/>
                    </a:lnTo>
                    <a:lnTo>
                      <a:pt x="1686" y="315"/>
                    </a:lnTo>
                    <a:lnTo>
                      <a:pt x="1686" y="287"/>
                    </a:lnTo>
                    <a:lnTo>
                      <a:pt x="1686" y="261"/>
                    </a:lnTo>
                    <a:lnTo>
                      <a:pt x="1687" y="238"/>
                    </a:lnTo>
                    <a:lnTo>
                      <a:pt x="1689" y="218"/>
                    </a:lnTo>
                    <a:lnTo>
                      <a:pt x="1692" y="201"/>
                    </a:lnTo>
                    <a:lnTo>
                      <a:pt x="1696" y="186"/>
                    </a:lnTo>
                    <a:lnTo>
                      <a:pt x="1702" y="175"/>
                    </a:lnTo>
                    <a:lnTo>
                      <a:pt x="1708" y="167"/>
                    </a:lnTo>
                    <a:lnTo>
                      <a:pt x="1716" y="162"/>
                    </a:lnTo>
                    <a:lnTo>
                      <a:pt x="1724" y="160"/>
                    </a:lnTo>
                    <a:lnTo>
                      <a:pt x="1734" y="162"/>
                    </a:lnTo>
                    <a:lnTo>
                      <a:pt x="1745" y="167"/>
                    </a:lnTo>
                    <a:lnTo>
                      <a:pt x="1756" y="175"/>
                    </a:lnTo>
                    <a:lnTo>
                      <a:pt x="1768" y="186"/>
                    </a:lnTo>
                    <a:lnTo>
                      <a:pt x="1782" y="201"/>
                    </a:lnTo>
                    <a:lnTo>
                      <a:pt x="1796" y="218"/>
                    </a:lnTo>
                    <a:lnTo>
                      <a:pt x="1810" y="238"/>
                    </a:lnTo>
                    <a:lnTo>
                      <a:pt x="1825" y="261"/>
                    </a:lnTo>
                    <a:lnTo>
                      <a:pt x="1841" y="287"/>
                    </a:lnTo>
                    <a:lnTo>
                      <a:pt x="1857" y="315"/>
                    </a:lnTo>
                    <a:lnTo>
                      <a:pt x="1874" y="347"/>
                    </a:lnTo>
                    <a:lnTo>
                      <a:pt x="1892" y="381"/>
                    </a:lnTo>
                    <a:lnTo>
                      <a:pt x="1910" y="417"/>
                    </a:lnTo>
                    <a:lnTo>
                      <a:pt x="1929" y="455"/>
                    </a:lnTo>
                    <a:lnTo>
                      <a:pt x="1947" y="495"/>
                    </a:lnTo>
                    <a:lnTo>
                      <a:pt x="1967" y="539"/>
                    </a:lnTo>
                    <a:lnTo>
                      <a:pt x="2006" y="631"/>
                    </a:lnTo>
                    <a:lnTo>
                      <a:pt x="2047" y="730"/>
                    </a:lnTo>
                    <a:lnTo>
                      <a:pt x="2088" y="837"/>
                    </a:lnTo>
                    <a:lnTo>
                      <a:pt x="2129" y="949"/>
                    </a:lnTo>
                    <a:lnTo>
                      <a:pt x="2172" y="1069"/>
                    </a:lnTo>
                    <a:lnTo>
                      <a:pt x="2214" y="1193"/>
                    </a:lnTo>
                    <a:lnTo>
                      <a:pt x="2255" y="1321"/>
                    </a:lnTo>
                    <a:lnTo>
                      <a:pt x="2297" y="1454"/>
                    </a:lnTo>
                    <a:lnTo>
                      <a:pt x="2336" y="1585"/>
                    </a:lnTo>
                    <a:lnTo>
                      <a:pt x="2372" y="1714"/>
                    </a:lnTo>
                    <a:lnTo>
                      <a:pt x="2406" y="1839"/>
                    </a:lnTo>
                    <a:lnTo>
                      <a:pt x="2436" y="1957"/>
                    </a:lnTo>
                    <a:lnTo>
                      <a:pt x="2462" y="2070"/>
                    </a:lnTo>
                    <a:lnTo>
                      <a:pt x="2485" y="2177"/>
                    </a:lnTo>
                    <a:lnTo>
                      <a:pt x="2505" y="2277"/>
                    </a:lnTo>
                    <a:lnTo>
                      <a:pt x="2521" y="2368"/>
                    </a:lnTo>
                    <a:lnTo>
                      <a:pt x="2529" y="2411"/>
                    </a:lnTo>
                    <a:lnTo>
                      <a:pt x="2534" y="2451"/>
                    </a:lnTo>
                    <a:lnTo>
                      <a:pt x="2539" y="2490"/>
                    </a:lnTo>
                    <a:lnTo>
                      <a:pt x="2543" y="2526"/>
                    </a:lnTo>
                    <a:lnTo>
                      <a:pt x="2546" y="2560"/>
                    </a:lnTo>
                    <a:lnTo>
                      <a:pt x="2548" y="2591"/>
                    </a:lnTo>
                    <a:lnTo>
                      <a:pt x="2549" y="2619"/>
                    </a:lnTo>
                    <a:lnTo>
                      <a:pt x="2549" y="2645"/>
                    </a:lnTo>
                    <a:lnTo>
                      <a:pt x="2548" y="2668"/>
                    </a:lnTo>
                    <a:lnTo>
                      <a:pt x="2545" y="2688"/>
                    </a:lnTo>
                    <a:lnTo>
                      <a:pt x="2542" y="2707"/>
                    </a:lnTo>
                    <a:lnTo>
                      <a:pt x="2538" y="2721"/>
                    </a:lnTo>
                    <a:lnTo>
                      <a:pt x="2533" y="2732"/>
                    </a:lnTo>
                    <a:lnTo>
                      <a:pt x="2526" y="2741"/>
                    </a:lnTo>
                    <a:lnTo>
                      <a:pt x="2518" y="2746"/>
                    </a:lnTo>
                    <a:lnTo>
                      <a:pt x="2509" y="2747"/>
                    </a:lnTo>
                    <a:close/>
                  </a:path>
                </a:pathLst>
              </a:custGeom>
              <a:solidFill>
                <a:srgbClr val="0056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73" name="Freeform 53"/>
              <p:cNvSpPr>
                <a:spLocks/>
              </p:cNvSpPr>
              <p:nvPr/>
            </p:nvSpPr>
            <p:spPr bwMode="invGray">
              <a:xfrm>
                <a:off x="2570" y="2788"/>
                <a:ext cx="47" cy="94"/>
              </a:xfrm>
              <a:custGeom>
                <a:avLst/>
                <a:gdLst/>
                <a:ahLst/>
                <a:cxnLst>
                  <a:cxn ang="0">
                    <a:pos x="29" y="57"/>
                  </a:cxn>
                  <a:cxn ang="0">
                    <a:pos x="89" y="183"/>
                  </a:cxn>
                  <a:cxn ang="0">
                    <a:pos x="153" y="329"/>
                  </a:cxn>
                  <a:cxn ang="0">
                    <a:pos x="219" y="491"/>
                  </a:cxn>
                  <a:cxn ang="0">
                    <a:pos x="287" y="667"/>
                  </a:cxn>
                  <a:cxn ang="0">
                    <a:pos x="355" y="857"/>
                  </a:cxn>
                  <a:cxn ang="0">
                    <a:pos x="424" y="1059"/>
                  </a:cxn>
                  <a:cxn ang="0">
                    <a:pos x="491" y="1269"/>
                  </a:cxn>
                  <a:cxn ang="0">
                    <a:pos x="549" y="1457"/>
                  </a:cxn>
                  <a:cxn ang="0">
                    <a:pos x="593" y="1612"/>
                  </a:cxn>
                  <a:cxn ang="0">
                    <a:pos x="635" y="1763"/>
                  </a:cxn>
                  <a:cxn ang="0">
                    <a:pos x="673" y="1908"/>
                  </a:cxn>
                  <a:cxn ang="0">
                    <a:pos x="715" y="1928"/>
                  </a:cxn>
                  <a:cxn ang="0">
                    <a:pos x="761" y="1828"/>
                  </a:cxn>
                  <a:cxn ang="0">
                    <a:pos x="803" y="1728"/>
                  </a:cxn>
                  <a:cxn ang="0">
                    <a:pos x="841" y="1630"/>
                  </a:cxn>
                  <a:cxn ang="0">
                    <a:pos x="874" y="1533"/>
                  </a:cxn>
                  <a:cxn ang="0">
                    <a:pos x="903" y="1438"/>
                  </a:cxn>
                  <a:cxn ang="0">
                    <a:pos x="930" y="1345"/>
                  </a:cxn>
                  <a:cxn ang="0">
                    <a:pos x="951" y="1253"/>
                  </a:cxn>
                  <a:cxn ang="0">
                    <a:pos x="968" y="1165"/>
                  </a:cxn>
                  <a:cxn ang="0">
                    <a:pos x="981" y="1078"/>
                  </a:cxn>
                  <a:cxn ang="0">
                    <a:pos x="990" y="996"/>
                  </a:cxn>
                  <a:cxn ang="0">
                    <a:pos x="994" y="916"/>
                  </a:cxn>
                  <a:cxn ang="0">
                    <a:pos x="994" y="840"/>
                  </a:cxn>
                  <a:cxn ang="0">
                    <a:pos x="990" y="768"/>
                  </a:cxn>
                  <a:cxn ang="0">
                    <a:pos x="982" y="700"/>
                  </a:cxn>
                  <a:cxn ang="0">
                    <a:pos x="969" y="635"/>
                  </a:cxn>
                  <a:cxn ang="0">
                    <a:pos x="962" y="618"/>
                  </a:cxn>
                  <a:cxn ang="0">
                    <a:pos x="949" y="568"/>
                  </a:cxn>
                  <a:cxn ang="0">
                    <a:pos x="929" y="519"/>
                  </a:cxn>
                  <a:cxn ang="0">
                    <a:pos x="900" y="471"/>
                  </a:cxn>
                  <a:cxn ang="0">
                    <a:pos x="865" y="423"/>
                  </a:cxn>
                  <a:cxn ang="0">
                    <a:pos x="824" y="377"/>
                  </a:cxn>
                  <a:cxn ang="0">
                    <a:pos x="776" y="334"/>
                  </a:cxn>
                  <a:cxn ang="0">
                    <a:pos x="722" y="291"/>
                  </a:cxn>
                  <a:cxn ang="0">
                    <a:pos x="663" y="251"/>
                  </a:cxn>
                  <a:cxn ang="0">
                    <a:pos x="596" y="211"/>
                  </a:cxn>
                  <a:cxn ang="0">
                    <a:pos x="525" y="174"/>
                  </a:cxn>
                  <a:cxn ang="0">
                    <a:pos x="449" y="140"/>
                  </a:cxn>
                  <a:cxn ang="0">
                    <a:pos x="368" y="107"/>
                  </a:cxn>
                  <a:cxn ang="0">
                    <a:pos x="283" y="77"/>
                  </a:cxn>
                  <a:cxn ang="0">
                    <a:pos x="192" y="49"/>
                  </a:cxn>
                  <a:cxn ang="0">
                    <a:pos x="98" y="23"/>
                  </a:cxn>
                  <a:cxn ang="0">
                    <a:pos x="0" y="0"/>
                  </a:cxn>
                </a:cxnLst>
                <a:rect l="0" t="0" r="r" b="b"/>
                <a:pathLst>
                  <a:path w="995" h="1979">
                    <a:moveTo>
                      <a:pt x="0" y="0"/>
                    </a:moveTo>
                    <a:lnTo>
                      <a:pt x="29" y="57"/>
                    </a:lnTo>
                    <a:lnTo>
                      <a:pt x="59" y="117"/>
                    </a:lnTo>
                    <a:lnTo>
                      <a:pt x="89" y="183"/>
                    </a:lnTo>
                    <a:lnTo>
                      <a:pt x="120" y="254"/>
                    </a:lnTo>
                    <a:lnTo>
                      <a:pt x="153" y="329"/>
                    </a:lnTo>
                    <a:lnTo>
                      <a:pt x="186" y="407"/>
                    </a:lnTo>
                    <a:lnTo>
                      <a:pt x="219" y="491"/>
                    </a:lnTo>
                    <a:lnTo>
                      <a:pt x="252" y="577"/>
                    </a:lnTo>
                    <a:lnTo>
                      <a:pt x="287" y="667"/>
                    </a:lnTo>
                    <a:lnTo>
                      <a:pt x="321" y="761"/>
                    </a:lnTo>
                    <a:lnTo>
                      <a:pt x="355" y="857"/>
                    </a:lnTo>
                    <a:lnTo>
                      <a:pt x="389" y="957"/>
                    </a:lnTo>
                    <a:lnTo>
                      <a:pt x="424" y="1059"/>
                    </a:lnTo>
                    <a:lnTo>
                      <a:pt x="458" y="1163"/>
                    </a:lnTo>
                    <a:lnTo>
                      <a:pt x="491" y="1269"/>
                    </a:lnTo>
                    <a:lnTo>
                      <a:pt x="524" y="1378"/>
                    </a:lnTo>
                    <a:lnTo>
                      <a:pt x="549" y="1457"/>
                    </a:lnTo>
                    <a:lnTo>
                      <a:pt x="572" y="1535"/>
                    </a:lnTo>
                    <a:lnTo>
                      <a:pt x="593" y="1612"/>
                    </a:lnTo>
                    <a:lnTo>
                      <a:pt x="615" y="1688"/>
                    </a:lnTo>
                    <a:lnTo>
                      <a:pt x="635" y="1763"/>
                    </a:lnTo>
                    <a:lnTo>
                      <a:pt x="654" y="1836"/>
                    </a:lnTo>
                    <a:lnTo>
                      <a:pt x="673" y="1908"/>
                    </a:lnTo>
                    <a:lnTo>
                      <a:pt x="691" y="1979"/>
                    </a:lnTo>
                    <a:lnTo>
                      <a:pt x="715" y="1928"/>
                    </a:lnTo>
                    <a:lnTo>
                      <a:pt x="738" y="1878"/>
                    </a:lnTo>
                    <a:lnTo>
                      <a:pt x="761" y="1828"/>
                    </a:lnTo>
                    <a:lnTo>
                      <a:pt x="783" y="1778"/>
                    </a:lnTo>
                    <a:lnTo>
                      <a:pt x="803" y="1728"/>
                    </a:lnTo>
                    <a:lnTo>
                      <a:pt x="822" y="1679"/>
                    </a:lnTo>
                    <a:lnTo>
                      <a:pt x="841" y="1630"/>
                    </a:lnTo>
                    <a:lnTo>
                      <a:pt x="858" y="1582"/>
                    </a:lnTo>
                    <a:lnTo>
                      <a:pt x="874" y="1533"/>
                    </a:lnTo>
                    <a:lnTo>
                      <a:pt x="889" y="1485"/>
                    </a:lnTo>
                    <a:lnTo>
                      <a:pt x="903" y="1438"/>
                    </a:lnTo>
                    <a:lnTo>
                      <a:pt x="918" y="1391"/>
                    </a:lnTo>
                    <a:lnTo>
                      <a:pt x="930" y="1345"/>
                    </a:lnTo>
                    <a:lnTo>
                      <a:pt x="941" y="1298"/>
                    </a:lnTo>
                    <a:lnTo>
                      <a:pt x="951" y="1253"/>
                    </a:lnTo>
                    <a:lnTo>
                      <a:pt x="960" y="1209"/>
                    </a:lnTo>
                    <a:lnTo>
                      <a:pt x="968" y="1165"/>
                    </a:lnTo>
                    <a:lnTo>
                      <a:pt x="975" y="1122"/>
                    </a:lnTo>
                    <a:lnTo>
                      <a:pt x="981" y="1078"/>
                    </a:lnTo>
                    <a:lnTo>
                      <a:pt x="986" y="1037"/>
                    </a:lnTo>
                    <a:lnTo>
                      <a:pt x="990" y="996"/>
                    </a:lnTo>
                    <a:lnTo>
                      <a:pt x="992" y="956"/>
                    </a:lnTo>
                    <a:lnTo>
                      <a:pt x="994" y="916"/>
                    </a:lnTo>
                    <a:lnTo>
                      <a:pt x="995" y="877"/>
                    </a:lnTo>
                    <a:lnTo>
                      <a:pt x="994" y="840"/>
                    </a:lnTo>
                    <a:lnTo>
                      <a:pt x="993" y="803"/>
                    </a:lnTo>
                    <a:lnTo>
                      <a:pt x="990" y="768"/>
                    </a:lnTo>
                    <a:lnTo>
                      <a:pt x="986" y="733"/>
                    </a:lnTo>
                    <a:lnTo>
                      <a:pt x="982" y="700"/>
                    </a:lnTo>
                    <a:lnTo>
                      <a:pt x="976" y="666"/>
                    </a:lnTo>
                    <a:lnTo>
                      <a:pt x="969" y="635"/>
                    </a:lnTo>
                    <a:lnTo>
                      <a:pt x="961" y="605"/>
                    </a:lnTo>
                    <a:lnTo>
                      <a:pt x="962" y="618"/>
                    </a:lnTo>
                    <a:lnTo>
                      <a:pt x="957" y="593"/>
                    </a:lnTo>
                    <a:lnTo>
                      <a:pt x="949" y="568"/>
                    </a:lnTo>
                    <a:lnTo>
                      <a:pt x="940" y="543"/>
                    </a:lnTo>
                    <a:lnTo>
                      <a:pt x="929" y="519"/>
                    </a:lnTo>
                    <a:lnTo>
                      <a:pt x="916" y="495"/>
                    </a:lnTo>
                    <a:lnTo>
                      <a:pt x="900" y="471"/>
                    </a:lnTo>
                    <a:lnTo>
                      <a:pt x="883" y="446"/>
                    </a:lnTo>
                    <a:lnTo>
                      <a:pt x="865" y="423"/>
                    </a:lnTo>
                    <a:lnTo>
                      <a:pt x="846" y="400"/>
                    </a:lnTo>
                    <a:lnTo>
                      <a:pt x="824" y="377"/>
                    </a:lnTo>
                    <a:lnTo>
                      <a:pt x="801" y="355"/>
                    </a:lnTo>
                    <a:lnTo>
                      <a:pt x="776" y="334"/>
                    </a:lnTo>
                    <a:lnTo>
                      <a:pt x="750" y="312"/>
                    </a:lnTo>
                    <a:lnTo>
                      <a:pt x="722" y="291"/>
                    </a:lnTo>
                    <a:lnTo>
                      <a:pt x="693" y="271"/>
                    </a:lnTo>
                    <a:lnTo>
                      <a:pt x="663" y="251"/>
                    </a:lnTo>
                    <a:lnTo>
                      <a:pt x="630" y="230"/>
                    </a:lnTo>
                    <a:lnTo>
                      <a:pt x="596" y="211"/>
                    </a:lnTo>
                    <a:lnTo>
                      <a:pt x="562" y="192"/>
                    </a:lnTo>
                    <a:lnTo>
                      <a:pt x="525" y="174"/>
                    </a:lnTo>
                    <a:lnTo>
                      <a:pt x="488" y="157"/>
                    </a:lnTo>
                    <a:lnTo>
                      <a:pt x="449" y="140"/>
                    </a:lnTo>
                    <a:lnTo>
                      <a:pt x="410" y="123"/>
                    </a:lnTo>
                    <a:lnTo>
                      <a:pt x="368" y="107"/>
                    </a:lnTo>
                    <a:lnTo>
                      <a:pt x="326" y="92"/>
                    </a:lnTo>
                    <a:lnTo>
                      <a:pt x="283" y="77"/>
                    </a:lnTo>
                    <a:lnTo>
                      <a:pt x="238" y="63"/>
                    </a:lnTo>
                    <a:lnTo>
                      <a:pt x="192" y="49"/>
                    </a:lnTo>
                    <a:lnTo>
                      <a:pt x="145" y="36"/>
                    </a:lnTo>
                    <a:lnTo>
                      <a:pt x="98" y="23"/>
                    </a:lnTo>
                    <a:lnTo>
                      <a:pt x="5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6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74" name="Freeform 54"/>
              <p:cNvSpPr>
                <a:spLocks noEditPoints="1"/>
              </p:cNvSpPr>
              <p:nvPr/>
            </p:nvSpPr>
            <p:spPr bwMode="invGray">
              <a:xfrm>
                <a:off x="2649" y="2808"/>
                <a:ext cx="66" cy="121"/>
              </a:xfrm>
              <a:custGeom>
                <a:avLst/>
                <a:gdLst/>
                <a:ahLst/>
                <a:cxnLst>
                  <a:cxn ang="0">
                    <a:pos x="778" y="6"/>
                  </a:cxn>
                  <a:cxn ang="0">
                    <a:pos x="957" y="45"/>
                  </a:cxn>
                  <a:cxn ang="0">
                    <a:pos x="1100" y="116"/>
                  </a:cxn>
                  <a:cxn ang="0">
                    <a:pos x="1208" y="220"/>
                  </a:cxn>
                  <a:cxn ang="0">
                    <a:pos x="1282" y="356"/>
                  </a:cxn>
                  <a:cxn ang="0">
                    <a:pos x="1323" y="522"/>
                  </a:cxn>
                  <a:cxn ang="0">
                    <a:pos x="1332" y="696"/>
                  </a:cxn>
                  <a:cxn ang="0">
                    <a:pos x="1323" y="798"/>
                  </a:cxn>
                  <a:cxn ang="0">
                    <a:pos x="1299" y="898"/>
                  </a:cxn>
                  <a:cxn ang="0">
                    <a:pos x="1260" y="992"/>
                  </a:cxn>
                  <a:cxn ang="0">
                    <a:pos x="1205" y="1076"/>
                  </a:cxn>
                  <a:cxn ang="0">
                    <a:pos x="1135" y="1147"/>
                  </a:cxn>
                  <a:cxn ang="0">
                    <a:pos x="1048" y="1200"/>
                  </a:cxn>
                  <a:cxn ang="0">
                    <a:pos x="1107" y="1249"/>
                  </a:cxn>
                  <a:cxn ang="0">
                    <a:pos x="1193" y="1312"/>
                  </a:cxn>
                  <a:cxn ang="0">
                    <a:pos x="1265" y="1390"/>
                  </a:cxn>
                  <a:cxn ang="0">
                    <a:pos x="1320" y="1482"/>
                  </a:cxn>
                  <a:cxn ang="0">
                    <a:pos x="1358" y="1594"/>
                  </a:cxn>
                  <a:cxn ang="0">
                    <a:pos x="1378" y="1724"/>
                  </a:cxn>
                  <a:cxn ang="0">
                    <a:pos x="1380" y="1890"/>
                  </a:cxn>
                  <a:cxn ang="0">
                    <a:pos x="1354" y="2072"/>
                  </a:cxn>
                  <a:cxn ang="0">
                    <a:pos x="1297" y="2232"/>
                  </a:cxn>
                  <a:cxn ang="0">
                    <a:pos x="1204" y="2364"/>
                  </a:cxn>
                  <a:cxn ang="0">
                    <a:pos x="1075" y="2465"/>
                  </a:cxn>
                  <a:cxn ang="0">
                    <a:pos x="907" y="2529"/>
                  </a:cxn>
                  <a:cxn ang="0">
                    <a:pos x="695" y="2551"/>
                  </a:cxn>
                  <a:cxn ang="0">
                    <a:pos x="645" y="2190"/>
                  </a:cxn>
                  <a:cxn ang="0">
                    <a:pos x="740" y="2176"/>
                  </a:cxn>
                  <a:cxn ang="0">
                    <a:pos x="815" y="2143"/>
                  </a:cxn>
                  <a:cxn ang="0">
                    <a:pos x="870" y="2091"/>
                  </a:cxn>
                  <a:cxn ang="0">
                    <a:pos x="910" y="2021"/>
                  </a:cxn>
                  <a:cxn ang="0">
                    <a:pos x="933" y="1930"/>
                  </a:cxn>
                  <a:cxn ang="0">
                    <a:pos x="942" y="1823"/>
                  </a:cxn>
                  <a:cxn ang="0">
                    <a:pos x="938" y="1707"/>
                  </a:cxn>
                  <a:cxn ang="0">
                    <a:pos x="918" y="1609"/>
                  </a:cxn>
                  <a:cxn ang="0">
                    <a:pos x="881" y="1530"/>
                  </a:cxn>
                  <a:cxn ang="0">
                    <a:pos x="824" y="1471"/>
                  </a:cxn>
                  <a:cxn ang="0">
                    <a:pos x="748" y="1431"/>
                  </a:cxn>
                  <a:cxn ang="0">
                    <a:pos x="651" y="1410"/>
                  </a:cxn>
                  <a:cxn ang="0">
                    <a:pos x="439" y="2190"/>
                  </a:cxn>
                  <a:cxn ang="0">
                    <a:pos x="645" y="1043"/>
                  </a:cxn>
                  <a:cxn ang="0">
                    <a:pos x="715" y="1025"/>
                  </a:cxn>
                  <a:cxn ang="0">
                    <a:pos x="777" y="991"/>
                  </a:cxn>
                  <a:cxn ang="0">
                    <a:pos x="827" y="942"/>
                  </a:cxn>
                  <a:cxn ang="0">
                    <a:pos x="864" y="876"/>
                  </a:cxn>
                  <a:cxn ang="0">
                    <a:pos x="888" y="796"/>
                  </a:cxn>
                  <a:cxn ang="0">
                    <a:pos x="893" y="700"/>
                  </a:cxn>
                  <a:cxn ang="0">
                    <a:pos x="884" y="600"/>
                  </a:cxn>
                  <a:cxn ang="0">
                    <a:pos x="860" y="518"/>
                  </a:cxn>
                  <a:cxn ang="0">
                    <a:pos x="823" y="452"/>
                  </a:cxn>
                  <a:cxn ang="0">
                    <a:pos x="771" y="404"/>
                  </a:cxn>
                  <a:cxn ang="0">
                    <a:pos x="705" y="374"/>
                  </a:cxn>
                  <a:cxn ang="0">
                    <a:pos x="623" y="361"/>
                  </a:cxn>
                </a:cxnLst>
                <a:rect l="0" t="0" r="r" b="b"/>
                <a:pathLst>
                  <a:path w="1382" h="2551">
                    <a:moveTo>
                      <a:pt x="0" y="0"/>
                    </a:moveTo>
                    <a:lnTo>
                      <a:pt x="652" y="0"/>
                    </a:lnTo>
                    <a:lnTo>
                      <a:pt x="695" y="1"/>
                    </a:lnTo>
                    <a:lnTo>
                      <a:pt x="737" y="3"/>
                    </a:lnTo>
                    <a:lnTo>
                      <a:pt x="778" y="6"/>
                    </a:lnTo>
                    <a:lnTo>
                      <a:pt x="817" y="11"/>
                    </a:lnTo>
                    <a:lnTo>
                      <a:pt x="854" y="17"/>
                    </a:lnTo>
                    <a:lnTo>
                      <a:pt x="890" y="25"/>
                    </a:lnTo>
                    <a:lnTo>
                      <a:pt x="924" y="34"/>
                    </a:lnTo>
                    <a:lnTo>
                      <a:pt x="957" y="45"/>
                    </a:lnTo>
                    <a:lnTo>
                      <a:pt x="988" y="57"/>
                    </a:lnTo>
                    <a:lnTo>
                      <a:pt x="1019" y="70"/>
                    </a:lnTo>
                    <a:lnTo>
                      <a:pt x="1048" y="84"/>
                    </a:lnTo>
                    <a:lnTo>
                      <a:pt x="1074" y="99"/>
                    </a:lnTo>
                    <a:lnTo>
                      <a:pt x="1100" y="116"/>
                    </a:lnTo>
                    <a:lnTo>
                      <a:pt x="1124" y="134"/>
                    </a:lnTo>
                    <a:lnTo>
                      <a:pt x="1148" y="154"/>
                    </a:lnTo>
                    <a:lnTo>
                      <a:pt x="1169" y="175"/>
                    </a:lnTo>
                    <a:lnTo>
                      <a:pt x="1189" y="197"/>
                    </a:lnTo>
                    <a:lnTo>
                      <a:pt x="1208" y="220"/>
                    </a:lnTo>
                    <a:lnTo>
                      <a:pt x="1225" y="244"/>
                    </a:lnTo>
                    <a:lnTo>
                      <a:pt x="1241" y="271"/>
                    </a:lnTo>
                    <a:lnTo>
                      <a:pt x="1256" y="298"/>
                    </a:lnTo>
                    <a:lnTo>
                      <a:pt x="1270" y="326"/>
                    </a:lnTo>
                    <a:lnTo>
                      <a:pt x="1282" y="356"/>
                    </a:lnTo>
                    <a:lnTo>
                      <a:pt x="1293" y="386"/>
                    </a:lnTo>
                    <a:lnTo>
                      <a:pt x="1302" y="418"/>
                    </a:lnTo>
                    <a:lnTo>
                      <a:pt x="1310" y="451"/>
                    </a:lnTo>
                    <a:lnTo>
                      <a:pt x="1317" y="486"/>
                    </a:lnTo>
                    <a:lnTo>
                      <a:pt x="1323" y="522"/>
                    </a:lnTo>
                    <a:lnTo>
                      <a:pt x="1327" y="558"/>
                    </a:lnTo>
                    <a:lnTo>
                      <a:pt x="1330" y="596"/>
                    </a:lnTo>
                    <a:lnTo>
                      <a:pt x="1332" y="635"/>
                    </a:lnTo>
                    <a:lnTo>
                      <a:pt x="1333" y="675"/>
                    </a:lnTo>
                    <a:lnTo>
                      <a:pt x="1332" y="696"/>
                    </a:lnTo>
                    <a:lnTo>
                      <a:pt x="1331" y="717"/>
                    </a:lnTo>
                    <a:lnTo>
                      <a:pt x="1330" y="737"/>
                    </a:lnTo>
                    <a:lnTo>
                      <a:pt x="1328" y="758"/>
                    </a:lnTo>
                    <a:lnTo>
                      <a:pt x="1326" y="778"/>
                    </a:lnTo>
                    <a:lnTo>
                      <a:pt x="1323" y="798"/>
                    </a:lnTo>
                    <a:lnTo>
                      <a:pt x="1319" y="819"/>
                    </a:lnTo>
                    <a:lnTo>
                      <a:pt x="1315" y="839"/>
                    </a:lnTo>
                    <a:lnTo>
                      <a:pt x="1310" y="859"/>
                    </a:lnTo>
                    <a:lnTo>
                      <a:pt x="1305" y="878"/>
                    </a:lnTo>
                    <a:lnTo>
                      <a:pt x="1299" y="898"/>
                    </a:lnTo>
                    <a:lnTo>
                      <a:pt x="1292" y="918"/>
                    </a:lnTo>
                    <a:lnTo>
                      <a:pt x="1285" y="937"/>
                    </a:lnTo>
                    <a:lnTo>
                      <a:pt x="1278" y="956"/>
                    </a:lnTo>
                    <a:lnTo>
                      <a:pt x="1269" y="974"/>
                    </a:lnTo>
                    <a:lnTo>
                      <a:pt x="1260" y="992"/>
                    </a:lnTo>
                    <a:lnTo>
                      <a:pt x="1250" y="1010"/>
                    </a:lnTo>
                    <a:lnTo>
                      <a:pt x="1240" y="1027"/>
                    </a:lnTo>
                    <a:lnTo>
                      <a:pt x="1229" y="1044"/>
                    </a:lnTo>
                    <a:lnTo>
                      <a:pt x="1217" y="1060"/>
                    </a:lnTo>
                    <a:lnTo>
                      <a:pt x="1205" y="1076"/>
                    </a:lnTo>
                    <a:lnTo>
                      <a:pt x="1193" y="1091"/>
                    </a:lnTo>
                    <a:lnTo>
                      <a:pt x="1179" y="1106"/>
                    </a:lnTo>
                    <a:lnTo>
                      <a:pt x="1165" y="1121"/>
                    </a:lnTo>
                    <a:lnTo>
                      <a:pt x="1151" y="1134"/>
                    </a:lnTo>
                    <a:lnTo>
                      <a:pt x="1135" y="1147"/>
                    </a:lnTo>
                    <a:lnTo>
                      <a:pt x="1118" y="1159"/>
                    </a:lnTo>
                    <a:lnTo>
                      <a:pt x="1102" y="1171"/>
                    </a:lnTo>
                    <a:lnTo>
                      <a:pt x="1084" y="1181"/>
                    </a:lnTo>
                    <a:lnTo>
                      <a:pt x="1066" y="1191"/>
                    </a:lnTo>
                    <a:lnTo>
                      <a:pt x="1048" y="1200"/>
                    </a:lnTo>
                    <a:lnTo>
                      <a:pt x="1028" y="1209"/>
                    </a:lnTo>
                    <a:lnTo>
                      <a:pt x="1049" y="1218"/>
                    </a:lnTo>
                    <a:lnTo>
                      <a:pt x="1069" y="1228"/>
                    </a:lnTo>
                    <a:lnTo>
                      <a:pt x="1088" y="1239"/>
                    </a:lnTo>
                    <a:lnTo>
                      <a:pt x="1107" y="1249"/>
                    </a:lnTo>
                    <a:lnTo>
                      <a:pt x="1125" y="1261"/>
                    </a:lnTo>
                    <a:lnTo>
                      <a:pt x="1144" y="1273"/>
                    </a:lnTo>
                    <a:lnTo>
                      <a:pt x="1161" y="1285"/>
                    </a:lnTo>
                    <a:lnTo>
                      <a:pt x="1178" y="1298"/>
                    </a:lnTo>
                    <a:lnTo>
                      <a:pt x="1193" y="1312"/>
                    </a:lnTo>
                    <a:lnTo>
                      <a:pt x="1209" y="1326"/>
                    </a:lnTo>
                    <a:lnTo>
                      <a:pt x="1224" y="1342"/>
                    </a:lnTo>
                    <a:lnTo>
                      <a:pt x="1238" y="1357"/>
                    </a:lnTo>
                    <a:lnTo>
                      <a:pt x="1251" y="1373"/>
                    </a:lnTo>
                    <a:lnTo>
                      <a:pt x="1265" y="1390"/>
                    </a:lnTo>
                    <a:lnTo>
                      <a:pt x="1277" y="1407"/>
                    </a:lnTo>
                    <a:lnTo>
                      <a:pt x="1289" y="1425"/>
                    </a:lnTo>
                    <a:lnTo>
                      <a:pt x="1300" y="1443"/>
                    </a:lnTo>
                    <a:lnTo>
                      <a:pt x="1310" y="1462"/>
                    </a:lnTo>
                    <a:lnTo>
                      <a:pt x="1320" y="1482"/>
                    </a:lnTo>
                    <a:lnTo>
                      <a:pt x="1329" y="1503"/>
                    </a:lnTo>
                    <a:lnTo>
                      <a:pt x="1337" y="1524"/>
                    </a:lnTo>
                    <a:lnTo>
                      <a:pt x="1345" y="1547"/>
                    </a:lnTo>
                    <a:lnTo>
                      <a:pt x="1352" y="1570"/>
                    </a:lnTo>
                    <a:lnTo>
                      <a:pt x="1358" y="1594"/>
                    </a:lnTo>
                    <a:lnTo>
                      <a:pt x="1363" y="1618"/>
                    </a:lnTo>
                    <a:lnTo>
                      <a:pt x="1368" y="1644"/>
                    </a:lnTo>
                    <a:lnTo>
                      <a:pt x="1372" y="1670"/>
                    </a:lnTo>
                    <a:lnTo>
                      <a:pt x="1376" y="1696"/>
                    </a:lnTo>
                    <a:lnTo>
                      <a:pt x="1378" y="1724"/>
                    </a:lnTo>
                    <a:lnTo>
                      <a:pt x="1380" y="1753"/>
                    </a:lnTo>
                    <a:lnTo>
                      <a:pt x="1381" y="1783"/>
                    </a:lnTo>
                    <a:lnTo>
                      <a:pt x="1382" y="1813"/>
                    </a:lnTo>
                    <a:lnTo>
                      <a:pt x="1381" y="1852"/>
                    </a:lnTo>
                    <a:lnTo>
                      <a:pt x="1380" y="1890"/>
                    </a:lnTo>
                    <a:lnTo>
                      <a:pt x="1377" y="1928"/>
                    </a:lnTo>
                    <a:lnTo>
                      <a:pt x="1373" y="1965"/>
                    </a:lnTo>
                    <a:lnTo>
                      <a:pt x="1368" y="2002"/>
                    </a:lnTo>
                    <a:lnTo>
                      <a:pt x="1361" y="2037"/>
                    </a:lnTo>
                    <a:lnTo>
                      <a:pt x="1354" y="2072"/>
                    </a:lnTo>
                    <a:lnTo>
                      <a:pt x="1345" y="2106"/>
                    </a:lnTo>
                    <a:lnTo>
                      <a:pt x="1335" y="2138"/>
                    </a:lnTo>
                    <a:lnTo>
                      <a:pt x="1323" y="2170"/>
                    </a:lnTo>
                    <a:lnTo>
                      <a:pt x="1311" y="2202"/>
                    </a:lnTo>
                    <a:lnTo>
                      <a:pt x="1297" y="2232"/>
                    </a:lnTo>
                    <a:lnTo>
                      <a:pt x="1281" y="2260"/>
                    </a:lnTo>
                    <a:lnTo>
                      <a:pt x="1264" y="2288"/>
                    </a:lnTo>
                    <a:lnTo>
                      <a:pt x="1245" y="2314"/>
                    </a:lnTo>
                    <a:lnTo>
                      <a:pt x="1226" y="2340"/>
                    </a:lnTo>
                    <a:lnTo>
                      <a:pt x="1204" y="2364"/>
                    </a:lnTo>
                    <a:lnTo>
                      <a:pt x="1182" y="2386"/>
                    </a:lnTo>
                    <a:lnTo>
                      <a:pt x="1158" y="2408"/>
                    </a:lnTo>
                    <a:lnTo>
                      <a:pt x="1132" y="2429"/>
                    </a:lnTo>
                    <a:lnTo>
                      <a:pt x="1104" y="2448"/>
                    </a:lnTo>
                    <a:lnTo>
                      <a:pt x="1075" y="2465"/>
                    </a:lnTo>
                    <a:lnTo>
                      <a:pt x="1045" y="2481"/>
                    </a:lnTo>
                    <a:lnTo>
                      <a:pt x="1013" y="2495"/>
                    </a:lnTo>
                    <a:lnTo>
                      <a:pt x="979" y="2508"/>
                    </a:lnTo>
                    <a:lnTo>
                      <a:pt x="944" y="2519"/>
                    </a:lnTo>
                    <a:lnTo>
                      <a:pt x="907" y="2529"/>
                    </a:lnTo>
                    <a:lnTo>
                      <a:pt x="867" y="2537"/>
                    </a:lnTo>
                    <a:lnTo>
                      <a:pt x="827" y="2543"/>
                    </a:lnTo>
                    <a:lnTo>
                      <a:pt x="785" y="2547"/>
                    </a:lnTo>
                    <a:lnTo>
                      <a:pt x="740" y="2550"/>
                    </a:lnTo>
                    <a:lnTo>
                      <a:pt x="695" y="2551"/>
                    </a:lnTo>
                    <a:lnTo>
                      <a:pt x="0" y="2551"/>
                    </a:lnTo>
                    <a:lnTo>
                      <a:pt x="0" y="0"/>
                    </a:lnTo>
                    <a:close/>
                    <a:moveTo>
                      <a:pt x="439" y="2190"/>
                    </a:moveTo>
                    <a:lnTo>
                      <a:pt x="623" y="2190"/>
                    </a:lnTo>
                    <a:lnTo>
                      <a:pt x="645" y="2190"/>
                    </a:lnTo>
                    <a:lnTo>
                      <a:pt x="666" y="2189"/>
                    </a:lnTo>
                    <a:lnTo>
                      <a:pt x="686" y="2187"/>
                    </a:lnTo>
                    <a:lnTo>
                      <a:pt x="704" y="2184"/>
                    </a:lnTo>
                    <a:lnTo>
                      <a:pt x="722" y="2181"/>
                    </a:lnTo>
                    <a:lnTo>
                      <a:pt x="740" y="2176"/>
                    </a:lnTo>
                    <a:lnTo>
                      <a:pt x="757" y="2171"/>
                    </a:lnTo>
                    <a:lnTo>
                      <a:pt x="773" y="2166"/>
                    </a:lnTo>
                    <a:lnTo>
                      <a:pt x="787" y="2159"/>
                    </a:lnTo>
                    <a:lnTo>
                      <a:pt x="801" y="2152"/>
                    </a:lnTo>
                    <a:lnTo>
                      <a:pt x="815" y="2143"/>
                    </a:lnTo>
                    <a:lnTo>
                      <a:pt x="827" y="2135"/>
                    </a:lnTo>
                    <a:lnTo>
                      <a:pt x="839" y="2125"/>
                    </a:lnTo>
                    <a:lnTo>
                      <a:pt x="850" y="2115"/>
                    </a:lnTo>
                    <a:lnTo>
                      <a:pt x="861" y="2103"/>
                    </a:lnTo>
                    <a:lnTo>
                      <a:pt x="870" y="2091"/>
                    </a:lnTo>
                    <a:lnTo>
                      <a:pt x="880" y="2079"/>
                    </a:lnTo>
                    <a:lnTo>
                      <a:pt x="889" y="2065"/>
                    </a:lnTo>
                    <a:lnTo>
                      <a:pt x="897" y="2051"/>
                    </a:lnTo>
                    <a:lnTo>
                      <a:pt x="904" y="2036"/>
                    </a:lnTo>
                    <a:lnTo>
                      <a:pt x="910" y="2021"/>
                    </a:lnTo>
                    <a:lnTo>
                      <a:pt x="916" y="2004"/>
                    </a:lnTo>
                    <a:lnTo>
                      <a:pt x="921" y="1987"/>
                    </a:lnTo>
                    <a:lnTo>
                      <a:pt x="926" y="1968"/>
                    </a:lnTo>
                    <a:lnTo>
                      <a:pt x="930" y="1950"/>
                    </a:lnTo>
                    <a:lnTo>
                      <a:pt x="933" y="1930"/>
                    </a:lnTo>
                    <a:lnTo>
                      <a:pt x="936" y="1910"/>
                    </a:lnTo>
                    <a:lnTo>
                      <a:pt x="939" y="1890"/>
                    </a:lnTo>
                    <a:lnTo>
                      <a:pt x="940" y="1868"/>
                    </a:lnTo>
                    <a:lnTo>
                      <a:pt x="942" y="1846"/>
                    </a:lnTo>
                    <a:lnTo>
                      <a:pt x="942" y="1823"/>
                    </a:lnTo>
                    <a:lnTo>
                      <a:pt x="943" y="1799"/>
                    </a:lnTo>
                    <a:lnTo>
                      <a:pt x="942" y="1775"/>
                    </a:lnTo>
                    <a:lnTo>
                      <a:pt x="942" y="1751"/>
                    </a:lnTo>
                    <a:lnTo>
                      <a:pt x="940" y="1728"/>
                    </a:lnTo>
                    <a:lnTo>
                      <a:pt x="938" y="1707"/>
                    </a:lnTo>
                    <a:lnTo>
                      <a:pt x="935" y="1686"/>
                    </a:lnTo>
                    <a:lnTo>
                      <a:pt x="932" y="1665"/>
                    </a:lnTo>
                    <a:lnTo>
                      <a:pt x="928" y="1646"/>
                    </a:lnTo>
                    <a:lnTo>
                      <a:pt x="923" y="1627"/>
                    </a:lnTo>
                    <a:lnTo>
                      <a:pt x="918" y="1609"/>
                    </a:lnTo>
                    <a:lnTo>
                      <a:pt x="912" y="1592"/>
                    </a:lnTo>
                    <a:lnTo>
                      <a:pt x="905" y="1576"/>
                    </a:lnTo>
                    <a:lnTo>
                      <a:pt x="898" y="1560"/>
                    </a:lnTo>
                    <a:lnTo>
                      <a:pt x="890" y="1544"/>
                    </a:lnTo>
                    <a:lnTo>
                      <a:pt x="881" y="1530"/>
                    </a:lnTo>
                    <a:lnTo>
                      <a:pt x="870" y="1517"/>
                    </a:lnTo>
                    <a:lnTo>
                      <a:pt x="860" y="1504"/>
                    </a:lnTo>
                    <a:lnTo>
                      <a:pt x="849" y="1492"/>
                    </a:lnTo>
                    <a:lnTo>
                      <a:pt x="837" y="1481"/>
                    </a:lnTo>
                    <a:lnTo>
                      <a:pt x="824" y="1471"/>
                    </a:lnTo>
                    <a:lnTo>
                      <a:pt x="811" y="1462"/>
                    </a:lnTo>
                    <a:lnTo>
                      <a:pt x="797" y="1453"/>
                    </a:lnTo>
                    <a:lnTo>
                      <a:pt x="781" y="1445"/>
                    </a:lnTo>
                    <a:lnTo>
                      <a:pt x="766" y="1438"/>
                    </a:lnTo>
                    <a:lnTo>
                      <a:pt x="748" y="1431"/>
                    </a:lnTo>
                    <a:lnTo>
                      <a:pt x="730" y="1425"/>
                    </a:lnTo>
                    <a:lnTo>
                      <a:pt x="712" y="1420"/>
                    </a:lnTo>
                    <a:lnTo>
                      <a:pt x="692" y="1416"/>
                    </a:lnTo>
                    <a:lnTo>
                      <a:pt x="672" y="1413"/>
                    </a:lnTo>
                    <a:lnTo>
                      <a:pt x="651" y="1410"/>
                    </a:lnTo>
                    <a:lnTo>
                      <a:pt x="629" y="1408"/>
                    </a:lnTo>
                    <a:lnTo>
                      <a:pt x="605" y="1407"/>
                    </a:lnTo>
                    <a:lnTo>
                      <a:pt x="581" y="1407"/>
                    </a:lnTo>
                    <a:lnTo>
                      <a:pt x="439" y="1407"/>
                    </a:lnTo>
                    <a:lnTo>
                      <a:pt x="439" y="2190"/>
                    </a:lnTo>
                    <a:close/>
                    <a:moveTo>
                      <a:pt x="439" y="1046"/>
                    </a:moveTo>
                    <a:lnTo>
                      <a:pt x="599" y="1046"/>
                    </a:lnTo>
                    <a:lnTo>
                      <a:pt x="614" y="1046"/>
                    </a:lnTo>
                    <a:lnTo>
                      <a:pt x="630" y="1045"/>
                    </a:lnTo>
                    <a:lnTo>
                      <a:pt x="645" y="1043"/>
                    </a:lnTo>
                    <a:lnTo>
                      <a:pt x="660" y="1041"/>
                    </a:lnTo>
                    <a:lnTo>
                      <a:pt x="674" y="1038"/>
                    </a:lnTo>
                    <a:lnTo>
                      <a:pt x="688" y="1034"/>
                    </a:lnTo>
                    <a:lnTo>
                      <a:pt x="702" y="1030"/>
                    </a:lnTo>
                    <a:lnTo>
                      <a:pt x="715" y="1025"/>
                    </a:lnTo>
                    <a:lnTo>
                      <a:pt x="728" y="1020"/>
                    </a:lnTo>
                    <a:lnTo>
                      <a:pt x="740" y="1013"/>
                    </a:lnTo>
                    <a:lnTo>
                      <a:pt x="754" y="1007"/>
                    </a:lnTo>
                    <a:lnTo>
                      <a:pt x="766" y="999"/>
                    </a:lnTo>
                    <a:lnTo>
                      <a:pt x="777" y="991"/>
                    </a:lnTo>
                    <a:lnTo>
                      <a:pt x="788" y="982"/>
                    </a:lnTo>
                    <a:lnTo>
                      <a:pt x="798" y="973"/>
                    </a:lnTo>
                    <a:lnTo>
                      <a:pt x="808" y="963"/>
                    </a:lnTo>
                    <a:lnTo>
                      <a:pt x="818" y="953"/>
                    </a:lnTo>
                    <a:lnTo>
                      <a:pt x="827" y="942"/>
                    </a:lnTo>
                    <a:lnTo>
                      <a:pt x="836" y="930"/>
                    </a:lnTo>
                    <a:lnTo>
                      <a:pt x="844" y="917"/>
                    </a:lnTo>
                    <a:lnTo>
                      <a:pt x="851" y="903"/>
                    </a:lnTo>
                    <a:lnTo>
                      <a:pt x="858" y="890"/>
                    </a:lnTo>
                    <a:lnTo>
                      <a:pt x="864" y="876"/>
                    </a:lnTo>
                    <a:lnTo>
                      <a:pt x="870" y="861"/>
                    </a:lnTo>
                    <a:lnTo>
                      <a:pt x="875" y="846"/>
                    </a:lnTo>
                    <a:lnTo>
                      <a:pt x="881" y="830"/>
                    </a:lnTo>
                    <a:lnTo>
                      <a:pt x="884" y="813"/>
                    </a:lnTo>
                    <a:lnTo>
                      <a:pt x="888" y="796"/>
                    </a:lnTo>
                    <a:lnTo>
                      <a:pt x="890" y="778"/>
                    </a:lnTo>
                    <a:lnTo>
                      <a:pt x="892" y="760"/>
                    </a:lnTo>
                    <a:lnTo>
                      <a:pt x="893" y="741"/>
                    </a:lnTo>
                    <a:lnTo>
                      <a:pt x="893" y="721"/>
                    </a:lnTo>
                    <a:lnTo>
                      <a:pt x="893" y="700"/>
                    </a:lnTo>
                    <a:lnTo>
                      <a:pt x="892" y="677"/>
                    </a:lnTo>
                    <a:lnTo>
                      <a:pt x="891" y="657"/>
                    </a:lnTo>
                    <a:lnTo>
                      <a:pt x="889" y="637"/>
                    </a:lnTo>
                    <a:lnTo>
                      <a:pt x="887" y="618"/>
                    </a:lnTo>
                    <a:lnTo>
                      <a:pt x="884" y="600"/>
                    </a:lnTo>
                    <a:lnTo>
                      <a:pt x="880" y="582"/>
                    </a:lnTo>
                    <a:lnTo>
                      <a:pt x="875" y="565"/>
                    </a:lnTo>
                    <a:lnTo>
                      <a:pt x="870" y="548"/>
                    </a:lnTo>
                    <a:lnTo>
                      <a:pt x="865" y="533"/>
                    </a:lnTo>
                    <a:lnTo>
                      <a:pt x="860" y="518"/>
                    </a:lnTo>
                    <a:lnTo>
                      <a:pt x="853" y="503"/>
                    </a:lnTo>
                    <a:lnTo>
                      <a:pt x="846" y="490"/>
                    </a:lnTo>
                    <a:lnTo>
                      <a:pt x="839" y="477"/>
                    </a:lnTo>
                    <a:lnTo>
                      <a:pt x="831" y="463"/>
                    </a:lnTo>
                    <a:lnTo>
                      <a:pt x="823" y="452"/>
                    </a:lnTo>
                    <a:lnTo>
                      <a:pt x="813" y="441"/>
                    </a:lnTo>
                    <a:lnTo>
                      <a:pt x="804" y="430"/>
                    </a:lnTo>
                    <a:lnTo>
                      <a:pt x="794" y="421"/>
                    </a:lnTo>
                    <a:lnTo>
                      <a:pt x="783" y="412"/>
                    </a:lnTo>
                    <a:lnTo>
                      <a:pt x="771" y="404"/>
                    </a:lnTo>
                    <a:lnTo>
                      <a:pt x="759" y="396"/>
                    </a:lnTo>
                    <a:lnTo>
                      <a:pt x="746" y="390"/>
                    </a:lnTo>
                    <a:lnTo>
                      <a:pt x="733" y="384"/>
                    </a:lnTo>
                    <a:lnTo>
                      <a:pt x="719" y="378"/>
                    </a:lnTo>
                    <a:lnTo>
                      <a:pt x="705" y="374"/>
                    </a:lnTo>
                    <a:lnTo>
                      <a:pt x="690" y="370"/>
                    </a:lnTo>
                    <a:lnTo>
                      <a:pt x="674" y="366"/>
                    </a:lnTo>
                    <a:lnTo>
                      <a:pt x="658" y="364"/>
                    </a:lnTo>
                    <a:lnTo>
                      <a:pt x="642" y="362"/>
                    </a:lnTo>
                    <a:lnTo>
                      <a:pt x="623" y="361"/>
                    </a:lnTo>
                    <a:lnTo>
                      <a:pt x="606" y="361"/>
                    </a:lnTo>
                    <a:lnTo>
                      <a:pt x="439" y="361"/>
                    </a:lnTo>
                    <a:lnTo>
                      <a:pt x="439" y="104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75" name="Rectangle 55"/>
              <p:cNvSpPr>
                <a:spLocks noChangeArrowheads="1"/>
              </p:cNvSpPr>
              <p:nvPr/>
            </p:nvSpPr>
            <p:spPr bwMode="invGray">
              <a:xfrm>
                <a:off x="2724" y="2808"/>
                <a:ext cx="19" cy="12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76" name="Freeform 56"/>
              <p:cNvSpPr>
                <a:spLocks/>
              </p:cNvSpPr>
              <p:nvPr/>
            </p:nvSpPr>
            <p:spPr bwMode="invGray">
              <a:xfrm>
                <a:off x="2755" y="2839"/>
                <a:ext cx="57" cy="92"/>
              </a:xfrm>
              <a:custGeom>
                <a:avLst/>
                <a:gdLst/>
                <a:ahLst/>
                <a:cxnLst>
                  <a:cxn ang="0">
                    <a:pos x="1192" y="1901"/>
                  </a:cxn>
                  <a:cxn ang="0">
                    <a:pos x="816" y="1710"/>
                  </a:cxn>
                  <a:cxn ang="0">
                    <a:pos x="703" y="1806"/>
                  </a:cxn>
                  <a:cxn ang="0">
                    <a:pos x="650" y="1844"/>
                  </a:cxn>
                  <a:cxn ang="0">
                    <a:pos x="599" y="1877"/>
                  </a:cxn>
                  <a:cxn ang="0">
                    <a:pos x="544" y="1902"/>
                  </a:cxn>
                  <a:cxn ang="0">
                    <a:pos x="514" y="1912"/>
                  </a:cxn>
                  <a:cxn ang="0">
                    <a:pos x="483" y="1921"/>
                  </a:cxn>
                  <a:cxn ang="0">
                    <a:pos x="450" y="1928"/>
                  </a:cxn>
                  <a:cxn ang="0">
                    <a:pos x="413" y="1932"/>
                  </a:cxn>
                  <a:cxn ang="0">
                    <a:pos x="375" y="1935"/>
                  </a:cxn>
                  <a:cxn ang="0">
                    <a:pos x="334" y="1936"/>
                  </a:cxn>
                  <a:cxn ang="0">
                    <a:pos x="296" y="1935"/>
                  </a:cxn>
                  <a:cxn ang="0">
                    <a:pos x="259" y="1929"/>
                  </a:cxn>
                  <a:cxn ang="0">
                    <a:pos x="225" y="1921"/>
                  </a:cxn>
                  <a:cxn ang="0">
                    <a:pos x="194" y="1909"/>
                  </a:cxn>
                  <a:cxn ang="0">
                    <a:pos x="163" y="1894"/>
                  </a:cxn>
                  <a:cxn ang="0">
                    <a:pos x="136" y="1875"/>
                  </a:cxn>
                  <a:cxn ang="0">
                    <a:pos x="111" y="1854"/>
                  </a:cxn>
                  <a:cxn ang="0">
                    <a:pos x="89" y="1830"/>
                  </a:cxn>
                  <a:cxn ang="0">
                    <a:pos x="69" y="1803"/>
                  </a:cxn>
                  <a:cxn ang="0">
                    <a:pos x="51" y="1773"/>
                  </a:cxn>
                  <a:cxn ang="0">
                    <a:pos x="35" y="1739"/>
                  </a:cxn>
                  <a:cxn ang="0">
                    <a:pos x="23" y="1704"/>
                  </a:cxn>
                  <a:cxn ang="0">
                    <a:pos x="13" y="1666"/>
                  </a:cxn>
                  <a:cxn ang="0">
                    <a:pos x="6" y="1626"/>
                  </a:cxn>
                  <a:cxn ang="0">
                    <a:pos x="2" y="1583"/>
                  </a:cxn>
                  <a:cxn ang="0">
                    <a:pos x="0" y="1537"/>
                  </a:cxn>
                  <a:cxn ang="0">
                    <a:pos x="397" y="0"/>
                  </a:cxn>
                  <a:cxn ang="0">
                    <a:pos x="398" y="1491"/>
                  </a:cxn>
                  <a:cxn ang="0">
                    <a:pos x="403" y="1522"/>
                  </a:cxn>
                  <a:cxn ang="0">
                    <a:pos x="413" y="1548"/>
                  </a:cxn>
                  <a:cxn ang="0">
                    <a:pos x="428" y="1570"/>
                  </a:cxn>
                  <a:cxn ang="0">
                    <a:pos x="447" y="1587"/>
                  </a:cxn>
                  <a:cxn ang="0">
                    <a:pos x="469" y="1599"/>
                  </a:cxn>
                  <a:cxn ang="0">
                    <a:pos x="494" y="1607"/>
                  </a:cxn>
                  <a:cxn ang="0">
                    <a:pos x="523" y="1611"/>
                  </a:cxn>
                  <a:cxn ang="0">
                    <a:pos x="556" y="1611"/>
                  </a:cxn>
                  <a:cxn ang="0">
                    <a:pos x="587" y="1606"/>
                  </a:cxn>
                  <a:cxn ang="0">
                    <a:pos x="618" y="1597"/>
                  </a:cxn>
                  <a:cxn ang="0">
                    <a:pos x="648" y="1585"/>
                  </a:cxn>
                  <a:cxn ang="0">
                    <a:pos x="696" y="1559"/>
                  </a:cxn>
                  <a:cxn ang="0">
                    <a:pos x="760" y="1515"/>
                  </a:cxn>
                  <a:cxn ang="0">
                    <a:pos x="795" y="0"/>
                  </a:cxn>
                </a:cxnLst>
                <a:rect l="0" t="0" r="r" b="b"/>
                <a:pathLst>
                  <a:path w="1192" h="1936">
                    <a:moveTo>
                      <a:pt x="1192" y="0"/>
                    </a:moveTo>
                    <a:lnTo>
                      <a:pt x="1192" y="1901"/>
                    </a:lnTo>
                    <a:lnTo>
                      <a:pt x="816" y="1901"/>
                    </a:lnTo>
                    <a:lnTo>
                      <a:pt x="816" y="1710"/>
                    </a:lnTo>
                    <a:lnTo>
                      <a:pt x="756" y="1760"/>
                    </a:lnTo>
                    <a:lnTo>
                      <a:pt x="703" y="1806"/>
                    </a:lnTo>
                    <a:lnTo>
                      <a:pt x="677" y="1826"/>
                    </a:lnTo>
                    <a:lnTo>
                      <a:pt x="650" y="1844"/>
                    </a:lnTo>
                    <a:lnTo>
                      <a:pt x="625" y="1861"/>
                    </a:lnTo>
                    <a:lnTo>
                      <a:pt x="599" y="1877"/>
                    </a:lnTo>
                    <a:lnTo>
                      <a:pt x="572" y="1890"/>
                    </a:lnTo>
                    <a:lnTo>
                      <a:pt x="544" y="1902"/>
                    </a:lnTo>
                    <a:lnTo>
                      <a:pt x="529" y="1908"/>
                    </a:lnTo>
                    <a:lnTo>
                      <a:pt x="514" y="1912"/>
                    </a:lnTo>
                    <a:lnTo>
                      <a:pt x="498" y="1917"/>
                    </a:lnTo>
                    <a:lnTo>
                      <a:pt x="483" y="1921"/>
                    </a:lnTo>
                    <a:lnTo>
                      <a:pt x="466" y="1925"/>
                    </a:lnTo>
                    <a:lnTo>
                      <a:pt x="450" y="1928"/>
                    </a:lnTo>
                    <a:lnTo>
                      <a:pt x="432" y="1930"/>
                    </a:lnTo>
                    <a:lnTo>
                      <a:pt x="413" y="1932"/>
                    </a:lnTo>
                    <a:lnTo>
                      <a:pt x="394" y="1934"/>
                    </a:lnTo>
                    <a:lnTo>
                      <a:pt x="375" y="1935"/>
                    </a:lnTo>
                    <a:lnTo>
                      <a:pt x="355" y="1936"/>
                    </a:lnTo>
                    <a:lnTo>
                      <a:pt x="334" y="1936"/>
                    </a:lnTo>
                    <a:lnTo>
                      <a:pt x="315" y="1936"/>
                    </a:lnTo>
                    <a:lnTo>
                      <a:pt x="296" y="1935"/>
                    </a:lnTo>
                    <a:lnTo>
                      <a:pt x="277" y="1932"/>
                    </a:lnTo>
                    <a:lnTo>
                      <a:pt x="259" y="1929"/>
                    </a:lnTo>
                    <a:lnTo>
                      <a:pt x="242" y="1925"/>
                    </a:lnTo>
                    <a:lnTo>
                      <a:pt x="225" y="1921"/>
                    </a:lnTo>
                    <a:lnTo>
                      <a:pt x="209" y="1915"/>
                    </a:lnTo>
                    <a:lnTo>
                      <a:pt x="194" y="1909"/>
                    </a:lnTo>
                    <a:lnTo>
                      <a:pt x="179" y="1902"/>
                    </a:lnTo>
                    <a:lnTo>
                      <a:pt x="163" y="1894"/>
                    </a:lnTo>
                    <a:lnTo>
                      <a:pt x="149" y="1885"/>
                    </a:lnTo>
                    <a:lnTo>
                      <a:pt x="136" y="1875"/>
                    </a:lnTo>
                    <a:lnTo>
                      <a:pt x="123" y="1865"/>
                    </a:lnTo>
                    <a:lnTo>
                      <a:pt x="111" y="1854"/>
                    </a:lnTo>
                    <a:lnTo>
                      <a:pt x="100" y="1842"/>
                    </a:lnTo>
                    <a:lnTo>
                      <a:pt x="89" y="1830"/>
                    </a:lnTo>
                    <a:lnTo>
                      <a:pt x="78" y="1817"/>
                    </a:lnTo>
                    <a:lnTo>
                      <a:pt x="69" y="1803"/>
                    </a:lnTo>
                    <a:lnTo>
                      <a:pt x="60" y="1788"/>
                    </a:lnTo>
                    <a:lnTo>
                      <a:pt x="51" y="1773"/>
                    </a:lnTo>
                    <a:lnTo>
                      <a:pt x="43" y="1756"/>
                    </a:lnTo>
                    <a:lnTo>
                      <a:pt x="35" y="1739"/>
                    </a:lnTo>
                    <a:lnTo>
                      <a:pt x="29" y="1722"/>
                    </a:lnTo>
                    <a:lnTo>
                      <a:pt x="23" y="1704"/>
                    </a:lnTo>
                    <a:lnTo>
                      <a:pt x="17" y="1685"/>
                    </a:lnTo>
                    <a:lnTo>
                      <a:pt x="13" y="1666"/>
                    </a:lnTo>
                    <a:lnTo>
                      <a:pt x="9" y="1646"/>
                    </a:lnTo>
                    <a:lnTo>
                      <a:pt x="6" y="1626"/>
                    </a:lnTo>
                    <a:lnTo>
                      <a:pt x="3" y="1605"/>
                    </a:lnTo>
                    <a:lnTo>
                      <a:pt x="2" y="1583"/>
                    </a:lnTo>
                    <a:lnTo>
                      <a:pt x="1" y="1561"/>
                    </a:lnTo>
                    <a:lnTo>
                      <a:pt x="0" y="1537"/>
                    </a:lnTo>
                    <a:lnTo>
                      <a:pt x="0" y="0"/>
                    </a:lnTo>
                    <a:lnTo>
                      <a:pt x="397" y="0"/>
                    </a:lnTo>
                    <a:lnTo>
                      <a:pt x="397" y="1474"/>
                    </a:lnTo>
                    <a:lnTo>
                      <a:pt x="398" y="1491"/>
                    </a:lnTo>
                    <a:lnTo>
                      <a:pt x="400" y="1507"/>
                    </a:lnTo>
                    <a:lnTo>
                      <a:pt x="403" y="1522"/>
                    </a:lnTo>
                    <a:lnTo>
                      <a:pt x="407" y="1535"/>
                    </a:lnTo>
                    <a:lnTo>
                      <a:pt x="413" y="1548"/>
                    </a:lnTo>
                    <a:lnTo>
                      <a:pt x="420" y="1560"/>
                    </a:lnTo>
                    <a:lnTo>
                      <a:pt x="428" y="1570"/>
                    </a:lnTo>
                    <a:lnTo>
                      <a:pt x="437" y="1579"/>
                    </a:lnTo>
                    <a:lnTo>
                      <a:pt x="447" y="1587"/>
                    </a:lnTo>
                    <a:lnTo>
                      <a:pt x="457" y="1593"/>
                    </a:lnTo>
                    <a:lnTo>
                      <a:pt x="469" y="1599"/>
                    </a:lnTo>
                    <a:lnTo>
                      <a:pt x="481" y="1604"/>
                    </a:lnTo>
                    <a:lnTo>
                      <a:pt x="494" y="1607"/>
                    </a:lnTo>
                    <a:lnTo>
                      <a:pt x="509" y="1610"/>
                    </a:lnTo>
                    <a:lnTo>
                      <a:pt x="523" y="1611"/>
                    </a:lnTo>
                    <a:lnTo>
                      <a:pt x="539" y="1612"/>
                    </a:lnTo>
                    <a:lnTo>
                      <a:pt x="556" y="1611"/>
                    </a:lnTo>
                    <a:lnTo>
                      <a:pt x="571" y="1609"/>
                    </a:lnTo>
                    <a:lnTo>
                      <a:pt x="587" y="1606"/>
                    </a:lnTo>
                    <a:lnTo>
                      <a:pt x="602" y="1602"/>
                    </a:lnTo>
                    <a:lnTo>
                      <a:pt x="618" y="1597"/>
                    </a:lnTo>
                    <a:lnTo>
                      <a:pt x="633" y="1592"/>
                    </a:lnTo>
                    <a:lnTo>
                      <a:pt x="648" y="1585"/>
                    </a:lnTo>
                    <a:lnTo>
                      <a:pt x="664" y="1577"/>
                    </a:lnTo>
                    <a:lnTo>
                      <a:pt x="696" y="1559"/>
                    </a:lnTo>
                    <a:lnTo>
                      <a:pt x="728" y="1538"/>
                    </a:lnTo>
                    <a:lnTo>
                      <a:pt x="760" y="1515"/>
                    </a:lnTo>
                    <a:lnTo>
                      <a:pt x="795" y="1491"/>
                    </a:lnTo>
                    <a:lnTo>
                      <a:pt x="795" y="0"/>
                    </a:lnTo>
                    <a:lnTo>
                      <a:pt x="1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77" name="Freeform 57"/>
              <p:cNvSpPr>
                <a:spLocks noEditPoints="1"/>
              </p:cNvSpPr>
              <p:nvPr/>
            </p:nvSpPr>
            <p:spPr bwMode="invGray">
              <a:xfrm>
                <a:off x="2823" y="2837"/>
                <a:ext cx="59" cy="94"/>
              </a:xfrm>
              <a:custGeom>
                <a:avLst/>
                <a:gdLst/>
                <a:ahLst/>
                <a:cxnLst>
                  <a:cxn ang="0">
                    <a:pos x="401" y="1412"/>
                  </a:cxn>
                  <a:cxn ang="0">
                    <a:pos x="415" y="1491"/>
                  </a:cxn>
                  <a:cxn ang="0">
                    <a:pos x="440" y="1553"/>
                  </a:cxn>
                  <a:cxn ang="0">
                    <a:pos x="476" y="1599"/>
                  </a:cxn>
                  <a:cxn ang="0">
                    <a:pos x="523" y="1629"/>
                  </a:cxn>
                  <a:cxn ang="0">
                    <a:pos x="578" y="1644"/>
                  </a:cxn>
                  <a:cxn ang="0">
                    <a:pos x="643" y="1646"/>
                  </a:cxn>
                  <a:cxn ang="0">
                    <a:pos x="700" y="1633"/>
                  </a:cxn>
                  <a:cxn ang="0">
                    <a:pos x="748" y="1606"/>
                  </a:cxn>
                  <a:cxn ang="0">
                    <a:pos x="787" y="1563"/>
                  </a:cxn>
                  <a:cxn ang="0">
                    <a:pos x="814" y="1505"/>
                  </a:cxn>
                  <a:cxn ang="0">
                    <a:pos x="831" y="1429"/>
                  </a:cxn>
                  <a:cxn ang="0">
                    <a:pos x="1233" y="1293"/>
                  </a:cxn>
                  <a:cxn ang="0">
                    <a:pos x="1218" y="1472"/>
                  </a:cxn>
                  <a:cxn ang="0">
                    <a:pos x="1177" y="1629"/>
                  </a:cxn>
                  <a:cxn ang="0">
                    <a:pos x="1106" y="1760"/>
                  </a:cxn>
                  <a:cxn ang="0">
                    <a:pos x="1004" y="1863"/>
                  </a:cxn>
                  <a:cxn ang="0">
                    <a:pos x="868" y="1934"/>
                  </a:cxn>
                  <a:cxn ang="0">
                    <a:pos x="696" y="1968"/>
                  </a:cxn>
                  <a:cxn ang="0">
                    <a:pos x="496" y="1964"/>
                  </a:cxn>
                  <a:cxn ang="0">
                    <a:pos x="329" y="1920"/>
                  </a:cxn>
                  <a:cxn ang="0">
                    <a:pos x="199" y="1839"/>
                  </a:cxn>
                  <a:cxn ang="0">
                    <a:pos x="104" y="1725"/>
                  </a:cxn>
                  <a:cxn ang="0">
                    <a:pos x="41" y="1583"/>
                  </a:cxn>
                  <a:cxn ang="0">
                    <a:pos x="8" y="1415"/>
                  </a:cxn>
                  <a:cxn ang="0">
                    <a:pos x="0" y="706"/>
                  </a:cxn>
                  <a:cxn ang="0">
                    <a:pos x="12" y="522"/>
                  </a:cxn>
                  <a:cxn ang="0">
                    <a:pos x="51" y="358"/>
                  </a:cxn>
                  <a:cxn ang="0">
                    <a:pos x="120" y="221"/>
                  </a:cxn>
                  <a:cxn ang="0">
                    <a:pos x="222" y="114"/>
                  </a:cxn>
                  <a:cxn ang="0">
                    <a:pos x="359" y="40"/>
                  </a:cxn>
                  <a:cxn ang="0">
                    <a:pos x="535" y="3"/>
                  </a:cxn>
                  <a:cxn ang="0">
                    <a:pos x="736" y="7"/>
                  </a:cxn>
                  <a:cxn ang="0">
                    <a:pos x="905" y="51"/>
                  </a:cxn>
                  <a:cxn ang="0">
                    <a:pos x="1034" y="133"/>
                  </a:cxn>
                  <a:cxn ang="0">
                    <a:pos x="1129" y="246"/>
                  </a:cxn>
                  <a:cxn ang="0">
                    <a:pos x="1192" y="389"/>
                  </a:cxn>
                  <a:cxn ang="0">
                    <a:pos x="1225" y="557"/>
                  </a:cxn>
                  <a:cxn ang="0">
                    <a:pos x="1233" y="1060"/>
                  </a:cxn>
                  <a:cxn ang="0">
                    <a:pos x="831" y="543"/>
                  </a:cxn>
                  <a:cxn ang="0">
                    <a:pos x="814" y="467"/>
                  </a:cxn>
                  <a:cxn ang="0">
                    <a:pos x="787" y="408"/>
                  </a:cxn>
                  <a:cxn ang="0">
                    <a:pos x="748" y="366"/>
                  </a:cxn>
                  <a:cxn ang="0">
                    <a:pos x="700" y="339"/>
                  </a:cxn>
                  <a:cxn ang="0">
                    <a:pos x="643" y="326"/>
                  </a:cxn>
                  <a:cxn ang="0">
                    <a:pos x="578" y="328"/>
                  </a:cxn>
                  <a:cxn ang="0">
                    <a:pos x="523" y="343"/>
                  </a:cxn>
                  <a:cxn ang="0">
                    <a:pos x="476" y="373"/>
                  </a:cxn>
                  <a:cxn ang="0">
                    <a:pos x="440" y="418"/>
                  </a:cxn>
                  <a:cxn ang="0">
                    <a:pos x="415" y="480"/>
                  </a:cxn>
                  <a:cxn ang="0">
                    <a:pos x="401" y="560"/>
                  </a:cxn>
                </a:cxnLst>
                <a:rect l="0" t="0" r="r" b="b"/>
                <a:pathLst>
                  <a:path w="1233" h="1971">
                    <a:moveTo>
                      <a:pt x="1233" y="1060"/>
                    </a:moveTo>
                    <a:lnTo>
                      <a:pt x="397" y="1060"/>
                    </a:lnTo>
                    <a:lnTo>
                      <a:pt x="397" y="1335"/>
                    </a:lnTo>
                    <a:lnTo>
                      <a:pt x="398" y="1376"/>
                    </a:lnTo>
                    <a:lnTo>
                      <a:pt x="401" y="1412"/>
                    </a:lnTo>
                    <a:lnTo>
                      <a:pt x="403" y="1429"/>
                    </a:lnTo>
                    <a:lnTo>
                      <a:pt x="405" y="1446"/>
                    </a:lnTo>
                    <a:lnTo>
                      <a:pt x="408" y="1462"/>
                    </a:lnTo>
                    <a:lnTo>
                      <a:pt x="411" y="1477"/>
                    </a:lnTo>
                    <a:lnTo>
                      <a:pt x="415" y="1491"/>
                    </a:lnTo>
                    <a:lnTo>
                      <a:pt x="419" y="1505"/>
                    </a:lnTo>
                    <a:lnTo>
                      <a:pt x="424" y="1518"/>
                    </a:lnTo>
                    <a:lnTo>
                      <a:pt x="429" y="1530"/>
                    </a:lnTo>
                    <a:lnTo>
                      <a:pt x="434" y="1542"/>
                    </a:lnTo>
                    <a:lnTo>
                      <a:pt x="440" y="1553"/>
                    </a:lnTo>
                    <a:lnTo>
                      <a:pt x="447" y="1563"/>
                    </a:lnTo>
                    <a:lnTo>
                      <a:pt x="453" y="1573"/>
                    </a:lnTo>
                    <a:lnTo>
                      <a:pt x="460" y="1583"/>
                    </a:lnTo>
                    <a:lnTo>
                      <a:pt x="468" y="1591"/>
                    </a:lnTo>
                    <a:lnTo>
                      <a:pt x="476" y="1599"/>
                    </a:lnTo>
                    <a:lnTo>
                      <a:pt x="484" y="1606"/>
                    </a:lnTo>
                    <a:lnTo>
                      <a:pt x="493" y="1613"/>
                    </a:lnTo>
                    <a:lnTo>
                      <a:pt x="503" y="1619"/>
                    </a:lnTo>
                    <a:lnTo>
                      <a:pt x="513" y="1624"/>
                    </a:lnTo>
                    <a:lnTo>
                      <a:pt x="523" y="1629"/>
                    </a:lnTo>
                    <a:lnTo>
                      <a:pt x="533" y="1633"/>
                    </a:lnTo>
                    <a:lnTo>
                      <a:pt x="544" y="1637"/>
                    </a:lnTo>
                    <a:lnTo>
                      <a:pt x="555" y="1640"/>
                    </a:lnTo>
                    <a:lnTo>
                      <a:pt x="566" y="1642"/>
                    </a:lnTo>
                    <a:lnTo>
                      <a:pt x="578" y="1644"/>
                    </a:lnTo>
                    <a:lnTo>
                      <a:pt x="590" y="1646"/>
                    </a:lnTo>
                    <a:lnTo>
                      <a:pt x="603" y="1646"/>
                    </a:lnTo>
                    <a:lnTo>
                      <a:pt x="616" y="1647"/>
                    </a:lnTo>
                    <a:lnTo>
                      <a:pt x="630" y="1646"/>
                    </a:lnTo>
                    <a:lnTo>
                      <a:pt x="643" y="1646"/>
                    </a:lnTo>
                    <a:lnTo>
                      <a:pt x="655" y="1644"/>
                    </a:lnTo>
                    <a:lnTo>
                      <a:pt x="667" y="1642"/>
                    </a:lnTo>
                    <a:lnTo>
                      <a:pt x="678" y="1640"/>
                    </a:lnTo>
                    <a:lnTo>
                      <a:pt x="689" y="1637"/>
                    </a:lnTo>
                    <a:lnTo>
                      <a:pt x="700" y="1633"/>
                    </a:lnTo>
                    <a:lnTo>
                      <a:pt x="711" y="1629"/>
                    </a:lnTo>
                    <a:lnTo>
                      <a:pt x="720" y="1624"/>
                    </a:lnTo>
                    <a:lnTo>
                      <a:pt x="730" y="1619"/>
                    </a:lnTo>
                    <a:lnTo>
                      <a:pt x="739" y="1613"/>
                    </a:lnTo>
                    <a:lnTo>
                      <a:pt x="748" y="1606"/>
                    </a:lnTo>
                    <a:lnTo>
                      <a:pt x="757" y="1599"/>
                    </a:lnTo>
                    <a:lnTo>
                      <a:pt x="765" y="1591"/>
                    </a:lnTo>
                    <a:lnTo>
                      <a:pt x="773" y="1583"/>
                    </a:lnTo>
                    <a:lnTo>
                      <a:pt x="780" y="1573"/>
                    </a:lnTo>
                    <a:lnTo>
                      <a:pt x="787" y="1563"/>
                    </a:lnTo>
                    <a:lnTo>
                      <a:pt x="793" y="1553"/>
                    </a:lnTo>
                    <a:lnTo>
                      <a:pt x="799" y="1542"/>
                    </a:lnTo>
                    <a:lnTo>
                      <a:pt x="804" y="1530"/>
                    </a:lnTo>
                    <a:lnTo>
                      <a:pt x="809" y="1518"/>
                    </a:lnTo>
                    <a:lnTo>
                      <a:pt x="814" y="1505"/>
                    </a:lnTo>
                    <a:lnTo>
                      <a:pt x="818" y="1491"/>
                    </a:lnTo>
                    <a:lnTo>
                      <a:pt x="822" y="1477"/>
                    </a:lnTo>
                    <a:lnTo>
                      <a:pt x="825" y="1462"/>
                    </a:lnTo>
                    <a:lnTo>
                      <a:pt x="828" y="1446"/>
                    </a:lnTo>
                    <a:lnTo>
                      <a:pt x="831" y="1429"/>
                    </a:lnTo>
                    <a:lnTo>
                      <a:pt x="833" y="1412"/>
                    </a:lnTo>
                    <a:lnTo>
                      <a:pt x="835" y="1376"/>
                    </a:lnTo>
                    <a:lnTo>
                      <a:pt x="836" y="1335"/>
                    </a:lnTo>
                    <a:lnTo>
                      <a:pt x="836" y="1293"/>
                    </a:lnTo>
                    <a:lnTo>
                      <a:pt x="1233" y="1293"/>
                    </a:lnTo>
                    <a:lnTo>
                      <a:pt x="1232" y="1330"/>
                    </a:lnTo>
                    <a:lnTo>
                      <a:pt x="1230" y="1368"/>
                    </a:lnTo>
                    <a:lnTo>
                      <a:pt x="1227" y="1403"/>
                    </a:lnTo>
                    <a:lnTo>
                      <a:pt x="1223" y="1438"/>
                    </a:lnTo>
                    <a:lnTo>
                      <a:pt x="1218" y="1472"/>
                    </a:lnTo>
                    <a:lnTo>
                      <a:pt x="1212" y="1505"/>
                    </a:lnTo>
                    <a:lnTo>
                      <a:pt x="1204" y="1537"/>
                    </a:lnTo>
                    <a:lnTo>
                      <a:pt x="1196" y="1569"/>
                    </a:lnTo>
                    <a:lnTo>
                      <a:pt x="1187" y="1600"/>
                    </a:lnTo>
                    <a:lnTo>
                      <a:pt x="1177" y="1629"/>
                    </a:lnTo>
                    <a:lnTo>
                      <a:pt x="1165" y="1658"/>
                    </a:lnTo>
                    <a:lnTo>
                      <a:pt x="1152" y="1685"/>
                    </a:lnTo>
                    <a:lnTo>
                      <a:pt x="1138" y="1711"/>
                    </a:lnTo>
                    <a:lnTo>
                      <a:pt x="1122" y="1736"/>
                    </a:lnTo>
                    <a:lnTo>
                      <a:pt x="1106" y="1760"/>
                    </a:lnTo>
                    <a:lnTo>
                      <a:pt x="1088" y="1783"/>
                    </a:lnTo>
                    <a:lnTo>
                      <a:pt x="1069" y="1806"/>
                    </a:lnTo>
                    <a:lnTo>
                      <a:pt x="1049" y="1826"/>
                    </a:lnTo>
                    <a:lnTo>
                      <a:pt x="1028" y="1845"/>
                    </a:lnTo>
                    <a:lnTo>
                      <a:pt x="1004" y="1863"/>
                    </a:lnTo>
                    <a:lnTo>
                      <a:pt x="980" y="1880"/>
                    </a:lnTo>
                    <a:lnTo>
                      <a:pt x="954" y="1895"/>
                    </a:lnTo>
                    <a:lnTo>
                      <a:pt x="927" y="1910"/>
                    </a:lnTo>
                    <a:lnTo>
                      <a:pt x="899" y="1922"/>
                    </a:lnTo>
                    <a:lnTo>
                      <a:pt x="868" y="1934"/>
                    </a:lnTo>
                    <a:lnTo>
                      <a:pt x="837" y="1943"/>
                    </a:lnTo>
                    <a:lnTo>
                      <a:pt x="805" y="1952"/>
                    </a:lnTo>
                    <a:lnTo>
                      <a:pt x="770" y="1959"/>
                    </a:lnTo>
                    <a:lnTo>
                      <a:pt x="734" y="1964"/>
                    </a:lnTo>
                    <a:lnTo>
                      <a:pt x="696" y="1968"/>
                    </a:lnTo>
                    <a:lnTo>
                      <a:pt x="658" y="1971"/>
                    </a:lnTo>
                    <a:lnTo>
                      <a:pt x="616" y="1971"/>
                    </a:lnTo>
                    <a:lnTo>
                      <a:pt x="575" y="1970"/>
                    </a:lnTo>
                    <a:lnTo>
                      <a:pt x="535" y="1968"/>
                    </a:lnTo>
                    <a:lnTo>
                      <a:pt x="496" y="1964"/>
                    </a:lnTo>
                    <a:lnTo>
                      <a:pt x="460" y="1958"/>
                    </a:lnTo>
                    <a:lnTo>
                      <a:pt x="425" y="1951"/>
                    </a:lnTo>
                    <a:lnTo>
                      <a:pt x="391" y="1942"/>
                    </a:lnTo>
                    <a:lnTo>
                      <a:pt x="359" y="1932"/>
                    </a:lnTo>
                    <a:lnTo>
                      <a:pt x="329" y="1920"/>
                    </a:lnTo>
                    <a:lnTo>
                      <a:pt x="300" y="1906"/>
                    </a:lnTo>
                    <a:lnTo>
                      <a:pt x="273" y="1892"/>
                    </a:lnTo>
                    <a:lnTo>
                      <a:pt x="246" y="1876"/>
                    </a:lnTo>
                    <a:lnTo>
                      <a:pt x="222" y="1858"/>
                    </a:lnTo>
                    <a:lnTo>
                      <a:pt x="199" y="1839"/>
                    </a:lnTo>
                    <a:lnTo>
                      <a:pt x="177" y="1819"/>
                    </a:lnTo>
                    <a:lnTo>
                      <a:pt x="157" y="1798"/>
                    </a:lnTo>
                    <a:lnTo>
                      <a:pt x="138" y="1774"/>
                    </a:lnTo>
                    <a:lnTo>
                      <a:pt x="120" y="1750"/>
                    </a:lnTo>
                    <a:lnTo>
                      <a:pt x="104" y="1725"/>
                    </a:lnTo>
                    <a:lnTo>
                      <a:pt x="89" y="1699"/>
                    </a:lnTo>
                    <a:lnTo>
                      <a:pt x="75" y="1672"/>
                    </a:lnTo>
                    <a:lnTo>
                      <a:pt x="63" y="1643"/>
                    </a:lnTo>
                    <a:lnTo>
                      <a:pt x="51" y="1614"/>
                    </a:lnTo>
                    <a:lnTo>
                      <a:pt x="41" y="1583"/>
                    </a:lnTo>
                    <a:lnTo>
                      <a:pt x="32" y="1551"/>
                    </a:lnTo>
                    <a:lnTo>
                      <a:pt x="25" y="1518"/>
                    </a:lnTo>
                    <a:lnTo>
                      <a:pt x="18" y="1485"/>
                    </a:lnTo>
                    <a:lnTo>
                      <a:pt x="12" y="1451"/>
                    </a:lnTo>
                    <a:lnTo>
                      <a:pt x="8" y="1415"/>
                    </a:lnTo>
                    <a:lnTo>
                      <a:pt x="5" y="1379"/>
                    </a:lnTo>
                    <a:lnTo>
                      <a:pt x="2" y="1341"/>
                    </a:lnTo>
                    <a:lnTo>
                      <a:pt x="1" y="1303"/>
                    </a:lnTo>
                    <a:lnTo>
                      <a:pt x="0" y="1265"/>
                    </a:lnTo>
                    <a:lnTo>
                      <a:pt x="0" y="706"/>
                    </a:lnTo>
                    <a:lnTo>
                      <a:pt x="1" y="668"/>
                    </a:lnTo>
                    <a:lnTo>
                      <a:pt x="2" y="630"/>
                    </a:lnTo>
                    <a:lnTo>
                      <a:pt x="5" y="593"/>
                    </a:lnTo>
                    <a:lnTo>
                      <a:pt x="8" y="557"/>
                    </a:lnTo>
                    <a:lnTo>
                      <a:pt x="12" y="522"/>
                    </a:lnTo>
                    <a:lnTo>
                      <a:pt x="18" y="486"/>
                    </a:lnTo>
                    <a:lnTo>
                      <a:pt x="25" y="453"/>
                    </a:lnTo>
                    <a:lnTo>
                      <a:pt x="32" y="420"/>
                    </a:lnTo>
                    <a:lnTo>
                      <a:pt x="41" y="389"/>
                    </a:lnTo>
                    <a:lnTo>
                      <a:pt x="51" y="358"/>
                    </a:lnTo>
                    <a:lnTo>
                      <a:pt x="63" y="329"/>
                    </a:lnTo>
                    <a:lnTo>
                      <a:pt x="75" y="300"/>
                    </a:lnTo>
                    <a:lnTo>
                      <a:pt x="89" y="272"/>
                    </a:lnTo>
                    <a:lnTo>
                      <a:pt x="104" y="246"/>
                    </a:lnTo>
                    <a:lnTo>
                      <a:pt x="120" y="221"/>
                    </a:lnTo>
                    <a:lnTo>
                      <a:pt x="138" y="197"/>
                    </a:lnTo>
                    <a:lnTo>
                      <a:pt x="157" y="174"/>
                    </a:lnTo>
                    <a:lnTo>
                      <a:pt x="177" y="153"/>
                    </a:lnTo>
                    <a:lnTo>
                      <a:pt x="199" y="133"/>
                    </a:lnTo>
                    <a:lnTo>
                      <a:pt x="222" y="114"/>
                    </a:lnTo>
                    <a:lnTo>
                      <a:pt x="246" y="97"/>
                    </a:lnTo>
                    <a:lnTo>
                      <a:pt x="273" y="80"/>
                    </a:lnTo>
                    <a:lnTo>
                      <a:pt x="300" y="65"/>
                    </a:lnTo>
                    <a:lnTo>
                      <a:pt x="329" y="51"/>
                    </a:lnTo>
                    <a:lnTo>
                      <a:pt x="359" y="40"/>
                    </a:lnTo>
                    <a:lnTo>
                      <a:pt x="391" y="29"/>
                    </a:lnTo>
                    <a:lnTo>
                      <a:pt x="425" y="20"/>
                    </a:lnTo>
                    <a:lnTo>
                      <a:pt x="460" y="13"/>
                    </a:lnTo>
                    <a:lnTo>
                      <a:pt x="496" y="7"/>
                    </a:lnTo>
                    <a:lnTo>
                      <a:pt x="535" y="3"/>
                    </a:lnTo>
                    <a:lnTo>
                      <a:pt x="575" y="1"/>
                    </a:lnTo>
                    <a:lnTo>
                      <a:pt x="616" y="0"/>
                    </a:lnTo>
                    <a:lnTo>
                      <a:pt x="658" y="1"/>
                    </a:lnTo>
                    <a:lnTo>
                      <a:pt x="698" y="3"/>
                    </a:lnTo>
                    <a:lnTo>
                      <a:pt x="736" y="7"/>
                    </a:lnTo>
                    <a:lnTo>
                      <a:pt x="774" y="13"/>
                    </a:lnTo>
                    <a:lnTo>
                      <a:pt x="808" y="20"/>
                    </a:lnTo>
                    <a:lnTo>
                      <a:pt x="842" y="29"/>
                    </a:lnTo>
                    <a:lnTo>
                      <a:pt x="873" y="40"/>
                    </a:lnTo>
                    <a:lnTo>
                      <a:pt x="905" y="51"/>
                    </a:lnTo>
                    <a:lnTo>
                      <a:pt x="933" y="65"/>
                    </a:lnTo>
                    <a:lnTo>
                      <a:pt x="960" y="80"/>
                    </a:lnTo>
                    <a:lnTo>
                      <a:pt x="986" y="97"/>
                    </a:lnTo>
                    <a:lnTo>
                      <a:pt x="1012" y="114"/>
                    </a:lnTo>
                    <a:lnTo>
                      <a:pt x="1034" y="133"/>
                    </a:lnTo>
                    <a:lnTo>
                      <a:pt x="1056" y="153"/>
                    </a:lnTo>
                    <a:lnTo>
                      <a:pt x="1076" y="174"/>
                    </a:lnTo>
                    <a:lnTo>
                      <a:pt x="1095" y="197"/>
                    </a:lnTo>
                    <a:lnTo>
                      <a:pt x="1112" y="221"/>
                    </a:lnTo>
                    <a:lnTo>
                      <a:pt x="1129" y="246"/>
                    </a:lnTo>
                    <a:lnTo>
                      <a:pt x="1144" y="272"/>
                    </a:lnTo>
                    <a:lnTo>
                      <a:pt x="1158" y="300"/>
                    </a:lnTo>
                    <a:lnTo>
                      <a:pt x="1171" y="329"/>
                    </a:lnTo>
                    <a:lnTo>
                      <a:pt x="1182" y="358"/>
                    </a:lnTo>
                    <a:lnTo>
                      <a:pt x="1192" y="389"/>
                    </a:lnTo>
                    <a:lnTo>
                      <a:pt x="1201" y="420"/>
                    </a:lnTo>
                    <a:lnTo>
                      <a:pt x="1208" y="453"/>
                    </a:lnTo>
                    <a:lnTo>
                      <a:pt x="1215" y="486"/>
                    </a:lnTo>
                    <a:lnTo>
                      <a:pt x="1221" y="522"/>
                    </a:lnTo>
                    <a:lnTo>
                      <a:pt x="1225" y="557"/>
                    </a:lnTo>
                    <a:lnTo>
                      <a:pt x="1229" y="593"/>
                    </a:lnTo>
                    <a:lnTo>
                      <a:pt x="1231" y="630"/>
                    </a:lnTo>
                    <a:lnTo>
                      <a:pt x="1233" y="668"/>
                    </a:lnTo>
                    <a:lnTo>
                      <a:pt x="1233" y="706"/>
                    </a:lnTo>
                    <a:lnTo>
                      <a:pt x="1233" y="1060"/>
                    </a:lnTo>
                    <a:close/>
                    <a:moveTo>
                      <a:pt x="836" y="735"/>
                    </a:moveTo>
                    <a:lnTo>
                      <a:pt x="836" y="636"/>
                    </a:lnTo>
                    <a:lnTo>
                      <a:pt x="835" y="596"/>
                    </a:lnTo>
                    <a:lnTo>
                      <a:pt x="833" y="560"/>
                    </a:lnTo>
                    <a:lnTo>
                      <a:pt x="831" y="543"/>
                    </a:lnTo>
                    <a:lnTo>
                      <a:pt x="828" y="526"/>
                    </a:lnTo>
                    <a:lnTo>
                      <a:pt x="825" y="511"/>
                    </a:lnTo>
                    <a:lnTo>
                      <a:pt x="822" y="495"/>
                    </a:lnTo>
                    <a:lnTo>
                      <a:pt x="818" y="480"/>
                    </a:lnTo>
                    <a:lnTo>
                      <a:pt x="814" y="467"/>
                    </a:lnTo>
                    <a:lnTo>
                      <a:pt x="809" y="454"/>
                    </a:lnTo>
                    <a:lnTo>
                      <a:pt x="804" y="441"/>
                    </a:lnTo>
                    <a:lnTo>
                      <a:pt x="799" y="429"/>
                    </a:lnTo>
                    <a:lnTo>
                      <a:pt x="793" y="418"/>
                    </a:lnTo>
                    <a:lnTo>
                      <a:pt x="787" y="408"/>
                    </a:lnTo>
                    <a:lnTo>
                      <a:pt x="780" y="398"/>
                    </a:lnTo>
                    <a:lnTo>
                      <a:pt x="773" y="389"/>
                    </a:lnTo>
                    <a:lnTo>
                      <a:pt x="765" y="381"/>
                    </a:lnTo>
                    <a:lnTo>
                      <a:pt x="757" y="373"/>
                    </a:lnTo>
                    <a:lnTo>
                      <a:pt x="748" y="366"/>
                    </a:lnTo>
                    <a:lnTo>
                      <a:pt x="739" y="359"/>
                    </a:lnTo>
                    <a:lnTo>
                      <a:pt x="730" y="353"/>
                    </a:lnTo>
                    <a:lnTo>
                      <a:pt x="720" y="348"/>
                    </a:lnTo>
                    <a:lnTo>
                      <a:pt x="711" y="343"/>
                    </a:lnTo>
                    <a:lnTo>
                      <a:pt x="700" y="339"/>
                    </a:lnTo>
                    <a:lnTo>
                      <a:pt x="689" y="335"/>
                    </a:lnTo>
                    <a:lnTo>
                      <a:pt x="678" y="332"/>
                    </a:lnTo>
                    <a:lnTo>
                      <a:pt x="667" y="330"/>
                    </a:lnTo>
                    <a:lnTo>
                      <a:pt x="655" y="328"/>
                    </a:lnTo>
                    <a:lnTo>
                      <a:pt x="643" y="326"/>
                    </a:lnTo>
                    <a:lnTo>
                      <a:pt x="630" y="326"/>
                    </a:lnTo>
                    <a:lnTo>
                      <a:pt x="616" y="325"/>
                    </a:lnTo>
                    <a:lnTo>
                      <a:pt x="603" y="326"/>
                    </a:lnTo>
                    <a:lnTo>
                      <a:pt x="590" y="326"/>
                    </a:lnTo>
                    <a:lnTo>
                      <a:pt x="578" y="328"/>
                    </a:lnTo>
                    <a:lnTo>
                      <a:pt x="566" y="330"/>
                    </a:lnTo>
                    <a:lnTo>
                      <a:pt x="555" y="332"/>
                    </a:lnTo>
                    <a:lnTo>
                      <a:pt x="544" y="335"/>
                    </a:lnTo>
                    <a:lnTo>
                      <a:pt x="533" y="339"/>
                    </a:lnTo>
                    <a:lnTo>
                      <a:pt x="523" y="343"/>
                    </a:lnTo>
                    <a:lnTo>
                      <a:pt x="513" y="348"/>
                    </a:lnTo>
                    <a:lnTo>
                      <a:pt x="503" y="353"/>
                    </a:lnTo>
                    <a:lnTo>
                      <a:pt x="493" y="359"/>
                    </a:lnTo>
                    <a:lnTo>
                      <a:pt x="484" y="366"/>
                    </a:lnTo>
                    <a:lnTo>
                      <a:pt x="476" y="373"/>
                    </a:lnTo>
                    <a:lnTo>
                      <a:pt x="468" y="381"/>
                    </a:lnTo>
                    <a:lnTo>
                      <a:pt x="460" y="389"/>
                    </a:lnTo>
                    <a:lnTo>
                      <a:pt x="453" y="398"/>
                    </a:lnTo>
                    <a:lnTo>
                      <a:pt x="447" y="408"/>
                    </a:lnTo>
                    <a:lnTo>
                      <a:pt x="440" y="418"/>
                    </a:lnTo>
                    <a:lnTo>
                      <a:pt x="434" y="429"/>
                    </a:lnTo>
                    <a:lnTo>
                      <a:pt x="429" y="441"/>
                    </a:lnTo>
                    <a:lnTo>
                      <a:pt x="424" y="454"/>
                    </a:lnTo>
                    <a:lnTo>
                      <a:pt x="419" y="467"/>
                    </a:lnTo>
                    <a:lnTo>
                      <a:pt x="415" y="480"/>
                    </a:lnTo>
                    <a:lnTo>
                      <a:pt x="411" y="495"/>
                    </a:lnTo>
                    <a:lnTo>
                      <a:pt x="408" y="511"/>
                    </a:lnTo>
                    <a:lnTo>
                      <a:pt x="405" y="526"/>
                    </a:lnTo>
                    <a:lnTo>
                      <a:pt x="403" y="543"/>
                    </a:lnTo>
                    <a:lnTo>
                      <a:pt x="401" y="560"/>
                    </a:lnTo>
                    <a:lnTo>
                      <a:pt x="398" y="596"/>
                    </a:lnTo>
                    <a:lnTo>
                      <a:pt x="397" y="636"/>
                    </a:lnTo>
                    <a:lnTo>
                      <a:pt x="397" y="735"/>
                    </a:lnTo>
                    <a:lnTo>
                      <a:pt x="836" y="73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78" name="Freeform 58"/>
              <p:cNvSpPr>
                <a:spLocks/>
              </p:cNvSpPr>
              <p:nvPr/>
            </p:nvSpPr>
            <p:spPr bwMode="invGray">
              <a:xfrm>
                <a:off x="2888" y="2814"/>
                <a:ext cx="42" cy="117"/>
              </a:xfrm>
              <a:custGeom>
                <a:avLst/>
                <a:gdLst/>
                <a:ahLst/>
                <a:cxnLst>
                  <a:cxn ang="0">
                    <a:pos x="0" y="512"/>
                  </a:cxn>
                  <a:cxn ang="0">
                    <a:pos x="220" y="0"/>
                  </a:cxn>
                  <a:cxn ang="0">
                    <a:pos x="617" y="512"/>
                  </a:cxn>
                  <a:cxn ang="0">
                    <a:pos x="883" y="838"/>
                  </a:cxn>
                  <a:cxn ang="0">
                    <a:pos x="617" y="1933"/>
                  </a:cxn>
                  <a:cxn ang="0">
                    <a:pos x="619" y="1968"/>
                  </a:cxn>
                  <a:cxn ang="0">
                    <a:pos x="625" y="1999"/>
                  </a:cxn>
                  <a:cxn ang="0">
                    <a:pos x="635" y="2025"/>
                  </a:cxn>
                  <a:cxn ang="0">
                    <a:pos x="651" y="2047"/>
                  </a:cxn>
                  <a:cxn ang="0">
                    <a:pos x="669" y="2066"/>
                  </a:cxn>
                  <a:cxn ang="0">
                    <a:pos x="693" y="2078"/>
                  </a:cxn>
                  <a:cxn ang="0">
                    <a:pos x="720" y="2086"/>
                  </a:cxn>
                  <a:cxn ang="0">
                    <a:pos x="752" y="2089"/>
                  </a:cxn>
                  <a:cxn ang="0">
                    <a:pos x="883" y="2427"/>
                  </a:cxn>
                  <a:cxn ang="0">
                    <a:pos x="844" y="2436"/>
                  </a:cxn>
                  <a:cxn ang="0">
                    <a:pos x="802" y="2443"/>
                  </a:cxn>
                  <a:cxn ang="0">
                    <a:pos x="750" y="2447"/>
                  </a:cxn>
                  <a:cxn ang="0">
                    <a:pos x="685" y="2448"/>
                  </a:cxn>
                  <a:cxn ang="0">
                    <a:pos x="630" y="2447"/>
                  </a:cxn>
                  <a:cxn ang="0">
                    <a:pos x="580" y="2442"/>
                  </a:cxn>
                  <a:cxn ang="0">
                    <a:pos x="532" y="2434"/>
                  </a:cxn>
                  <a:cxn ang="0">
                    <a:pos x="487" y="2422"/>
                  </a:cxn>
                  <a:cxn ang="0">
                    <a:pos x="445" y="2408"/>
                  </a:cxn>
                  <a:cxn ang="0">
                    <a:pos x="408" y="2390"/>
                  </a:cxn>
                  <a:cxn ang="0">
                    <a:pos x="372" y="2368"/>
                  </a:cxn>
                  <a:cxn ang="0">
                    <a:pos x="341" y="2344"/>
                  </a:cxn>
                  <a:cxn ang="0">
                    <a:pos x="313" y="2316"/>
                  </a:cxn>
                  <a:cxn ang="0">
                    <a:pos x="289" y="2284"/>
                  </a:cxn>
                  <a:cxn ang="0">
                    <a:pos x="268" y="2248"/>
                  </a:cxn>
                  <a:cxn ang="0">
                    <a:pos x="251" y="2210"/>
                  </a:cxn>
                  <a:cxn ang="0">
                    <a:pos x="238" y="2168"/>
                  </a:cxn>
                  <a:cxn ang="0">
                    <a:pos x="228" y="2123"/>
                  </a:cxn>
                  <a:cxn ang="0">
                    <a:pos x="222" y="2074"/>
                  </a:cxn>
                  <a:cxn ang="0">
                    <a:pos x="220" y="2021"/>
                  </a:cxn>
                  <a:cxn ang="0">
                    <a:pos x="0" y="838"/>
                  </a:cxn>
                </a:cxnLst>
                <a:rect l="0" t="0" r="r" b="b"/>
                <a:pathLst>
                  <a:path w="883" h="2448">
                    <a:moveTo>
                      <a:pt x="0" y="838"/>
                    </a:moveTo>
                    <a:lnTo>
                      <a:pt x="0" y="512"/>
                    </a:lnTo>
                    <a:lnTo>
                      <a:pt x="220" y="512"/>
                    </a:lnTo>
                    <a:lnTo>
                      <a:pt x="220" y="0"/>
                    </a:lnTo>
                    <a:lnTo>
                      <a:pt x="617" y="0"/>
                    </a:lnTo>
                    <a:lnTo>
                      <a:pt x="617" y="512"/>
                    </a:lnTo>
                    <a:lnTo>
                      <a:pt x="883" y="512"/>
                    </a:lnTo>
                    <a:lnTo>
                      <a:pt x="883" y="838"/>
                    </a:lnTo>
                    <a:lnTo>
                      <a:pt x="617" y="838"/>
                    </a:lnTo>
                    <a:lnTo>
                      <a:pt x="617" y="1933"/>
                    </a:lnTo>
                    <a:lnTo>
                      <a:pt x="618" y="1951"/>
                    </a:lnTo>
                    <a:lnTo>
                      <a:pt x="619" y="1968"/>
                    </a:lnTo>
                    <a:lnTo>
                      <a:pt x="622" y="1984"/>
                    </a:lnTo>
                    <a:lnTo>
                      <a:pt x="625" y="1999"/>
                    </a:lnTo>
                    <a:lnTo>
                      <a:pt x="630" y="2012"/>
                    </a:lnTo>
                    <a:lnTo>
                      <a:pt x="635" y="2025"/>
                    </a:lnTo>
                    <a:lnTo>
                      <a:pt x="642" y="2037"/>
                    </a:lnTo>
                    <a:lnTo>
                      <a:pt x="651" y="2047"/>
                    </a:lnTo>
                    <a:lnTo>
                      <a:pt x="660" y="2056"/>
                    </a:lnTo>
                    <a:lnTo>
                      <a:pt x="669" y="2066"/>
                    </a:lnTo>
                    <a:lnTo>
                      <a:pt x="680" y="2073"/>
                    </a:lnTo>
                    <a:lnTo>
                      <a:pt x="693" y="2078"/>
                    </a:lnTo>
                    <a:lnTo>
                      <a:pt x="706" y="2083"/>
                    </a:lnTo>
                    <a:lnTo>
                      <a:pt x="720" y="2086"/>
                    </a:lnTo>
                    <a:lnTo>
                      <a:pt x="735" y="2088"/>
                    </a:lnTo>
                    <a:lnTo>
                      <a:pt x="752" y="2089"/>
                    </a:lnTo>
                    <a:lnTo>
                      <a:pt x="883" y="2089"/>
                    </a:lnTo>
                    <a:lnTo>
                      <a:pt x="883" y="2427"/>
                    </a:lnTo>
                    <a:lnTo>
                      <a:pt x="864" y="2432"/>
                    </a:lnTo>
                    <a:lnTo>
                      <a:pt x="844" y="2436"/>
                    </a:lnTo>
                    <a:lnTo>
                      <a:pt x="824" y="2440"/>
                    </a:lnTo>
                    <a:lnTo>
                      <a:pt x="802" y="2443"/>
                    </a:lnTo>
                    <a:lnTo>
                      <a:pt x="778" y="2445"/>
                    </a:lnTo>
                    <a:lnTo>
                      <a:pt x="750" y="2447"/>
                    </a:lnTo>
                    <a:lnTo>
                      <a:pt x="720" y="2448"/>
                    </a:lnTo>
                    <a:lnTo>
                      <a:pt x="685" y="2448"/>
                    </a:lnTo>
                    <a:lnTo>
                      <a:pt x="658" y="2448"/>
                    </a:lnTo>
                    <a:lnTo>
                      <a:pt x="630" y="2447"/>
                    </a:lnTo>
                    <a:lnTo>
                      <a:pt x="605" y="2445"/>
                    </a:lnTo>
                    <a:lnTo>
                      <a:pt x="580" y="2442"/>
                    </a:lnTo>
                    <a:lnTo>
                      <a:pt x="555" y="2438"/>
                    </a:lnTo>
                    <a:lnTo>
                      <a:pt x="532" y="2434"/>
                    </a:lnTo>
                    <a:lnTo>
                      <a:pt x="508" y="2428"/>
                    </a:lnTo>
                    <a:lnTo>
                      <a:pt x="487" y="2422"/>
                    </a:lnTo>
                    <a:lnTo>
                      <a:pt x="466" y="2415"/>
                    </a:lnTo>
                    <a:lnTo>
                      <a:pt x="445" y="2408"/>
                    </a:lnTo>
                    <a:lnTo>
                      <a:pt x="426" y="2399"/>
                    </a:lnTo>
                    <a:lnTo>
                      <a:pt x="408" y="2390"/>
                    </a:lnTo>
                    <a:lnTo>
                      <a:pt x="389" y="2379"/>
                    </a:lnTo>
                    <a:lnTo>
                      <a:pt x="372" y="2368"/>
                    </a:lnTo>
                    <a:lnTo>
                      <a:pt x="356" y="2356"/>
                    </a:lnTo>
                    <a:lnTo>
                      <a:pt x="341" y="2344"/>
                    </a:lnTo>
                    <a:lnTo>
                      <a:pt x="327" y="2330"/>
                    </a:lnTo>
                    <a:lnTo>
                      <a:pt x="313" y="2316"/>
                    </a:lnTo>
                    <a:lnTo>
                      <a:pt x="301" y="2300"/>
                    </a:lnTo>
                    <a:lnTo>
                      <a:pt x="289" y="2284"/>
                    </a:lnTo>
                    <a:lnTo>
                      <a:pt x="279" y="2266"/>
                    </a:lnTo>
                    <a:lnTo>
                      <a:pt x="268" y="2248"/>
                    </a:lnTo>
                    <a:lnTo>
                      <a:pt x="259" y="2230"/>
                    </a:lnTo>
                    <a:lnTo>
                      <a:pt x="251" y="2210"/>
                    </a:lnTo>
                    <a:lnTo>
                      <a:pt x="244" y="2189"/>
                    </a:lnTo>
                    <a:lnTo>
                      <a:pt x="238" y="2168"/>
                    </a:lnTo>
                    <a:lnTo>
                      <a:pt x="232" y="2146"/>
                    </a:lnTo>
                    <a:lnTo>
                      <a:pt x="228" y="2123"/>
                    </a:lnTo>
                    <a:lnTo>
                      <a:pt x="225" y="2099"/>
                    </a:lnTo>
                    <a:lnTo>
                      <a:pt x="222" y="2074"/>
                    </a:lnTo>
                    <a:lnTo>
                      <a:pt x="221" y="2047"/>
                    </a:lnTo>
                    <a:lnTo>
                      <a:pt x="220" y="2021"/>
                    </a:lnTo>
                    <a:lnTo>
                      <a:pt x="220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79" name="Freeform 59"/>
              <p:cNvSpPr>
                <a:spLocks noEditPoints="1"/>
              </p:cNvSpPr>
              <p:nvPr/>
            </p:nvSpPr>
            <p:spPr bwMode="invGray">
              <a:xfrm>
                <a:off x="2938" y="2837"/>
                <a:ext cx="59" cy="94"/>
              </a:xfrm>
              <a:custGeom>
                <a:avLst/>
                <a:gdLst/>
                <a:ahLst/>
                <a:cxnLst>
                  <a:cxn ang="0">
                    <a:pos x="4" y="593"/>
                  </a:cxn>
                  <a:cxn ang="0">
                    <a:pos x="24" y="453"/>
                  </a:cxn>
                  <a:cxn ang="0">
                    <a:pos x="62" y="329"/>
                  </a:cxn>
                  <a:cxn ang="0">
                    <a:pos x="121" y="221"/>
                  </a:cxn>
                  <a:cxn ang="0">
                    <a:pos x="199" y="133"/>
                  </a:cxn>
                  <a:cxn ang="0">
                    <a:pos x="300" y="65"/>
                  </a:cxn>
                  <a:cxn ang="0">
                    <a:pos x="425" y="20"/>
                  </a:cxn>
                  <a:cxn ang="0">
                    <a:pos x="575" y="1"/>
                  </a:cxn>
                  <a:cxn ang="0">
                    <a:pos x="737" y="7"/>
                  </a:cxn>
                  <a:cxn ang="0">
                    <a:pos x="874" y="40"/>
                  </a:cxn>
                  <a:cxn ang="0">
                    <a:pos x="987" y="97"/>
                  </a:cxn>
                  <a:cxn ang="0">
                    <a:pos x="1076" y="174"/>
                  </a:cxn>
                  <a:cxn ang="0">
                    <a:pos x="1144" y="272"/>
                  </a:cxn>
                  <a:cxn ang="0">
                    <a:pos x="1192" y="389"/>
                  </a:cxn>
                  <a:cxn ang="0">
                    <a:pos x="1220" y="522"/>
                  </a:cxn>
                  <a:cxn ang="0">
                    <a:pos x="1232" y="668"/>
                  </a:cxn>
                  <a:cxn ang="0">
                    <a:pos x="1231" y="1341"/>
                  </a:cxn>
                  <a:cxn ang="0">
                    <a:pos x="1215" y="1485"/>
                  </a:cxn>
                  <a:cxn ang="0">
                    <a:pos x="1182" y="1614"/>
                  </a:cxn>
                  <a:cxn ang="0">
                    <a:pos x="1129" y="1725"/>
                  </a:cxn>
                  <a:cxn ang="0">
                    <a:pos x="1056" y="1819"/>
                  </a:cxn>
                  <a:cxn ang="0">
                    <a:pos x="960" y="1892"/>
                  </a:cxn>
                  <a:cxn ang="0">
                    <a:pos x="842" y="1942"/>
                  </a:cxn>
                  <a:cxn ang="0">
                    <a:pos x="698" y="1968"/>
                  </a:cxn>
                  <a:cxn ang="0">
                    <a:pos x="535" y="1968"/>
                  </a:cxn>
                  <a:cxn ang="0">
                    <a:pos x="391" y="1942"/>
                  </a:cxn>
                  <a:cxn ang="0">
                    <a:pos x="272" y="1892"/>
                  </a:cxn>
                  <a:cxn ang="0">
                    <a:pos x="177" y="1819"/>
                  </a:cxn>
                  <a:cxn ang="0">
                    <a:pos x="104" y="1725"/>
                  </a:cxn>
                  <a:cxn ang="0">
                    <a:pos x="51" y="1614"/>
                  </a:cxn>
                  <a:cxn ang="0">
                    <a:pos x="18" y="1485"/>
                  </a:cxn>
                  <a:cxn ang="0">
                    <a:pos x="2" y="1341"/>
                  </a:cxn>
                  <a:cxn ang="0">
                    <a:pos x="836" y="636"/>
                  </a:cxn>
                  <a:cxn ang="0">
                    <a:pos x="828" y="526"/>
                  </a:cxn>
                  <a:cxn ang="0">
                    <a:pos x="814" y="467"/>
                  </a:cxn>
                  <a:cxn ang="0">
                    <a:pos x="793" y="418"/>
                  </a:cxn>
                  <a:cxn ang="0">
                    <a:pos x="765" y="381"/>
                  </a:cxn>
                  <a:cxn ang="0">
                    <a:pos x="730" y="353"/>
                  </a:cxn>
                  <a:cxn ang="0">
                    <a:pos x="689" y="335"/>
                  </a:cxn>
                  <a:cxn ang="0">
                    <a:pos x="643" y="326"/>
                  </a:cxn>
                  <a:cxn ang="0">
                    <a:pos x="590" y="326"/>
                  </a:cxn>
                  <a:cxn ang="0">
                    <a:pos x="544" y="335"/>
                  </a:cxn>
                  <a:cxn ang="0">
                    <a:pos x="503" y="353"/>
                  </a:cxn>
                  <a:cxn ang="0">
                    <a:pos x="468" y="381"/>
                  </a:cxn>
                  <a:cxn ang="0">
                    <a:pos x="440" y="418"/>
                  </a:cxn>
                  <a:cxn ang="0">
                    <a:pos x="419" y="467"/>
                  </a:cxn>
                  <a:cxn ang="0">
                    <a:pos x="405" y="526"/>
                  </a:cxn>
                  <a:cxn ang="0">
                    <a:pos x="397" y="636"/>
                  </a:cxn>
                  <a:cxn ang="0">
                    <a:pos x="402" y="1429"/>
                  </a:cxn>
                  <a:cxn ang="0">
                    <a:pos x="415" y="1491"/>
                  </a:cxn>
                  <a:cxn ang="0">
                    <a:pos x="434" y="1542"/>
                  </a:cxn>
                  <a:cxn ang="0">
                    <a:pos x="460" y="1583"/>
                  </a:cxn>
                  <a:cxn ang="0">
                    <a:pos x="494" y="1613"/>
                  </a:cxn>
                  <a:cxn ang="0">
                    <a:pos x="533" y="1633"/>
                  </a:cxn>
                  <a:cxn ang="0">
                    <a:pos x="578" y="1644"/>
                  </a:cxn>
                  <a:cxn ang="0">
                    <a:pos x="630" y="1646"/>
                  </a:cxn>
                  <a:cxn ang="0">
                    <a:pos x="678" y="1640"/>
                  </a:cxn>
                  <a:cxn ang="0">
                    <a:pos x="720" y="1624"/>
                  </a:cxn>
                  <a:cxn ang="0">
                    <a:pos x="757" y="1599"/>
                  </a:cxn>
                  <a:cxn ang="0">
                    <a:pos x="786" y="1563"/>
                  </a:cxn>
                  <a:cxn ang="0">
                    <a:pos x="809" y="1518"/>
                  </a:cxn>
                  <a:cxn ang="0">
                    <a:pos x="825" y="1462"/>
                  </a:cxn>
                  <a:cxn ang="0">
                    <a:pos x="835" y="1376"/>
                  </a:cxn>
                </a:cxnLst>
                <a:rect l="0" t="0" r="r" b="b"/>
                <a:pathLst>
                  <a:path w="1233" h="1971">
                    <a:moveTo>
                      <a:pt x="0" y="706"/>
                    </a:moveTo>
                    <a:lnTo>
                      <a:pt x="0" y="668"/>
                    </a:lnTo>
                    <a:lnTo>
                      <a:pt x="2" y="630"/>
                    </a:lnTo>
                    <a:lnTo>
                      <a:pt x="4" y="593"/>
                    </a:lnTo>
                    <a:lnTo>
                      <a:pt x="8" y="557"/>
                    </a:lnTo>
                    <a:lnTo>
                      <a:pt x="12" y="522"/>
                    </a:lnTo>
                    <a:lnTo>
                      <a:pt x="18" y="486"/>
                    </a:lnTo>
                    <a:lnTo>
                      <a:pt x="24" y="453"/>
                    </a:lnTo>
                    <a:lnTo>
                      <a:pt x="32" y="420"/>
                    </a:lnTo>
                    <a:lnTo>
                      <a:pt x="41" y="389"/>
                    </a:lnTo>
                    <a:lnTo>
                      <a:pt x="51" y="358"/>
                    </a:lnTo>
                    <a:lnTo>
                      <a:pt x="62" y="329"/>
                    </a:lnTo>
                    <a:lnTo>
                      <a:pt x="75" y="300"/>
                    </a:lnTo>
                    <a:lnTo>
                      <a:pt x="89" y="272"/>
                    </a:lnTo>
                    <a:lnTo>
                      <a:pt x="104" y="246"/>
                    </a:lnTo>
                    <a:lnTo>
                      <a:pt x="121" y="221"/>
                    </a:lnTo>
                    <a:lnTo>
                      <a:pt x="138" y="197"/>
                    </a:lnTo>
                    <a:lnTo>
                      <a:pt x="157" y="174"/>
                    </a:lnTo>
                    <a:lnTo>
                      <a:pt x="177" y="153"/>
                    </a:lnTo>
                    <a:lnTo>
                      <a:pt x="199" y="133"/>
                    </a:lnTo>
                    <a:lnTo>
                      <a:pt x="221" y="114"/>
                    </a:lnTo>
                    <a:lnTo>
                      <a:pt x="247" y="97"/>
                    </a:lnTo>
                    <a:lnTo>
                      <a:pt x="272" y="80"/>
                    </a:lnTo>
                    <a:lnTo>
                      <a:pt x="300" y="65"/>
                    </a:lnTo>
                    <a:lnTo>
                      <a:pt x="328" y="51"/>
                    </a:lnTo>
                    <a:lnTo>
                      <a:pt x="360" y="40"/>
                    </a:lnTo>
                    <a:lnTo>
                      <a:pt x="391" y="29"/>
                    </a:lnTo>
                    <a:lnTo>
                      <a:pt x="425" y="20"/>
                    </a:lnTo>
                    <a:lnTo>
                      <a:pt x="459" y="13"/>
                    </a:lnTo>
                    <a:lnTo>
                      <a:pt x="497" y="7"/>
                    </a:lnTo>
                    <a:lnTo>
                      <a:pt x="535" y="3"/>
                    </a:lnTo>
                    <a:lnTo>
                      <a:pt x="575" y="1"/>
                    </a:lnTo>
                    <a:lnTo>
                      <a:pt x="617" y="0"/>
                    </a:lnTo>
                    <a:lnTo>
                      <a:pt x="658" y="1"/>
                    </a:lnTo>
                    <a:lnTo>
                      <a:pt x="698" y="3"/>
                    </a:lnTo>
                    <a:lnTo>
                      <a:pt x="737" y="7"/>
                    </a:lnTo>
                    <a:lnTo>
                      <a:pt x="773" y="13"/>
                    </a:lnTo>
                    <a:lnTo>
                      <a:pt x="808" y="20"/>
                    </a:lnTo>
                    <a:lnTo>
                      <a:pt x="842" y="29"/>
                    </a:lnTo>
                    <a:lnTo>
                      <a:pt x="874" y="40"/>
                    </a:lnTo>
                    <a:lnTo>
                      <a:pt x="904" y="51"/>
                    </a:lnTo>
                    <a:lnTo>
                      <a:pt x="933" y="65"/>
                    </a:lnTo>
                    <a:lnTo>
                      <a:pt x="960" y="80"/>
                    </a:lnTo>
                    <a:lnTo>
                      <a:pt x="987" y="97"/>
                    </a:lnTo>
                    <a:lnTo>
                      <a:pt x="1011" y="114"/>
                    </a:lnTo>
                    <a:lnTo>
                      <a:pt x="1034" y="133"/>
                    </a:lnTo>
                    <a:lnTo>
                      <a:pt x="1056" y="153"/>
                    </a:lnTo>
                    <a:lnTo>
                      <a:pt x="1076" y="174"/>
                    </a:lnTo>
                    <a:lnTo>
                      <a:pt x="1095" y="197"/>
                    </a:lnTo>
                    <a:lnTo>
                      <a:pt x="1113" y="221"/>
                    </a:lnTo>
                    <a:lnTo>
                      <a:pt x="1129" y="246"/>
                    </a:lnTo>
                    <a:lnTo>
                      <a:pt x="1144" y="272"/>
                    </a:lnTo>
                    <a:lnTo>
                      <a:pt x="1158" y="300"/>
                    </a:lnTo>
                    <a:lnTo>
                      <a:pt x="1170" y="329"/>
                    </a:lnTo>
                    <a:lnTo>
                      <a:pt x="1182" y="358"/>
                    </a:lnTo>
                    <a:lnTo>
                      <a:pt x="1192" y="389"/>
                    </a:lnTo>
                    <a:lnTo>
                      <a:pt x="1201" y="420"/>
                    </a:lnTo>
                    <a:lnTo>
                      <a:pt x="1208" y="453"/>
                    </a:lnTo>
                    <a:lnTo>
                      <a:pt x="1215" y="486"/>
                    </a:lnTo>
                    <a:lnTo>
                      <a:pt x="1220" y="522"/>
                    </a:lnTo>
                    <a:lnTo>
                      <a:pt x="1225" y="557"/>
                    </a:lnTo>
                    <a:lnTo>
                      <a:pt x="1228" y="593"/>
                    </a:lnTo>
                    <a:lnTo>
                      <a:pt x="1231" y="630"/>
                    </a:lnTo>
                    <a:lnTo>
                      <a:pt x="1232" y="668"/>
                    </a:lnTo>
                    <a:lnTo>
                      <a:pt x="1233" y="706"/>
                    </a:lnTo>
                    <a:lnTo>
                      <a:pt x="1233" y="1265"/>
                    </a:lnTo>
                    <a:lnTo>
                      <a:pt x="1232" y="1303"/>
                    </a:lnTo>
                    <a:lnTo>
                      <a:pt x="1231" y="1341"/>
                    </a:lnTo>
                    <a:lnTo>
                      <a:pt x="1228" y="1379"/>
                    </a:lnTo>
                    <a:lnTo>
                      <a:pt x="1225" y="1415"/>
                    </a:lnTo>
                    <a:lnTo>
                      <a:pt x="1220" y="1451"/>
                    </a:lnTo>
                    <a:lnTo>
                      <a:pt x="1215" y="1485"/>
                    </a:lnTo>
                    <a:lnTo>
                      <a:pt x="1208" y="1518"/>
                    </a:lnTo>
                    <a:lnTo>
                      <a:pt x="1201" y="1551"/>
                    </a:lnTo>
                    <a:lnTo>
                      <a:pt x="1192" y="1583"/>
                    </a:lnTo>
                    <a:lnTo>
                      <a:pt x="1182" y="1614"/>
                    </a:lnTo>
                    <a:lnTo>
                      <a:pt x="1170" y="1643"/>
                    </a:lnTo>
                    <a:lnTo>
                      <a:pt x="1158" y="1672"/>
                    </a:lnTo>
                    <a:lnTo>
                      <a:pt x="1144" y="1699"/>
                    </a:lnTo>
                    <a:lnTo>
                      <a:pt x="1129" y="1725"/>
                    </a:lnTo>
                    <a:lnTo>
                      <a:pt x="1113" y="1750"/>
                    </a:lnTo>
                    <a:lnTo>
                      <a:pt x="1095" y="1774"/>
                    </a:lnTo>
                    <a:lnTo>
                      <a:pt x="1076" y="1798"/>
                    </a:lnTo>
                    <a:lnTo>
                      <a:pt x="1056" y="1819"/>
                    </a:lnTo>
                    <a:lnTo>
                      <a:pt x="1034" y="1839"/>
                    </a:lnTo>
                    <a:lnTo>
                      <a:pt x="1011" y="1858"/>
                    </a:lnTo>
                    <a:lnTo>
                      <a:pt x="987" y="1876"/>
                    </a:lnTo>
                    <a:lnTo>
                      <a:pt x="960" y="1892"/>
                    </a:lnTo>
                    <a:lnTo>
                      <a:pt x="933" y="1906"/>
                    </a:lnTo>
                    <a:lnTo>
                      <a:pt x="904" y="1920"/>
                    </a:lnTo>
                    <a:lnTo>
                      <a:pt x="874" y="1932"/>
                    </a:lnTo>
                    <a:lnTo>
                      <a:pt x="842" y="1942"/>
                    </a:lnTo>
                    <a:lnTo>
                      <a:pt x="808" y="1951"/>
                    </a:lnTo>
                    <a:lnTo>
                      <a:pt x="773" y="1958"/>
                    </a:lnTo>
                    <a:lnTo>
                      <a:pt x="737" y="1964"/>
                    </a:lnTo>
                    <a:lnTo>
                      <a:pt x="698" y="1968"/>
                    </a:lnTo>
                    <a:lnTo>
                      <a:pt x="658" y="1970"/>
                    </a:lnTo>
                    <a:lnTo>
                      <a:pt x="617" y="1971"/>
                    </a:lnTo>
                    <a:lnTo>
                      <a:pt x="575" y="1970"/>
                    </a:lnTo>
                    <a:lnTo>
                      <a:pt x="535" y="1968"/>
                    </a:lnTo>
                    <a:lnTo>
                      <a:pt x="497" y="1964"/>
                    </a:lnTo>
                    <a:lnTo>
                      <a:pt x="459" y="1958"/>
                    </a:lnTo>
                    <a:lnTo>
                      <a:pt x="425" y="1951"/>
                    </a:lnTo>
                    <a:lnTo>
                      <a:pt x="391" y="1942"/>
                    </a:lnTo>
                    <a:lnTo>
                      <a:pt x="360" y="1932"/>
                    </a:lnTo>
                    <a:lnTo>
                      <a:pt x="328" y="1920"/>
                    </a:lnTo>
                    <a:lnTo>
                      <a:pt x="300" y="1906"/>
                    </a:lnTo>
                    <a:lnTo>
                      <a:pt x="272" y="1892"/>
                    </a:lnTo>
                    <a:lnTo>
                      <a:pt x="247" y="1876"/>
                    </a:lnTo>
                    <a:lnTo>
                      <a:pt x="221" y="1858"/>
                    </a:lnTo>
                    <a:lnTo>
                      <a:pt x="199" y="1839"/>
                    </a:lnTo>
                    <a:lnTo>
                      <a:pt x="177" y="1819"/>
                    </a:lnTo>
                    <a:lnTo>
                      <a:pt x="157" y="1798"/>
                    </a:lnTo>
                    <a:lnTo>
                      <a:pt x="138" y="1774"/>
                    </a:lnTo>
                    <a:lnTo>
                      <a:pt x="121" y="1750"/>
                    </a:lnTo>
                    <a:lnTo>
                      <a:pt x="104" y="1725"/>
                    </a:lnTo>
                    <a:lnTo>
                      <a:pt x="89" y="1699"/>
                    </a:lnTo>
                    <a:lnTo>
                      <a:pt x="75" y="1672"/>
                    </a:lnTo>
                    <a:lnTo>
                      <a:pt x="62" y="1643"/>
                    </a:lnTo>
                    <a:lnTo>
                      <a:pt x="51" y="1614"/>
                    </a:lnTo>
                    <a:lnTo>
                      <a:pt x="41" y="1583"/>
                    </a:lnTo>
                    <a:lnTo>
                      <a:pt x="32" y="1551"/>
                    </a:lnTo>
                    <a:lnTo>
                      <a:pt x="24" y="1518"/>
                    </a:lnTo>
                    <a:lnTo>
                      <a:pt x="18" y="1485"/>
                    </a:lnTo>
                    <a:lnTo>
                      <a:pt x="12" y="1451"/>
                    </a:lnTo>
                    <a:lnTo>
                      <a:pt x="8" y="1415"/>
                    </a:lnTo>
                    <a:lnTo>
                      <a:pt x="4" y="1379"/>
                    </a:lnTo>
                    <a:lnTo>
                      <a:pt x="2" y="1341"/>
                    </a:lnTo>
                    <a:lnTo>
                      <a:pt x="0" y="1303"/>
                    </a:lnTo>
                    <a:lnTo>
                      <a:pt x="0" y="1265"/>
                    </a:lnTo>
                    <a:lnTo>
                      <a:pt x="0" y="706"/>
                    </a:lnTo>
                    <a:close/>
                    <a:moveTo>
                      <a:pt x="836" y="636"/>
                    </a:moveTo>
                    <a:lnTo>
                      <a:pt x="835" y="596"/>
                    </a:lnTo>
                    <a:lnTo>
                      <a:pt x="832" y="560"/>
                    </a:lnTo>
                    <a:lnTo>
                      <a:pt x="830" y="543"/>
                    </a:lnTo>
                    <a:lnTo>
                      <a:pt x="828" y="526"/>
                    </a:lnTo>
                    <a:lnTo>
                      <a:pt x="825" y="511"/>
                    </a:lnTo>
                    <a:lnTo>
                      <a:pt x="822" y="495"/>
                    </a:lnTo>
                    <a:lnTo>
                      <a:pt x="818" y="480"/>
                    </a:lnTo>
                    <a:lnTo>
                      <a:pt x="814" y="467"/>
                    </a:lnTo>
                    <a:lnTo>
                      <a:pt x="809" y="454"/>
                    </a:lnTo>
                    <a:lnTo>
                      <a:pt x="804" y="441"/>
                    </a:lnTo>
                    <a:lnTo>
                      <a:pt x="799" y="429"/>
                    </a:lnTo>
                    <a:lnTo>
                      <a:pt x="793" y="418"/>
                    </a:lnTo>
                    <a:lnTo>
                      <a:pt x="786" y="408"/>
                    </a:lnTo>
                    <a:lnTo>
                      <a:pt x="780" y="398"/>
                    </a:lnTo>
                    <a:lnTo>
                      <a:pt x="773" y="389"/>
                    </a:lnTo>
                    <a:lnTo>
                      <a:pt x="765" y="381"/>
                    </a:lnTo>
                    <a:lnTo>
                      <a:pt x="757" y="373"/>
                    </a:lnTo>
                    <a:lnTo>
                      <a:pt x="749" y="366"/>
                    </a:lnTo>
                    <a:lnTo>
                      <a:pt x="740" y="359"/>
                    </a:lnTo>
                    <a:lnTo>
                      <a:pt x="730" y="353"/>
                    </a:lnTo>
                    <a:lnTo>
                      <a:pt x="720" y="348"/>
                    </a:lnTo>
                    <a:lnTo>
                      <a:pt x="710" y="343"/>
                    </a:lnTo>
                    <a:lnTo>
                      <a:pt x="700" y="339"/>
                    </a:lnTo>
                    <a:lnTo>
                      <a:pt x="689" y="335"/>
                    </a:lnTo>
                    <a:lnTo>
                      <a:pt x="678" y="332"/>
                    </a:lnTo>
                    <a:lnTo>
                      <a:pt x="667" y="330"/>
                    </a:lnTo>
                    <a:lnTo>
                      <a:pt x="655" y="328"/>
                    </a:lnTo>
                    <a:lnTo>
                      <a:pt x="643" y="326"/>
                    </a:lnTo>
                    <a:lnTo>
                      <a:pt x="630" y="326"/>
                    </a:lnTo>
                    <a:lnTo>
                      <a:pt x="617" y="325"/>
                    </a:lnTo>
                    <a:lnTo>
                      <a:pt x="603" y="326"/>
                    </a:lnTo>
                    <a:lnTo>
                      <a:pt x="590" y="326"/>
                    </a:lnTo>
                    <a:lnTo>
                      <a:pt x="578" y="328"/>
                    </a:lnTo>
                    <a:lnTo>
                      <a:pt x="566" y="330"/>
                    </a:lnTo>
                    <a:lnTo>
                      <a:pt x="555" y="332"/>
                    </a:lnTo>
                    <a:lnTo>
                      <a:pt x="544" y="335"/>
                    </a:lnTo>
                    <a:lnTo>
                      <a:pt x="533" y="339"/>
                    </a:lnTo>
                    <a:lnTo>
                      <a:pt x="522" y="343"/>
                    </a:lnTo>
                    <a:lnTo>
                      <a:pt x="513" y="348"/>
                    </a:lnTo>
                    <a:lnTo>
                      <a:pt x="503" y="353"/>
                    </a:lnTo>
                    <a:lnTo>
                      <a:pt x="494" y="359"/>
                    </a:lnTo>
                    <a:lnTo>
                      <a:pt x="485" y="366"/>
                    </a:lnTo>
                    <a:lnTo>
                      <a:pt x="476" y="373"/>
                    </a:lnTo>
                    <a:lnTo>
                      <a:pt x="468" y="381"/>
                    </a:lnTo>
                    <a:lnTo>
                      <a:pt x="460" y="389"/>
                    </a:lnTo>
                    <a:lnTo>
                      <a:pt x="453" y="398"/>
                    </a:lnTo>
                    <a:lnTo>
                      <a:pt x="446" y="408"/>
                    </a:lnTo>
                    <a:lnTo>
                      <a:pt x="440" y="418"/>
                    </a:lnTo>
                    <a:lnTo>
                      <a:pt x="434" y="429"/>
                    </a:lnTo>
                    <a:lnTo>
                      <a:pt x="429" y="441"/>
                    </a:lnTo>
                    <a:lnTo>
                      <a:pt x="424" y="454"/>
                    </a:lnTo>
                    <a:lnTo>
                      <a:pt x="419" y="467"/>
                    </a:lnTo>
                    <a:lnTo>
                      <a:pt x="415" y="480"/>
                    </a:lnTo>
                    <a:lnTo>
                      <a:pt x="411" y="495"/>
                    </a:lnTo>
                    <a:lnTo>
                      <a:pt x="408" y="511"/>
                    </a:lnTo>
                    <a:lnTo>
                      <a:pt x="405" y="526"/>
                    </a:lnTo>
                    <a:lnTo>
                      <a:pt x="402" y="543"/>
                    </a:lnTo>
                    <a:lnTo>
                      <a:pt x="400" y="560"/>
                    </a:lnTo>
                    <a:lnTo>
                      <a:pt x="398" y="596"/>
                    </a:lnTo>
                    <a:lnTo>
                      <a:pt x="397" y="636"/>
                    </a:lnTo>
                    <a:lnTo>
                      <a:pt x="397" y="1335"/>
                    </a:lnTo>
                    <a:lnTo>
                      <a:pt x="398" y="1376"/>
                    </a:lnTo>
                    <a:lnTo>
                      <a:pt x="400" y="1412"/>
                    </a:lnTo>
                    <a:lnTo>
                      <a:pt x="402" y="1429"/>
                    </a:lnTo>
                    <a:lnTo>
                      <a:pt x="405" y="1446"/>
                    </a:lnTo>
                    <a:lnTo>
                      <a:pt x="408" y="1462"/>
                    </a:lnTo>
                    <a:lnTo>
                      <a:pt x="411" y="1477"/>
                    </a:lnTo>
                    <a:lnTo>
                      <a:pt x="415" y="1491"/>
                    </a:lnTo>
                    <a:lnTo>
                      <a:pt x="419" y="1505"/>
                    </a:lnTo>
                    <a:lnTo>
                      <a:pt x="424" y="1518"/>
                    </a:lnTo>
                    <a:lnTo>
                      <a:pt x="429" y="1530"/>
                    </a:lnTo>
                    <a:lnTo>
                      <a:pt x="434" y="1542"/>
                    </a:lnTo>
                    <a:lnTo>
                      <a:pt x="440" y="1553"/>
                    </a:lnTo>
                    <a:lnTo>
                      <a:pt x="446" y="1563"/>
                    </a:lnTo>
                    <a:lnTo>
                      <a:pt x="453" y="1573"/>
                    </a:lnTo>
                    <a:lnTo>
                      <a:pt x="460" y="1583"/>
                    </a:lnTo>
                    <a:lnTo>
                      <a:pt x="468" y="1591"/>
                    </a:lnTo>
                    <a:lnTo>
                      <a:pt x="476" y="1599"/>
                    </a:lnTo>
                    <a:lnTo>
                      <a:pt x="485" y="1606"/>
                    </a:lnTo>
                    <a:lnTo>
                      <a:pt x="494" y="1613"/>
                    </a:lnTo>
                    <a:lnTo>
                      <a:pt x="503" y="1619"/>
                    </a:lnTo>
                    <a:lnTo>
                      <a:pt x="513" y="1624"/>
                    </a:lnTo>
                    <a:lnTo>
                      <a:pt x="522" y="1629"/>
                    </a:lnTo>
                    <a:lnTo>
                      <a:pt x="533" y="1633"/>
                    </a:lnTo>
                    <a:lnTo>
                      <a:pt x="544" y="1637"/>
                    </a:lnTo>
                    <a:lnTo>
                      <a:pt x="555" y="1640"/>
                    </a:lnTo>
                    <a:lnTo>
                      <a:pt x="566" y="1642"/>
                    </a:lnTo>
                    <a:lnTo>
                      <a:pt x="578" y="1644"/>
                    </a:lnTo>
                    <a:lnTo>
                      <a:pt x="590" y="1646"/>
                    </a:lnTo>
                    <a:lnTo>
                      <a:pt x="603" y="1646"/>
                    </a:lnTo>
                    <a:lnTo>
                      <a:pt x="617" y="1647"/>
                    </a:lnTo>
                    <a:lnTo>
                      <a:pt x="630" y="1646"/>
                    </a:lnTo>
                    <a:lnTo>
                      <a:pt x="643" y="1646"/>
                    </a:lnTo>
                    <a:lnTo>
                      <a:pt x="655" y="1644"/>
                    </a:lnTo>
                    <a:lnTo>
                      <a:pt x="667" y="1642"/>
                    </a:lnTo>
                    <a:lnTo>
                      <a:pt x="678" y="1640"/>
                    </a:lnTo>
                    <a:lnTo>
                      <a:pt x="689" y="1637"/>
                    </a:lnTo>
                    <a:lnTo>
                      <a:pt x="700" y="1633"/>
                    </a:lnTo>
                    <a:lnTo>
                      <a:pt x="710" y="1629"/>
                    </a:lnTo>
                    <a:lnTo>
                      <a:pt x="720" y="1624"/>
                    </a:lnTo>
                    <a:lnTo>
                      <a:pt x="730" y="1619"/>
                    </a:lnTo>
                    <a:lnTo>
                      <a:pt x="740" y="1613"/>
                    </a:lnTo>
                    <a:lnTo>
                      <a:pt x="749" y="1606"/>
                    </a:lnTo>
                    <a:lnTo>
                      <a:pt x="757" y="1599"/>
                    </a:lnTo>
                    <a:lnTo>
                      <a:pt x="765" y="1591"/>
                    </a:lnTo>
                    <a:lnTo>
                      <a:pt x="773" y="1583"/>
                    </a:lnTo>
                    <a:lnTo>
                      <a:pt x="780" y="1573"/>
                    </a:lnTo>
                    <a:lnTo>
                      <a:pt x="786" y="1563"/>
                    </a:lnTo>
                    <a:lnTo>
                      <a:pt x="793" y="1553"/>
                    </a:lnTo>
                    <a:lnTo>
                      <a:pt x="799" y="1542"/>
                    </a:lnTo>
                    <a:lnTo>
                      <a:pt x="804" y="1530"/>
                    </a:lnTo>
                    <a:lnTo>
                      <a:pt x="809" y="1518"/>
                    </a:lnTo>
                    <a:lnTo>
                      <a:pt x="814" y="1505"/>
                    </a:lnTo>
                    <a:lnTo>
                      <a:pt x="818" y="1491"/>
                    </a:lnTo>
                    <a:lnTo>
                      <a:pt x="822" y="1477"/>
                    </a:lnTo>
                    <a:lnTo>
                      <a:pt x="825" y="1462"/>
                    </a:lnTo>
                    <a:lnTo>
                      <a:pt x="828" y="1446"/>
                    </a:lnTo>
                    <a:lnTo>
                      <a:pt x="830" y="1429"/>
                    </a:lnTo>
                    <a:lnTo>
                      <a:pt x="832" y="1412"/>
                    </a:lnTo>
                    <a:lnTo>
                      <a:pt x="835" y="1376"/>
                    </a:lnTo>
                    <a:lnTo>
                      <a:pt x="836" y="1335"/>
                    </a:lnTo>
                    <a:lnTo>
                      <a:pt x="836" y="6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80" name="Freeform 60"/>
              <p:cNvSpPr>
                <a:spLocks noEditPoints="1"/>
              </p:cNvSpPr>
              <p:nvPr/>
            </p:nvSpPr>
            <p:spPr bwMode="invGray">
              <a:xfrm>
                <a:off x="3007" y="2837"/>
                <a:ext cx="59" cy="94"/>
              </a:xfrm>
              <a:custGeom>
                <a:avLst/>
                <a:gdLst/>
                <a:ahLst/>
                <a:cxnLst>
                  <a:cxn ang="0">
                    <a:pos x="4" y="593"/>
                  </a:cxn>
                  <a:cxn ang="0">
                    <a:pos x="25" y="453"/>
                  </a:cxn>
                  <a:cxn ang="0">
                    <a:pos x="63" y="329"/>
                  </a:cxn>
                  <a:cxn ang="0">
                    <a:pos x="121" y="221"/>
                  </a:cxn>
                  <a:cxn ang="0">
                    <a:pos x="200" y="133"/>
                  </a:cxn>
                  <a:cxn ang="0">
                    <a:pos x="301" y="65"/>
                  </a:cxn>
                  <a:cxn ang="0">
                    <a:pos x="426" y="20"/>
                  </a:cxn>
                  <a:cxn ang="0">
                    <a:pos x="576" y="1"/>
                  </a:cxn>
                  <a:cxn ang="0">
                    <a:pos x="737" y="7"/>
                  </a:cxn>
                  <a:cxn ang="0">
                    <a:pos x="874" y="40"/>
                  </a:cxn>
                  <a:cxn ang="0">
                    <a:pos x="987" y="97"/>
                  </a:cxn>
                  <a:cxn ang="0">
                    <a:pos x="1077" y="174"/>
                  </a:cxn>
                  <a:cxn ang="0">
                    <a:pos x="1144" y="272"/>
                  </a:cxn>
                  <a:cxn ang="0">
                    <a:pos x="1193" y="389"/>
                  </a:cxn>
                  <a:cxn ang="0">
                    <a:pos x="1222" y="522"/>
                  </a:cxn>
                  <a:cxn ang="0">
                    <a:pos x="1233" y="668"/>
                  </a:cxn>
                  <a:cxn ang="0">
                    <a:pos x="1232" y="1341"/>
                  </a:cxn>
                  <a:cxn ang="0">
                    <a:pos x="1216" y="1485"/>
                  </a:cxn>
                  <a:cxn ang="0">
                    <a:pos x="1183" y="1614"/>
                  </a:cxn>
                  <a:cxn ang="0">
                    <a:pos x="1129" y="1725"/>
                  </a:cxn>
                  <a:cxn ang="0">
                    <a:pos x="1057" y="1819"/>
                  </a:cxn>
                  <a:cxn ang="0">
                    <a:pos x="961" y="1892"/>
                  </a:cxn>
                  <a:cxn ang="0">
                    <a:pos x="843" y="1942"/>
                  </a:cxn>
                  <a:cxn ang="0">
                    <a:pos x="699" y="1968"/>
                  </a:cxn>
                  <a:cxn ang="0">
                    <a:pos x="535" y="1968"/>
                  </a:cxn>
                  <a:cxn ang="0">
                    <a:pos x="391" y="1942"/>
                  </a:cxn>
                  <a:cxn ang="0">
                    <a:pos x="273" y="1892"/>
                  </a:cxn>
                  <a:cxn ang="0">
                    <a:pos x="178" y="1819"/>
                  </a:cxn>
                  <a:cxn ang="0">
                    <a:pos x="104" y="1725"/>
                  </a:cxn>
                  <a:cxn ang="0">
                    <a:pos x="52" y="1614"/>
                  </a:cxn>
                  <a:cxn ang="0">
                    <a:pos x="18" y="1485"/>
                  </a:cxn>
                  <a:cxn ang="0">
                    <a:pos x="2" y="1341"/>
                  </a:cxn>
                  <a:cxn ang="0">
                    <a:pos x="837" y="636"/>
                  </a:cxn>
                  <a:cxn ang="0">
                    <a:pos x="829" y="526"/>
                  </a:cxn>
                  <a:cxn ang="0">
                    <a:pos x="815" y="467"/>
                  </a:cxn>
                  <a:cxn ang="0">
                    <a:pos x="793" y="418"/>
                  </a:cxn>
                  <a:cxn ang="0">
                    <a:pos x="765" y="381"/>
                  </a:cxn>
                  <a:cxn ang="0">
                    <a:pos x="731" y="353"/>
                  </a:cxn>
                  <a:cxn ang="0">
                    <a:pos x="690" y="335"/>
                  </a:cxn>
                  <a:cxn ang="0">
                    <a:pos x="643" y="326"/>
                  </a:cxn>
                  <a:cxn ang="0">
                    <a:pos x="591" y="326"/>
                  </a:cxn>
                  <a:cxn ang="0">
                    <a:pos x="544" y="335"/>
                  </a:cxn>
                  <a:cxn ang="0">
                    <a:pos x="503" y="353"/>
                  </a:cxn>
                  <a:cxn ang="0">
                    <a:pos x="469" y="381"/>
                  </a:cxn>
                  <a:cxn ang="0">
                    <a:pos x="441" y="418"/>
                  </a:cxn>
                  <a:cxn ang="0">
                    <a:pos x="420" y="467"/>
                  </a:cxn>
                  <a:cxn ang="0">
                    <a:pos x="405" y="526"/>
                  </a:cxn>
                  <a:cxn ang="0">
                    <a:pos x="397" y="636"/>
                  </a:cxn>
                  <a:cxn ang="0">
                    <a:pos x="402" y="1429"/>
                  </a:cxn>
                  <a:cxn ang="0">
                    <a:pos x="415" y="1491"/>
                  </a:cxn>
                  <a:cxn ang="0">
                    <a:pos x="435" y="1542"/>
                  </a:cxn>
                  <a:cxn ang="0">
                    <a:pos x="461" y="1583"/>
                  </a:cxn>
                  <a:cxn ang="0">
                    <a:pos x="494" y="1613"/>
                  </a:cxn>
                  <a:cxn ang="0">
                    <a:pos x="533" y="1633"/>
                  </a:cxn>
                  <a:cxn ang="0">
                    <a:pos x="579" y="1644"/>
                  </a:cxn>
                  <a:cxn ang="0">
                    <a:pos x="630" y="1646"/>
                  </a:cxn>
                  <a:cxn ang="0">
                    <a:pos x="679" y="1640"/>
                  </a:cxn>
                  <a:cxn ang="0">
                    <a:pos x="721" y="1624"/>
                  </a:cxn>
                  <a:cxn ang="0">
                    <a:pos x="757" y="1599"/>
                  </a:cxn>
                  <a:cxn ang="0">
                    <a:pos x="786" y="1563"/>
                  </a:cxn>
                  <a:cxn ang="0">
                    <a:pos x="810" y="1518"/>
                  </a:cxn>
                  <a:cxn ang="0">
                    <a:pos x="826" y="1462"/>
                  </a:cxn>
                  <a:cxn ang="0">
                    <a:pos x="836" y="1376"/>
                  </a:cxn>
                </a:cxnLst>
                <a:rect l="0" t="0" r="r" b="b"/>
                <a:pathLst>
                  <a:path w="1234" h="1971">
                    <a:moveTo>
                      <a:pt x="0" y="706"/>
                    </a:moveTo>
                    <a:lnTo>
                      <a:pt x="0" y="668"/>
                    </a:lnTo>
                    <a:lnTo>
                      <a:pt x="2" y="630"/>
                    </a:lnTo>
                    <a:lnTo>
                      <a:pt x="4" y="593"/>
                    </a:lnTo>
                    <a:lnTo>
                      <a:pt x="8" y="557"/>
                    </a:lnTo>
                    <a:lnTo>
                      <a:pt x="12" y="522"/>
                    </a:lnTo>
                    <a:lnTo>
                      <a:pt x="18" y="486"/>
                    </a:lnTo>
                    <a:lnTo>
                      <a:pt x="25" y="453"/>
                    </a:lnTo>
                    <a:lnTo>
                      <a:pt x="32" y="420"/>
                    </a:lnTo>
                    <a:lnTo>
                      <a:pt x="42" y="389"/>
                    </a:lnTo>
                    <a:lnTo>
                      <a:pt x="52" y="358"/>
                    </a:lnTo>
                    <a:lnTo>
                      <a:pt x="63" y="329"/>
                    </a:lnTo>
                    <a:lnTo>
                      <a:pt x="76" y="300"/>
                    </a:lnTo>
                    <a:lnTo>
                      <a:pt x="90" y="272"/>
                    </a:lnTo>
                    <a:lnTo>
                      <a:pt x="104" y="246"/>
                    </a:lnTo>
                    <a:lnTo>
                      <a:pt x="121" y="221"/>
                    </a:lnTo>
                    <a:lnTo>
                      <a:pt x="138" y="197"/>
                    </a:lnTo>
                    <a:lnTo>
                      <a:pt x="157" y="174"/>
                    </a:lnTo>
                    <a:lnTo>
                      <a:pt x="178" y="153"/>
                    </a:lnTo>
                    <a:lnTo>
                      <a:pt x="200" y="133"/>
                    </a:lnTo>
                    <a:lnTo>
                      <a:pt x="222" y="114"/>
                    </a:lnTo>
                    <a:lnTo>
                      <a:pt x="247" y="97"/>
                    </a:lnTo>
                    <a:lnTo>
                      <a:pt x="273" y="80"/>
                    </a:lnTo>
                    <a:lnTo>
                      <a:pt x="301" y="65"/>
                    </a:lnTo>
                    <a:lnTo>
                      <a:pt x="329" y="51"/>
                    </a:lnTo>
                    <a:lnTo>
                      <a:pt x="360" y="40"/>
                    </a:lnTo>
                    <a:lnTo>
                      <a:pt x="391" y="29"/>
                    </a:lnTo>
                    <a:lnTo>
                      <a:pt x="426" y="20"/>
                    </a:lnTo>
                    <a:lnTo>
                      <a:pt x="460" y="13"/>
                    </a:lnTo>
                    <a:lnTo>
                      <a:pt x="497" y="7"/>
                    </a:lnTo>
                    <a:lnTo>
                      <a:pt x="535" y="3"/>
                    </a:lnTo>
                    <a:lnTo>
                      <a:pt x="576" y="1"/>
                    </a:lnTo>
                    <a:lnTo>
                      <a:pt x="617" y="0"/>
                    </a:lnTo>
                    <a:lnTo>
                      <a:pt x="658" y="1"/>
                    </a:lnTo>
                    <a:lnTo>
                      <a:pt x="699" y="3"/>
                    </a:lnTo>
                    <a:lnTo>
                      <a:pt x="737" y="7"/>
                    </a:lnTo>
                    <a:lnTo>
                      <a:pt x="773" y="13"/>
                    </a:lnTo>
                    <a:lnTo>
                      <a:pt x="809" y="20"/>
                    </a:lnTo>
                    <a:lnTo>
                      <a:pt x="843" y="29"/>
                    </a:lnTo>
                    <a:lnTo>
                      <a:pt x="874" y="40"/>
                    </a:lnTo>
                    <a:lnTo>
                      <a:pt x="904" y="51"/>
                    </a:lnTo>
                    <a:lnTo>
                      <a:pt x="934" y="65"/>
                    </a:lnTo>
                    <a:lnTo>
                      <a:pt x="961" y="80"/>
                    </a:lnTo>
                    <a:lnTo>
                      <a:pt x="987" y="97"/>
                    </a:lnTo>
                    <a:lnTo>
                      <a:pt x="1011" y="114"/>
                    </a:lnTo>
                    <a:lnTo>
                      <a:pt x="1034" y="133"/>
                    </a:lnTo>
                    <a:lnTo>
                      <a:pt x="1057" y="153"/>
                    </a:lnTo>
                    <a:lnTo>
                      <a:pt x="1077" y="174"/>
                    </a:lnTo>
                    <a:lnTo>
                      <a:pt x="1096" y="197"/>
                    </a:lnTo>
                    <a:lnTo>
                      <a:pt x="1113" y="221"/>
                    </a:lnTo>
                    <a:lnTo>
                      <a:pt x="1129" y="246"/>
                    </a:lnTo>
                    <a:lnTo>
                      <a:pt x="1144" y="272"/>
                    </a:lnTo>
                    <a:lnTo>
                      <a:pt x="1158" y="300"/>
                    </a:lnTo>
                    <a:lnTo>
                      <a:pt x="1170" y="329"/>
                    </a:lnTo>
                    <a:lnTo>
                      <a:pt x="1183" y="358"/>
                    </a:lnTo>
                    <a:lnTo>
                      <a:pt x="1193" y="389"/>
                    </a:lnTo>
                    <a:lnTo>
                      <a:pt x="1202" y="420"/>
                    </a:lnTo>
                    <a:lnTo>
                      <a:pt x="1209" y="453"/>
                    </a:lnTo>
                    <a:lnTo>
                      <a:pt x="1216" y="486"/>
                    </a:lnTo>
                    <a:lnTo>
                      <a:pt x="1222" y="522"/>
                    </a:lnTo>
                    <a:lnTo>
                      <a:pt x="1226" y="557"/>
                    </a:lnTo>
                    <a:lnTo>
                      <a:pt x="1230" y="593"/>
                    </a:lnTo>
                    <a:lnTo>
                      <a:pt x="1232" y="630"/>
                    </a:lnTo>
                    <a:lnTo>
                      <a:pt x="1233" y="668"/>
                    </a:lnTo>
                    <a:lnTo>
                      <a:pt x="1234" y="706"/>
                    </a:lnTo>
                    <a:lnTo>
                      <a:pt x="1234" y="1265"/>
                    </a:lnTo>
                    <a:lnTo>
                      <a:pt x="1233" y="1303"/>
                    </a:lnTo>
                    <a:lnTo>
                      <a:pt x="1232" y="1341"/>
                    </a:lnTo>
                    <a:lnTo>
                      <a:pt x="1230" y="1379"/>
                    </a:lnTo>
                    <a:lnTo>
                      <a:pt x="1226" y="1415"/>
                    </a:lnTo>
                    <a:lnTo>
                      <a:pt x="1222" y="1451"/>
                    </a:lnTo>
                    <a:lnTo>
                      <a:pt x="1216" y="1485"/>
                    </a:lnTo>
                    <a:lnTo>
                      <a:pt x="1209" y="1518"/>
                    </a:lnTo>
                    <a:lnTo>
                      <a:pt x="1202" y="1551"/>
                    </a:lnTo>
                    <a:lnTo>
                      <a:pt x="1193" y="1583"/>
                    </a:lnTo>
                    <a:lnTo>
                      <a:pt x="1183" y="1614"/>
                    </a:lnTo>
                    <a:lnTo>
                      <a:pt x="1170" y="1643"/>
                    </a:lnTo>
                    <a:lnTo>
                      <a:pt x="1158" y="1672"/>
                    </a:lnTo>
                    <a:lnTo>
                      <a:pt x="1144" y="1699"/>
                    </a:lnTo>
                    <a:lnTo>
                      <a:pt x="1129" y="1725"/>
                    </a:lnTo>
                    <a:lnTo>
                      <a:pt x="1113" y="1750"/>
                    </a:lnTo>
                    <a:lnTo>
                      <a:pt x="1096" y="1774"/>
                    </a:lnTo>
                    <a:lnTo>
                      <a:pt x="1077" y="1798"/>
                    </a:lnTo>
                    <a:lnTo>
                      <a:pt x="1057" y="1819"/>
                    </a:lnTo>
                    <a:lnTo>
                      <a:pt x="1034" y="1839"/>
                    </a:lnTo>
                    <a:lnTo>
                      <a:pt x="1011" y="1858"/>
                    </a:lnTo>
                    <a:lnTo>
                      <a:pt x="987" y="1876"/>
                    </a:lnTo>
                    <a:lnTo>
                      <a:pt x="961" y="1892"/>
                    </a:lnTo>
                    <a:lnTo>
                      <a:pt x="934" y="1906"/>
                    </a:lnTo>
                    <a:lnTo>
                      <a:pt x="904" y="1920"/>
                    </a:lnTo>
                    <a:lnTo>
                      <a:pt x="874" y="1932"/>
                    </a:lnTo>
                    <a:lnTo>
                      <a:pt x="843" y="1942"/>
                    </a:lnTo>
                    <a:lnTo>
                      <a:pt x="809" y="1951"/>
                    </a:lnTo>
                    <a:lnTo>
                      <a:pt x="773" y="1958"/>
                    </a:lnTo>
                    <a:lnTo>
                      <a:pt x="737" y="1964"/>
                    </a:lnTo>
                    <a:lnTo>
                      <a:pt x="699" y="1968"/>
                    </a:lnTo>
                    <a:lnTo>
                      <a:pt x="658" y="1970"/>
                    </a:lnTo>
                    <a:lnTo>
                      <a:pt x="617" y="1971"/>
                    </a:lnTo>
                    <a:lnTo>
                      <a:pt x="576" y="1970"/>
                    </a:lnTo>
                    <a:lnTo>
                      <a:pt x="535" y="1968"/>
                    </a:lnTo>
                    <a:lnTo>
                      <a:pt x="497" y="1964"/>
                    </a:lnTo>
                    <a:lnTo>
                      <a:pt x="460" y="1958"/>
                    </a:lnTo>
                    <a:lnTo>
                      <a:pt x="426" y="1951"/>
                    </a:lnTo>
                    <a:lnTo>
                      <a:pt x="391" y="1942"/>
                    </a:lnTo>
                    <a:lnTo>
                      <a:pt x="360" y="1932"/>
                    </a:lnTo>
                    <a:lnTo>
                      <a:pt x="329" y="1920"/>
                    </a:lnTo>
                    <a:lnTo>
                      <a:pt x="301" y="1906"/>
                    </a:lnTo>
                    <a:lnTo>
                      <a:pt x="273" y="1892"/>
                    </a:lnTo>
                    <a:lnTo>
                      <a:pt x="247" y="1876"/>
                    </a:lnTo>
                    <a:lnTo>
                      <a:pt x="222" y="1858"/>
                    </a:lnTo>
                    <a:lnTo>
                      <a:pt x="200" y="1839"/>
                    </a:lnTo>
                    <a:lnTo>
                      <a:pt x="178" y="1819"/>
                    </a:lnTo>
                    <a:lnTo>
                      <a:pt x="157" y="1798"/>
                    </a:lnTo>
                    <a:lnTo>
                      <a:pt x="138" y="1774"/>
                    </a:lnTo>
                    <a:lnTo>
                      <a:pt x="121" y="1750"/>
                    </a:lnTo>
                    <a:lnTo>
                      <a:pt x="104" y="1725"/>
                    </a:lnTo>
                    <a:lnTo>
                      <a:pt x="90" y="1699"/>
                    </a:lnTo>
                    <a:lnTo>
                      <a:pt x="76" y="1672"/>
                    </a:lnTo>
                    <a:lnTo>
                      <a:pt x="63" y="1643"/>
                    </a:lnTo>
                    <a:lnTo>
                      <a:pt x="52" y="1614"/>
                    </a:lnTo>
                    <a:lnTo>
                      <a:pt x="42" y="1583"/>
                    </a:lnTo>
                    <a:lnTo>
                      <a:pt x="32" y="1551"/>
                    </a:lnTo>
                    <a:lnTo>
                      <a:pt x="25" y="1518"/>
                    </a:lnTo>
                    <a:lnTo>
                      <a:pt x="18" y="1485"/>
                    </a:lnTo>
                    <a:lnTo>
                      <a:pt x="12" y="1451"/>
                    </a:lnTo>
                    <a:lnTo>
                      <a:pt x="8" y="1415"/>
                    </a:lnTo>
                    <a:lnTo>
                      <a:pt x="4" y="1379"/>
                    </a:lnTo>
                    <a:lnTo>
                      <a:pt x="2" y="1341"/>
                    </a:lnTo>
                    <a:lnTo>
                      <a:pt x="0" y="1303"/>
                    </a:lnTo>
                    <a:lnTo>
                      <a:pt x="0" y="1265"/>
                    </a:lnTo>
                    <a:lnTo>
                      <a:pt x="0" y="706"/>
                    </a:lnTo>
                    <a:close/>
                    <a:moveTo>
                      <a:pt x="837" y="636"/>
                    </a:moveTo>
                    <a:lnTo>
                      <a:pt x="836" y="596"/>
                    </a:lnTo>
                    <a:lnTo>
                      <a:pt x="833" y="560"/>
                    </a:lnTo>
                    <a:lnTo>
                      <a:pt x="831" y="543"/>
                    </a:lnTo>
                    <a:lnTo>
                      <a:pt x="829" y="526"/>
                    </a:lnTo>
                    <a:lnTo>
                      <a:pt x="826" y="511"/>
                    </a:lnTo>
                    <a:lnTo>
                      <a:pt x="823" y="495"/>
                    </a:lnTo>
                    <a:lnTo>
                      <a:pt x="819" y="480"/>
                    </a:lnTo>
                    <a:lnTo>
                      <a:pt x="815" y="467"/>
                    </a:lnTo>
                    <a:lnTo>
                      <a:pt x="810" y="454"/>
                    </a:lnTo>
                    <a:lnTo>
                      <a:pt x="805" y="441"/>
                    </a:lnTo>
                    <a:lnTo>
                      <a:pt x="800" y="429"/>
                    </a:lnTo>
                    <a:lnTo>
                      <a:pt x="793" y="418"/>
                    </a:lnTo>
                    <a:lnTo>
                      <a:pt x="786" y="408"/>
                    </a:lnTo>
                    <a:lnTo>
                      <a:pt x="780" y="398"/>
                    </a:lnTo>
                    <a:lnTo>
                      <a:pt x="773" y="389"/>
                    </a:lnTo>
                    <a:lnTo>
                      <a:pt x="765" y="381"/>
                    </a:lnTo>
                    <a:lnTo>
                      <a:pt x="757" y="373"/>
                    </a:lnTo>
                    <a:lnTo>
                      <a:pt x="749" y="366"/>
                    </a:lnTo>
                    <a:lnTo>
                      <a:pt x="740" y="359"/>
                    </a:lnTo>
                    <a:lnTo>
                      <a:pt x="731" y="353"/>
                    </a:lnTo>
                    <a:lnTo>
                      <a:pt x="721" y="348"/>
                    </a:lnTo>
                    <a:lnTo>
                      <a:pt x="711" y="343"/>
                    </a:lnTo>
                    <a:lnTo>
                      <a:pt x="701" y="339"/>
                    </a:lnTo>
                    <a:lnTo>
                      <a:pt x="690" y="335"/>
                    </a:lnTo>
                    <a:lnTo>
                      <a:pt x="679" y="332"/>
                    </a:lnTo>
                    <a:lnTo>
                      <a:pt x="667" y="330"/>
                    </a:lnTo>
                    <a:lnTo>
                      <a:pt x="655" y="328"/>
                    </a:lnTo>
                    <a:lnTo>
                      <a:pt x="643" y="326"/>
                    </a:lnTo>
                    <a:lnTo>
                      <a:pt x="630" y="326"/>
                    </a:lnTo>
                    <a:lnTo>
                      <a:pt x="617" y="325"/>
                    </a:lnTo>
                    <a:lnTo>
                      <a:pt x="604" y="326"/>
                    </a:lnTo>
                    <a:lnTo>
                      <a:pt x="591" y="326"/>
                    </a:lnTo>
                    <a:lnTo>
                      <a:pt x="579" y="328"/>
                    </a:lnTo>
                    <a:lnTo>
                      <a:pt x="567" y="330"/>
                    </a:lnTo>
                    <a:lnTo>
                      <a:pt x="556" y="332"/>
                    </a:lnTo>
                    <a:lnTo>
                      <a:pt x="544" y="335"/>
                    </a:lnTo>
                    <a:lnTo>
                      <a:pt x="533" y="339"/>
                    </a:lnTo>
                    <a:lnTo>
                      <a:pt x="523" y="343"/>
                    </a:lnTo>
                    <a:lnTo>
                      <a:pt x="513" y="348"/>
                    </a:lnTo>
                    <a:lnTo>
                      <a:pt x="503" y="353"/>
                    </a:lnTo>
                    <a:lnTo>
                      <a:pt x="494" y="359"/>
                    </a:lnTo>
                    <a:lnTo>
                      <a:pt x="485" y="366"/>
                    </a:lnTo>
                    <a:lnTo>
                      <a:pt x="477" y="373"/>
                    </a:lnTo>
                    <a:lnTo>
                      <a:pt x="469" y="381"/>
                    </a:lnTo>
                    <a:lnTo>
                      <a:pt x="461" y="389"/>
                    </a:lnTo>
                    <a:lnTo>
                      <a:pt x="454" y="398"/>
                    </a:lnTo>
                    <a:lnTo>
                      <a:pt x="447" y="408"/>
                    </a:lnTo>
                    <a:lnTo>
                      <a:pt x="441" y="418"/>
                    </a:lnTo>
                    <a:lnTo>
                      <a:pt x="435" y="429"/>
                    </a:lnTo>
                    <a:lnTo>
                      <a:pt x="430" y="441"/>
                    </a:lnTo>
                    <a:lnTo>
                      <a:pt x="425" y="454"/>
                    </a:lnTo>
                    <a:lnTo>
                      <a:pt x="420" y="467"/>
                    </a:lnTo>
                    <a:lnTo>
                      <a:pt x="415" y="480"/>
                    </a:lnTo>
                    <a:lnTo>
                      <a:pt x="411" y="495"/>
                    </a:lnTo>
                    <a:lnTo>
                      <a:pt x="408" y="511"/>
                    </a:lnTo>
                    <a:lnTo>
                      <a:pt x="405" y="526"/>
                    </a:lnTo>
                    <a:lnTo>
                      <a:pt x="402" y="543"/>
                    </a:lnTo>
                    <a:lnTo>
                      <a:pt x="400" y="560"/>
                    </a:lnTo>
                    <a:lnTo>
                      <a:pt x="398" y="596"/>
                    </a:lnTo>
                    <a:lnTo>
                      <a:pt x="397" y="636"/>
                    </a:lnTo>
                    <a:lnTo>
                      <a:pt x="397" y="1335"/>
                    </a:lnTo>
                    <a:lnTo>
                      <a:pt x="398" y="1376"/>
                    </a:lnTo>
                    <a:lnTo>
                      <a:pt x="400" y="1412"/>
                    </a:lnTo>
                    <a:lnTo>
                      <a:pt x="402" y="1429"/>
                    </a:lnTo>
                    <a:lnTo>
                      <a:pt x="405" y="1446"/>
                    </a:lnTo>
                    <a:lnTo>
                      <a:pt x="408" y="1462"/>
                    </a:lnTo>
                    <a:lnTo>
                      <a:pt x="411" y="1477"/>
                    </a:lnTo>
                    <a:lnTo>
                      <a:pt x="415" y="1491"/>
                    </a:lnTo>
                    <a:lnTo>
                      <a:pt x="420" y="1505"/>
                    </a:lnTo>
                    <a:lnTo>
                      <a:pt x="425" y="1518"/>
                    </a:lnTo>
                    <a:lnTo>
                      <a:pt x="430" y="1530"/>
                    </a:lnTo>
                    <a:lnTo>
                      <a:pt x="435" y="1542"/>
                    </a:lnTo>
                    <a:lnTo>
                      <a:pt x="441" y="1553"/>
                    </a:lnTo>
                    <a:lnTo>
                      <a:pt x="447" y="1563"/>
                    </a:lnTo>
                    <a:lnTo>
                      <a:pt x="454" y="1573"/>
                    </a:lnTo>
                    <a:lnTo>
                      <a:pt x="461" y="1583"/>
                    </a:lnTo>
                    <a:lnTo>
                      <a:pt x="469" y="1591"/>
                    </a:lnTo>
                    <a:lnTo>
                      <a:pt x="477" y="1599"/>
                    </a:lnTo>
                    <a:lnTo>
                      <a:pt x="485" y="1606"/>
                    </a:lnTo>
                    <a:lnTo>
                      <a:pt x="494" y="1613"/>
                    </a:lnTo>
                    <a:lnTo>
                      <a:pt x="503" y="1619"/>
                    </a:lnTo>
                    <a:lnTo>
                      <a:pt x="513" y="1624"/>
                    </a:lnTo>
                    <a:lnTo>
                      <a:pt x="523" y="1629"/>
                    </a:lnTo>
                    <a:lnTo>
                      <a:pt x="533" y="1633"/>
                    </a:lnTo>
                    <a:lnTo>
                      <a:pt x="544" y="1637"/>
                    </a:lnTo>
                    <a:lnTo>
                      <a:pt x="556" y="1640"/>
                    </a:lnTo>
                    <a:lnTo>
                      <a:pt x="567" y="1642"/>
                    </a:lnTo>
                    <a:lnTo>
                      <a:pt x="579" y="1644"/>
                    </a:lnTo>
                    <a:lnTo>
                      <a:pt x="591" y="1646"/>
                    </a:lnTo>
                    <a:lnTo>
                      <a:pt x="604" y="1646"/>
                    </a:lnTo>
                    <a:lnTo>
                      <a:pt x="617" y="1647"/>
                    </a:lnTo>
                    <a:lnTo>
                      <a:pt x="630" y="1646"/>
                    </a:lnTo>
                    <a:lnTo>
                      <a:pt x="643" y="1646"/>
                    </a:lnTo>
                    <a:lnTo>
                      <a:pt x="655" y="1644"/>
                    </a:lnTo>
                    <a:lnTo>
                      <a:pt x="667" y="1642"/>
                    </a:lnTo>
                    <a:lnTo>
                      <a:pt x="679" y="1640"/>
                    </a:lnTo>
                    <a:lnTo>
                      <a:pt x="690" y="1637"/>
                    </a:lnTo>
                    <a:lnTo>
                      <a:pt x="701" y="1633"/>
                    </a:lnTo>
                    <a:lnTo>
                      <a:pt x="711" y="1629"/>
                    </a:lnTo>
                    <a:lnTo>
                      <a:pt x="721" y="1624"/>
                    </a:lnTo>
                    <a:lnTo>
                      <a:pt x="731" y="1619"/>
                    </a:lnTo>
                    <a:lnTo>
                      <a:pt x="740" y="1613"/>
                    </a:lnTo>
                    <a:lnTo>
                      <a:pt x="749" y="1606"/>
                    </a:lnTo>
                    <a:lnTo>
                      <a:pt x="757" y="1599"/>
                    </a:lnTo>
                    <a:lnTo>
                      <a:pt x="765" y="1591"/>
                    </a:lnTo>
                    <a:lnTo>
                      <a:pt x="773" y="1583"/>
                    </a:lnTo>
                    <a:lnTo>
                      <a:pt x="780" y="1573"/>
                    </a:lnTo>
                    <a:lnTo>
                      <a:pt x="786" y="1563"/>
                    </a:lnTo>
                    <a:lnTo>
                      <a:pt x="793" y="1553"/>
                    </a:lnTo>
                    <a:lnTo>
                      <a:pt x="800" y="1542"/>
                    </a:lnTo>
                    <a:lnTo>
                      <a:pt x="805" y="1530"/>
                    </a:lnTo>
                    <a:lnTo>
                      <a:pt x="810" y="1518"/>
                    </a:lnTo>
                    <a:lnTo>
                      <a:pt x="815" y="1505"/>
                    </a:lnTo>
                    <a:lnTo>
                      <a:pt x="819" y="1491"/>
                    </a:lnTo>
                    <a:lnTo>
                      <a:pt x="823" y="1477"/>
                    </a:lnTo>
                    <a:lnTo>
                      <a:pt x="826" y="1462"/>
                    </a:lnTo>
                    <a:lnTo>
                      <a:pt x="829" y="1446"/>
                    </a:lnTo>
                    <a:lnTo>
                      <a:pt x="831" y="1429"/>
                    </a:lnTo>
                    <a:lnTo>
                      <a:pt x="833" y="1412"/>
                    </a:lnTo>
                    <a:lnTo>
                      <a:pt x="836" y="1376"/>
                    </a:lnTo>
                    <a:lnTo>
                      <a:pt x="837" y="1335"/>
                    </a:lnTo>
                    <a:lnTo>
                      <a:pt x="837" y="6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81" name="Freeform 61"/>
              <p:cNvSpPr>
                <a:spLocks/>
              </p:cNvSpPr>
              <p:nvPr/>
            </p:nvSpPr>
            <p:spPr bwMode="invGray">
              <a:xfrm>
                <a:off x="3072" y="2814"/>
                <a:ext cx="42" cy="117"/>
              </a:xfrm>
              <a:custGeom>
                <a:avLst/>
                <a:gdLst/>
                <a:ahLst/>
                <a:cxnLst>
                  <a:cxn ang="0">
                    <a:pos x="0" y="512"/>
                  </a:cxn>
                  <a:cxn ang="0">
                    <a:pos x="220" y="0"/>
                  </a:cxn>
                  <a:cxn ang="0">
                    <a:pos x="617" y="512"/>
                  </a:cxn>
                  <a:cxn ang="0">
                    <a:pos x="883" y="838"/>
                  </a:cxn>
                  <a:cxn ang="0">
                    <a:pos x="617" y="1933"/>
                  </a:cxn>
                  <a:cxn ang="0">
                    <a:pos x="619" y="1968"/>
                  </a:cxn>
                  <a:cxn ang="0">
                    <a:pos x="625" y="1999"/>
                  </a:cxn>
                  <a:cxn ang="0">
                    <a:pos x="635" y="2025"/>
                  </a:cxn>
                  <a:cxn ang="0">
                    <a:pos x="650" y="2047"/>
                  </a:cxn>
                  <a:cxn ang="0">
                    <a:pos x="668" y="2066"/>
                  </a:cxn>
                  <a:cxn ang="0">
                    <a:pos x="692" y="2078"/>
                  </a:cxn>
                  <a:cxn ang="0">
                    <a:pos x="720" y="2086"/>
                  </a:cxn>
                  <a:cxn ang="0">
                    <a:pos x="752" y="2089"/>
                  </a:cxn>
                  <a:cxn ang="0">
                    <a:pos x="883" y="2427"/>
                  </a:cxn>
                  <a:cxn ang="0">
                    <a:pos x="844" y="2436"/>
                  </a:cxn>
                  <a:cxn ang="0">
                    <a:pos x="801" y="2443"/>
                  </a:cxn>
                  <a:cxn ang="0">
                    <a:pos x="750" y="2447"/>
                  </a:cxn>
                  <a:cxn ang="0">
                    <a:pos x="684" y="2448"/>
                  </a:cxn>
                  <a:cxn ang="0">
                    <a:pos x="630" y="2447"/>
                  </a:cxn>
                  <a:cxn ang="0">
                    <a:pos x="579" y="2442"/>
                  </a:cxn>
                  <a:cxn ang="0">
                    <a:pos x="531" y="2434"/>
                  </a:cxn>
                  <a:cxn ang="0">
                    <a:pos x="486" y="2422"/>
                  </a:cxn>
                  <a:cxn ang="0">
                    <a:pos x="445" y="2408"/>
                  </a:cxn>
                  <a:cxn ang="0">
                    <a:pos x="406" y="2390"/>
                  </a:cxn>
                  <a:cxn ang="0">
                    <a:pos x="372" y="2368"/>
                  </a:cxn>
                  <a:cxn ang="0">
                    <a:pos x="341" y="2344"/>
                  </a:cxn>
                  <a:cxn ang="0">
                    <a:pos x="313" y="2316"/>
                  </a:cxn>
                  <a:cxn ang="0">
                    <a:pos x="288" y="2284"/>
                  </a:cxn>
                  <a:cxn ang="0">
                    <a:pos x="268" y="2248"/>
                  </a:cxn>
                  <a:cxn ang="0">
                    <a:pos x="251" y="2210"/>
                  </a:cxn>
                  <a:cxn ang="0">
                    <a:pos x="237" y="2168"/>
                  </a:cxn>
                  <a:cxn ang="0">
                    <a:pos x="228" y="2123"/>
                  </a:cxn>
                  <a:cxn ang="0">
                    <a:pos x="222" y="2074"/>
                  </a:cxn>
                  <a:cxn ang="0">
                    <a:pos x="220" y="2021"/>
                  </a:cxn>
                  <a:cxn ang="0">
                    <a:pos x="0" y="838"/>
                  </a:cxn>
                </a:cxnLst>
                <a:rect l="0" t="0" r="r" b="b"/>
                <a:pathLst>
                  <a:path w="883" h="2448">
                    <a:moveTo>
                      <a:pt x="0" y="838"/>
                    </a:moveTo>
                    <a:lnTo>
                      <a:pt x="0" y="512"/>
                    </a:lnTo>
                    <a:lnTo>
                      <a:pt x="220" y="512"/>
                    </a:lnTo>
                    <a:lnTo>
                      <a:pt x="220" y="0"/>
                    </a:lnTo>
                    <a:lnTo>
                      <a:pt x="617" y="0"/>
                    </a:lnTo>
                    <a:lnTo>
                      <a:pt x="617" y="512"/>
                    </a:lnTo>
                    <a:lnTo>
                      <a:pt x="883" y="512"/>
                    </a:lnTo>
                    <a:lnTo>
                      <a:pt x="883" y="838"/>
                    </a:lnTo>
                    <a:lnTo>
                      <a:pt x="617" y="838"/>
                    </a:lnTo>
                    <a:lnTo>
                      <a:pt x="617" y="1933"/>
                    </a:lnTo>
                    <a:lnTo>
                      <a:pt x="618" y="1951"/>
                    </a:lnTo>
                    <a:lnTo>
                      <a:pt x="619" y="1968"/>
                    </a:lnTo>
                    <a:lnTo>
                      <a:pt x="622" y="1984"/>
                    </a:lnTo>
                    <a:lnTo>
                      <a:pt x="625" y="1999"/>
                    </a:lnTo>
                    <a:lnTo>
                      <a:pt x="630" y="2012"/>
                    </a:lnTo>
                    <a:lnTo>
                      <a:pt x="635" y="2025"/>
                    </a:lnTo>
                    <a:lnTo>
                      <a:pt x="642" y="2037"/>
                    </a:lnTo>
                    <a:lnTo>
                      <a:pt x="650" y="2047"/>
                    </a:lnTo>
                    <a:lnTo>
                      <a:pt x="658" y="2056"/>
                    </a:lnTo>
                    <a:lnTo>
                      <a:pt x="668" y="2066"/>
                    </a:lnTo>
                    <a:lnTo>
                      <a:pt x="679" y="2073"/>
                    </a:lnTo>
                    <a:lnTo>
                      <a:pt x="692" y="2078"/>
                    </a:lnTo>
                    <a:lnTo>
                      <a:pt x="706" y="2083"/>
                    </a:lnTo>
                    <a:lnTo>
                      <a:pt x="720" y="2086"/>
                    </a:lnTo>
                    <a:lnTo>
                      <a:pt x="735" y="2088"/>
                    </a:lnTo>
                    <a:lnTo>
                      <a:pt x="752" y="2089"/>
                    </a:lnTo>
                    <a:lnTo>
                      <a:pt x="883" y="2089"/>
                    </a:lnTo>
                    <a:lnTo>
                      <a:pt x="883" y="2427"/>
                    </a:lnTo>
                    <a:lnTo>
                      <a:pt x="863" y="2432"/>
                    </a:lnTo>
                    <a:lnTo>
                      <a:pt x="844" y="2436"/>
                    </a:lnTo>
                    <a:lnTo>
                      <a:pt x="823" y="2440"/>
                    </a:lnTo>
                    <a:lnTo>
                      <a:pt x="801" y="2443"/>
                    </a:lnTo>
                    <a:lnTo>
                      <a:pt x="777" y="2445"/>
                    </a:lnTo>
                    <a:lnTo>
                      <a:pt x="750" y="2447"/>
                    </a:lnTo>
                    <a:lnTo>
                      <a:pt x="720" y="2448"/>
                    </a:lnTo>
                    <a:lnTo>
                      <a:pt x="684" y="2448"/>
                    </a:lnTo>
                    <a:lnTo>
                      <a:pt x="657" y="2448"/>
                    </a:lnTo>
                    <a:lnTo>
                      <a:pt x="630" y="2447"/>
                    </a:lnTo>
                    <a:lnTo>
                      <a:pt x="604" y="2445"/>
                    </a:lnTo>
                    <a:lnTo>
                      <a:pt x="579" y="2442"/>
                    </a:lnTo>
                    <a:lnTo>
                      <a:pt x="554" y="2438"/>
                    </a:lnTo>
                    <a:lnTo>
                      <a:pt x="531" y="2434"/>
                    </a:lnTo>
                    <a:lnTo>
                      <a:pt x="508" y="2428"/>
                    </a:lnTo>
                    <a:lnTo>
                      <a:pt x="486" y="2422"/>
                    </a:lnTo>
                    <a:lnTo>
                      <a:pt x="465" y="2415"/>
                    </a:lnTo>
                    <a:lnTo>
                      <a:pt x="445" y="2408"/>
                    </a:lnTo>
                    <a:lnTo>
                      <a:pt x="425" y="2399"/>
                    </a:lnTo>
                    <a:lnTo>
                      <a:pt x="406" y="2390"/>
                    </a:lnTo>
                    <a:lnTo>
                      <a:pt x="389" y="2379"/>
                    </a:lnTo>
                    <a:lnTo>
                      <a:pt x="372" y="2368"/>
                    </a:lnTo>
                    <a:lnTo>
                      <a:pt x="356" y="2356"/>
                    </a:lnTo>
                    <a:lnTo>
                      <a:pt x="341" y="2344"/>
                    </a:lnTo>
                    <a:lnTo>
                      <a:pt x="327" y="2330"/>
                    </a:lnTo>
                    <a:lnTo>
                      <a:pt x="313" y="2316"/>
                    </a:lnTo>
                    <a:lnTo>
                      <a:pt x="300" y="2300"/>
                    </a:lnTo>
                    <a:lnTo>
                      <a:pt x="288" y="2284"/>
                    </a:lnTo>
                    <a:lnTo>
                      <a:pt x="277" y="2266"/>
                    </a:lnTo>
                    <a:lnTo>
                      <a:pt x="268" y="2248"/>
                    </a:lnTo>
                    <a:lnTo>
                      <a:pt x="259" y="2230"/>
                    </a:lnTo>
                    <a:lnTo>
                      <a:pt x="251" y="2210"/>
                    </a:lnTo>
                    <a:lnTo>
                      <a:pt x="244" y="2189"/>
                    </a:lnTo>
                    <a:lnTo>
                      <a:pt x="237" y="2168"/>
                    </a:lnTo>
                    <a:lnTo>
                      <a:pt x="232" y="2146"/>
                    </a:lnTo>
                    <a:lnTo>
                      <a:pt x="228" y="2123"/>
                    </a:lnTo>
                    <a:lnTo>
                      <a:pt x="225" y="2099"/>
                    </a:lnTo>
                    <a:lnTo>
                      <a:pt x="222" y="2074"/>
                    </a:lnTo>
                    <a:lnTo>
                      <a:pt x="221" y="2047"/>
                    </a:lnTo>
                    <a:lnTo>
                      <a:pt x="220" y="2021"/>
                    </a:lnTo>
                    <a:lnTo>
                      <a:pt x="220" y="838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82" name="Freeform 62"/>
              <p:cNvSpPr>
                <a:spLocks/>
              </p:cNvSpPr>
              <p:nvPr/>
            </p:nvSpPr>
            <p:spPr bwMode="invGray">
              <a:xfrm>
                <a:off x="3126" y="2808"/>
                <a:ext cx="57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7" y="827"/>
                  </a:cxn>
                  <a:cxn ang="0">
                    <a:pos x="498" y="740"/>
                  </a:cxn>
                  <a:cxn ang="0">
                    <a:pos x="545" y="704"/>
                  </a:cxn>
                  <a:cxn ang="0">
                    <a:pos x="596" y="673"/>
                  </a:cxn>
                  <a:cxn ang="0">
                    <a:pos x="649" y="648"/>
                  </a:cxn>
                  <a:cxn ang="0">
                    <a:pos x="709" y="630"/>
                  </a:cxn>
                  <a:cxn ang="0">
                    <a:pos x="742" y="623"/>
                  </a:cxn>
                  <a:cxn ang="0">
                    <a:pos x="777" y="619"/>
                  </a:cxn>
                  <a:cxn ang="0">
                    <a:pos x="858" y="615"/>
                  </a:cxn>
                  <a:cxn ang="0">
                    <a:pos x="896" y="617"/>
                  </a:cxn>
                  <a:cxn ang="0">
                    <a:pos x="932" y="622"/>
                  </a:cxn>
                  <a:cxn ang="0">
                    <a:pos x="966" y="630"/>
                  </a:cxn>
                  <a:cxn ang="0">
                    <a:pos x="998" y="642"/>
                  </a:cxn>
                  <a:cxn ang="0">
                    <a:pos x="1027" y="657"/>
                  </a:cxn>
                  <a:cxn ang="0">
                    <a:pos x="1055" y="676"/>
                  </a:cxn>
                  <a:cxn ang="0">
                    <a:pos x="1080" y="698"/>
                  </a:cxn>
                  <a:cxn ang="0">
                    <a:pos x="1103" y="722"/>
                  </a:cxn>
                  <a:cxn ang="0">
                    <a:pos x="1123" y="749"/>
                  </a:cxn>
                  <a:cxn ang="0">
                    <a:pos x="1140" y="779"/>
                  </a:cxn>
                  <a:cxn ang="0">
                    <a:pos x="1156" y="812"/>
                  </a:cxn>
                  <a:cxn ang="0">
                    <a:pos x="1168" y="847"/>
                  </a:cxn>
                  <a:cxn ang="0">
                    <a:pos x="1178" y="885"/>
                  </a:cxn>
                  <a:cxn ang="0">
                    <a:pos x="1185" y="927"/>
                  </a:cxn>
                  <a:cxn ang="0">
                    <a:pos x="1189" y="969"/>
                  </a:cxn>
                  <a:cxn ang="0">
                    <a:pos x="1190" y="1014"/>
                  </a:cxn>
                  <a:cxn ang="0">
                    <a:pos x="794" y="2551"/>
                  </a:cxn>
                  <a:cxn ang="0">
                    <a:pos x="793" y="1060"/>
                  </a:cxn>
                  <a:cxn ang="0">
                    <a:pos x="788" y="1030"/>
                  </a:cxn>
                  <a:cxn ang="0">
                    <a:pos x="778" y="1004"/>
                  </a:cxn>
                  <a:cxn ang="0">
                    <a:pos x="764" y="982"/>
                  </a:cxn>
                  <a:cxn ang="0">
                    <a:pos x="745" y="966"/>
                  </a:cxn>
                  <a:cxn ang="0">
                    <a:pos x="723" y="953"/>
                  </a:cxn>
                  <a:cxn ang="0">
                    <a:pos x="697" y="945"/>
                  </a:cxn>
                  <a:cxn ang="0">
                    <a:pos x="667" y="941"/>
                  </a:cxn>
                  <a:cxn ang="0">
                    <a:pos x="636" y="941"/>
                  </a:cxn>
                  <a:cxn ang="0">
                    <a:pos x="605" y="946"/>
                  </a:cxn>
                  <a:cxn ang="0">
                    <a:pos x="574" y="955"/>
                  </a:cxn>
                  <a:cxn ang="0">
                    <a:pos x="542" y="967"/>
                  </a:cxn>
                  <a:cxn ang="0">
                    <a:pos x="496" y="993"/>
                  </a:cxn>
                  <a:cxn ang="0">
                    <a:pos x="430" y="1036"/>
                  </a:cxn>
                  <a:cxn ang="0">
                    <a:pos x="397" y="2551"/>
                  </a:cxn>
                </a:cxnLst>
                <a:rect l="0" t="0" r="r" b="b"/>
                <a:pathLst>
                  <a:path w="1190" h="2551">
                    <a:moveTo>
                      <a:pt x="0" y="2551"/>
                    </a:moveTo>
                    <a:lnTo>
                      <a:pt x="0" y="0"/>
                    </a:lnTo>
                    <a:lnTo>
                      <a:pt x="397" y="0"/>
                    </a:lnTo>
                    <a:lnTo>
                      <a:pt x="397" y="827"/>
                    </a:lnTo>
                    <a:lnTo>
                      <a:pt x="449" y="781"/>
                    </a:lnTo>
                    <a:lnTo>
                      <a:pt x="498" y="740"/>
                    </a:lnTo>
                    <a:lnTo>
                      <a:pt x="521" y="722"/>
                    </a:lnTo>
                    <a:lnTo>
                      <a:pt x="545" y="704"/>
                    </a:lnTo>
                    <a:lnTo>
                      <a:pt x="571" y="687"/>
                    </a:lnTo>
                    <a:lnTo>
                      <a:pt x="596" y="673"/>
                    </a:lnTo>
                    <a:lnTo>
                      <a:pt x="621" y="660"/>
                    </a:lnTo>
                    <a:lnTo>
                      <a:pt x="649" y="648"/>
                    </a:lnTo>
                    <a:lnTo>
                      <a:pt x="677" y="638"/>
                    </a:lnTo>
                    <a:lnTo>
                      <a:pt x="709" y="630"/>
                    </a:lnTo>
                    <a:lnTo>
                      <a:pt x="725" y="627"/>
                    </a:lnTo>
                    <a:lnTo>
                      <a:pt x="742" y="623"/>
                    </a:lnTo>
                    <a:lnTo>
                      <a:pt x="759" y="621"/>
                    </a:lnTo>
                    <a:lnTo>
                      <a:pt x="777" y="619"/>
                    </a:lnTo>
                    <a:lnTo>
                      <a:pt x="816" y="616"/>
                    </a:lnTo>
                    <a:lnTo>
                      <a:pt x="858" y="615"/>
                    </a:lnTo>
                    <a:lnTo>
                      <a:pt x="877" y="615"/>
                    </a:lnTo>
                    <a:lnTo>
                      <a:pt x="896" y="617"/>
                    </a:lnTo>
                    <a:lnTo>
                      <a:pt x="914" y="619"/>
                    </a:lnTo>
                    <a:lnTo>
                      <a:pt x="932" y="622"/>
                    </a:lnTo>
                    <a:lnTo>
                      <a:pt x="950" y="626"/>
                    </a:lnTo>
                    <a:lnTo>
                      <a:pt x="966" y="630"/>
                    </a:lnTo>
                    <a:lnTo>
                      <a:pt x="982" y="636"/>
                    </a:lnTo>
                    <a:lnTo>
                      <a:pt x="998" y="642"/>
                    </a:lnTo>
                    <a:lnTo>
                      <a:pt x="1013" y="649"/>
                    </a:lnTo>
                    <a:lnTo>
                      <a:pt x="1027" y="657"/>
                    </a:lnTo>
                    <a:lnTo>
                      <a:pt x="1041" y="666"/>
                    </a:lnTo>
                    <a:lnTo>
                      <a:pt x="1055" y="676"/>
                    </a:lnTo>
                    <a:lnTo>
                      <a:pt x="1067" y="686"/>
                    </a:lnTo>
                    <a:lnTo>
                      <a:pt x="1080" y="698"/>
                    </a:lnTo>
                    <a:lnTo>
                      <a:pt x="1092" y="710"/>
                    </a:lnTo>
                    <a:lnTo>
                      <a:pt x="1103" y="722"/>
                    </a:lnTo>
                    <a:lnTo>
                      <a:pt x="1113" y="735"/>
                    </a:lnTo>
                    <a:lnTo>
                      <a:pt x="1123" y="749"/>
                    </a:lnTo>
                    <a:lnTo>
                      <a:pt x="1132" y="764"/>
                    </a:lnTo>
                    <a:lnTo>
                      <a:pt x="1140" y="779"/>
                    </a:lnTo>
                    <a:lnTo>
                      <a:pt x="1148" y="795"/>
                    </a:lnTo>
                    <a:lnTo>
                      <a:pt x="1156" y="812"/>
                    </a:lnTo>
                    <a:lnTo>
                      <a:pt x="1162" y="829"/>
                    </a:lnTo>
                    <a:lnTo>
                      <a:pt x="1168" y="847"/>
                    </a:lnTo>
                    <a:lnTo>
                      <a:pt x="1173" y="866"/>
                    </a:lnTo>
                    <a:lnTo>
                      <a:pt x="1178" y="885"/>
                    </a:lnTo>
                    <a:lnTo>
                      <a:pt x="1182" y="906"/>
                    </a:lnTo>
                    <a:lnTo>
                      <a:pt x="1185" y="927"/>
                    </a:lnTo>
                    <a:lnTo>
                      <a:pt x="1187" y="948"/>
                    </a:lnTo>
                    <a:lnTo>
                      <a:pt x="1189" y="969"/>
                    </a:lnTo>
                    <a:lnTo>
                      <a:pt x="1190" y="991"/>
                    </a:lnTo>
                    <a:lnTo>
                      <a:pt x="1190" y="1014"/>
                    </a:lnTo>
                    <a:lnTo>
                      <a:pt x="1190" y="2551"/>
                    </a:lnTo>
                    <a:lnTo>
                      <a:pt x="794" y="2551"/>
                    </a:lnTo>
                    <a:lnTo>
                      <a:pt x="794" y="1078"/>
                    </a:lnTo>
                    <a:lnTo>
                      <a:pt x="793" y="1060"/>
                    </a:lnTo>
                    <a:lnTo>
                      <a:pt x="791" y="1044"/>
                    </a:lnTo>
                    <a:lnTo>
                      <a:pt x="788" y="1030"/>
                    </a:lnTo>
                    <a:lnTo>
                      <a:pt x="783" y="1016"/>
                    </a:lnTo>
                    <a:lnTo>
                      <a:pt x="778" y="1004"/>
                    </a:lnTo>
                    <a:lnTo>
                      <a:pt x="771" y="992"/>
                    </a:lnTo>
                    <a:lnTo>
                      <a:pt x="764" y="982"/>
                    </a:lnTo>
                    <a:lnTo>
                      <a:pt x="755" y="973"/>
                    </a:lnTo>
                    <a:lnTo>
                      <a:pt x="745" y="966"/>
                    </a:lnTo>
                    <a:lnTo>
                      <a:pt x="734" y="959"/>
                    </a:lnTo>
                    <a:lnTo>
                      <a:pt x="723" y="953"/>
                    </a:lnTo>
                    <a:lnTo>
                      <a:pt x="710" y="948"/>
                    </a:lnTo>
                    <a:lnTo>
                      <a:pt x="697" y="945"/>
                    </a:lnTo>
                    <a:lnTo>
                      <a:pt x="682" y="942"/>
                    </a:lnTo>
                    <a:lnTo>
                      <a:pt x="667" y="941"/>
                    </a:lnTo>
                    <a:lnTo>
                      <a:pt x="652" y="940"/>
                    </a:lnTo>
                    <a:lnTo>
                      <a:pt x="636" y="941"/>
                    </a:lnTo>
                    <a:lnTo>
                      <a:pt x="620" y="943"/>
                    </a:lnTo>
                    <a:lnTo>
                      <a:pt x="605" y="946"/>
                    </a:lnTo>
                    <a:lnTo>
                      <a:pt x="590" y="950"/>
                    </a:lnTo>
                    <a:lnTo>
                      <a:pt x="574" y="955"/>
                    </a:lnTo>
                    <a:lnTo>
                      <a:pt x="558" y="961"/>
                    </a:lnTo>
                    <a:lnTo>
                      <a:pt x="542" y="967"/>
                    </a:lnTo>
                    <a:lnTo>
                      <a:pt x="527" y="975"/>
                    </a:lnTo>
                    <a:lnTo>
                      <a:pt x="496" y="993"/>
                    </a:lnTo>
                    <a:lnTo>
                      <a:pt x="464" y="1013"/>
                    </a:lnTo>
                    <a:lnTo>
                      <a:pt x="430" y="1036"/>
                    </a:lnTo>
                    <a:lnTo>
                      <a:pt x="397" y="1060"/>
                    </a:lnTo>
                    <a:lnTo>
                      <a:pt x="397" y="2551"/>
                    </a:lnTo>
                    <a:lnTo>
                      <a:pt x="0" y="255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83" name="Freeform 63"/>
              <p:cNvSpPr>
                <a:spLocks noEditPoints="1"/>
              </p:cNvSpPr>
              <p:nvPr/>
            </p:nvSpPr>
            <p:spPr bwMode="invGray">
              <a:xfrm>
                <a:off x="3193" y="2915"/>
                <a:ext cx="23" cy="14"/>
              </a:xfrm>
              <a:custGeom>
                <a:avLst/>
                <a:gdLst/>
                <a:ahLst/>
                <a:cxnLst>
                  <a:cxn ang="0">
                    <a:pos x="349" y="174"/>
                  </a:cxn>
                  <a:cxn ang="0">
                    <a:pos x="398" y="0"/>
                  </a:cxn>
                  <a:cxn ang="0">
                    <a:pos x="478" y="0"/>
                  </a:cxn>
                  <a:cxn ang="0">
                    <a:pos x="478" y="286"/>
                  </a:cxn>
                  <a:cxn ang="0">
                    <a:pos x="423" y="286"/>
                  </a:cxn>
                  <a:cxn ang="0">
                    <a:pos x="423" y="91"/>
                  </a:cxn>
                  <a:cxn ang="0">
                    <a:pos x="422" y="91"/>
                  </a:cxn>
                  <a:cxn ang="0">
                    <a:pos x="370" y="286"/>
                  </a:cxn>
                  <a:cxn ang="0">
                    <a:pos x="328" y="286"/>
                  </a:cxn>
                  <a:cxn ang="0">
                    <a:pos x="276" y="91"/>
                  </a:cxn>
                  <a:cxn ang="0">
                    <a:pos x="275" y="91"/>
                  </a:cxn>
                  <a:cxn ang="0">
                    <a:pos x="275" y="286"/>
                  </a:cxn>
                  <a:cxn ang="0">
                    <a:pos x="220" y="286"/>
                  </a:cxn>
                  <a:cxn ang="0">
                    <a:pos x="220" y="0"/>
                  </a:cxn>
                  <a:cxn ang="0">
                    <a:pos x="300" y="0"/>
                  </a:cxn>
                  <a:cxn ang="0">
                    <a:pos x="349" y="174"/>
                  </a:cxn>
                  <a:cxn ang="0">
                    <a:pos x="179" y="59"/>
                  </a:cxn>
                  <a:cxn ang="0">
                    <a:pos x="118" y="59"/>
                  </a:cxn>
                  <a:cxn ang="0">
                    <a:pos x="118" y="286"/>
                  </a:cxn>
                  <a:cxn ang="0">
                    <a:pos x="60" y="286"/>
                  </a:cxn>
                  <a:cxn ang="0">
                    <a:pos x="60" y="59"/>
                  </a:cxn>
                  <a:cxn ang="0">
                    <a:pos x="0" y="59"/>
                  </a:cxn>
                  <a:cxn ang="0">
                    <a:pos x="0" y="0"/>
                  </a:cxn>
                  <a:cxn ang="0">
                    <a:pos x="179" y="0"/>
                  </a:cxn>
                  <a:cxn ang="0">
                    <a:pos x="179" y="59"/>
                  </a:cxn>
                </a:cxnLst>
                <a:rect l="0" t="0" r="r" b="b"/>
                <a:pathLst>
                  <a:path w="478" h="286">
                    <a:moveTo>
                      <a:pt x="349" y="174"/>
                    </a:moveTo>
                    <a:lnTo>
                      <a:pt x="398" y="0"/>
                    </a:lnTo>
                    <a:lnTo>
                      <a:pt x="478" y="0"/>
                    </a:lnTo>
                    <a:lnTo>
                      <a:pt x="478" y="286"/>
                    </a:lnTo>
                    <a:lnTo>
                      <a:pt x="423" y="286"/>
                    </a:lnTo>
                    <a:lnTo>
                      <a:pt x="423" y="91"/>
                    </a:lnTo>
                    <a:lnTo>
                      <a:pt x="422" y="91"/>
                    </a:lnTo>
                    <a:lnTo>
                      <a:pt x="370" y="286"/>
                    </a:lnTo>
                    <a:lnTo>
                      <a:pt x="328" y="286"/>
                    </a:lnTo>
                    <a:lnTo>
                      <a:pt x="276" y="91"/>
                    </a:lnTo>
                    <a:lnTo>
                      <a:pt x="275" y="91"/>
                    </a:lnTo>
                    <a:lnTo>
                      <a:pt x="275" y="286"/>
                    </a:lnTo>
                    <a:lnTo>
                      <a:pt x="220" y="286"/>
                    </a:lnTo>
                    <a:lnTo>
                      <a:pt x="220" y="0"/>
                    </a:lnTo>
                    <a:lnTo>
                      <a:pt x="300" y="0"/>
                    </a:lnTo>
                    <a:lnTo>
                      <a:pt x="349" y="174"/>
                    </a:lnTo>
                    <a:close/>
                    <a:moveTo>
                      <a:pt x="179" y="59"/>
                    </a:moveTo>
                    <a:lnTo>
                      <a:pt x="118" y="59"/>
                    </a:lnTo>
                    <a:lnTo>
                      <a:pt x="118" y="286"/>
                    </a:lnTo>
                    <a:lnTo>
                      <a:pt x="60" y="286"/>
                    </a:lnTo>
                    <a:lnTo>
                      <a:pt x="60" y="59"/>
                    </a:lnTo>
                    <a:lnTo>
                      <a:pt x="0" y="59"/>
                    </a:lnTo>
                    <a:lnTo>
                      <a:pt x="0" y="0"/>
                    </a:lnTo>
                    <a:lnTo>
                      <a:pt x="179" y="0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584" name="Text Box 64"/>
            <p:cNvSpPr txBox="1">
              <a:spLocks noChangeArrowheads="1"/>
            </p:cNvSpPr>
            <p:nvPr/>
          </p:nvSpPr>
          <p:spPr bwMode="auto">
            <a:xfrm>
              <a:off x="4377" y="1404"/>
              <a:ext cx="12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(was:                       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59" name="Object 11"/>
          <p:cNvGraphicFramePr>
            <a:graphicFrameLocks noChangeAspect="1"/>
          </p:cNvGraphicFramePr>
          <p:nvPr/>
        </p:nvGraphicFramePr>
        <p:xfrm>
          <a:off x="5327650" y="1127125"/>
          <a:ext cx="3348038" cy="4943475"/>
        </p:xfrm>
        <a:graphic>
          <a:graphicData uri="http://schemas.openxmlformats.org/presentationml/2006/ole">
            <p:oleObj spid="_x0000_s181259" name="Bitmap Image" r:id="rId4" imgW="2676899" imgH="3952381" progId="PBrush">
              <p:embed/>
            </p:oleObj>
          </a:graphicData>
        </a:graphic>
      </p:graphicFrame>
      <p:sp>
        <p:nvSpPr>
          <p:cNvPr id="18125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and hi-tech…</a:t>
            </a:r>
          </a:p>
        </p:txBody>
      </p:sp>
      <p:pic>
        <p:nvPicPr>
          <p:cNvPr id="181254" name="Picture 6" descr="Rainos runsten till Ericsson.jpg (48032 bytes)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079500" y="1055688"/>
            <a:ext cx="3087688" cy="5181600"/>
          </a:xfrm>
          <a:noFill/>
          <a:ln/>
        </p:spPr>
      </p:pic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4176713" y="3935413"/>
            <a:ext cx="2179637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0" hangingPunct="0"/>
            <a:r>
              <a:rPr lang="de-DE" sz="1600">
                <a:latin typeface="Arial" charset="0"/>
              </a:rPr>
              <a:t>1999:</a:t>
            </a:r>
          </a:p>
          <a:p>
            <a:pPr algn="l" eaLnBrk="0" hangingPunct="0"/>
            <a:r>
              <a:rPr lang="de-DE" sz="1600">
                <a:latin typeface="Arial" charset="0"/>
              </a:rPr>
              <a:t>Ericsson mobile communications AB reste denna sten till minne av Harald Blåtand, som fick ge sitt namn åt en ny teknologi för trådlös, mobil kommunikation.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…and the real rune stone</a:t>
            </a:r>
          </a:p>
        </p:txBody>
      </p:sp>
      <p:pic>
        <p:nvPicPr>
          <p:cNvPr id="184325" name="Picture 5" descr="bluetooth_harald_origin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981075"/>
            <a:ext cx="3251200" cy="2438400"/>
          </a:xfrm>
          <a:noFill/>
          <a:ln/>
        </p:spPr>
      </p:pic>
      <p:pic>
        <p:nvPicPr>
          <p:cNvPr id="184327" name="Picture 7" descr="KRIS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646863" y="2243138"/>
            <a:ext cx="2197100" cy="2752725"/>
          </a:xfrm>
          <a:noFill/>
          <a:ln/>
        </p:spPr>
      </p:pic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3563938" y="908050"/>
            <a:ext cx="35163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Located in Jelling, Denmark,</a:t>
            </a:r>
          </a:p>
          <a:p>
            <a:pPr algn="l" eaLnBrk="0" hangingPunct="0"/>
            <a:r>
              <a:rPr lang="en-US" sz="1600">
                <a:latin typeface="Arial" charset="0"/>
              </a:rPr>
              <a:t>erected by King Harald “Bl</a:t>
            </a:r>
            <a:r>
              <a:rPr lang="en-US" sz="1600">
                <a:latin typeface="Arial" charset="0"/>
                <a:cs typeface="Arial" charset="0"/>
              </a:rPr>
              <a:t>åtand”</a:t>
            </a:r>
          </a:p>
          <a:p>
            <a:pPr algn="l" eaLnBrk="0" hangingPunct="0"/>
            <a:r>
              <a:rPr lang="en-US" sz="1600">
                <a:latin typeface="Arial" charset="0"/>
                <a:cs typeface="Arial" charset="0"/>
              </a:rPr>
              <a:t>in memory of his parents.</a:t>
            </a:r>
          </a:p>
          <a:p>
            <a:pPr algn="l" eaLnBrk="0" hangingPunct="0"/>
            <a:r>
              <a:rPr lang="en-US" sz="1600">
                <a:latin typeface="Arial" charset="0"/>
                <a:cs typeface="Arial" charset="0"/>
              </a:rPr>
              <a:t>The stone has three sides – one side</a:t>
            </a:r>
          </a:p>
          <a:p>
            <a:pPr algn="l" eaLnBrk="0" hangingPunct="0"/>
            <a:r>
              <a:rPr lang="en-US" sz="1600">
                <a:latin typeface="Arial" charset="0"/>
                <a:cs typeface="Arial" charset="0"/>
              </a:rPr>
              <a:t>showing a picture of Christ.</a:t>
            </a: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4859338" y="4652963"/>
            <a:ext cx="32400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This could be the “original” colors of the stone.</a:t>
            </a:r>
          </a:p>
          <a:p>
            <a:pPr algn="l" eaLnBrk="0" hangingPunct="0"/>
            <a:r>
              <a:rPr lang="en-US" sz="1600">
                <a:latin typeface="Arial" charset="0"/>
              </a:rPr>
              <a:t>Inscription:</a:t>
            </a:r>
          </a:p>
          <a:p>
            <a:pPr algn="l" eaLnBrk="0" hangingPunct="0"/>
            <a:r>
              <a:rPr lang="en-GB" sz="1600">
                <a:latin typeface="Arial" charset="0"/>
              </a:rPr>
              <a:t>“auk tani karthi kristna” (and made the Danes Christians)</a:t>
            </a:r>
            <a:endParaRPr lang="en-US" sz="1600">
              <a:latin typeface="Arial" charset="0"/>
            </a:endParaRP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179388" y="3644900"/>
            <a:ext cx="41052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Inscription:</a:t>
            </a:r>
          </a:p>
          <a:p>
            <a:pPr algn="l" eaLnBrk="0" hangingPunct="0"/>
            <a:r>
              <a:rPr lang="en-US" sz="1600">
                <a:latin typeface="Arial" charset="0"/>
              </a:rPr>
              <a:t>"Harald king executes these sepulchral monuments after Gorm, his father and Thyra, his mother. The Harald who won the whole of Denmark and Norway and turned the Danes to Christianity." 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179388" y="5445125"/>
            <a:ext cx="3889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Btw: Blåtand means “of dark complexion”</a:t>
            </a:r>
          </a:p>
          <a:p>
            <a:pPr algn="l" eaLnBrk="0" hangingPunct="0"/>
            <a:r>
              <a:rPr lang="en-US" sz="1600">
                <a:latin typeface="Arial" charset="0"/>
              </a:rPr>
              <a:t>(not having a blue tooth…)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2.4 GHz ISM band, 79 (23) RF channels, 1 MHz carrier spacing</a:t>
            </a:r>
          </a:p>
          <a:p>
            <a:pPr lvl="1"/>
            <a:r>
              <a:rPr lang="en-US" sz="1800"/>
              <a:t>Channel 0: 2402 MHz … channel 78: 2480 MHz</a:t>
            </a:r>
          </a:p>
          <a:p>
            <a:pPr lvl="1"/>
            <a:r>
              <a:rPr lang="en-US" sz="1800"/>
              <a:t>G-FSK modulation, 1-100 mW transmit power</a:t>
            </a:r>
          </a:p>
          <a:p>
            <a:r>
              <a:rPr lang="en-US" sz="2000"/>
              <a:t>FHSS and TDD</a:t>
            </a:r>
          </a:p>
          <a:p>
            <a:pPr lvl="1"/>
            <a:r>
              <a:rPr lang="en-US" sz="1800"/>
              <a:t>Frequency hopping with 1600 hops/s</a:t>
            </a:r>
          </a:p>
          <a:p>
            <a:pPr lvl="1"/>
            <a:r>
              <a:rPr lang="en-US" sz="1800"/>
              <a:t>Hopping sequence in a pseudo random fashion, determined by a master</a:t>
            </a:r>
          </a:p>
          <a:p>
            <a:pPr lvl="1"/>
            <a:r>
              <a:rPr lang="en-US" sz="1800"/>
              <a:t>Time division duplex for send/receive separation</a:t>
            </a:r>
          </a:p>
          <a:p>
            <a:r>
              <a:rPr lang="en-US" sz="2000"/>
              <a:t>Voice link – SCO (Synchronous Connection Oriented)</a:t>
            </a:r>
          </a:p>
          <a:p>
            <a:pPr lvl="1"/>
            <a:r>
              <a:rPr lang="en-US" sz="1800"/>
              <a:t>FEC (forward error correction), no retransmission, 64 kbit/s duplex, point-to-point, circuit switched</a:t>
            </a:r>
          </a:p>
          <a:p>
            <a:r>
              <a:rPr lang="en-US" sz="2000"/>
              <a:t>Data link – ACL (Asynchronous ConnectionLess)</a:t>
            </a:r>
          </a:p>
          <a:p>
            <a:pPr lvl="1"/>
            <a:r>
              <a:rPr lang="en-US" sz="1800"/>
              <a:t>Asynchronous, fast acknowledge, point-to-multipoint, up to 433.9 kbit/s symmetric or 723.2/57.6 kbit/s asymmetric, packet switched</a:t>
            </a:r>
          </a:p>
          <a:p>
            <a:r>
              <a:rPr lang="en-US" sz="2000"/>
              <a:t>Topology</a:t>
            </a:r>
          </a:p>
          <a:p>
            <a:pPr lvl="1"/>
            <a:r>
              <a:rPr lang="en-US" sz="1800"/>
              <a:t>Overlapping piconets (stars) forming a scatternet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41" name="Oval 25"/>
          <p:cNvSpPr>
            <a:spLocks noChangeArrowheads="1"/>
          </p:cNvSpPr>
          <p:nvPr/>
        </p:nvSpPr>
        <p:spPr bwMode="auto">
          <a:xfrm>
            <a:off x="5580063" y="1125538"/>
            <a:ext cx="3048000" cy="3124200"/>
          </a:xfrm>
          <a:prstGeom prst="ellipse">
            <a:avLst/>
          </a:prstGeom>
          <a:solidFill>
            <a:srgbClr val="DADAF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Piconet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5334000" cy="5348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Collection of devices connected in an ad hoc fashion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One unit acts as master and the others as slaves for the lifetime of the piconet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Master determines hopping pattern, slaves have to synchronize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Each piconet has a unique hopping pattern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Participation in a piconet = synchronization to hopping sequence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800"/>
              <a:t>Each piconet has </a:t>
            </a:r>
            <a:r>
              <a:rPr lang="en-US" sz="1800">
                <a:solidFill>
                  <a:srgbClr val="FF0000"/>
                </a:solidFill>
              </a:rPr>
              <a:t>one master</a:t>
            </a:r>
            <a:r>
              <a:rPr lang="en-US" sz="1800"/>
              <a:t> and up to 7 simultaneous slaves (&gt; 200 could be parked)</a:t>
            </a:r>
          </a:p>
          <a:p>
            <a:pPr>
              <a:lnSpc>
                <a:spcPct val="90000"/>
              </a:lnSpc>
            </a:pPr>
            <a:endParaRPr lang="en-US" sz="1800"/>
          </a:p>
        </p:txBody>
      </p:sp>
      <p:sp>
        <p:nvSpPr>
          <p:cNvPr id="162838" name="Text Box 22"/>
          <p:cNvSpPr txBox="1">
            <a:spLocks noChangeArrowheads="1"/>
          </p:cNvSpPr>
          <p:nvPr/>
        </p:nvSpPr>
        <p:spPr bwMode="auto">
          <a:xfrm>
            <a:off x="5795963" y="4613275"/>
            <a:ext cx="11652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>
            <a:spAutoFit/>
          </a:bodyPr>
          <a:lstStyle/>
          <a:p>
            <a:pPr algn="l" defTabSz="992188" eaLnBrk="0" hangingPunct="0"/>
            <a:r>
              <a:rPr lang="en-US" sz="1700">
                <a:latin typeface="Arial" charset="0"/>
              </a:rPr>
              <a:t>M=Master</a:t>
            </a:r>
          </a:p>
          <a:p>
            <a:pPr algn="l" defTabSz="992188" eaLnBrk="0" hangingPunct="0"/>
            <a:r>
              <a:rPr lang="en-US" sz="1700">
                <a:latin typeface="Arial" charset="0"/>
              </a:rPr>
              <a:t>S=Slave</a:t>
            </a:r>
          </a:p>
        </p:txBody>
      </p:sp>
      <p:sp>
        <p:nvSpPr>
          <p:cNvPr id="162839" name="Text Box 23"/>
          <p:cNvSpPr txBox="1">
            <a:spLocks noChangeArrowheads="1"/>
          </p:cNvSpPr>
          <p:nvPr/>
        </p:nvSpPr>
        <p:spPr bwMode="auto">
          <a:xfrm>
            <a:off x="7092950" y="4581525"/>
            <a:ext cx="14097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>
            <a:spAutoFit/>
          </a:bodyPr>
          <a:lstStyle/>
          <a:p>
            <a:pPr algn="l" defTabSz="992188" eaLnBrk="0" hangingPunct="0"/>
            <a:r>
              <a:rPr lang="en-US" sz="1700">
                <a:latin typeface="Arial" charset="0"/>
              </a:rPr>
              <a:t>P=Parked</a:t>
            </a:r>
          </a:p>
          <a:p>
            <a:pPr algn="l" defTabSz="992188" eaLnBrk="0" hangingPunct="0"/>
            <a:r>
              <a:rPr lang="en-US" sz="1700">
                <a:latin typeface="Arial" charset="0"/>
              </a:rPr>
              <a:t>SB=Standby</a:t>
            </a:r>
          </a:p>
        </p:txBody>
      </p:sp>
      <p:sp>
        <p:nvSpPr>
          <p:cNvPr id="162842" name="Oval 26"/>
          <p:cNvSpPr>
            <a:spLocks noChangeArrowheads="1"/>
          </p:cNvSpPr>
          <p:nvPr/>
        </p:nvSpPr>
        <p:spPr bwMode="auto">
          <a:xfrm>
            <a:off x="6951663" y="2344738"/>
            <a:ext cx="304800" cy="304800"/>
          </a:xfrm>
          <a:prstGeom prst="ellipse">
            <a:avLst/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M</a:t>
            </a:r>
          </a:p>
        </p:txBody>
      </p:sp>
      <p:sp>
        <p:nvSpPr>
          <p:cNvPr id="162843" name="Oval 27"/>
          <p:cNvSpPr>
            <a:spLocks noChangeArrowheads="1"/>
          </p:cNvSpPr>
          <p:nvPr/>
        </p:nvSpPr>
        <p:spPr bwMode="auto">
          <a:xfrm>
            <a:off x="5961063" y="2039938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</a:t>
            </a:r>
          </a:p>
        </p:txBody>
      </p:sp>
      <p:sp>
        <p:nvSpPr>
          <p:cNvPr id="162844" name="Oval 28"/>
          <p:cNvSpPr>
            <a:spLocks noChangeArrowheads="1"/>
          </p:cNvSpPr>
          <p:nvPr/>
        </p:nvSpPr>
        <p:spPr bwMode="auto">
          <a:xfrm>
            <a:off x="6723063" y="3411538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</a:t>
            </a:r>
          </a:p>
        </p:txBody>
      </p:sp>
      <p:sp>
        <p:nvSpPr>
          <p:cNvPr id="162845" name="Oval 29"/>
          <p:cNvSpPr>
            <a:spLocks noChangeArrowheads="1"/>
          </p:cNvSpPr>
          <p:nvPr/>
        </p:nvSpPr>
        <p:spPr bwMode="auto">
          <a:xfrm>
            <a:off x="5884863" y="29543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SB</a:t>
            </a:r>
          </a:p>
        </p:txBody>
      </p:sp>
      <p:sp>
        <p:nvSpPr>
          <p:cNvPr id="162846" name="Oval 30"/>
          <p:cNvSpPr>
            <a:spLocks noChangeArrowheads="1"/>
          </p:cNvSpPr>
          <p:nvPr/>
        </p:nvSpPr>
        <p:spPr bwMode="auto">
          <a:xfrm>
            <a:off x="7637463" y="1582738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</a:t>
            </a:r>
          </a:p>
        </p:txBody>
      </p:sp>
      <p:sp>
        <p:nvSpPr>
          <p:cNvPr id="162847" name="Oval 31"/>
          <p:cNvSpPr>
            <a:spLocks noChangeArrowheads="1"/>
          </p:cNvSpPr>
          <p:nvPr/>
        </p:nvSpPr>
        <p:spPr bwMode="auto">
          <a:xfrm>
            <a:off x="7713663" y="3030538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</a:t>
            </a:r>
          </a:p>
        </p:txBody>
      </p:sp>
      <p:sp>
        <p:nvSpPr>
          <p:cNvPr id="162848" name="Oval 32"/>
          <p:cNvSpPr>
            <a:spLocks noChangeArrowheads="1"/>
          </p:cNvSpPr>
          <p:nvPr/>
        </p:nvSpPr>
        <p:spPr bwMode="auto">
          <a:xfrm>
            <a:off x="6875463" y="1430338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</a:t>
            </a:r>
          </a:p>
        </p:txBody>
      </p:sp>
      <p:sp>
        <p:nvSpPr>
          <p:cNvPr id="162849" name="Oval 33"/>
          <p:cNvSpPr>
            <a:spLocks noChangeArrowheads="1"/>
          </p:cNvSpPr>
          <p:nvPr/>
        </p:nvSpPr>
        <p:spPr bwMode="auto">
          <a:xfrm>
            <a:off x="8018463" y="2344738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</a:t>
            </a:r>
          </a:p>
        </p:txBody>
      </p:sp>
      <p:sp>
        <p:nvSpPr>
          <p:cNvPr id="162850" name="Oval 34"/>
          <p:cNvSpPr>
            <a:spLocks noChangeArrowheads="1"/>
          </p:cNvSpPr>
          <p:nvPr/>
        </p:nvSpPr>
        <p:spPr bwMode="auto">
          <a:xfrm>
            <a:off x="7332663" y="34877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SB</a:t>
            </a:r>
          </a:p>
        </p:txBody>
      </p:sp>
      <p:cxnSp>
        <p:nvCxnSpPr>
          <p:cNvPr id="162851" name="AutoShape 35"/>
          <p:cNvCxnSpPr>
            <a:cxnSpLocks noChangeShapeType="1"/>
            <a:stCxn id="162842" idx="2"/>
            <a:endCxn id="162843" idx="6"/>
          </p:cNvCxnSpPr>
          <p:nvPr/>
        </p:nvCxnSpPr>
        <p:spPr bwMode="auto">
          <a:xfrm flipH="1" flipV="1">
            <a:off x="6265863" y="2192338"/>
            <a:ext cx="68580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2852" name="AutoShape 36"/>
          <p:cNvCxnSpPr>
            <a:cxnSpLocks noChangeShapeType="1"/>
            <a:stCxn id="162842" idx="7"/>
            <a:endCxn id="162846" idx="3"/>
          </p:cNvCxnSpPr>
          <p:nvPr/>
        </p:nvCxnSpPr>
        <p:spPr bwMode="auto">
          <a:xfrm flipV="1">
            <a:off x="7212013" y="1843088"/>
            <a:ext cx="469900" cy="5461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2853" name="AutoShape 37"/>
          <p:cNvCxnSpPr>
            <a:cxnSpLocks noChangeShapeType="1"/>
            <a:stCxn id="162847" idx="1"/>
            <a:endCxn id="162842" idx="5"/>
          </p:cNvCxnSpPr>
          <p:nvPr/>
        </p:nvCxnSpPr>
        <p:spPr bwMode="auto">
          <a:xfrm flipH="1" flipV="1">
            <a:off x="7212013" y="2605088"/>
            <a:ext cx="546100" cy="469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Forming a piconet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devices in a piconet hop together</a:t>
            </a:r>
          </a:p>
          <a:p>
            <a:pPr lvl="1"/>
            <a:r>
              <a:rPr lang="en-US"/>
              <a:t>Master gives slaves its clock and device ID</a:t>
            </a:r>
          </a:p>
          <a:p>
            <a:pPr lvl="2"/>
            <a:r>
              <a:rPr lang="en-US"/>
              <a:t>Hopping pattern: determined by device ID (48 bit, unique worldwide)</a:t>
            </a:r>
          </a:p>
          <a:p>
            <a:pPr lvl="2"/>
            <a:r>
              <a:rPr lang="en-US"/>
              <a:t>Phase in hopping pattern determined by clock</a:t>
            </a:r>
          </a:p>
          <a:p>
            <a:r>
              <a:rPr lang="en-US"/>
              <a:t>Addressing</a:t>
            </a:r>
          </a:p>
          <a:p>
            <a:pPr lvl="1"/>
            <a:r>
              <a:rPr lang="en-US"/>
              <a:t>Active Member Address (AMA, 3 bit)</a:t>
            </a:r>
          </a:p>
          <a:p>
            <a:pPr lvl="1"/>
            <a:r>
              <a:rPr lang="en-US"/>
              <a:t>Parked Member Address (PMA, 8 bit)</a:t>
            </a:r>
          </a:p>
        </p:txBody>
      </p:sp>
      <p:sp>
        <p:nvSpPr>
          <p:cNvPr id="163845" name="Oval 5"/>
          <p:cNvSpPr>
            <a:spLocks noChangeArrowheads="1"/>
          </p:cNvSpPr>
          <p:nvPr/>
        </p:nvSpPr>
        <p:spPr bwMode="auto">
          <a:xfrm>
            <a:off x="2266950" y="48609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SB</a:t>
            </a:r>
          </a:p>
        </p:txBody>
      </p:sp>
      <p:sp>
        <p:nvSpPr>
          <p:cNvPr id="163846" name="Oval 6"/>
          <p:cNvSpPr>
            <a:spLocks noChangeArrowheads="1"/>
          </p:cNvSpPr>
          <p:nvPr/>
        </p:nvSpPr>
        <p:spPr bwMode="auto">
          <a:xfrm>
            <a:off x="1276350" y="45561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SB</a:t>
            </a:r>
          </a:p>
        </p:txBody>
      </p:sp>
      <p:sp>
        <p:nvSpPr>
          <p:cNvPr id="163847" name="Oval 7"/>
          <p:cNvSpPr>
            <a:spLocks noChangeArrowheads="1"/>
          </p:cNvSpPr>
          <p:nvPr/>
        </p:nvSpPr>
        <p:spPr bwMode="auto">
          <a:xfrm>
            <a:off x="2038350" y="59277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SB</a:t>
            </a:r>
          </a:p>
        </p:txBody>
      </p:sp>
      <p:sp>
        <p:nvSpPr>
          <p:cNvPr id="163848" name="Oval 8"/>
          <p:cNvSpPr>
            <a:spLocks noChangeArrowheads="1"/>
          </p:cNvSpPr>
          <p:nvPr/>
        </p:nvSpPr>
        <p:spPr bwMode="auto">
          <a:xfrm>
            <a:off x="1200150" y="54705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SB</a:t>
            </a:r>
          </a:p>
        </p:txBody>
      </p:sp>
      <p:sp>
        <p:nvSpPr>
          <p:cNvPr id="163849" name="Oval 9"/>
          <p:cNvSpPr>
            <a:spLocks noChangeArrowheads="1"/>
          </p:cNvSpPr>
          <p:nvPr/>
        </p:nvSpPr>
        <p:spPr bwMode="auto">
          <a:xfrm>
            <a:off x="2952750" y="40989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SB</a:t>
            </a:r>
          </a:p>
        </p:txBody>
      </p:sp>
      <p:sp>
        <p:nvSpPr>
          <p:cNvPr id="163850" name="Oval 10"/>
          <p:cNvSpPr>
            <a:spLocks noChangeArrowheads="1"/>
          </p:cNvSpPr>
          <p:nvPr/>
        </p:nvSpPr>
        <p:spPr bwMode="auto">
          <a:xfrm>
            <a:off x="3028950" y="55467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SB</a:t>
            </a:r>
          </a:p>
        </p:txBody>
      </p:sp>
      <p:sp>
        <p:nvSpPr>
          <p:cNvPr id="163851" name="Oval 11"/>
          <p:cNvSpPr>
            <a:spLocks noChangeArrowheads="1"/>
          </p:cNvSpPr>
          <p:nvPr/>
        </p:nvSpPr>
        <p:spPr bwMode="auto">
          <a:xfrm>
            <a:off x="2190750" y="39465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SB</a:t>
            </a:r>
          </a:p>
        </p:txBody>
      </p:sp>
      <p:sp>
        <p:nvSpPr>
          <p:cNvPr id="163852" name="Oval 12"/>
          <p:cNvSpPr>
            <a:spLocks noChangeArrowheads="1"/>
          </p:cNvSpPr>
          <p:nvPr/>
        </p:nvSpPr>
        <p:spPr bwMode="auto">
          <a:xfrm>
            <a:off x="3333750" y="48609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SB</a:t>
            </a:r>
          </a:p>
        </p:txBody>
      </p:sp>
      <p:sp>
        <p:nvSpPr>
          <p:cNvPr id="163853" name="Oval 13"/>
          <p:cNvSpPr>
            <a:spLocks noChangeArrowheads="1"/>
          </p:cNvSpPr>
          <p:nvPr/>
        </p:nvSpPr>
        <p:spPr bwMode="auto">
          <a:xfrm>
            <a:off x="2647950" y="60039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SB</a:t>
            </a:r>
          </a:p>
        </p:txBody>
      </p:sp>
      <p:sp>
        <p:nvSpPr>
          <p:cNvPr id="163857" name="Oval 17"/>
          <p:cNvSpPr>
            <a:spLocks noChangeArrowheads="1"/>
          </p:cNvSpPr>
          <p:nvPr/>
        </p:nvSpPr>
        <p:spPr bwMode="auto">
          <a:xfrm>
            <a:off x="5772150" y="3184525"/>
            <a:ext cx="3048000" cy="3124200"/>
          </a:xfrm>
          <a:prstGeom prst="ellipse">
            <a:avLst/>
          </a:prstGeom>
          <a:solidFill>
            <a:srgbClr val="DADAF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58" name="Oval 18"/>
          <p:cNvSpPr>
            <a:spLocks noChangeArrowheads="1"/>
          </p:cNvSpPr>
          <p:nvPr/>
        </p:nvSpPr>
        <p:spPr bwMode="auto">
          <a:xfrm>
            <a:off x="7143750" y="4403725"/>
            <a:ext cx="304800" cy="304800"/>
          </a:xfrm>
          <a:prstGeom prst="ellipse">
            <a:avLst/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M</a:t>
            </a:r>
          </a:p>
        </p:txBody>
      </p:sp>
      <p:sp>
        <p:nvSpPr>
          <p:cNvPr id="163859" name="Oval 19"/>
          <p:cNvSpPr>
            <a:spLocks noChangeArrowheads="1"/>
          </p:cNvSpPr>
          <p:nvPr/>
        </p:nvSpPr>
        <p:spPr bwMode="auto">
          <a:xfrm>
            <a:off x="6153150" y="4098925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</a:t>
            </a:r>
          </a:p>
        </p:txBody>
      </p:sp>
      <p:sp>
        <p:nvSpPr>
          <p:cNvPr id="163860" name="Oval 20"/>
          <p:cNvSpPr>
            <a:spLocks noChangeArrowheads="1"/>
          </p:cNvSpPr>
          <p:nvPr/>
        </p:nvSpPr>
        <p:spPr bwMode="auto">
          <a:xfrm>
            <a:off x="6915150" y="5470525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</a:t>
            </a:r>
          </a:p>
        </p:txBody>
      </p:sp>
      <p:sp>
        <p:nvSpPr>
          <p:cNvPr id="163861" name="Oval 21"/>
          <p:cNvSpPr>
            <a:spLocks noChangeArrowheads="1"/>
          </p:cNvSpPr>
          <p:nvPr/>
        </p:nvSpPr>
        <p:spPr bwMode="auto">
          <a:xfrm>
            <a:off x="6076950" y="50133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SB</a:t>
            </a:r>
          </a:p>
        </p:txBody>
      </p:sp>
      <p:sp>
        <p:nvSpPr>
          <p:cNvPr id="163862" name="Oval 22"/>
          <p:cNvSpPr>
            <a:spLocks noChangeArrowheads="1"/>
          </p:cNvSpPr>
          <p:nvPr/>
        </p:nvSpPr>
        <p:spPr bwMode="auto">
          <a:xfrm>
            <a:off x="7829550" y="3641725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</a:t>
            </a:r>
          </a:p>
        </p:txBody>
      </p:sp>
      <p:sp>
        <p:nvSpPr>
          <p:cNvPr id="163863" name="Oval 23"/>
          <p:cNvSpPr>
            <a:spLocks noChangeArrowheads="1"/>
          </p:cNvSpPr>
          <p:nvPr/>
        </p:nvSpPr>
        <p:spPr bwMode="auto">
          <a:xfrm>
            <a:off x="7905750" y="5089525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</a:t>
            </a:r>
          </a:p>
        </p:txBody>
      </p:sp>
      <p:sp>
        <p:nvSpPr>
          <p:cNvPr id="163864" name="Oval 24"/>
          <p:cNvSpPr>
            <a:spLocks noChangeArrowheads="1"/>
          </p:cNvSpPr>
          <p:nvPr/>
        </p:nvSpPr>
        <p:spPr bwMode="auto">
          <a:xfrm>
            <a:off x="7067550" y="3489325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</a:t>
            </a:r>
          </a:p>
        </p:txBody>
      </p:sp>
      <p:sp>
        <p:nvSpPr>
          <p:cNvPr id="163865" name="Oval 25"/>
          <p:cNvSpPr>
            <a:spLocks noChangeArrowheads="1"/>
          </p:cNvSpPr>
          <p:nvPr/>
        </p:nvSpPr>
        <p:spPr bwMode="auto">
          <a:xfrm>
            <a:off x="8210550" y="4403725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</a:t>
            </a:r>
          </a:p>
        </p:txBody>
      </p:sp>
      <p:sp>
        <p:nvSpPr>
          <p:cNvPr id="163866" name="Oval 26"/>
          <p:cNvSpPr>
            <a:spLocks noChangeArrowheads="1"/>
          </p:cNvSpPr>
          <p:nvPr/>
        </p:nvSpPr>
        <p:spPr bwMode="auto">
          <a:xfrm>
            <a:off x="7524750" y="55467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SB</a:t>
            </a:r>
          </a:p>
        </p:txBody>
      </p:sp>
      <p:cxnSp>
        <p:nvCxnSpPr>
          <p:cNvPr id="163867" name="AutoShape 27"/>
          <p:cNvCxnSpPr>
            <a:cxnSpLocks noChangeShapeType="1"/>
            <a:stCxn id="163858" idx="2"/>
            <a:endCxn id="163859" idx="6"/>
          </p:cNvCxnSpPr>
          <p:nvPr/>
        </p:nvCxnSpPr>
        <p:spPr bwMode="auto">
          <a:xfrm flipH="1" flipV="1">
            <a:off x="6457950" y="4251325"/>
            <a:ext cx="68580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3868" name="AutoShape 28"/>
          <p:cNvCxnSpPr>
            <a:cxnSpLocks noChangeShapeType="1"/>
            <a:stCxn id="163858" idx="7"/>
            <a:endCxn id="163862" idx="3"/>
          </p:cNvCxnSpPr>
          <p:nvPr/>
        </p:nvCxnSpPr>
        <p:spPr bwMode="auto">
          <a:xfrm flipV="1">
            <a:off x="7404100" y="3902075"/>
            <a:ext cx="469900" cy="5461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3869" name="AutoShape 29"/>
          <p:cNvCxnSpPr>
            <a:cxnSpLocks noChangeShapeType="1"/>
            <a:stCxn id="163863" idx="1"/>
            <a:endCxn id="163858" idx="5"/>
          </p:cNvCxnSpPr>
          <p:nvPr/>
        </p:nvCxnSpPr>
        <p:spPr bwMode="auto">
          <a:xfrm flipH="1" flipV="1">
            <a:off x="7404100" y="4664075"/>
            <a:ext cx="546100" cy="4699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63870" name="AutoShape 30"/>
          <p:cNvSpPr>
            <a:spLocks noChangeArrowheads="1"/>
          </p:cNvSpPr>
          <p:nvPr/>
        </p:nvSpPr>
        <p:spPr bwMode="auto">
          <a:xfrm>
            <a:off x="4324350" y="4632325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2" name="Text Box 32"/>
          <p:cNvSpPr txBox="1">
            <a:spLocks noChangeArrowheads="1"/>
          </p:cNvSpPr>
          <p:nvPr/>
        </p:nvSpPr>
        <p:spPr bwMode="auto">
          <a:xfrm>
            <a:off x="3028950" y="4556125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  <a:sym typeface="Wingdings" pitchFamily="2" charset="2"/>
              </a:rPr>
              <a:t></a:t>
            </a:r>
            <a:endParaRPr lang="en-US" sz="2800">
              <a:latin typeface="Arial" charset="0"/>
            </a:endParaRPr>
          </a:p>
        </p:txBody>
      </p:sp>
      <p:sp>
        <p:nvSpPr>
          <p:cNvPr id="163873" name="Rectangle 33"/>
          <p:cNvSpPr>
            <a:spLocks noChangeArrowheads="1"/>
          </p:cNvSpPr>
          <p:nvPr/>
        </p:nvSpPr>
        <p:spPr bwMode="auto">
          <a:xfrm>
            <a:off x="2647950" y="3794125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  <a:sym typeface="Wingdings" pitchFamily="2" charset="2"/>
              </a:rPr>
              <a:t></a:t>
            </a:r>
          </a:p>
        </p:txBody>
      </p:sp>
      <p:sp>
        <p:nvSpPr>
          <p:cNvPr id="163874" name="Rectangle 34"/>
          <p:cNvSpPr>
            <a:spLocks noChangeArrowheads="1"/>
          </p:cNvSpPr>
          <p:nvPr/>
        </p:nvSpPr>
        <p:spPr bwMode="auto">
          <a:xfrm>
            <a:off x="2724150" y="5241925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  <a:sym typeface="Wingdings" pitchFamily="2" charset="2"/>
              </a:rPr>
              <a:t></a:t>
            </a:r>
          </a:p>
        </p:txBody>
      </p:sp>
      <p:sp>
        <p:nvSpPr>
          <p:cNvPr id="163875" name="Rectangle 35"/>
          <p:cNvSpPr>
            <a:spLocks noChangeArrowheads="1"/>
          </p:cNvSpPr>
          <p:nvPr/>
        </p:nvSpPr>
        <p:spPr bwMode="auto">
          <a:xfrm>
            <a:off x="2343150" y="5699125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  <a:sym typeface="Wingdings" pitchFamily="2" charset="2"/>
              </a:rPr>
              <a:t></a:t>
            </a:r>
          </a:p>
        </p:txBody>
      </p:sp>
      <p:sp>
        <p:nvSpPr>
          <p:cNvPr id="163876" name="Rectangle 36"/>
          <p:cNvSpPr>
            <a:spLocks noChangeArrowheads="1"/>
          </p:cNvSpPr>
          <p:nvPr/>
        </p:nvSpPr>
        <p:spPr bwMode="auto">
          <a:xfrm>
            <a:off x="1733550" y="5622925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  <a:sym typeface="Wingdings" pitchFamily="2" charset="2"/>
              </a:rPr>
              <a:t></a:t>
            </a:r>
          </a:p>
        </p:txBody>
      </p:sp>
      <p:sp>
        <p:nvSpPr>
          <p:cNvPr id="163877" name="Rectangle 37"/>
          <p:cNvSpPr>
            <a:spLocks noChangeArrowheads="1"/>
          </p:cNvSpPr>
          <p:nvPr/>
        </p:nvSpPr>
        <p:spPr bwMode="auto">
          <a:xfrm>
            <a:off x="1962150" y="4556125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  <a:sym typeface="Wingdings" pitchFamily="2" charset="2"/>
              </a:rPr>
              <a:t></a:t>
            </a:r>
          </a:p>
        </p:txBody>
      </p:sp>
      <p:sp>
        <p:nvSpPr>
          <p:cNvPr id="163878" name="Rectangle 38"/>
          <p:cNvSpPr>
            <a:spLocks noChangeArrowheads="1"/>
          </p:cNvSpPr>
          <p:nvPr/>
        </p:nvSpPr>
        <p:spPr bwMode="auto">
          <a:xfrm>
            <a:off x="1885950" y="3641725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  <a:sym typeface="Wingdings" pitchFamily="2" charset="2"/>
              </a:rPr>
              <a:t></a:t>
            </a:r>
          </a:p>
        </p:txBody>
      </p:sp>
      <p:sp>
        <p:nvSpPr>
          <p:cNvPr id="163879" name="Rectangle 39"/>
          <p:cNvSpPr>
            <a:spLocks noChangeArrowheads="1"/>
          </p:cNvSpPr>
          <p:nvPr/>
        </p:nvSpPr>
        <p:spPr bwMode="auto">
          <a:xfrm>
            <a:off x="971550" y="4251325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  <a:sym typeface="Wingdings" pitchFamily="2" charset="2"/>
              </a:rPr>
              <a:t></a:t>
            </a:r>
          </a:p>
        </p:txBody>
      </p:sp>
      <p:sp>
        <p:nvSpPr>
          <p:cNvPr id="163880" name="Rectangle 40"/>
          <p:cNvSpPr>
            <a:spLocks noChangeArrowheads="1"/>
          </p:cNvSpPr>
          <p:nvPr/>
        </p:nvSpPr>
        <p:spPr bwMode="auto">
          <a:xfrm>
            <a:off x="895350" y="5165725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  <a:sym typeface="Wingdings" pitchFamily="2" charset="2"/>
              </a:rPr>
              <a:t></a:t>
            </a:r>
          </a:p>
        </p:txBody>
      </p:sp>
      <p:sp>
        <p:nvSpPr>
          <p:cNvPr id="163881" name="Text Box 41"/>
          <p:cNvSpPr txBox="1">
            <a:spLocks noChangeArrowheads="1"/>
          </p:cNvSpPr>
          <p:nvPr/>
        </p:nvSpPr>
        <p:spPr bwMode="auto">
          <a:xfrm>
            <a:off x="7905750" y="4098925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  <a:sym typeface="Wingdings" pitchFamily="2" charset="2"/>
              </a:rPr>
              <a:t></a:t>
            </a:r>
          </a:p>
        </p:txBody>
      </p:sp>
      <p:sp>
        <p:nvSpPr>
          <p:cNvPr id="163882" name="Rectangle 42"/>
          <p:cNvSpPr>
            <a:spLocks noChangeArrowheads="1"/>
          </p:cNvSpPr>
          <p:nvPr/>
        </p:nvSpPr>
        <p:spPr bwMode="auto">
          <a:xfrm>
            <a:off x="7524750" y="3336925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  <a:sym typeface="Wingdings" pitchFamily="2" charset="2"/>
              </a:rPr>
              <a:t></a:t>
            </a:r>
          </a:p>
        </p:txBody>
      </p:sp>
      <p:sp>
        <p:nvSpPr>
          <p:cNvPr id="163883" name="Rectangle 43"/>
          <p:cNvSpPr>
            <a:spLocks noChangeArrowheads="1"/>
          </p:cNvSpPr>
          <p:nvPr/>
        </p:nvSpPr>
        <p:spPr bwMode="auto">
          <a:xfrm>
            <a:off x="7600950" y="4784725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  <a:sym typeface="Wingdings" pitchFamily="2" charset="2"/>
              </a:rPr>
              <a:t></a:t>
            </a:r>
          </a:p>
        </p:txBody>
      </p:sp>
      <p:sp>
        <p:nvSpPr>
          <p:cNvPr id="163884" name="Rectangle 44"/>
          <p:cNvSpPr>
            <a:spLocks noChangeArrowheads="1"/>
          </p:cNvSpPr>
          <p:nvPr/>
        </p:nvSpPr>
        <p:spPr bwMode="auto">
          <a:xfrm>
            <a:off x="7219950" y="5241925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  <a:sym typeface="Wingdings" pitchFamily="2" charset="2"/>
              </a:rPr>
              <a:t></a:t>
            </a:r>
          </a:p>
        </p:txBody>
      </p:sp>
      <p:sp>
        <p:nvSpPr>
          <p:cNvPr id="163885" name="Rectangle 45"/>
          <p:cNvSpPr>
            <a:spLocks noChangeArrowheads="1"/>
          </p:cNvSpPr>
          <p:nvPr/>
        </p:nvSpPr>
        <p:spPr bwMode="auto">
          <a:xfrm>
            <a:off x="6610350" y="5165725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  <a:sym typeface="Wingdings" pitchFamily="2" charset="2"/>
              </a:rPr>
              <a:t></a:t>
            </a:r>
          </a:p>
        </p:txBody>
      </p:sp>
      <p:sp>
        <p:nvSpPr>
          <p:cNvPr id="163886" name="Rectangle 46"/>
          <p:cNvSpPr>
            <a:spLocks noChangeArrowheads="1"/>
          </p:cNvSpPr>
          <p:nvPr/>
        </p:nvSpPr>
        <p:spPr bwMode="auto">
          <a:xfrm>
            <a:off x="6838950" y="4098925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  <a:sym typeface="Wingdings" pitchFamily="2" charset="2"/>
              </a:rPr>
              <a:t></a:t>
            </a:r>
          </a:p>
        </p:txBody>
      </p:sp>
      <p:sp>
        <p:nvSpPr>
          <p:cNvPr id="163887" name="Rectangle 47"/>
          <p:cNvSpPr>
            <a:spLocks noChangeArrowheads="1"/>
          </p:cNvSpPr>
          <p:nvPr/>
        </p:nvSpPr>
        <p:spPr bwMode="auto">
          <a:xfrm>
            <a:off x="6762750" y="3184525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  <a:sym typeface="Wingdings" pitchFamily="2" charset="2"/>
              </a:rPr>
              <a:t></a:t>
            </a:r>
          </a:p>
        </p:txBody>
      </p:sp>
      <p:sp>
        <p:nvSpPr>
          <p:cNvPr id="163888" name="Rectangle 48"/>
          <p:cNvSpPr>
            <a:spLocks noChangeArrowheads="1"/>
          </p:cNvSpPr>
          <p:nvPr/>
        </p:nvSpPr>
        <p:spPr bwMode="auto">
          <a:xfrm>
            <a:off x="5848350" y="3794125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  <a:sym typeface="Wingdings" pitchFamily="2" charset="2"/>
              </a:rPr>
              <a:t></a:t>
            </a:r>
          </a:p>
        </p:txBody>
      </p:sp>
      <p:sp>
        <p:nvSpPr>
          <p:cNvPr id="163889" name="Rectangle 49"/>
          <p:cNvSpPr>
            <a:spLocks noChangeArrowheads="1"/>
          </p:cNvSpPr>
          <p:nvPr/>
        </p:nvSpPr>
        <p:spPr bwMode="auto">
          <a:xfrm>
            <a:off x="5772150" y="4708525"/>
            <a:ext cx="50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>
                <a:latin typeface="Arial" charset="0"/>
                <a:sym typeface="Wingdings" pitchFamily="2" charset="2"/>
              </a:rPr>
              <a:t>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Comparison: infrared vs. radio transmission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/>
              <a:t>Infrared</a:t>
            </a:r>
          </a:p>
          <a:p>
            <a:pPr lvl="1"/>
            <a:r>
              <a:rPr lang="en-US" sz="1600"/>
              <a:t>uses IR diodes, diffuse light, multiple reflections (walls, furniture etc.)</a:t>
            </a:r>
          </a:p>
          <a:p>
            <a:r>
              <a:rPr lang="en-US" sz="1800"/>
              <a:t>Advantages</a:t>
            </a:r>
          </a:p>
          <a:p>
            <a:pPr lvl="1"/>
            <a:r>
              <a:rPr lang="en-US" sz="1600"/>
              <a:t>simple, cheap, available in many mobile devices</a:t>
            </a:r>
          </a:p>
          <a:p>
            <a:pPr lvl="1"/>
            <a:r>
              <a:rPr lang="en-US" sz="1600"/>
              <a:t>no licenses needed</a:t>
            </a:r>
          </a:p>
          <a:p>
            <a:pPr lvl="1"/>
            <a:r>
              <a:rPr lang="en-US" sz="1600"/>
              <a:t>simple shielding possible</a:t>
            </a:r>
          </a:p>
          <a:p>
            <a:r>
              <a:rPr lang="en-US" sz="1800"/>
              <a:t>Disadvantages</a:t>
            </a:r>
          </a:p>
          <a:p>
            <a:pPr lvl="1"/>
            <a:r>
              <a:rPr lang="en-US" sz="1600"/>
              <a:t>interference by sunlight, heat sources etc.</a:t>
            </a:r>
          </a:p>
          <a:p>
            <a:pPr lvl="1"/>
            <a:r>
              <a:rPr lang="en-US" sz="1600"/>
              <a:t>many things shield or absorb IR light </a:t>
            </a:r>
          </a:p>
          <a:p>
            <a:pPr lvl="1"/>
            <a:r>
              <a:rPr lang="en-US" sz="1600"/>
              <a:t>low bandwidth</a:t>
            </a:r>
          </a:p>
          <a:p>
            <a:r>
              <a:rPr lang="en-US" sz="1800"/>
              <a:t>Example</a:t>
            </a:r>
          </a:p>
          <a:p>
            <a:pPr lvl="1"/>
            <a:r>
              <a:rPr lang="en-US" sz="1600"/>
              <a:t>IrDA (Infrared Data Association) interface available everywhere</a:t>
            </a: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Radio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typically using the license free ISM band at 2.4 GHz </a:t>
            </a:r>
          </a:p>
          <a:p>
            <a:pPr>
              <a:lnSpc>
                <a:spcPct val="90000"/>
              </a:lnSpc>
            </a:pPr>
            <a:r>
              <a:rPr lang="en-US" sz="2000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experience from wireless WAN and mobile phones can be used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coverage of larger areas possible (radio can penetrate walls, furniture etc.) </a:t>
            </a:r>
          </a:p>
          <a:p>
            <a:pPr>
              <a:lnSpc>
                <a:spcPct val="90000"/>
              </a:lnSpc>
            </a:pPr>
            <a:r>
              <a:rPr lang="en-US" sz="2000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very limited license free frequency bands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shielding more difficult, interference with other electrical devices</a:t>
            </a:r>
          </a:p>
          <a:p>
            <a:pPr>
              <a:lnSpc>
                <a:spcPct val="90000"/>
              </a:lnSpc>
            </a:pPr>
            <a:r>
              <a:rPr lang="en-US" sz="200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Many different products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53" name="Oval 61"/>
          <p:cNvSpPr>
            <a:spLocks noChangeArrowheads="1"/>
          </p:cNvSpPr>
          <p:nvPr/>
        </p:nvSpPr>
        <p:spPr bwMode="auto">
          <a:xfrm>
            <a:off x="1676400" y="2941638"/>
            <a:ext cx="3048000" cy="3124200"/>
          </a:xfrm>
          <a:prstGeom prst="ellips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68" name="Oval 76"/>
          <p:cNvSpPr>
            <a:spLocks noChangeArrowheads="1"/>
          </p:cNvSpPr>
          <p:nvPr/>
        </p:nvSpPr>
        <p:spPr bwMode="auto">
          <a:xfrm>
            <a:off x="3733800" y="3170238"/>
            <a:ext cx="3048000" cy="31242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Scatternet</a:t>
            </a:r>
          </a:p>
        </p:txBody>
      </p:sp>
      <p:sp>
        <p:nvSpPr>
          <p:cNvPr id="110652" name="Rectangle 6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Linking of multiple co-located piconets through the sharing of common master or slave devices</a:t>
            </a:r>
          </a:p>
          <a:p>
            <a:pPr lvl="1"/>
            <a:r>
              <a:rPr lang="en-US"/>
              <a:t>Devices can be slave in one piconet and master of another</a:t>
            </a:r>
          </a:p>
          <a:p>
            <a:r>
              <a:rPr lang="en-US"/>
              <a:t>Communication between piconets</a:t>
            </a:r>
          </a:p>
          <a:p>
            <a:pPr lvl="1"/>
            <a:r>
              <a:rPr lang="en-US"/>
              <a:t>Devices jumping back and forth between the piconets</a:t>
            </a:r>
          </a:p>
        </p:txBody>
      </p:sp>
      <p:sp>
        <p:nvSpPr>
          <p:cNvPr id="110654" name="Text Box 62"/>
          <p:cNvSpPr txBox="1">
            <a:spLocks noChangeArrowheads="1"/>
          </p:cNvSpPr>
          <p:nvPr/>
        </p:nvSpPr>
        <p:spPr bwMode="auto">
          <a:xfrm>
            <a:off x="228600" y="5151438"/>
            <a:ext cx="14097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>
            <a:spAutoFit/>
          </a:bodyPr>
          <a:lstStyle/>
          <a:p>
            <a:pPr algn="l" defTabSz="992188" eaLnBrk="0" hangingPunct="0"/>
            <a:r>
              <a:rPr lang="en-US" sz="1700">
                <a:latin typeface="Arial" charset="0"/>
              </a:rPr>
              <a:t>M=Master</a:t>
            </a:r>
          </a:p>
          <a:p>
            <a:pPr algn="l" defTabSz="992188" eaLnBrk="0" hangingPunct="0"/>
            <a:r>
              <a:rPr lang="en-US" sz="1700">
                <a:latin typeface="Arial" charset="0"/>
              </a:rPr>
              <a:t>S=Slave</a:t>
            </a:r>
          </a:p>
          <a:p>
            <a:pPr algn="l" defTabSz="992188" eaLnBrk="0" hangingPunct="0"/>
            <a:r>
              <a:rPr lang="en-US" sz="1700">
                <a:latin typeface="Arial" charset="0"/>
              </a:rPr>
              <a:t>P=Parked</a:t>
            </a:r>
          </a:p>
          <a:p>
            <a:pPr algn="l" defTabSz="992188" eaLnBrk="0" hangingPunct="0"/>
            <a:r>
              <a:rPr lang="en-US" sz="1700">
                <a:latin typeface="Arial" charset="0"/>
              </a:rPr>
              <a:t>SB=Standby</a:t>
            </a:r>
          </a:p>
        </p:txBody>
      </p:sp>
      <p:sp>
        <p:nvSpPr>
          <p:cNvPr id="110656" name="Oval 64"/>
          <p:cNvSpPr>
            <a:spLocks noChangeArrowheads="1"/>
          </p:cNvSpPr>
          <p:nvPr/>
        </p:nvSpPr>
        <p:spPr bwMode="auto">
          <a:xfrm>
            <a:off x="3048000" y="4313238"/>
            <a:ext cx="304800" cy="304800"/>
          </a:xfrm>
          <a:prstGeom prst="ellipse">
            <a:avLst/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M</a:t>
            </a:r>
          </a:p>
        </p:txBody>
      </p:sp>
      <p:sp>
        <p:nvSpPr>
          <p:cNvPr id="110657" name="Oval 65"/>
          <p:cNvSpPr>
            <a:spLocks noChangeArrowheads="1"/>
          </p:cNvSpPr>
          <p:nvPr/>
        </p:nvSpPr>
        <p:spPr bwMode="auto">
          <a:xfrm>
            <a:off x="2057400" y="3856038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</a:t>
            </a:r>
          </a:p>
        </p:txBody>
      </p:sp>
      <p:sp>
        <p:nvSpPr>
          <p:cNvPr id="110658" name="Oval 66"/>
          <p:cNvSpPr>
            <a:spLocks noChangeArrowheads="1"/>
          </p:cNvSpPr>
          <p:nvPr/>
        </p:nvSpPr>
        <p:spPr bwMode="auto">
          <a:xfrm>
            <a:off x="2819400" y="5227638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</a:t>
            </a:r>
          </a:p>
        </p:txBody>
      </p:sp>
      <p:sp>
        <p:nvSpPr>
          <p:cNvPr id="110659" name="Oval 67"/>
          <p:cNvSpPr>
            <a:spLocks noChangeArrowheads="1"/>
          </p:cNvSpPr>
          <p:nvPr/>
        </p:nvSpPr>
        <p:spPr bwMode="auto">
          <a:xfrm>
            <a:off x="1981200" y="47704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SB</a:t>
            </a:r>
          </a:p>
        </p:txBody>
      </p:sp>
      <p:sp>
        <p:nvSpPr>
          <p:cNvPr id="110660" name="Oval 68"/>
          <p:cNvSpPr>
            <a:spLocks noChangeArrowheads="1"/>
          </p:cNvSpPr>
          <p:nvPr/>
        </p:nvSpPr>
        <p:spPr bwMode="auto">
          <a:xfrm>
            <a:off x="3733800" y="3398838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</a:t>
            </a:r>
          </a:p>
        </p:txBody>
      </p:sp>
      <p:sp>
        <p:nvSpPr>
          <p:cNvPr id="110661" name="Oval 69"/>
          <p:cNvSpPr>
            <a:spLocks noChangeArrowheads="1"/>
          </p:cNvSpPr>
          <p:nvPr/>
        </p:nvSpPr>
        <p:spPr bwMode="auto">
          <a:xfrm>
            <a:off x="3962400" y="4846638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</a:t>
            </a:r>
          </a:p>
        </p:txBody>
      </p:sp>
      <p:sp>
        <p:nvSpPr>
          <p:cNvPr id="110662" name="Oval 70"/>
          <p:cNvSpPr>
            <a:spLocks noChangeArrowheads="1"/>
          </p:cNvSpPr>
          <p:nvPr/>
        </p:nvSpPr>
        <p:spPr bwMode="auto">
          <a:xfrm>
            <a:off x="2971800" y="3246438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</a:t>
            </a:r>
          </a:p>
        </p:txBody>
      </p:sp>
      <p:sp>
        <p:nvSpPr>
          <p:cNvPr id="110663" name="Oval 71"/>
          <p:cNvSpPr>
            <a:spLocks noChangeArrowheads="1"/>
          </p:cNvSpPr>
          <p:nvPr/>
        </p:nvSpPr>
        <p:spPr bwMode="auto">
          <a:xfrm>
            <a:off x="4114800" y="4160838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</a:t>
            </a:r>
          </a:p>
        </p:txBody>
      </p:sp>
      <p:sp>
        <p:nvSpPr>
          <p:cNvPr id="110664" name="Oval 72"/>
          <p:cNvSpPr>
            <a:spLocks noChangeArrowheads="1"/>
          </p:cNvSpPr>
          <p:nvPr/>
        </p:nvSpPr>
        <p:spPr bwMode="auto">
          <a:xfrm>
            <a:off x="3429000" y="53038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SB</a:t>
            </a:r>
          </a:p>
        </p:txBody>
      </p:sp>
      <p:cxnSp>
        <p:nvCxnSpPr>
          <p:cNvPr id="110665" name="AutoShape 73"/>
          <p:cNvCxnSpPr>
            <a:cxnSpLocks noChangeShapeType="1"/>
            <a:stCxn id="110656" idx="2"/>
            <a:endCxn id="110657" idx="6"/>
          </p:cNvCxnSpPr>
          <p:nvPr/>
        </p:nvCxnSpPr>
        <p:spPr bwMode="auto">
          <a:xfrm flipH="1" flipV="1">
            <a:off x="2362200" y="4008438"/>
            <a:ext cx="685800" cy="4572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0666" name="AutoShape 74"/>
          <p:cNvCxnSpPr>
            <a:cxnSpLocks noChangeShapeType="1"/>
            <a:stCxn id="110656" idx="7"/>
            <a:endCxn id="110660" idx="3"/>
          </p:cNvCxnSpPr>
          <p:nvPr/>
        </p:nvCxnSpPr>
        <p:spPr bwMode="auto">
          <a:xfrm flipV="1">
            <a:off x="3308350" y="3659188"/>
            <a:ext cx="469900" cy="698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0667" name="AutoShape 75"/>
          <p:cNvCxnSpPr>
            <a:cxnSpLocks noChangeShapeType="1"/>
            <a:stCxn id="110661" idx="1"/>
            <a:endCxn id="110656" idx="5"/>
          </p:cNvCxnSpPr>
          <p:nvPr/>
        </p:nvCxnSpPr>
        <p:spPr bwMode="auto">
          <a:xfrm flipH="1" flipV="1">
            <a:off x="3308350" y="4573588"/>
            <a:ext cx="698500" cy="317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0669" name="Oval 77"/>
          <p:cNvSpPr>
            <a:spLocks noChangeArrowheads="1"/>
          </p:cNvSpPr>
          <p:nvPr/>
        </p:nvSpPr>
        <p:spPr bwMode="auto">
          <a:xfrm>
            <a:off x="5181600" y="4541838"/>
            <a:ext cx="304800" cy="304800"/>
          </a:xfrm>
          <a:prstGeom prst="ellipse">
            <a:avLst/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M</a:t>
            </a:r>
          </a:p>
        </p:txBody>
      </p:sp>
      <p:sp>
        <p:nvSpPr>
          <p:cNvPr id="110670" name="Oval 78"/>
          <p:cNvSpPr>
            <a:spLocks noChangeArrowheads="1"/>
          </p:cNvSpPr>
          <p:nvPr/>
        </p:nvSpPr>
        <p:spPr bwMode="auto">
          <a:xfrm>
            <a:off x="4724400" y="3475038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</a:t>
            </a:r>
          </a:p>
        </p:txBody>
      </p:sp>
      <p:sp>
        <p:nvSpPr>
          <p:cNvPr id="110671" name="Oval 79"/>
          <p:cNvSpPr>
            <a:spLocks noChangeArrowheads="1"/>
          </p:cNvSpPr>
          <p:nvPr/>
        </p:nvSpPr>
        <p:spPr bwMode="auto">
          <a:xfrm>
            <a:off x="5029200" y="5761038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</a:t>
            </a:r>
          </a:p>
        </p:txBody>
      </p:sp>
      <p:sp>
        <p:nvSpPr>
          <p:cNvPr id="110672" name="Oval 80"/>
          <p:cNvSpPr>
            <a:spLocks noChangeArrowheads="1"/>
          </p:cNvSpPr>
          <p:nvPr/>
        </p:nvSpPr>
        <p:spPr bwMode="auto">
          <a:xfrm>
            <a:off x="5867400" y="4008438"/>
            <a:ext cx="304800" cy="3048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</a:t>
            </a:r>
          </a:p>
        </p:txBody>
      </p:sp>
      <p:sp>
        <p:nvSpPr>
          <p:cNvPr id="110673" name="Oval 81"/>
          <p:cNvSpPr>
            <a:spLocks noChangeArrowheads="1"/>
          </p:cNvSpPr>
          <p:nvPr/>
        </p:nvSpPr>
        <p:spPr bwMode="auto">
          <a:xfrm>
            <a:off x="5715000" y="530383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SB</a:t>
            </a:r>
          </a:p>
        </p:txBody>
      </p:sp>
      <p:cxnSp>
        <p:nvCxnSpPr>
          <p:cNvPr id="110674" name="AutoShape 82"/>
          <p:cNvCxnSpPr>
            <a:cxnSpLocks noChangeShapeType="1"/>
            <a:stCxn id="110669" idx="0"/>
            <a:endCxn id="110670" idx="5"/>
          </p:cNvCxnSpPr>
          <p:nvPr/>
        </p:nvCxnSpPr>
        <p:spPr bwMode="auto">
          <a:xfrm flipH="1" flipV="1">
            <a:off x="4984750" y="3735388"/>
            <a:ext cx="349250" cy="806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0675" name="AutoShape 83"/>
          <p:cNvCxnSpPr>
            <a:cxnSpLocks noChangeShapeType="1"/>
            <a:stCxn id="110669" idx="2"/>
            <a:endCxn id="110661" idx="6"/>
          </p:cNvCxnSpPr>
          <p:nvPr/>
        </p:nvCxnSpPr>
        <p:spPr bwMode="auto">
          <a:xfrm flipH="1">
            <a:off x="4267200" y="4694238"/>
            <a:ext cx="914400" cy="304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0676" name="AutoShape 84"/>
          <p:cNvCxnSpPr>
            <a:cxnSpLocks noChangeShapeType="1"/>
            <a:stCxn id="110669" idx="4"/>
            <a:endCxn id="110671" idx="0"/>
          </p:cNvCxnSpPr>
          <p:nvPr/>
        </p:nvCxnSpPr>
        <p:spPr bwMode="auto">
          <a:xfrm flipH="1">
            <a:off x="5181600" y="4846638"/>
            <a:ext cx="152400" cy="914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0677" name="Text Box 85"/>
          <p:cNvSpPr txBox="1">
            <a:spLocks noChangeArrowheads="1"/>
          </p:cNvSpPr>
          <p:nvPr/>
        </p:nvSpPr>
        <p:spPr bwMode="auto">
          <a:xfrm>
            <a:off x="7308850" y="2924175"/>
            <a:ext cx="13366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Piconets</a:t>
            </a:r>
          </a:p>
          <a:p>
            <a:pPr algn="l" eaLnBrk="0" hangingPunct="0"/>
            <a:r>
              <a:rPr lang="en-US" sz="1600">
                <a:latin typeface="Arial" charset="0"/>
              </a:rPr>
              <a:t>(each with a </a:t>
            </a:r>
          </a:p>
          <a:p>
            <a:pPr algn="l" eaLnBrk="0" hangingPunct="0"/>
            <a:r>
              <a:rPr lang="en-US" sz="1600">
                <a:latin typeface="Arial" charset="0"/>
              </a:rPr>
              <a:t>capacity of </a:t>
            </a:r>
          </a:p>
          <a:p>
            <a:pPr algn="l" eaLnBrk="0" hangingPunct="0"/>
            <a:r>
              <a:rPr lang="en-US" sz="1600">
                <a:latin typeface="Arial" charset="0"/>
              </a:rPr>
              <a:t>720 kbit/s)</a:t>
            </a:r>
          </a:p>
        </p:txBody>
      </p:sp>
      <p:sp>
        <p:nvSpPr>
          <p:cNvPr id="110678" name="Line 86"/>
          <p:cNvSpPr>
            <a:spLocks noChangeShapeType="1"/>
          </p:cNvSpPr>
          <p:nvPr/>
        </p:nvSpPr>
        <p:spPr bwMode="auto">
          <a:xfrm flipH="1" flipV="1">
            <a:off x="3635375" y="2997200"/>
            <a:ext cx="374491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679" name="Line 87"/>
          <p:cNvSpPr>
            <a:spLocks noChangeShapeType="1"/>
          </p:cNvSpPr>
          <p:nvPr/>
        </p:nvSpPr>
        <p:spPr bwMode="auto">
          <a:xfrm flipH="1">
            <a:off x="5943600" y="3068638"/>
            <a:ext cx="1436688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95" name="Line 31"/>
          <p:cNvSpPr>
            <a:spLocks noChangeShapeType="1"/>
          </p:cNvSpPr>
          <p:nvPr/>
        </p:nvSpPr>
        <p:spPr bwMode="auto">
          <a:xfrm flipV="1">
            <a:off x="1870075" y="2339975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911" name="Line 47"/>
          <p:cNvSpPr>
            <a:spLocks noChangeShapeType="1"/>
          </p:cNvSpPr>
          <p:nvPr/>
        </p:nvSpPr>
        <p:spPr bwMode="auto">
          <a:xfrm flipV="1">
            <a:off x="2517775" y="2843213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912" name="Line 48"/>
          <p:cNvSpPr>
            <a:spLocks noChangeShapeType="1"/>
          </p:cNvSpPr>
          <p:nvPr/>
        </p:nvSpPr>
        <p:spPr bwMode="auto">
          <a:xfrm flipV="1">
            <a:off x="1870075" y="2843213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Bluetooth protocol stack</a:t>
            </a: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414338" y="4859338"/>
            <a:ext cx="75438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Radio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414338" y="4402138"/>
            <a:ext cx="75438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Baseband</a:t>
            </a: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5672138" y="3944938"/>
            <a:ext cx="22860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Link Manager</a:t>
            </a:r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7196138" y="1582738"/>
            <a:ext cx="762000" cy="22098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Control</a:t>
            </a: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1023938" y="3868738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8034338" y="3487738"/>
            <a:ext cx="1063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Host</a:t>
            </a:r>
          </a:p>
          <a:p>
            <a:pPr algn="l" eaLnBrk="0" hangingPunct="0"/>
            <a:r>
              <a:rPr lang="en-US" sz="1600">
                <a:latin typeface="Arial" charset="0"/>
              </a:rPr>
              <a:t>Controller</a:t>
            </a:r>
          </a:p>
          <a:p>
            <a:pPr algn="l" eaLnBrk="0" hangingPunct="0"/>
            <a:r>
              <a:rPr lang="en-US" sz="1600">
                <a:latin typeface="Arial" charset="0"/>
              </a:rPr>
              <a:t>Interface</a:t>
            </a:r>
          </a:p>
        </p:txBody>
      </p:sp>
      <p:sp>
        <p:nvSpPr>
          <p:cNvPr id="164874" name="Rectangle 10"/>
          <p:cNvSpPr>
            <a:spLocks noChangeArrowheads="1"/>
          </p:cNvSpPr>
          <p:nvPr/>
        </p:nvSpPr>
        <p:spPr bwMode="auto">
          <a:xfrm>
            <a:off x="1557338" y="3411538"/>
            <a:ext cx="55626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Logical Link Control and Adaptation Protocol (L2CAP)</a:t>
            </a:r>
          </a:p>
        </p:txBody>
      </p:sp>
      <p:sp>
        <p:nvSpPr>
          <p:cNvPr id="164876" name="Line 12"/>
          <p:cNvSpPr>
            <a:spLocks noChangeShapeType="1"/>
          </p:cNvSpPr>
          <p:nvPr/>
        </p:nvSpPr>
        <p:spPr bwMode="auto">
          <a:xfrm flipV="1">
            <a:off x="4300538" y="4783138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 flipV="1">
            <a:off x="4071938" y="379253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78" name="Line 14"/>
          <p:cNvSpPr>
            <a:spLocks noChangeShapeType="1"/>
          </p:cNvSpPr>
          <p:nvPr/>
        </p:nvSpPr>
        <p:spPr bwMode="auto">
          <a:xfrm flipV="1">
            <a:off x="947738" y="4325938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79" name="Line 15"/>
          <p:cNvSpPr>
            <a:spLocks noChangeShapeType="1"/>
          </p:cNvSpPr>
          <p:nvPr/>
        </p:nvSpPr>
        <p:spPr bwMode="auto">
          <a:xfrm flipV="1">
            <a:off x="6888163" y="4325938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80" name="Line 16"/>
          <p:cNvSpPr>
            <a:spLocks noChangeShapeType="1"/>
          </p:cNvSpPr>
          <p:nvPr/>
        </p:nvSpPr>
        <p:spPr bwMode="auto">
          <a:xfrm flipV="1">
            <a:off x="7577138" y="3792538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414338" y="2954338"/>
            <a:ext cx="1066800" cy="1371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Audio</a:t>
            </a:r>
          </a:p>
        </p:txBody>
      </p:sp>
      <p:sp>
        <p:nvSpPr>
          <p:cNvPr id="164881" name="Rectangle 17"/>
          <p:cNvSpPr>
            <a:spLocks noChangeArrowheads="1"/>
          </p:cNvSpPr>
          <p:nvPr/>
        </p:nvSpPr>
        <p:spPr bwMode="auto">
          <a:xfrm>
            <a:off x="5443538" y="1582738"/>
            <a:ext cx="914400" cy="17526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TCS BIN</a:t>
            </a:r>
          </a:p>
        </p:txBody>
      </p:sp>
      <p:sp>
        <p:nvSpPr>
          <p:cNvPr id="164882" name="Rectangle 18"/>
          <p:cNvSpPr>
            <a:spLocks noChangeArrowheads="1"/>
          </p:cNvSpPr>
          <p:nvPr/>
        </p:nvSpPr>
        <p:spPr bwMode="auto">
          <a:xfrm>
            <a:off x="6434138" y="1582738"/>
            <a:ext cx="685800" cy="1752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SDP</a:t>
            </a:r>
          </a:p>
        </p:txBody>
      </p:sp>
      <p:sp>
        <p:nvSpPr>
          <p:cNvPr id="164883" name="Rectangle 19"/>
          <p:cNvSpPr>
            <a:spLocks noChangeArrowheads="1"/>
          </p:cNvSpPr>
          <p:nvPr/>
        </p:nvSpPr>
        <p:spPr bwMode="auto">
          <a:xfrm>
            <a:off x="2878138" y="1582738"/>
            <a:ext cx="1219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OBEX</a:t>
            </a:r>
          </a:p>
        </p:txBody>
      </p:sp>
      <p:sp>
        <p:nvSpPr>
          <p:cNvPr id="164884" name="Rectangle 20"/>
          <p:cNvSpPr>
            <a:spLocks noChangeArrowheads="1"/>
          </p:cNvSpPr>
          <p:nvPr/>
        </p:nvSpPr>
        <p:spPr bwMode="auto">
          <a:xfrm>
            <a:off x="2878138" y="1125538"/>
            <a:ext cx="1219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vCal/vCard</a:t>
            </a:r>
          </a:p>
        </p:txBody>
      </p:sp>
      <p:sp>
        <p:nvSpPr>
          <p:cNvPr id="164885" name="Rectangle 21"/>
          <p:cNvSpPr>
            <a:spLocks noChangeArrowheads="1"/>
          </p:cNvSpPr>
          <p:nvPr/>
        </p:nvSpPr>
        <p:spPr bwMode="auto">
          <a:xfrm>
            <a:off x="1587500" y="2039938"/>
            <a:ext cx="1219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IP</a:t>
            </a:r>
          </a:p>
        </p:txBody>
      </p:sp>
      <p:sp>
        <p:nvSpPr>
          <p:cNvPr id="164886" name="Rectangle 22"/>
          <p:cNvSpPr>
            <a:spLocks noChangeArrowheads="1"/>
          </p:cNvSpPr>
          <p:nvPr/>
        </p:nvSpPr>
        <p:spPr bwMode="auto">
          <a:xfrm>
            <a:off x="1587500" y="1125538"/>
            <a:ext cx="1219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NW apps.</a:t>
            </a:r>
          </a:p>
        </p:txBody>
      </p:sp>
      <p:sp>
        <p:nvSpPr>
          <p:cNvPr id="164887" name="Rectangle 23"/>
          <p:cNvSpPr>
            <a:spLocks noChangeArrowheads="1"/>
          </p:cNvSpPr>
          <p:nvPr/>
        </p:nvSpPr>
        <p:spPr bwMode="auto">
          <a:xfrm>
            <a:off x="1587500" y="1582738"/>
            <a:ext cx="1219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TCP/UDP</a:t>
            </a:r>
          </a:p>
        </p:txBody>
      </p:sp>
      <p:sp>
        <p:nvSpPr>
          <p:cNvPr id="164888" name="Rectangle 24"/>
          <p:cNvSpPr>
            <a:spLocks noChangeArrowheads="1"/>
          </p:cNvSpPr>
          <p:nvPr/>
        </p:nvSpPr>
        <p:spPr bwMode="auto">
          <a:xfrm>
            <a:off x="1587500" y="2484438"/>
            <a:ext cx="569913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BNEP</a:t>
            </a:r>
          </a:p>
        </p:txBody>
      </p:sp>
      <p:sp>
        <p:nvSpPr>
          <p:cNvPr id="164889" name="Rectangle 25"/>
          <p:cNvSpPr>
            <a:spLocks noChangeArrowheads="1"/>
          </p:cNvSpPr>
          <p:nvPr/>
        </p:nvSpPr>
        <p:spPr bwMode="auto">
          <a:xfrm>
            <a:off x="2230438" y="2954338"/>
            <a:ext cx="31369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RFCOMM (serial line interface)</a:t>
            </a:r>
          </a:p>
        </p:txBody>
      </p:sp>
      <p:sp>
        <p:nvSpPr>
          <p:cNvPr id="164890" name="Rectangle 26"/>
          <p:cNvSpPr>
            <a:spLocks noChangeArrowheads="1"/>
          </p:cNvSpPr>
          <p:nvPr/>
        </p:nvSpPr>
        <p:spPr bwMode="auto">
          <a:xfrm>
            <a:off x="4148138" y="1582738"/>
            <a:ext cx="1219200" cy="1295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AT modem</a:t>
            </a:r>
          </a:p>
          <a:p>
            <a:pPr eaLnBrk="0" hangingPunct="0"/>
            <a:r>
              <a:rPr lang="en-US" sz="1600">
                <a:latin typeface="Arial" charset="0"/>
              </a:rPr>
              <a:t>commands</a:t>
            </a:r>
          </a:p>
        </p:txBody>
      </p:sp>
      <p:sp>
        <p:nvSpPr>
          <p:cNvPr id="164891" name="Rectangle 27"/>
          <p:cNvSpPr>
            <a:spLocks noChangeArrowheads="1"/>
          </p:cNvSpPr>
          <p:nvPr/>
        </p:nvSpPr>
        <p:spPr bwMode="auto">
          <a:xfrm>
            <a:off x="4148138" y="1125538"/>
            <a:ext cx="2209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telephony apps.</a:t>
            </a:r>
          </a:p>
        </p:txBody>
      </p:sp>
      <p:sp>
        <p:nvSpPr>
          <p:cNvPr id="164892" name="Line 28"/>
          <p:cNvSpPr>
            <a:spLocks noChangeShapeType="1"/>
          </p:cNvSpPr>
          <p:nvPr/>
        </p:nvSpPr>
        <p:spPr bwMode="auto">
          <a:xfrm flipV="1">
            <a:off x="3487738" y="1963738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93" name="Line 29"/>
          <p:cNvSpPr>
            <a:spLocks noChangeShapeType="1"/>
          </p:cNvSpPr>
          <p:nvPr/>
        </p:nvSpPr>
        <p:spPr bwMode="auto">
          <a:xfrm flipV="1">
            <a:off x="3462338" y="3335338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96" name="Line 32"/>
          <p:cNvSpPr>
            <a:spLocks noChangeShapeType="1"/>
          </p:cNvSpPr>
          <p:nvPr/>
        </p:nvSpPr>
        <p:spPr bwMode="auto">
          <a:xfrm flipV="1">
            <a:off x="2197100" y="1963738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97" name="Rectangle 33"/>
          <p:cNvSpPr>
            <a:spLocks noChangeArrowheads="1"/>
          </p:cNvSpPr>
          <p:nvPr/>
        </p:nvSpPr>
        <p:spPr bwMode="auto">
          <a:xfrm>
            <a:off x="414338" y="1125538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audio apps.</a:t>
            </a:r>
          </a:p>
        </p:txBody>
      </p:sp>
      <p:sp>
        <p:nvSpPr>
          <p:cNvPr id="164898" name="Line 34"/>
          <p:cNvSpPr>
            <a:spLocks noChangeShapeType="1"/>
          </p:cNvSpPr>
          <p:nvPr/>
        </p:nvSpPr>
        <p:spPr bwMode="auto">
          <a:xfrm flipV="1">
            <a:off x="947738" y="1506538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99" name="Line 35"/>
          <p:cNvSpPr>
            <a:spLocks noChangeShapeType="1"/>
          </p:cNvSpPr>
          <p:nvPr/>
        </p:nvSpPr>
        <p:spPr bwMode="auto">
          <a:xfrm flipV="1">
            <a:off x="3487738" y="1506538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900" name="Line 36"/>
          <p:cNvSpPr>
            <a:spLocks noChangeShapeType="1"/>
          </p:cNvSpPr>
          <p:nvPr/>
        </p:nvSpPr>
        <p:spPr bwMode="auto">
          <a:xfrm flipV="1">
            <a:off x="2197100" y="1506538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901" name="Line 37"/>
          <p:cNvSpPr>
            <a:spLocks noChangeShapeType="1"/>
          </p:cNvSpPr>
          <p:nvPr/>
        </p:nvSpPr>
        <p:spPr bwMode="auto">
          <a:xfrm flipV="1">
            <a:off x="4681538" y="1506538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902" name="Line 38"/>
          <p:cNvSpPr>
            <a:spLocks noChangeShapeType="1"/>
          </p:cNvSpPr>
          <p:nvPr/>
        </p:nvSpPr>
        <p:spPr bwMode="auto">
          <a:xfrm flipV="1">
            <a:off x="5824538" y="1506538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903" name="Rectangle 39"/>
          <p:cNvSpPr>
            <a:spLocks noChangeArrowheads="1"/>
          </p:cNvSpPr>
          <p:nvPr/>
        </p:nvSpPr>
        <p:spPr bwMode="auto">
          <a:xfrm>
            <a:off x="6434138" y="1125538"/>
            <a:ext cx="1524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mgmnt. apps.</a:t>
            </a:r>
          </a:p>
        </p:txBody>
      </p:sp>
      <p:sp>
        <p:nvSpPr>
          <p:cNvPr id="164904" name="Line 40"/>
          <p:cNvSpPr>
            <a:spLocks noChangeShapeType="1"/>
          </p:cNvSpPr>
          <p:nvPr/>
        </p:nvSpPr>
        <p:spPr bwMode="auto">
          <a:xfrm flipV="1">
            <a:off x="5900738" y="3335338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905" name="Line 41"/>
          <p:cNvSpPr>
            <a:spLocks noChangeShapeType="1"/>
          </p:cNvSpPr>
          <p:nvPr/>
        </p:nvSpPr>
        <p:spPr bwMode="auto">
          <a:xfrm flipV="1">
            <a:off x="6738938" y="3335338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906" name="Line 42"/>
          <p:cNvSpPr>
            <a:spLocks noChangeShapeType="1"/>
          </p:cNvSpPr>
          <p:nvPr/>
        </p:nvSpPr>
        <p:spPr bwMode="auto">
          <a:xfrm flipV="1">
            <a:off x="4678363" y="2878138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907" name="Text Box 43"/>
          <p:cNvSpPr txBox="1">
            <a:spLocks noChangeArrowheads="1"/>
          </p:cNvSpPr>
          <p:nvPr/>
        </p:nvSpPr>
        <p:spPr bwMode="auto">
          <a:xfrm>
            <a:off x="395288" y="5327650"/>
            <a:ext cx="47180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>
                <a:latin typeface="Arial" charset="0"/>
              </a:rPr>
              <a:t>AT: attention sequence</a:t>
            </a:r>
          </a:p>
          <a:p>
            <a:pPr algn="l" eaLnBrk="0" hangingPunct="0"/>
            <a:r>
              <a:rPr lang="en-US" sz="1400">
                <a:latin typeface="Arial" charset="0"/>
              </a:rPr>
              <a:t>OBEX: object exchange</a:t>
            </a:r>
          </a:p>
          <a:p>
            <a:pPr algn="l" eaLnBrk="0" hangingPunct="0"/>
            <a:r>
              <a:rPr lang="en-US" sz="1400">
                <a:latin typeface="Arial" charset="0"/>
              </a:rPr>
              <a:t>TCS BIN: telephony control protocol specification – binary</a:t>
            </a:r>
          </a:p>
          <a:p>
            <a:pPr algn="l" eaLnBrk="0" hangingPunct="0"/>
            <a:r>
              <a:rPr lang="en-US" sz="1400">
                <a:latin typeface="Arial" charset="0"/>
              </a:rPr>
              <a:t>BNEP: Bluetooth network encapsulation protocol</a:t>
            </a:r>
          </a:p>
        </p:txBody>
      </p:sp>
      <p:sp>
        <p:nvSpPr>
          <p:cNvPr id="164908" name="Text Box 44"/>
          <p:cNvSpPr txBox="1">
            <a:spLocks noChangeArrowheads="1"/>
          </p:cNvSpPr>
          <p:nvPr/>
        </p:nvSpPr>
        <p:spPr bwMode="auto">
          <a:xfrm>
            <a:off x="5183188" y="5364163"/>
            <a:ext cx="2882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400">
                <a:latin typeface="Arial" charset="0"/>
              </a:rPr>
              <a:t>SDP: service discovery protocol</a:t>
            </a:r>
          </a:p>
          <a:p>
            <a:pPr algn="l" eaLnBrk="0" hangingPunct="0"/>
            <a:r>
              <a:rPr lang="en-US" sz="1400">
                <a:latin typeface="Arial" charset="0"/>
              </a:rPr>
              <a:t>RFCOMM: radio frequency comm.</a:t>
            </a:r>
          </a:p>
        </p:txBody>
      </p:sp>
      <p:sp>
        <p:nvSpPr>
          <p:cNvPr id="164909" name="Rectangle 45"/>
          <p:cNvSpPr>
            <a:spLocks noChangeArrowheads="1"/>
          </p:cNvSpPr>
          <p:nvPr/>
        </p:nvSpPr>
        <p:spPr bwMode="auto">
          <a:xfrm>
            <a:off x="2230438" y="2484438"/>
            <a:ext cx="569912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PPP</a:t>
            </a:r>
          </a:p>
        </p:txBody>
      </p:sp>
      <p:sp>
        <p:nvSpPr>
          <p:cNvPr id="164910" name="Line 46"/>
          <p:cNvSpPr>
            <a:spLocks noChangeShapeType="1"/>
          </p:cNvSpPr>
          <p:nvPr/>
        </p:nvSpPr>
        <p:spPr bwMode="auto">
          <a:xfrm flipV="1">
            <a:off x="2517775" y="2411413"/>
            <a:ext cx="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17" name="Rectangle 213"/>
          <p:cNvSpPr>
            <a:spLocks noChangeArrowheads="1"/>
          </p:cNvSpPr>
          <p:nvPr/>
        </p:nvSpPr>
        <p:spPr bwMode="auto">
          <a:xfrm>
            <a:off x="3940175" y="2155825"/>
            <a:ext cx="9144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</a:t>
            </a: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selection during data transmission</a:t>
            </a:r>
          </a:p>
        </p:txBody>
      </p:sp>
      <p:sp>
        <p:nvSpPr>
          <p:cNvPr id="328838" name="Line 134"/>
          <p:cNvSpPr>
            <a:spLocks noChangeShapeType="1"/>
          </p:cNvSpPr>
          <p:nvPr/>
        </p:nvSpPr>
        <p:spPr bwMode="auto">
          <a:xfrm>
            <a:off x="282575" y="176530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43" name="Line 139"/>
          <p:cNvSpPr>
            <a:spLocks noChangeShapeType="1"/>
          </p:cNvSpPr>
          <p:nvPr/>
        </p:nvSpPr>
        <p:spPr bwMode="auto">
          <a:xfrm>
            <a:off x="2720975" y="176530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44" name="Line 140"/>
          <p:cNvSpPr>
            <a:spLocks noChangeShapeType="1"/>
          </p:cNvSpPr>
          <p:nvPr/>
        </p:nvSpPr>
        <p:spPr bwMode="auto">
          <a:xfrm>
            <a:off x="5083175" y="176530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45" name="Rectangle 141"/>
          <p:cNvSpPr>
            <a:spLocks noChangeArrowheads="1"/>
          </p:cNvSpPr>
          <p:nvPr/>
        </p:nvSpPr>
        <p:spPr bwMode="auto">
          <a:xfrm>
            <a:off x="703263" y="1660525"/>
            <a:ext cx="307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>
                <a:latin typeface="Arial" charset="0"/>
              </a:rPr>
              <a:t>f</a:t>
            </a:r>
            <a:r>
              <a:rPr lang="en-US" sz="1600" baseline="-25000">
                <a:latin typeface="Arial" charset="0"/>
              </a:rPr>
              <a:t>k</a:t>
            </a:r>
          </a:p>
        </p:txBody>
      </p:sp>
      <p:sp>
        <p:nvSpPr>
          <p:cNvPr id="328846" name="Line 142"/>
          <p:cNvSpPr>
            <a:spLocks noChangeShapeType="1"/>
          </p:cNvSpPr>
          <p:nvPr/>
        </p:nvSpPr>
        <p:spPr bwMode="auto">
          <a:xfrm>
            <a:off x="282575" y="1454150"/>
            <a:ext cx="1184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47" name="Rectangle 143"/>
          <p:cNvSpPr>
            <a:spLocks noChangeArrowheads="1"/>
          </p:cNvSpPr>
          <p:nvPr/>
        </p:nvSpPr>
        <p:spPr bwMode="auto">
          <a:xfrm>
            <a:off x="511175" y="1127125"/>
            <a:ext cx="78898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>
                <a:latin typeface="Arial" charset="0"/>
              </a:rPr>
              <a:t>625</a:t>
            </a:r>
            <a:r>
              <a:rPr lang="en-US" sz="1600">
                <a:latin typeface="Times New Roman" pitchFamily="18" charset="0"/>
              </a:rPr>
              <a:t> </a:t>
            </a:r>
            <a:r>
              <a:rPr lang="en-US" sz="1600">
                <a:latin typeface="Arial" charset="0"/>
              </a:rPr>
              <a:t>µs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328848" name="Line 144"/>
          <p:cNvSpPr>
            <a:spLocks noChangeShapeType="1"/>
          </p:cNvSpPr>
          <p:nvPr/>
        </p:nvSpPr>
        <p:spPr bwMode="auto">
          <a:xfrm>
            <a:off x="1501775" y="176530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49" name="Line 145"/>
          <p:cNvSpPr>
            <a:spLocks noChangeShapeType="1"/>
          </p:cNvSpPr>
          <p:nvPr/>
        </p:nvSpPr>
        <p:spPr bwMode="auto">
          <a:xfrm>
            <a:off x="3940175" y="176530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50" name="Line 146"/>
          <p:cNvSpPr>
            <a:spLocks noChangeShapeType="1"/>
          </p:cNvSpPr>
          <p:nvPr/>
        </p:nvSpPr>
        <p:spPr bwMode="auto">
          <a:xfrm>
            <a:off x="6302375" y="176530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51" name="Line 147"/>
          <p:cNvSpPr>
            <a:spLocks noChangeShapeType="1"/>
          </p:cNvSpPr>
          <p:nvPr/>
        </p:nvSpPr>
        <p:spPr bwMode="auto">
          <a:xfrm>
            <a:off x="7445375" y="176530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52" name="Rectangle 148"/>
          <p:cNvSpPr>
            <a:spLocks noChangeArrowheads="1"/>
          </p:cNvSpPr>
          <p:nvPr/>
        </p:nvSpPr>
        <p:spPr bwMode="auto">
          <a:xfrm>
            <a:off x="1771650" y="168275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>
                <a:latin typeface="Arial" charset="0"/>
              </a:rPr>
              <a:t>f</a:t>
            </a:r>
            <a:r>
              <a:rPr lang="en-US" sz="1600" baseline="-25000">
                <a:latin typeface="Arial" charset="0"/>
              </a:rPr>
              <a:t>k+1</a:t>
            </a:r>
          </a:p>
        </p:txBody>
      </p:sp>
      <p:sp>
        <p:nvSpPr>
          <p:cNvPr id="328853" name="Rectangle 149"/>
          <p:cNvSpPr>
            <a:spLocks noChangeArrowheads="1"/>
          </p:cNvSpPr>
          <p:nvPr/>
        </p:nvSpPr>
        <p:spPr bwMode="auto">
          <a:xfrm>
            <a:off x="2967038" y="168275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>
                <a:latin typeface="Arial" charset="0"/>
              </a:rPr>
              <a:t>f</a:t>
            </a:r>
            <a:r>
              <a:rPr lang="en-US" sz="1600" baseline="-25000">
                <a:latin typeface="Arial" charset="0"/>
              </a:rPr>
              <a:t>k+2</a:t>
            </a:r>
          </a:p>
        </p:txBody>
      </p:sp>
      <p:sp>
        <p:nvSpPr>
          <p:cNvPr id="328854" name="Rectangle 150"/>
          <p:cNvSpPr>
            <a:spLocks noChangeArrowheads="1"/>
          </p:cNvSpPr>
          <p:nvPr/>
        </p:nvSpPr>
        <p:spPr bwMode="auto">
          <a:xfrm>
            <a:off x="4164013" y="168275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>
                <a:latin typeface="Arial" charset="0"/>
              </a:rPr>
              <a:t>f</a:t>
            </a:r>
            <a:r>
              <a:rPr lang="en-US" sz="1600" baseline="-25000">
                <a:latin typeface="Arial" charset="0"/>
              </a:rPr>
              <a:t>k+3</a:t>
            </a:r>
          </a:p>
        </p:txBody>
      </p:sp>
      <p:sp>
        <p:nvSpPr>
          <p:cNvPr id="328855" name="Rectangle 151"/>
          <p:cNvSpPr>
            <a:spLocks noChangeArrowheads="1"/>
          </p:cNvSpPr>
          <p:nvPr/>
        </p:nvSpPr>
        <p:spPr bwMode="auto">
          <a:xfrm>
            <a:off x="5359400" y="168275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>
                <a:latin typeface="Arial" charset="0"/>
              </a:rPr>
              <a:t>f</a:t>
            </a:r>
            <a:r>
              <a:rPr lang="en-US" sz="1600" baseline="-25000">
                <a:latin typeface="Arial" charset="0"/>
              </a:rPr>
              <a:t>k+4</a:t>
            </a:r>
          </a:p>
        </p:txBody>
      </p:sp>
      <p:sp>
        <p:nvSpPr>
          <p:cNvPr id="328865" name="Line 161"/>
          <p:cNvSpPr>
            <a:spLocks noChangeShapeType="1"/>
          </p:cNvSpPr>
          <p:nvPr/>
        </p:nvSpPr>
        <p:spPr bwMode="auto">
          <a:xfrm>
            <a:off x="282575" y="31908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66" name="Line 162"/>
          <p:cNvSpPr>
            <a:spLocks noChangeShapeType="1"/>
          </p:cNvSpPr>
          <p:nvPr/>
        </p:nvSpPr>
        <p:spPr bwMode="auto">
          <a:xfrm>
            <a:off x="3940175" y="31908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67" name="Line 163"/>
          <p:cNvSpPr>
            <a:spLocks noChangeShapeType="1"/>
          </p:cNvSpPr>
          <p:nvPr/>
        </p:nvSpPr>
        <p:spPr bwMode="auto">
          <a:xfrm>
            <a:off x="5083175" y="31908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68" name="Line 164"/>
          <p:cNvSpPr>
            <a:spLocks noChangeShapeType="1"/>
          </p:cNvSpPr>
          <p:nvPr/>
        </p:nvSpPr>
        <p:spPr bwMode="auto">
          <a:xfrm>
            <a:off x="6302375" y="31908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69" name="Line 165"/>
          <p:cNvSpPr>
            <a:spLocks noChangeShapeType="1"/>
          </p:cNvSpPr>
          <p:nvPr/>
        </p:nvSpPr>
        <p:spPr bwMode="auto">
          <a:xfrm>
            <a:off x="7445375" y="31908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77" name="Line 173"/>
          <p:cNvSpPr>
            <a:spLocks noChangeShapeType="1"/>
          </p:cNvSpPr>
          <p:nvPr/>
        </p:nvSpPr>
        <p:spPr bwMode="auto">
          <a:xfrm>
            <a:off x="282575" y="45624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78" name="Line 174"/>
          <p:cNvSpPr>
            <a:spLocks noChangeShapeType="1"/>
          </p:cNvSpPr>
          <p:nvPr/>
        </p:nvSpPr>
        <p:spPr bwMode="auto">
          <a:xfrm>
            <a:off x="1501775" y="45624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79" name="Line 175"/>
          <p:cNvSpPr>
            <a:spLocks noChangeShapeType="1"/>
          </p:cNvSpPr>
          <p:nvPr/>
        </p:nvSpPr>
        <p:spPr bwMode="auto">
          <a:xfrm>
            <a:off x="7445375" y="45624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80" name="Rectangle 176"/>
          <p:cNvSpPr>
            <a:spLocks noChangeArrowheads="1"/>
          </p:cNvSpPr>
          <p:nvPr/>
        </p:nvSpPr>
        <p:spPr bwMode="auto">
          <a:xfrm>
            <a:off x="4122738" y="31083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>
                <a:latin typeface="Arial" charset="0"/>
              </a:rPr>
              <a:t>f</a:t>
            </a:r>
            <a:r>
              <a:rPr lang="en-US" sz="1600" baseline="-25000">
                <a:latin typeface="Arial" charset="0"/>
              </a:rPr>
              <a:t>k+3</a:t>
            </a:r>
          </a:p>
        </p:txBody>
      </p:sp>
      <p:sp>
        <p:nvSpPr>
          <p:cNvPr id="328881" name="Rectangle 177"/>
          <p:cNvSpPr>
            <a:spLocks noChangeArrowheads="1"/>
          </p:cNvSpPr>
          <p:nvPr/>
        </p:nvSpPr>
        <p:spPr bwMode="auto">
          <a:xfrm>
            <a:off x="5318125" y="31083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>
                <a:latin typeface="Arial" charset="0"/>
              </a:rPr>
              <a:t>f</a:t>
            </a:r>
            <a:r>
              <a:rPr lang="en-US" sz="1600" baseline="-25000">
                <a:latin typeface="Arial" charset="0"/>
              </a:rPr>
              <a:t>k+4</a:t>
            </a:r>
          </a:p>
        </p:txBody>
      </p:sp>
      <p:sp>
        <p:nvSpPr>
          <p:cNvPr id="328882" name="Rectangle 178"/>
          <p:cNvSpPr>
            <a:spLocks noChangeArrowheads="1"/>
          </p:cNvSpPr>
          <p:nvPr/>
        </p:nvSpPr>
        <p:spPr bwMode="auto">
          <a:xfrm>
            <a:off x="1800225" y="3108325"/>
            <a:ext cx="307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>
                <a:latin typeface="Arial" charset="0"/>
              </a:rPr>
              <a:t>f</a:t>
            </a:r>
            <a:r>
              <a:rPr lang="en-US" sz="1600" baseline="-25000">
                <a:latin typeface="Arial" charset="0"/>
              </a:rPr>
              <a:t>k</a:t>
            </a:r>
          </a:p>
        </p:txBody>
      </p:sp>
      <p:sp>
        <p:nvSpPr>
          <p:cNvPr id="328883" name="Rectangle 179"/>
          <p:cNvSpPr>
            <a:spLocks noChangeArrowheads="1"/>
          </p:cNvSpPr>
          <p:nvPr/>
        </p:nvSpPr>
        <p:spPr bwMode="auto">
          <a:xfrm>
            <a:off x="663575" y="4479925"/>
            <a:ext cx="3079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>
                <a:latin typeface="Arial" charset="0"/>
              </a:rPr>
              <a:t>f</a:t>
            </a:r>
            <a:r>
              <a:rPr lang="en-US" sz="1600" baseline="-25000">
                <a:latin typeface="Arial" charset="0"/>
              </a:rPr>
              <a:t>k</a:t>
            </a:r>
          </a:p>
        </p:txBody>
      </p:sp>
      <p:sp>
        <p:nvSpPr>
          <p:cNvPr id="328884" name="Rectangle 180"/>
          <p:cNvSpPr>
            <a:spLocks noChangeArrowheads="1"/>
          </p:cNvSpPr>
          <p:nvPr/>
        </p:nvSpPr>
        <p:spPr bwMode="auto">
          <a:xfrm>
            <a:off x="6554788" y="168275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>
                <a:latin typeface="Arial" charset="0"/>
              </a:rPr>
              <a:t>f</a:t>
            </a:r>
            <a:r>
              <a:rPr lang="en-US" sz="1600" baseline="-25000">
                <a:latin typeface="Arial" charset="0"/>
              </a:rPr>
              <a:t>k+5</a:t>
            </a:r>
          </a:p>
        </p:txBody>
      </p:sp>
      <p:sp>
        <p:nvSpPr>
          <p:cNvPr id="328885" name="Rectangle 181"/>
          <p:cNvSpPr>
            <a:spLocks noChangeArrowheads="1"/>
          </p:cNvSpPr>
          <p:nvPr/>
        </p:nvSpPr>
        <p:spPr bwMode="auto">
          <a:xfrm>
            <a:off x="6513513" y="31083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>
                <a:latin typeface="Arial" charset="0"/>
              </a:rPr>
              <a:t>f</a:t>
            </a:r>
            <a:r>
              <a:rPr lang="en-US" sz="1600" baseline="-25000">
                <a:latin typeface="Arial" charset="0"/>
              </a:rPr>
              <a:t>k+5</a:t>
            </a:r>
          </a:p>
        </p:txBody>
      </p:sp>
      <p:sp>
        <p:nvSpPr>
          <p:cNvPr id="328886" name="Rectangle 182"/>
          <p:cNvSpPr>
            <a:spLocks noChangeArrowheads="1"/>
          </p:cNvSpPr>
          <p:nvPr/>
        </p:nvSpPr>
        <p:spPr bwMode="auto">
          <a:xfrm>
            <a:off x="4092575" y="44799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>
                <a:latin typeface="Arial" charset="0"/>
              </a:rPr>
              <a:t>f</a:t>
            </a:r>
            <a:r>
              <a:rPr lang="en-US" sz="1600" baseline="-25000">
                <a:latin typeface="Arial" charset="0"/>
              </a:rPr>
              <a:t>k+1</a:t>
            </a:r>
          </a:p>
        </p:txBody>
      </p:sp>
      <p:sp>
        <p:nvSpPr>
          <p:cNvPr id="328887" name="Line 183"/>
          <p:cNvSpPr>
            <a:spLocks noChangeShapeType="1"/>
          </p:cNvSpPr>
          <p:nvPr/>
        </p:nvSpPr>
        <p:spPr bwMode="auto">
          <a:xfrm>
            <a:off x="8588375" y="45624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91" name="Rectangle 187"/>
          <p:cNvSpPr>
            <a:spLocks noChangeArrowheads="1"/>
          </p:cNvSpPr>
          <p:nvPr/>
        </p:nvSpPr>
        <p:spPr bwMode="auto">
          <a:xfrm>
            <a:off x="7743825" y="44799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>
                <a:latin typeface="Arial" charset="0"/>
              </a:rPr>
              <a:t>f</a:t>
            </a:r>
            <a:r>
              <a:rPr lang="en-US" sz="1600" baseline="-25000">
                <a:latin typeface="Arial" charset="0"/>
              </a:rPr>
              <a:t>k+6</a:t>
            </a:r>
          </a:p>
        </p:txBody>
      </p:sp>
      <p:sp>
        <p:nvSpPr>
          <p:cNvPr id="328892" name="Rectangle 188"/>
          <p:cNvSpPr>
            <a:spLocks noChangeArrowheads="1"/>
          </p:cNvSpPr>
          <p:nvPr/>
        </p:nvSpPr>
        <p:spPr bwMode="auto">
          <a:xfrm>
            <a:off x="7673975" y="3108325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>
                <a:latin typeface="Arial" charset="0"/>
              </a:rPr>
              <a:t>f</a:t>
            </a:r>
            <a:r>
              <a:rPr lang="en-US" sz="1600" baseline="-25000">
                <a:latin typeface="Arial" charset="0"/>
              </a:rPr>
              <a:t>k+6</a:t>
            </a:r>
          </a:p>
        </p:txBody>
      </p:sp>
      <p:sp>
        <p:nvSpPr>
          <p:cNvPr id="328893" name="Rectangle 189"/>
          <p:cNvSpPr>
            <a:spLocks noChangeArrowheads="1"/>
          </p:cNvSpPr>
          <p:nvPr/>
        </p:nvSpPr>
        <p:spPr bwMode="auto">
          <a:xfrm>
            <a:off x="7715250" y="1682750"/>
            <a:ext cx="466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>
                <a:latin typeface="Arial" charset="0"/>
              </a:rPr>
              <a:t>f</a:t>
            </a:r>
            <a:r>
              <a:rPr lang="en-US" sz="1600" baseline="-25000">
                <a:latin typeface="Arial" charset="0"/>
              </a:rPr>
              <a:t>k+6</a:t>
            </a:r>
          </a:p>
        </p:txBody>
      </p:sp>
      <p:sp>
        <p:nvSpPr>
          <p:cNvPr id="328894" name="Line 190"/>
          <p:cNvSpPr>
            <a:spLocks noChangeShapeType="1"/>
          </p:cNvSpPr>
          <p:nvPr/>
        </p:nvSpPr>
        <p:spPr bwMode="auto">
          <a:xfrm>
            <a:off x="8580438" y="3190875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95" name="Line 191"/>
          <p:cNvSpPr>
            <a:spLocks noChangeShapeType="1"/>
          </p:cNvSpPr>
          <p:nvPr/>
        </p:nvSpPr>
        <p:spPr bwMode="auto">
          <a:xfrm>
            <a:off x="8588375" y="1765300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04" name="Rectangle 200"/>
          <p:cNvSpPr>
            <a:spLocks noChangeArrowheads="1"/>
          </p:cNvSpPr>
          <p:nvPr/>
        </p:nvSpPr>
        <p:spPr bwMode="auto">
          <a:xfrm>
            <a:off x="2720975" y="2155825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M</a:t>
            </a:r>
          </a:p>
        </p:txBody>
      </p:sp>
      <p:sp>
        <p:nvSpPr>
          <p:cNvPr id="328905" name="Rectangle 201"/>
          <p:cNvSpPr>
            <a:spLocks noChangeArrowheads="1"/>
          </p:cNvSpPr>
          <p:nvPr/>
        </p:nvSpPr>
        <p:spPr bwMode="auto">
          <a:xfrm>
            <a:off x="282575" y="2155825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M</a:t>
            </a:r>
          </a:p>
        </p:txBody>
      </p:sp>
      <p:sp>
        <p:nvSpPr>
          <p:cNvPr id="328906" name="Rectangle 202"/>
          <p:cNvSpPr>
            <a:spLocks noChangeArrowheads="1"/>
          </p:cNvSpPr>
          <p:nvPr/>
        </p:nvSpPr>
        <p:spPr bwMode="auto">
          <a:xfrm>
            <a:off x="5083175" y="2155825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M</a:t>
            </a:r>
          </a:p>
        </p:txBody>
      </p:sp>
      <p:sp>
        <p:nvSpPr>
          <p:cNvPr id="328907" name="Rectangle 203"/>
          <p:cNvSpPr>
            <a:spLocks noChangeArrowheads="1"/>
          </p:cNvSpPr>
          <p:nvPr/>
        </p:nvSpPr>
        <p:spPr bwMode="auto">
          <a:xfrm>
            <a:off x="7445375" y="2155825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M</a:t>
            </a:r>
          </a:p>
        </p:txBody>
      </p:sp>
      <p:sp>
        <p:nvSpPr>
          <p:cNvPr id="328908" name="Rectangle 204"/>
          <p:cNvSpPr>
            <a:spLocks noChangeArrowheads="1"/>
          </p:cNvSpPr>
          <p:nvPr/>
        </p:nvSpPr>
        <p:spPr bwMode="auto">
          <a:xfrm>
            <a:off x="282575" y="3603625"/>
            <a:ext cx="3352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M</a:t>
            </a:r>
          </a:p>
        </p:txBody>
      </p:sp>
      <p:sp>
        <p:nvSpPr>
          <p:cNvPr id="328909" name="Rectangle 205"/>
          <p:cNvSpPr>
            <a:spLocks noChangeArrowheads="1"/>
          </p:cNvSpPr>
          <p:nvPr/>
        </p:nvSpPr>
        <p:spPr bwMode="auto">
          <a:xfrm>
            <a:off x="282575" y="4975225"/>
            <a:ext cx="990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M</a:t>
            </a:r>
          </a:p>
        </p:txBody>
      </p:sp>
      <p:sp>
        <p:nvSpPr>
          <p:cNvPr id="328910" name="Rectangle 206"/>
          <p:cNvSpPr>
            <a:spLocks noChangeArrowheads="1"/>
          </p:cNvSpPr>
          <p:nvPr/>
        </p:nvSpPr>
        <p:spPr bwMode="auto">
          <a:xfrm>
            <a:off x="7445375" y="4975225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M</a:t>
            </a:r>
          </a:p>
        </p:txBody>
      </p:sp>
      <p:sp>
        <p:nvSpPr>
          <p:cNvPr id="328911" name="Rectangle 207"/>
          <p:cNvSpPr>
            <a:spLocks noChangeArrowheads="1"/>
          </p:cNvSpPr>
          <p:nvPr/>
        </p:nvSpPr>
        <p:spPr bwMode="auto">
          <a:xfrm>
            <a:off x="5083175" y="3603625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M</a:t>
            </a:r>
          </a:p>
        </p:txBody>
      </p:sp>
      <p:sp>
        <p:nvSpPr>
          <p:cNvPr id="328912" name="Rectangle 208"/>
          <p:cNvSpPr>
            <a:spLocks noChangeArrowheads="1"/>
          </p:cNvSpPr>
          <p:nvPr/>
        </p:nvSpPr>
        <p:spPr bwMode="auto">
          <a:xfrm>
            <a:off x="7445375" y="3603625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M</a:t>
            </a:r>
          </a:p>
        </p:txBody>
      </p:sp>
      <p:sp>
        <p:nvSpPr>
          <p:cNvPr id="328913" name="Text Box 209"/>
          <p:cNvSpPr txBox="1">
            <a:spLocks noChangeArrowheads="1"/>
          </p:cNvSpPr>
          <p:nvPr/>
        </p:nvSpPr>
        <p:spPr bwMode="auto">
          <a:xfrm>
            <a:off x="8588375" y="252730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t</a:t>
            </a:r>
          </a:p>
        </p:txBody>
      </p:sp>
      <p:sp>
        <p:nvSpPr>
          <p:cNvPr id="328914" name="Text Box 210"/>
          <p:cNvSpPr txBox="1">
            <a:spLocks noChangeArrowheads="1"/>
          </p:cNvSpPr>
          <p:nvPr/>
        </p:nvSpPr>
        <p:spPr bwMode="auto">
          <a:xfrm>
            <a:off x="8588375" y="3952875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t</a:t>
            </a:r>
          </a:p>
        </p:txBody>
      </p:sp>
      <p:sp>
        <p:nvSpPr>
          <p:cNvPr id="328915" name="Text Box 211"/>
          <p:cNvSpPr txBox="1">
            <a:spLocks noChangeArrowheads="1"/>
          </p:cNvSpPr>
          <p:nvPr/>
        </p:nvSpPr>
        <p:spPr bwMode="auto">
          <a:xfrm>
            <a:off x="8588375" y="5324475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t</a:t>
            </a:r>
          </a:p>
        </p:txBody>
      </p:sp>
      <p:sp>
        <p:nvSpPr>
          <p:cNvPr id="328916" name="Rectangle 212"/>
          <p:cNvSpPr>
            <a:spLocks noChangeArrowheads="1"/>
          </p:cNvSpPr>
          <p:nvPr/>
        </p:nvSpPr>
        <p:spPr bwMode="auto">
          <a:xfrm>
            <a:off x="1501775" y="2155825"/>
            <a:ext cx="9144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</a:t>
            </a:r>
          </a:p>
        </p:txBody>
      </p:sp>
      <p:sp>
        <p:nvSpPr>
          <p:cNvPr id="328918" name="Rectangle 214"/>
          <p:cNvSpPr>
            <a:spLocks noChangeArrowheads="1"/>
          </p:cNvSpPr>
          <p:nvPr/>
        </p:nvSpPr>
        <p:spPr bwMode="auto">
          <a:xfrm>
            <a:off x="6302375" y="2155825"/>
            <a:ext cx="9144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</a:t>
            </a:r>
          </a:p>
        </p:txBody>
      </p:sp>
      <p:sp>
        <p:nvSpPr>
          <p:cNvPr id="328842" name="Line 138"/>
          <p:cNvSpPr>
            <a:spLocks noChangeShapeType="1"/>
          </p:cNvSpPr>
          <p:nvPr/>
        </p:nvSpPr>
        <p:spPr bwMode="auto">
          <a:xfrm>
            <a:off x="171450" y="2536825"/>
            <a:ext cx="8721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919" name="Rectangle 215"/>
          <p:cNvSpPr>
            <a:spLocks noChangeArrowheads="1"/>
          </p:cNvSpPr>
          <p:nvPr/>
        </p:nvSpPr>
        <p:spPr bwMode="auto">
          <a:xfrm>
            <a:off x="3940175" y="3603625"/>
            <a:ext cx="9144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</a:t>
            </a:r>
          </a:p>
        </p:txBody>
      </p:sp>
      <p:sp>
        <p:nvSpPr>
          <p:cNvPr id="328920" name="Rectangle 216"/>
          <p:cNvSpPr>
            <a:spLocks noChangeArrowheads="1"/>
          </p:cNvSpPr>
          <p:nvPr/>
        </p:nvSpPr>
        <p:spPr bwMode="auto">
          <a:xfrm>
            <a:off x="6302375" y="3603625"/>
            <a:ext cx="9144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</a:t>
            </a:r>
          </a:p>
        </p:txBody>
      </p:sp>
      <p:sp>
        <p:nvSpPr>
          <p:cNvPr id="328921" name="Rectangle 217"/>
          <p:cNvSpPr>
            <a:spLocks noChangeArrowheads="1"/>
          </p:cNvSpPr>
          <p:nvPr/>
        </p:nvSpPr>
        <p:spPr bwMode="auto">
          <a:xfrm>
            <a:off x="1501775" y="4975225"/>
            <a:ext cx="57150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S</a:t>
            </a:r>
          </a:p>
        </p:txBody>
      </p:sp>
      <p:sp>
        <p:nvSpPr>
          <p:cNvPr id="328873" name="Line 169"/>
          <p:cNvSpPr>
            <a:spLocks noChangeShapeType="1"/>
          </p:cNvSpPr>
          <p:nvPr/>
        </p:nvSpPr>
        <p:spPr bwMode="auto">
          <a:xfrm>
            <a:off x="130175" y="5356225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837" name="Line 133"/>
          <p:cNvSpPr>
            <a:spLocks noChangeShapeType="1"/>
          </p:cNvSpPr>
          <p:nvPr/>
        </p:nvSpPr>
        <p:spPr bwMode="auto">
          <a:xfrm>
            <a:off x="130175" y="3984625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Baseband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Piconet/channel definition</a:t>
            </a:r>
          </a:p>
          <a:p>
            <a:r>
              <a:rPr lang="en-US"/>
              <a:t>Low-level packet definition</a:t>
            </a:r>
          </a:p>
          <a:p>
            <a:pPr lvl="1"/>
            <a:r>
              <a:rPr lang="en-US"/>
              <a:t>Access code</a:t>
            </a:r>
          </a:p>
          <a:p>
            <a:pPr lvl="2"/>
            <a:r>
              <a:rPr lang="en-US"/>
              <a:t>Channel, device access, e.g., derived from master</a:t>
            </a:r>
          </a:p>
          <a:p>
            <a:pPr lvl="1"/>
            <a:r>
              <a:rPr lang="en-US"/>
              <a:t>Packet header</a:t>
            </a:r>
          </a:p>
          <a:p>
            <a:pPr lvl="2"/>
            <a:r>
              <a:rPr lang="en-US"/>
              <a:t>1/3-FEC, active member address (broadcast + 7 slaves), link type, alternating bit ARQ/SEQ, checksum </a:t>
            </a:r>
          </a:p>
          <a:p>
            <a:endParaRPr lang="en-US"/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2068513" y="4060825"/>
            <a:ext cx="1219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access code</a:t>
            </a: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3287713" y="4060825"/>
            <a:ext cx="1447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packet header</a:t>
            </a: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4735513" y="4060825"/>
            <a:ext cx="1447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payload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2449513" y="3756025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68(72)</a:t>
            </a:r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3821113" y="375602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54</a:t>
            </a:r>
          </a:p>
        </p:txBody>
      </p:sp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4887913" y="3756025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0-2745</a:t>
            </a:r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6259513" y="3756025"/>
            <a:ext cx="500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bits</a:t>
            </a:r>
          </a:p>
        </p:txBody>
      </p:sp>
      <p:sp>
        <p:nvSpPr>
          <p:cNvPr id="165900" name="Rectangle 12"/>
          <p:cNvSpPr>
            <a:spLocks noChangeArrowheads="1"/>
          </p:cNvSpPr>
          <p:nvPr/>
        </p:nvSpPr>
        <p:spPr bwMode="auto">
          <a:xfrm>
            <a:off x="2754313" y="5280025"/>
            <a:ext cx="1371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AM address</a:t>
            </a:r>
          </a:p>
        </p:txBody>
      </p:sp>
      <p:sp>
        <p:nvSpPr>
          <p:cNvPr id="165901" name="Rectangle 13"/>
          <p:cNvSpPr>
            <a:spLocks noChangeArrowheads="1"/>
          </p:cNvSpPr>
          <p:nvPr/>
        </p:nvSpPr>
        <p:spPr bwMode="auto">
          <a:xfrm>
            <a:off x="4125913" y="5280025"/>
            <a:ext cx="838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type</a:t>
            </a:r>
          </a:p>
        </p:txBody>
      </p:sp>
      <p:sp>
        <p:nvSpPr>
          <p:cNvPr id="165902" name="Rectangle 14"/>
          <p:cNvSpPr>
            <a:spLocks noChangeArrowheads="1"/>
          </p:cNvSpPr>
          <p:nvPr/>
        </p:nvSpPr>
        <p:spPr bwMode="auto">
          <a:xfrm>
            <a:off x="4964113" y="5280025"/>
            <a:ext cx="838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flow</a:t>
            </a:r>
          </a:p>
        </p:txBody>
      </p:sp>
      <p:sp>
        <p:nvSpPr>
          <p:cNvPr id="165903" name="Rectangle 15"/>
          <p:cNvSpPr>
            <a:spLocks noChangeArrowheads="1"/>
          </p:cNvSpPr>
          <p:nvPr/>
        </p:nvSpPr>
        <p:spPr bwMode="auto">
          <a:xfrm>
            <a:off x="5802313" y="5280025"/>
            <a:ext cx="838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ARQN</a:t>
            </a:r>
          </a:p>
        </p:txBody>
      </p:sp>
      <p:sp>
        <p:nvSpPr>
          <p:cNvPr id="165904" name="Rectangle 16"/>
          <p:cNvSpPr>
            <a:spLocks noChangeArrowheads="1"/>
          </p:cNvSpPr>
          <p:nvPr/>
        </p:nvSpPr>
        <p:spPr bwMode="auto">
          <a:xfrm>
            <a:off x="6640513" y="5280025"/>
            <a:ext cx="838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SEQN</a:t>
            </a:r>
          </a:p>
        </p:txBody>
      </p:sp>
      <p:sp>
        <p:nvSpPr>
          <p:cNvPr id="165905" name="Rectangle 17"/>
          <p:cNvSpPr>
            <a:spLocks noChangeArrowheads="1"/>
          </p:cNvSpPr>
          <p:nvPr/>
        </p:nvSpPr>
        <p:spPr bwMode="auto">
          <a:xfrm>
            <a:off x="7478713" y="5280025"/>
            <a:ext cx="838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HEC</a:t>
            </a:r>
          </a:p>
        </p:txBody>
      </p:sp>
      <p:sp>
        <p:nvSpPr>
          <p:cNvPr id="165906" name="Text Box 18"/>
          <p:cNvSpPr txBox="1">
            <a:spLocks noChangeArrowheads="1"/>
          </p:cNvSpPr>
          <p:nvPr/>
        </p:nvSpPr>
        <p:spPr bwMode="auto">
          <a:xfrm>
            <a:off x="3363913" y="497522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3</a:t>
            </a:r>
          </a:p>
        </p:txBody>
      </p:sp>
      <p:sp>
        <p:nvSpPr>
          <p:cNvPr id="165907" name="Text Box 19"/>
          <p:cNvSpPr txBox="1">
            <a:spLocks noChangeArrowheads="1"/>
          </p:cNvSpPr>
          <p:nvPr/>
        </p:nvSpPr>
        <p:spPr bwMode="auto">
          <a:xfrm>
            <a:off x="4430713" y="497522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4</a:t>
            </a:r>
          </a:p>
        </p:txBody>
      </p:sp>
      <p:sp>
        <p:nvSpPr>
          <p:cNvPr id="165908" name="Text Box 20"/>
          <p:cNvSpPr txBox="1">
            <a:spLocks noChangeArrowheads="1"/>
          </p:cNvSpPr>
          <p:nvPr/>
        </p:nvSpPr>
        <p:spPr bwMode="auto">
          <a:xfrm>
            <a:off x="5268913" y="497522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</a:t>
            </a:r>
          </a:p>
        </p:txBody>
      </p:sp>
      <p:sp>
        <p:nvSpPr>
          <p:cNvPr id="165909" name="Text Box 21"/>
          <p:cNvSpPr txBox="1">
            <a:spLocks noChangeArrowheads="1"/>
          </p:cNvSpPr>
          <p:nvPr/>
        </p:nvSpPr>
        <p:spPr bwMode="auto">
          <a:xfrm>
            <a:off x="6107113" y="497522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</a:t>
            </a:r>
          </a:p>
        </p:txBody>
      </p:sp>
      <p:sp>
        <p:nvSpPr>
          <p:cNvPr id="165910" name="Text Box 22"/>
          <p:cNvSpPr txBox="1">
            <a:spLocks noChangeArrowheads="1"/>
          </p:cNvSpPr>
          <p:nvPr/>
        </p:nvSpPr>
        <p:spPr bwMode="auto">
          <a:xfrm>
            <a:off x="6945313" y="497522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1</a:t>
            </a:r>
          </a:p>
        </p:txBody>
      </p:sp>
      <p:sp>
        <p:nvSpPr>
          <p:cNvPr id="165911" name="Text Box 23"/>
          <p:cNvSpPr txBox="1">
            <a:spLocks noChangeArrowheads="1"/>
          </p:cNvSpPr>
          <p:nvPr/>
        </p:nvSpPr>
        <p:spPr bwMode="auto">
          <a:xfrm>
            <a:off x="7783513" y="497522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8</a:t>
            </a:r>
          </a:p>
        </p:txBody>
      </p:sp>
      <p:sp>
        <p:nvSpPr>
          <p:cNvPr id="165912" name="Text Box 24"/>
          <p:cNvSpPr txBox="1">
            <a:spLocks noChangeArrowheads="1"/>
          </p:cNvSpPr>
          <p:nvPr/>
        </p:nvSpPr>
        <p:spPr bwMode="auto">
          <a:xfrm>
            <a:off x="8393113" y="4975225"/>
            <a:ext cx="500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bits</a:t>
            </a:r>
          </a:p>
        </p:txBody>
      </p:sp>
      <p:sp>
        <p:nvSpPr>
          <p:cNvPr id="165913" name="Line 25"/>
          <p:cNvSpPr>
            <a:spLocks noChangeShapeType="1"/>
          </p:cNvSpPr>
          <p:nvPr/>
        </p:nvSpPr>
        <p:spPr bwMode="auto">
          <a:xfrm flipV="1">
            <a:off x="239713" y="4441825"/>
            <a:ext cx="18288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14" name="Line 26"/>
          <p:cNvSpPr>
            <a:spLocks noChangeShapeType="1"/>
          </p:cNvSpPr>
          <p:nvPr/>
        </p:nvSpPr>
        <p:spPr bwMode="auto">
          <a:xfrm flipH="1" flipV="1">
            <a:off x="4735513" y="4441825"/>
            <a:ext cx="35814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15" name="Rectangle 27"/>
          <p:cNvSpPr>
            <a:spLocks noChangeArrowheads="1"/>
          </p:cNvSpPr>
          <p:nvPr/>
        </p:nvSpPr>
        <p:spPr bwMode="auto">
          <a:xfrm>
            <a:off x="239713" y="5280025"/>
            <a:ext cx="990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preamble</a:t>
            </a:r>
          </a:p>
        </p:txBody>
      </p:sp>
      <p:sp>
        <p:nvSpPr>
          <p:cNvPr id="165916" name="Rectangle 28"/>
          <p:cNvSpPr>
            <a:spLocks noChangeArrowheads="1"/>
          </p:cNvSpPr>
          <p:nvPr/>
        </p:nvSpPr>
        <p:spPr bwMode="auto">
          <a:xfrm>
            <a:off x="1230313" y="5280025"/>
            <a:ext cx="838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sync.</a:t>
            </a:r>
          </a:p>
        </p:txBody>
      </p:sp>
      <p:sp>
        <p:nvSpPr>
          <p:cNvPr id="165917" name="Rectangle 29"/>
          <p:cNvSpPr>
            <a:spLocks noChangeArrowheads="1"/>
          </p:cNvSpPr>
          <p:nvPr/>
        </p:nvSpPr>
        <p:spPr bwMode="auto">
          <a:xfrm>
            <a:off x="2068513" y="5280025"/>
            <a:ext cx="685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(trailer)</a:t>
            </a:r>
          </a:p>
        </p:txBody>
      </p:sp>
      <p:sp>
        <p:nvSpPr>
          <p:cNvPr id="165918" name="Line 30"/>
          <p:cNvSpPr>
            <a:spLocks noChangeShapeType="1"/>
          </p:cNvSpPr>
          <p:nvPr/>
        </p:nvSpPr>
        <p:spPr bwMode="auto">
          <a:xfrm flipV="1">
            <a:off x="2754313" y="4441825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19" name="Text Box 31"/>
          <p:cNvSpPr txBox="1">
            <a:spLocks noChangeArrowheads="1"/>
          </p:cNvSpPr>
          <p:nvPr/>
        </p:nvSpPr>
        <p:spPr bwMode="auto">
          <a:xfrm>
            <a:off x="696913" y="489902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4</a:t>
            </a:r>
          </a:p>
        </p:txBody>
      </p:sp>
      <p:sp>
        <p:nvSpPr>
          <p:cNvPr id="165920" name="Text Box 32"/>
          <p:cNvSpPr txBox="1">
            <a:spLocks noChangeArrowheads="1"/>
          </p:cNvSpPr>
          <p:nvPr/>
        </p:nvSpPr>
        <p:spPr bwMode="auto">
          <a:xfrm>
            <a:off x="1535113" y="489902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64</a:t>
            </a:r>
          </a:p>
        </p:txBody>
      </p:sp>
      <p:sp>
        <p:nvSpPr>
          <p:cNvPr id="165921" name="Text Box 33"/>
          <p:cNvSpPr txBox="1">
            <a:spLocks noChangeArrowheads="1"/>
          </p:cNvSpPr>
          <p:nvPr/>
        </p:nvSpPr>
        <p:spPr bwMode="auto">
          <a:xfrm>
            <a:off x="2297113" y="4899025"/>
            <a:ext cx="433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 payload types</a:t>
            </a:r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1143000" y="1806575"/>
            <a:ext cx="7086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payload (30)</a:t>
            </a: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1143000" y="3635375"/>
            <a:ext cx="7086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audio (30)</a:t>
            </a:r>
          </a:p>
        </p:txBody>
      </p:sp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1143000" y="2416175"/>
            <a:ext cx="2362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audio (10)</a:t>
            </a:r>
          </a:p>
        </p:txBody>
      </p:sp>
      <p:sp>
        <p:nvSpPr>
          <p:cNvPr id="331783" name="Rectangle 7"/>
          <p:cNvSpPr>
            <a:spLocks noChangeArrowheads="1"/>
          </p:cNvSpPr>
          <p:nvPr/>
        </p:nvSpPr>
        <p:spPr bwMode="auto">
          <a:xfrm>
            <a:off x="1143000" y="4397375"/>
            <a:ext cx="2362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audio (10)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533400" y="3635375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HV3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533400" y="3025775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HV2</a:t>
            </a:r>
          </a:p>
        </p:txBody>
      </p:sp>
      <p:sp>
        <p:nvSpPr>
          <p:cNvPr id="331786" name="Text Box 10"/>
          <p:cNvSpPr txBox="1">
            <a:spLocks noChangeArrowheads="1"/>
          </p:cNvSpPr>
          <p:nvPr/>
        </p:nvSpPr>
        <p:spPr bwMode="auto">
          <a:xfrm>
            <a:off x="533400" y="2416175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HV1</a:t>
            </a:r>
          </a:p>
        </p:txBody>
      </p:sp>
      <p:sp>
        <p:nvSpPr>
          <p:cNvPr id="331787" name="Text Box 11"/>
          <p:cNvSpPr txBox="1">
            <a:spLocks noChangeArrowheads="1"/>
          </p:cNvSpPr>
          <p:nvPr/>
        </p:nvSpPr>
        <p:spPr bwMode="auto">
          <a:xfrm>
            <a:off x="533400" y="4397375"/>
            <a:ext cx="46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DV</a:t>
            </a:r>
          </a:p>
        </p:txBody>
      </p:sp>
      <p:sp>
        <p:nvSpPr>
          <p:cNvPr id="331789" name="Rectangle 13"/>
          <p:cNvSpPr>
            <a:spLocks noChangeArrowheads="1"/>
          </p:cNvSpPr>
          <p:nvPr/>
        </p:nvSpPr>
        <p:spPr bwMode="auto">
          <a:xfrm>
            <a:off x="3505200" y="2416175"/>
            <a:ext cx="472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FEC (20)</a:t>
            </a:r>
          </a:p>
        </p:txBody>
      </p:sp>
      <p:sp>
        <p:nvSpPr>
          <p:cNvPr id="331790" name="Rectangle 14"/>
          <p:cNvSpPr>
            <a:spLocks noChangeArrowheads="1"/>
          </p:cNvSpPr>
          <p:nvPr/>
        </p:nvSpPr>
        <p:spPr bwMode="auto">
          <a:xfrm>
            <a:off x="1143000" y="3025775"/>
            <a:ext cx="472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audio (20)</a:t>
            </a:r>
          </a:p>
        </p:txBody>
      </p:sp>
      <p:sp>
        <p:nvSpPr>
          <p:cNvPr id="331791" name="Rectangle 15"/>
          <p:cNvSpPr>
            <a:spLocks noChangeArrowheads="1"/>
          </p:cNvSpPr>
          <p:nvPr/>
        </p:nvSpPr>
        <p:spPr bwMode="auto">
          <a:xfrm>
            <a:off x="5867400" y="3025775"/>
            <a:ext cx="2362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FEC (10)</a:t>
            </a:r>
          </a:p>
        </p:txBody>
      </p:sp>
      <p:sp>
        <p:nvSpPr>
          <p:cNvPr id="331792" name="Rectangle 16"/>
          <p:cNvSpPr>
            <a:spLocks noChangeArrowheads="1"/>
          </p:cNvSpPr>
          <p:nvPr/>
        </p:nvSpPr>
        <p:spPr bwMode="auto">
          <a:xfrm>
            <a:off x="3505200" y="4397375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header (1)</a:t>
            </a:r>
          </a:p>
        </p:txBody>
      </p:sp>
      <p:sp>
        <p:nvSpPr>
          <p:cNvPr id="331793" name="Rectangle 17"/>
          <p:cNvSpPr>
            <a:spLocks noChangeArrowheads="1"/>
          </p:cNvSpPr>
          <p:nvPr/>
        </p:nvSpPr>
        <p:spPr bwMode="auto">
          <a:xfrm>
            <a:off x="4572000" y="4397375"/>
            <a:ext cx="1524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payload (0-9)</a:t>
            </a:r>
          </a:p>
        </p:txBody>
      </p:sp>
      <p:sp>
        <p:nvSpPr>
          <p:cNvPr id="331794" name="Rectangle 18"/>
          <p:cNvSpPr>
            <a:spLocks noChangeArrowheads="1"/>
          </p:cNvSpPr>
          <p:nvPr/>
        </p:nvSpPr>
        <p:spPr bwMode="auto">
          <a:xfrm>
            <a:off x="6096000" y="4397375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2/3 FEC</a:t>
            </a:r>
          </a:p>
        </p:txBody>
      </p:sp>
      <p:sp>
        <p:nvSpPr>
          <p:cNvPr id="331795" name="Rectangle 19"/>
          <p:cNvSpPr>
            <a:spLocks noChangeArrowheads="1"/>
          </p:cNvSpPr>
          <p:nvPr/>
        </p:nvSpPr>
        <p:spPr bwMode="auto">
          <a:xfrm>
            <a:off x="7162800" y="4397375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CRC (2)</a:t>
            </a:r>
          </a:p>
        </p:txBody>
      </p:sp>
      <p:sp>
        <p:nvSpPr>
          <p:cNvPr id="331796" name="Text Box 20"/>
          <p:cNvSpPr txBox="1">
            <a:spLocks noChangeArrowheads="1"/>
          </p:cNvSpPr>
          <p:nvPr/>
        </p:nvSpPr>
        <p:spPr bwMode="auto">
          <a:xfrm>
            <a:off x="7581900" y="4892675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(bytes)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ACL Payload types</a:t>
            </a: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1143000" y="1139825"/>
            <a:ext cx="7162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payload (0-343)</a:t>
            </a:r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1143000" y="1825625"/>
            <a:ext cx="1828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header (1/2)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2971800" y="1825625"/>
            <a:ext cx="4267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payload (0-339)</a:t>
            </a:r>
          </a:p>
        </p:txBody>
      </p:sp>
      <p:sp>
        <p:nvSpPr>
          <p:cNvPr id="329735" name="Rectangle 7"/>
          <p:cNvSpPr>
            <a:spLocks noChangeArrowheads="1"/>
          </p:cNvSpPr>
          <p:nvPr/>
        </p:nvSpPr>
        <p:spPr bwMode="auto">
          <a:xfrm>
            <a:off x="7239000" y="1825625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CRC (2)</a:t>
            </a:r>
          </a:p>
        </p:txBody>
      </p:sp>
      <p:sp>
        <p:nvSpPr>
          <p:cNvPr id="329736" name="Rectangle 8"/>
          <p:cNvSpPr>
            <a:spLocks noChangeArrowheads="1"/>
          </p:cNvSpPr>
          <p:nvPr/>
        </p:nvSpPr>
        <p:spPr bwMode="auto">
          <a:xfrm>
            <a:off x="1143000" y="2511425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header (1)</a:t>
            </a:r>
          </a:p>
        </p:txBody>
      </p:sp>
      <p:sp>
        <p:nvSpPr>
          <p:cNvPr id="329737" name="Rectangle 9"/>
          <p:cNvSpPr>
            <a:spLocks noChangeArrowheads="1"/>
          </p:cNvSpPr>
          <p:nvPr/>
        </p:nvSpPr>
        <p:spPr bwMode="auto">
          <a:xfrm>
            <a:off x="2209800" y="2511425"/>
            <a:ext cx="2286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payload (0-17)</a:t>
            </a:r>
          </a:p>
        </p:txBody>
      </p:sp>
      <p:sp>
        <p:nvSpPr>
          <p:cNvPr id="329738" name="Rectangle 10"/>
          <p:cNvSpPr>
            <a:spLocks noChangeArrowheads="1"/>
          </p:cNvSpPr>
          <p:nvPr/>
        </p:nvSpPr>
        <p:spPr bwMode="auto">
          <a:xfrm>
            <a:off x="4495800" y="2511425"/>
            <a:ext cx="91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2/3 FEC</a:t>
            </a:r>
          </a:p>
        </p:txBody>
      </p:sp>
      <p:sp>
        <p:nvSpPr>
          <p:cNvPr id="329739" name="Rectangle 11"/>
          <p:cNvSpPr>
            <a:spLocks noChangeArrowheads="1"/>
          </p:cNvSpPr>
          <p:nvPr/>
        </p:nvSpPr>
        <p:spPr bwMode="auto">
          <a:xfrm>
            <a:off x="1143000" y="2968625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header (1)</a:t>
            </a:r>
          </a:p>
        </p:txBody>
      </p:sp>
      <p:sp>
        <p:nvSpPr>
          <p:cNvPr id="329740" name="Rectangle 12"/>
          <p:cNvSpPr>
            <a:spLocks noChangeArrowheads="1"/>
          </p:cNvSpPr>
          <p:nvPr/>
        </p:nvSpPr>
        <p:spPr bwMode="auto">
          <a:xfrm>
            <a:off x="2209800" y="2968625"/>
            <a:ext cx="3200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payload (0-27)</a:t>
            </a:r>
          </a:p>
        </p:txBody>
      </p:sp>
      <p:sp>
        <p:nvSpPr>
          <p:cNvPr id="329742" name="Rectangle 14"/>
          <p:cNvSpPr>
            <a:spLocks noChangeArrowheads="1"/>
          </p:cNvSpPr>
          <p:nvPr/>
        </p:nvSpPr>
        <p:spPr bwMode="auto">
          <a:xfrm>
            <a:off x="1143000" y="3578225"/>
            <a:ext cx="1828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header (2)</a:t>
            </a:r>
          </a:p>
        </p:txBody>
      </p:sp>
      <p:sp>
        <p:nvSpPr>
          <p:cNvPr id="329743" name="Rectangle 15"/>
          <p:cNvSpPr>
            <a:spLocks noChangeArrowheads="1"/>
          </p:cNvSpPr>
          <p:nvPr/>
        </p:nvSpPr>
        <p:spPr bwMode="auto">
          <a:xfrm>
            <a:off x="2971800" y="3578225"/>
            <a:ext cx="2057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payload (0-121)</a:t>
            </a:r>
          </a:p>
        </p:txBody>
      </p:sp>
      <p:sp>
        <p:nvSpPr>
          <p:cNvPr id="329744" name="Rectangle 16"/>
          <p:cNvSpPr>
            <a:spLocks noChangeArrowheads="1"/>
          </p:cNvSpPr>
          <p:nvPr/>
        </p:nvSpPr>
        <p:spPr bwMode="auto">
          <a:xfrm>
            <a:off x="5029200" y="3578225"/>
            <a:ext cx="11430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2/3 FEC</a:t>
            </a:r>
          </a:p>
        </p:txBody>
      </p:sp>
      <p:sp>
        <p:nvSpPr>
          <p:cNvPr id="329745" name="Rectangle 17"/>
          <p:cNvSpPr>
            <a:spLocks noChangeArrowheads="1"/>
          </p:cNvSpPr>
          <p:nvPr/>
        </p:nvSpPr>
        <p:spPr bwMode="auto">
          <a:xfrm>
            <a:off x="1143000" y="4035425"/>
            <a:ext cx="1828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header (2)</a:t>
            </a:r>
          </a:p>
        </p:txBody>
      </p:sp>
      <p:sp>
        <p:nvSpPr>
          <p:cNvPr id="329746" name="Rectangle 18"/>
          <p:cNvSpPr>
            <a:spLocks noChangeArrowheads="1"/>
          </p:cNvSpPr>
          <p:nvPr/>
        </p:nvSpPr>
        <p:spPr bwMode="auto">
          <a:xfrm>
            <a:off x="2971800" y="4035425"/>
            <a:ext cx="3200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payload (0-183)</a:t>
            </a:r>
          </a:p>
        </p:txBody>
      </p:sp>
      <p:sp>
        <p:nvSpPr>
          <p:cNvPr id="329747" name="Rectangle 19"/>
          <p:cNvSpPr>
            <a:spLocks noChangeArrowheads="1"/>
          </p:cNvSpPr>
          <p:nvPr/>
        </p:nvSpPr>
        <p:spPr bwMode="auto">
          <a:xfrm>
            <a:off x="1143000" y="4645025"/>
            <a:ext cx="1828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header (2)</a:t>
            </a:r>
          </a:p>
        </p:txBody>
      </p:sp>
      <p:sp>
        <p:nvSpPr>
          <p:cNvPr id="329748" name="Rectangle 20"/>
          <p:cNvSpPr>
            <a:spLocks noChangeArrowheads="1"/>
          </p:cNvSpPr>
          <p:nvPr/>
        </p:nvSpPr>
        <p:spPr bwMode="auto">
          <a:xfrm>
            <a:off x="2971800" y="4645025"/>
            <a:ext cx="2590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payload (0-224)</a:t>
            </a:r>
          </a:p>
        </p:txBody>
      </p:sp>
      <p:sp>
        <p:nvSpPr>
          <p:cNvPr id="329749" name="Rectangle 21"/>
          <p:cNvSpPr>
            <a:spLocks noChangeArrowheads="1"/>
          </p:cNvSpPr>
          <p:nvPr/>
        </p:nvSpPr>
        <p:spPr bwMode="auto">
          <a:xfrm>
            <a:off x="5562600" y="4645025"/>
            <a:ext cx="1676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2/3 FEC</a:t>
            </a:r>
          </a:p>
        </p:txBody>
      </p:sp>
      <p:sp>
        <p:nvSpPr>
          <p:cNvPr id="329750" name="Rectangle 22"/>
          <p:cNvSpPr>
            <a:spLocks noChangeArrowheads="1"/>
          </p:cNvSpPr>
          <p:nvPr/>
        </p:nvSpPr>
        <p:spPr bwMode="auto">
          <a:xfrm>
            <a:off x="1143000" y="5102225"/>
            <a:ext cx="1828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header (2)</a:t>
            </a:r>
          </a:p>
        </p:txBody>
      </p:sp>
      <p:sp>
        <p:nvSpPr>
          <p:cNvPr id="329751" name="Rectangle 23"/>
          <p:cNvSpPr>
            <a:spLocks noChangeArrowheads="1"/>
          </p:cNvSpPr>
          <p:nvPr/>
        </p:nvSpPr>
        <p:spPr bwMode="auto">
          <a:xfrm>
            <a:off x="2971800" y="5102225"/>
            <a:ext cx="4267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payload (0-339)</a:t>
            </a:r>
          </a:p>
        </p:txBody>
      </p:sp>
      <p:sp>
        <p:nvSpPr>
          <p:cNvPr id="329752" name="Text Box 24"/>
          <p:cNvSpPr txBox="1">
            <a:spLocks noChangeArrowheads="1"/>
          </p:cNvSpPr>
          <p:nvPr/>
        </p:nvSpPr>
        <p:spPr bwMode="auto">
          <a:xfrm>
            <a:off x="533400" y="5102225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DH5</a:t>
            </a:r>
          </a:p>
        </p:txBody>
      </p:sp>
      <p:sp>
        <p:nvSpPr>
          <p:cNvPr id="329753" name="Text Box 25"/>
          <p:cNvSpPr txBox="1">
            <a:spLocks noChangeArrowheads="1"/>
          </p:cNvSpPr>
          <p:nvPr/>
        </p:nvSpPr>
        <p:spPr bwMode="auto">
          <a:xfrm>
            <a:off x="533400" y="4645025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DM5</a:t>
            </a:r>
          </a:p>
        </p:txBody>
      </p:sp>
      <p:sp>
        <p:nvSpPr>
          <p:cNvPr id="329754" name="Text Box 26"/>
          <p:cNvSpPr txBox="1">
            <a:spLocks noChangeArrowheads="1"/>
          </p:cNvSpPr>
          <p:nvPr/>
        </p:nvSpPr>
        <p:spPr bwMode="auto">
          <a:xfrm>
            <a:off x="533400" y="4035425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DH3</a:t>
            </a:r>
          </a:p>
        </p:txBody>
      </p:sp>
      <p:sp>
        <p:nvSpPr>
          <p:cNvPr id="329755" name="Text Box 27"/>
          <p:cNvSpPr txBox="1">
            <a:spLocks noChangeArrowheads="1"/>
          </p:cNvSpPr>
          <p:nvPr/>
        </p:nvSpPr>
        <p:spPr bwMode="auto">
          <a:xfrm>
            <a:off x="533400" y="3578225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DM3</a:t>
            </a:r>
          </a:p>
        </p:txBody>
      </p:sp>
      <p:sp>
        <p:nvSpPr>
          <p:cNvPr id="329756" name="Text Box 28"/>
          <p:cNvSpPr txBox="1">
            <a:spLocks noChangeArrowheads="1"/>
          </p:cNvSpPr>
          <p:nvPr/>
        </p:nvSpPr>
        <p:spPr bwMode="auto">
          <a:xfrm>
            <a:off x="533400" y="2968625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DH1</a:t>
            </a:r>
          </a:p>
        </p:txBody>
      </p:sp>
      <p:sp>
        <p:nvSpPr>
          <p:cNvPr id="329757" name="Text Box 29"/>
          <p:cNvSpPr txBox="1">
            <a:spLocks noChangeArrowheads="1"/>
          </p:cNvSpPr>
          <p:nvPr/>
        </p:nvSpPr>
        <p:spPr bwMode="auto">
          <a:xfrm>
            <a:off x="533400" y="2511425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DM1</a:t>
            </a:r>
          </a:p>
        </p:txBody>
      </p:sp>
      <p:sp>
        <p:nvSpPr>
          <p:cNvPr id="329760" name="Line 32"/>
          <p:cNvSpPr>
            <a:spLocks noChangeShapeType="1"/>
          </p:cNvSpPr>
          <p:nvPr/>
        </p:nvSpPr>
        <p:spPr bwMode="auto">
          <a:xfrm flipV="1">
            <a:off x="5334000" y="2206625"/>
            <a:ext cx="19050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61" name="Line 33"/>
          <p:cNvSpPr>
            <a:spLocks noChangeShapeType="1"/>
          </p:cNvSpPr>
          <p:nvPr/>
        </p:nvSpPr>
        <p:spPr bwMode="auto">
          <a:xfrm flipV="1">
            <a:off x="1143000" y="2206625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62" name="Line 34"/>
          <p:cNvSpPr>
            <a:spLocks noChangeShapeType="1"/>
          </p:cNvSpPr>
          <p:nvPr/>
        </p:nvSpPr>
        <p:spPr bwMode="auto">
          <a:xfrm flipV="1">
            <a:off x="8305800" y="15208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63" name="Line 35"/>
          <p:cNvSpPr>
            <a:spLocks noChangeShapeType="1"/>
          </p:cNvSpPr>
          <p:nvPr/>
        </p:nvSpPr>
        <p:spPr bwMode="auto">
          <a:xfrm flipV="1">
            <a:off x="1143000" y="15208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64" name="Line 36"/>
          <p:cNvSpPr>
            <a:spLocks noChangeShapeType="1"/>
          </p:cNvSpPr>
          <p:nvPr/>
        </p:nvSpPr>
        <p:spPr bwMode="auto">
          <a:xfrm flipV="1">
            <a:off x="2209800" y="2206625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65" name="Line 37"/>
          <p:cNvSpPr>
            <a:spLocks noChangeShapeType="1"/>
          </p:cNvSpPr>
          <p:nvPr/>
        </p:nvSpPr>
        <p:spPr bwMode="auto">
          <a:xfrm flipH="1" flipV="1">
            <a:off x="2209800" y="33496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66" name="Line 38"/>
          <p:cNvSpPr>
            <a:spLocks noChangeShapeType="1"/>
          </p:cNvSpPr>
          <p:nvPr/>
        </p:nvSpPr>
        <p:spPr bwMode="auto">
          <a:xfrm flipH="1" flipV="1">
            <a:off x="2971800" y="39592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67" name="Line 39"/>
          <p:cNvSpPr>
            <a:spLocks noChangeShapeType="1"/>
          </p:cNvSpPr>
          <p:nvPr/>
        </p:nvSpPr>
        <p:spPr bwMode="auto">
          <a:xfrm flipV="1">
            <a:off x="2209800" y="27400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68" name="Line 40"/>
          <p:cNvSpPr>
            <a:spLocks noChangeShapeType="1"/>
          </p:cNvSpPr>
          <p:nvPr/>
        </p:nvSpPr>
        <p:spPr bwMode="auto">
          <a:xfrm flipV="1">
            <a:off x="5410200" y="27400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69" name="Line 41"/>
          <p:cNvSpPr>
            <a:spLocks noChangeShapeType="1"/>
          </p:cNvSpPr>
          <p:nvPr/>
        </p:nvSpPr>
        <p:spPr bwMode="auto">
          <a:xfrm flipV="1">
            <a:off x="6172200" y="38068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70" name="Line 42"/>
          <p:cNvSpPr>
            <a:spLocks noChangeShapeType="1"/>
          </p:cNvSpPr>
          <p:nvPr/>
        </p:nvSpPr>
        <p:spPr bwMode="auto">
          <a:xfrm flipV="1">
            <a:off x="7239000" y="48736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71" name="Line 43"/>
          <p:cNvSpPr>
            <a:spLocks noChangeShapeType="1"/>
          </p:cNvSpPr>
          <p:nvPr/>
        </p:nvSpPr>
        <p:spPr bwMode="auto">
          <a:xfrm>
            <a:off x="5410200" y="33496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72" name="Line 44"/>
          <p:cNvSpPr>
            <a:spLocks noChangeShapeType="1"/>
          </p:cNvSpPr>
          <p:nvPr/>
        </p:nvSpPr>
        <p:spPr bwMode="auto">
          <a:xfrm>
            <a:off x="6172200" y="4416425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73" name="Rectangle 45"/>
          <p:cNvSpPr>
            <a:spLocks noChangeArrowheads="1"/>
          </p:cNvSpPr>
          <p:nvPr/>
        </p:nvSpPr>
        <p:spPr bwMode="auto">
          <a:xfrm>
            <a:off x="1143000" y="5711825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header (1)</a:t>
            </a:r>
          </a:p>
        </p:txBody>
      </p:sp>
      <p:sp>
        <p:nvSpPr>
          <p:cNvPr id="329774" name="Rectangle 46"/>
          <p:cNvSpPr>
            <a:spLocks noChangeArrowheads="1"/>
          </p:cNvSpPr>
          <p:nvPr/>
        </p:nvSpPr>
        <p:spPr bwMode="auto">
          <a:xfrm>
            <a:off x="2209800" y="5711825"/>
            <a:ext cx="3200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payload (0-29)</a:t>
            </a:r>
          </a:p>
        </p:txBody>
      </p:sp>
      <p:sp>
        <p:nvSpPr>
          <p:cNvPr id="329775" name="Text Box 47"/>
          <p:cNvSpPr txBox="1">
            <a:spLocks noChangeArrowheads="1"/>
          </p:cNvSpPr>
          <p:nvPr/>
        </p:nvSpPr>
        <p:spPr bwMode="auto">
          <a:xfrm>
            <a:off x="457200" y="5711825"/>
            <a:ext cx="712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AUX1</a:t>
            </a:r>
          </a:p>
        </p:txBody>
      </p:sp>
      <p:sp>
        <p:nvSpPr>
          <p:cNvPr id="329776" name="Rectangle 48"/>
          <p:cNvSpPr>
            <a:spLocks noChangeArrowheads="1"/>
          </p:cNvSpPr>
          <p:nvPr/>
        </p:nvSpPr>
        <p:spPr bwMode="auto">
          <a:xfrm>
            <a:off x="5410200" y="2511425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CRC (2)</a:t>
            </a:r>
          </a:p>
        </p:txBody>
      </p:sp>
      <p:sp>
        <p:nvSpPr>
          <p:cNvPr id="329777" name="Rectangle 49"/>
          <p:cNvSpPr>
            <a:spLocks noChangeArrowheads="1"/>
          </p:cNvSpPr>
          <p:nvPr/>
        </p:nvSpPr>
        <p:spPr bwMode="auto">
          <a:xfrm>
            <a:off x="5410200" y="2968625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CRC (2)</a:t>
            </a:r>
          </a:p>
        </p:txBody>
      </p:sp>
      <p:sp>
        <p:nvSpPr>
          <p:cNvPr id="329778" name="Rectangle 50"/>
          <p:cNvSpPr>
            <a:spLocks noChangeArrowheads="1"/>
          </p:cNvSpPr>
          <p:nvPr/>
        </p:nvSpPr>
        <p:spPr bwMode="auto">
          <a:xfrm>
            <a:off x="6172200" y="3578225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CRC (2)</a:t>
            </a:r>
          </a:p>
        </p:txBody>
      </p:sp>
      <p:sp>
        <p:nvSpPr>
          <p:cNvPr id="329779" name="Rectangle 51"/>
          <p:cNvSpPr>
            <a:spLocks noChangeArrowheads="1"/>
          </p:cNvSpPr>
          <p:nvPr/>
        </p:nvSpPr>
        <p:spPr bwMode="auto">
          <a:xfrm>
            <a:off x="6172200" y="4035425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CRC (2)</a:t>
            </a:r>
          </a:p>
        </p:txBody>
      </p:sp>
      <p:sp>
        <p:nvSpPr>
          <p:cNvPr id="329780" name="Rectangle 52"/>
          <p:cNvSpPr>
            <a:spLocks noChangeArrowheads="1"/>
          </p:cNvSpPr>
          <p:nvPr/>
        </p:nvSpPr>
        <p:spPr bwMode="auto">
          <a:xfrm>
            <a:off x="7239000" y="4645025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CRC (2)</a:t>
            </a:r>
          </a:p>
        </p:txBody>
      </p:sp>
      <p:sp>
        <p:nvSpPr>
          <p:cNvPr id="329781" name="Rectangle 53"/>
          <p:cNvSpPr>
            <a:spLocks noChangeArrowheads="1"/>
          </p:cNvSpPr>
          <p:nvPr/>
        </p:nvSpPr>
        <p:spPr bwMode="auto">
          <a:xfrm>
            <a:off x="7239000" y="5102225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CRC (2)</a:t>
            </a:r>
          </a:p>
        </p:txBody>
      </p:sp>
      <p:sp>
        <p:nvSpPr>
          <p:cNvPr id="329782" name="Line 54"/>
          <p:cNvSpPr>
            <a:spLocks noChangeShapeType="1"/>
          </p:cNvSpPr>
          <p:nvPr/>
        </p:nvSpPr>
        <p:spPr bwMode="auto">
          <a:xfrm flipV="1">
            <a:off x="6477000" y="2206625"/>
            <a:ext cx="18288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83" name="Line 55"/>
          <p:cNvSpPr>
            <a:spLocks noChangeShapeType="1"/>
          </p:cNvSpPr>
          <p:nvPr/>
        </p:nvSpPr>
        <p:spPr bwMode="auto">
          <a:xfrm>
            <a:off x="6477000" y="3349625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84" name="Line 56"/>
          <p:cNvSpPr>
            <a:spLocks noChangeShapeType="1"/>
          </p:cNvSpPr>
          <p:nvPr/>
        </p:nvSpPr>
        <p:spPr bwMode="auto">
          <a:xfrm flipV="1">
            <a:off x="6477000" y="28924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85" name="Line 57"/>
          <p:cNvSpPr>
            <a:spLocks noChangeShapeType="1"/>
          </p:cNvSpPr>
          <p:nvPr/>
        </p:nvSpPr>
        <p:spPr bwMode="auto">
          <a:xfrm flipV="1">
            <a:off x="7239000" y="39592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86" name="Line 58"/>
          <p:cNvSpPr>
            <a:spLocks noChangeShapeType="1"/>
          </p:cNvSpPr>
          <p:nvPr/>
        </p:nvSpPr>
        <p:spPr bwMode="auto">
          <a:xfrm>
            <a:off x="7239000" y="4416425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87" name="Line 59"/>
          <p:cNvSpPr>
            <a:spLocks noChangeShapeType="1"/>
          </p:cNvSpPr>
          <p:nvPr/>
        </p:nvSpPr>
        <p:spPr bwMode="auto">
          <a:xfrm flipV="1">
            <a:off x="8305800" y="502602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88" name="Text Box 60"/>
          <p:cNvSpPr txBox="1">
            <a:spLocks noChangeArrowheads="1"/>
          </p:cNvSpPr>
          <p:nvPr/>
        </p:nvSpPr>
        <p:spPr bwMode="auto">
          <a:xfrm>
            <a:off x="7620000" y="2968625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(bytes)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Baseband data rates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1295400" y="981075"/>
            <a:ext cx="7543800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 sz="1600">
                <a:latin typeface="Arial" charset="0"/>
              </a:rPr>
              <a:t>	</a:t>
            </a:r>
            <a:r>
              <a:rPr lang="en-US" sz="1600" b="1">
                <a:latin typeface="Arial" charset="0"/>
              </a:rPr>
              <a:t>Payload	User	</a:t>
            </a:r>
            <a:r>
              <a:rPr lang="en-US" sz="1600">
                <a:latin typeface="Arial" charset="0"/>
              </a:rPr>
              <a:t>		</a:t>
            </a:r>
            <a:r>
              <a:rPr lang="en-US" sz="1600" b="1">
                <a:latin typeface="Arial" charset="0"/>
              </a:rPr>
              <a:t>Symmetric	Asymmetric</a:t>
            </a:r>
          </a:p>
          <a:p>
            <a:pPr algn="l" eaLnBrk="0" hangingPunct="0"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 sz="1600" b="1">
                <a:latin typeface="Arial" charset="0"/>
              </a:rPr>
              <a:t>	Header	Payload	</a:t>
            </a:r>
            <a:r>
              <a:rPr lang="en-US" sz="1600">
                <a:latin typeface="Arial" charset="0"/>
              </a:rPr>
              <a:t>		</a:t>
            </a:r>
            <a:r>
              <a:rPr lang="en-US" sz="1600" b="1">
                <a:latin typeface="Arial" charset="0"/>
              </a:rPr>
              <a:t>max. Rate 	max. Rate [kbit/s]</a:t>
            </a:r>
          </a:p>
          <a:p>
            <a:pPr algn="l" eaLnBrk="0" hangingPunct="0"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 sz="1600" b="1">
                <a:latin typeface="Arial" charset="0"/>
              </a:rPr>
              <a:t>Type	[byte]	[byte]	FEC	CRC	[kbit/s]	Forward	Reverse	</a:t>
            </a:r>
          </a:p>
          <a:p>
            <a:pPr algn="l" eaLnBrk="0" hangingPunct="0"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 sz="1600">
                <a:latin typeface="Arial" charset="0"/>
              </a:rPr>
              <a:t>DM1	1	0-17	2/3	yes	108.8	108.8	108.8	</a:t>
            </a:r>
          </a:p>
          <a:p>
            <a:pPr algn="l" eaLnBrk="0" hangingPunct="0"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 sz="1600">
                <a:latin typeface="Arial" charset="0"/>
              </a:rPr>
              <a:t>DH1	1	0-27	no	yes	172.8	172.8	172.8	</a:t>
            </a:r>
          </a:p>
          <a:p>
            <a:pPr algn="l" eaLnBrk="0" hangingPunct="0"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 sz="1600">
                <a:latin typeface="Arial" charset="0"/>
              </a:rPr>
              <a:t>DM3	2	0-121	2/3	yes	258.1	387.2	54.4	</a:t>
            </a:r>
          </a:p>
          <a:p>
            <a:pPr algn="l" eaLnBrk="0" hangingPunct="0"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 sz="1600">
                <a:latin typeface="Arial" charset="0"/>
              </a:rPr>
              <a:t>DH3	2	0-183	no	yes	390.4	585.6	86.4	</a:t>
            </a:r>
          </a:p>
          <a:p>
            <a:pPr algn="l" eaLnBrk="0" hangingPunct="0"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 sz="1600">
                <a:latin typeface="Arial" charset="0"/>
              </a:rPr>
              <a:t>DM5	2	0-224	2/3	yes	286.7	477.8	36.3	</a:t>
            </a:r>
          </a:p>
          <a:p>
            <a:pPr algn="l" eaLnBrk="0" hangingPunct="0"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 sz="1600">
                <a:latin typeface="Arial" charset="0"/>
              </a:rPr>
              <a:t>DH5	2	0-339	no	yes	</a:t>
            </a:r>
            <a:r>
              <a:rPr lang="en-US" sz="1600" b="1">
                <a:latin typeface="Arial" charset="0"/>
              </a:rPr>
              <a:t>433.9</a:t>
            </a:r>
            <a:r>
              <a:rPr lang="en-US" sz="1600">
                <a:latin typeface="Arial" charset="0"/>
              </a:rPr>
              <a:t>	</a:t>
            </a:r>
            <a:r>
              <a:rPr lang="en-US" sz="1600" b="1">
                <a:latin typeface="Arial" charset="0"/>
              </a:rPr>
              <a:t>723.2</a:t>
            </a:r>
            <a:r>
              <a:rPr lang="en-US" sz="1600">
                <a:latin typeface="Arial" charset="0"/>
              </a:rPr>
              <a:t>	57.6</a:t>
            </a:r>
          </a:p>
          <a:p>
            <a:pPr algn="l" eaLnBrk="0" hangingPunct="0"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 sz="1600">
                <a:latin typeface="Arial" charset="0"/>
              </a:rPr>
              <a:t>AUX1	1	0-29	no	no	185.6	185.6	185.6</a:t>
            </a:r>
          </a:p>
          <a:p>
            <a:pPr algn="l" eaLnBrk="0" hangingPunct="0"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 sz="1600">
                <a:latin typeface="Arial" charset="0"/>
              </a:rPr>
              <a:t>HV1	na	10	1/3	no	64.0	</a:t>
            </a:r>
          </a:p>
          <a:p>
            <a:pPr algn="l" eaLnBrk="0" hangingPunct="0"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 sz="1600">
                <a:latin typeface="Arial" charset="0"/>
              </a:rPr>
              <a:t>HV2	na	20	2/3	no	64.0	</a:t>
            </a:r>
          </a:p>
          <a:p>
            <a:pPr algn="l" eaLnBrk="0" hangingPunct="0"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 sz="1600">
                <a:latin typeface="Arial" charset="0"/>
              </a:rPr>
              <a:t>HV3	na	30	no	no	64.0	</a:t>
            </a:r>
          </a:p>
          <a:p>
            <a:pPr algn="l" eaLnBrk="0" hangingPunct="0">
              <a:spcBef>
                <a:spcPct val="50000"/>
              </a:spcBef>
              <a:tabLst>
                <a:tab pos="762000" algn="l"/>
                <a:tab pos="1714500" algn="l"/>
                <a:tab pos="2768600" algn="l"/>
                <a:tab pos="3429000" algn="l"/>
                <a:tab pos="4191000" algn="l"/>
                <a:tab pos="5334000" algn="l"/>
                <a:tab pos="6477000" algn="l"/>
              </a:tabLst>
            </a:pPr>
            <a:r>
              <a:rPr lang="en-US" sz="1600">
                <a:latin typeface="Arial" charset="0"/>
              </a:rPr>
              <a:t>DV</a:t>
            </a:r>
            <a:r>
              <a:rPr lang="en-US" sz="1600" baseline="30000">
                <a:latin typeface="Arial" charset="0"/>
              </a:rPr>
              <a:t>	</a:t>
            </a:r>
            <a:r>
              <a:rPr lang="en-US" sz="1600">
                <a:latin typeface="Arial" charset="0"/>
              </a:rPr>
              <a:t>1 D	10+(0-9) D	2/3 D	yes D	64.0+57.6 D		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52400" y="1362075"/>
            <a:ext cx="67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solidFill>
                  <a:schemeClr val="accent2"/>
                </a:solidFill>
                <a:latin typeface="Arial" charset="0"/>
              </a:rPr>
              <a:t>ACL</a:t>
            </a:r>
          </a:p>
        </p:txBody>
      </p:sp>
      <p:sp>
        <p:nvSpPr>
          <p:cNvPr id="168965" name="AutoShape 5"/>
          <p:cNvSpPr>
            <a:spLocks/>
          </p:cNvSpPr>
          <p:nvPr/>
        </p:nvSpPr>
        <p:spPr bwMode="auto">
          <a:xfrm>
            <a:off x="1143000" y="1895475"/>
            <a:ext cx="76200" cy="533400"/>
          </a:xfrm>
          <a:prstGeom prst="leftBrace">
            <a:avLst>
              <a:gd name="adj1" fmla="val 5833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6" name="AutoShape 6"/>
          <p:cNvSpPr>
            <a:spLocks/>
          </p:cNvSpPr>
          <p:nvPr/>
        </p:nvSpPr>
        <p:spPr bwMode="auto">
          <a:xfrm>
            <a:off x="1143000" y="2657475"/>
            <a:ext cx="76200" cy="533400"/>
          </a:xfrm>
          <a:prstGeom prst="leftBrace">
            <a:avLst>
              <a:gd name="adj1" fmla="val 5833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AutoShape 7"/>
          <p:cNvSpPr>
            <a:spLocks/>
          </p:cNvSpPr>
          <p:nvPr/>
        </p:nvSpPr>
        <p:spPr bwMode="auto">
          <a:xfrm>
            <a:off x="1143000" y="3419475"/>
            <a:ext cx="76200" cy="533400"/>
          </a:xfrm>
          <a:prstGeom prst="leftBrace">
            <a:avLst>
              <a:gd name="adj1" fmla="val 5833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457200" y="1971675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1">
                <a:solidFill>
                  <a:schemeClr val="accent2"/>
                </a:solidFill>
                <a:latin typeface="Arial" charset="0"/>
              </a:rPr>
              <a:t>1 slot</a:t>
            </a: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457200" y="2733675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1">
                <a:solidFill>
                  <a:schemeClr val="accent2"/>
                </a:solidFill>
                <a:latin typeface="Arial" charset="0"/>
              </a:rPr>
              <a:t>3 slot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457200" y="3495675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1">
                <a:solidFill>
                  <a:schemeClr val="accent2"/>
                </a:solidFill>
                <a:latin typeface="Arial" charset="0"/>
              </a:rPr>
              <a:t>5 slot</a:t>
            </a: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228600" y="4867275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solidFill>
                  <a:srgbClr val="FF0000"/>
                </a:solidFill>
                <a:latin typeface="Arial" charset="0"/>
              </a:rPr>
              <a:t>SCO</a:t>
            </a:r>
          </a:p>
        </p:txBody>
      </p:sp>
      <p:sp>
        <p:nvSpPr>
          <p:cNvPr id="168973" name="AutoShape 13"/>
          <p:cNvSpPr>
            <a:spLocks/>
          </p:cNvSpPr>
          <p:nvPr/>
        </p:nvSpPr>
        <p:spPr bwMode="auto">
          <a:xfrm>
            <a:off x="990600" y="4410075"/>
            <a:ext cx="152400" cy="1295400"/>
          </a:xfrm>
          <a:prstGeom prst="leftBrace">
            <a:avLst>
              <a:gd name="adj1" fmla="val 70833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1676400" y="6010275"/>
            <a:ext cx="5522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i="1">
                <a:latin typeface="Arial" charset="0"/>
              </a:rPr>
              <a:t>D</a:t>
            </a:r>
            <a:r>
              <a:rPr lang="en-US" sz="1600">
                <a:latin typeface="Arial" charset="0"/>
              </a:rPr>
              <a:t>ata </a:t>
            </a:r>
            <a:r>
              <a:rPr lang="en-US" sz="1600" i="1">
                <a:latin typeface="Arial" charset="0"/>
              </a:rPr>
              <a:t>M</a:t>
            </a:r>
            <a:r>
              <a:rPr lang="en-US" sz="1600">
                <a:latin typeface="Arial" charset="0"/>
              </a:rPr>
              <a:t>edium/</a:t>
            </a:r>
            <a:r>
              <a:rPr lang="en-US" sz="1600" i="1">
                <a:latin typeface="Arial" charset="0"/>
              </a:rPr>
              <a:t>H</a:t>
            </a:r>
            <a:r>
              <a:rPr lang="en-US" sz="1600">
                <a:latin typeface="Arial" charset="0"/>
              </a:rPr>
              <a:t>igh rate, </a:t>
            </a:r>
            <a:r>
              <a:rPr lang="en-US" sz="1600" i="1">
                <a:latin typeface="Arial" charset="0"/>
              </a:rPr>
              <a:t>H</a:t>
            </a:r>
            <a:r>
              <a:rPr lang="en-US" sz="1600">
                <a:latin typeface="Arial" charset="0"/>
              </a:rPr>
              <a:t>igh-quality </a:t>
            </a:r>
            <a:r>
              <a:rPr lang="en-US" sz="1600" i="1">
                <a:latin typeface="Arial" charset="0"/>
              </a:rPr>
              <a:t>V</a:t>
            </a:r>
            <a:r>
              <a:rPr lang="en-US" sz="1600">
                <a:latin typeface="Arial" charset="0"/>
              </a:rPr>
              <a:t>oice, </a:t>
            </a:r>
            <a:r>
              <a:rPr lang="en-US" sz="1600" i="1">
                <a:latin typeface="Arial" charset="0"/>
              </a:rPr>
              <a:t>D</a:t>
            </a:r>
            <a:r>
              <a:rPr lang="en-US" sz="1600">
                <a:latin typeface="Arial" charset="0"/>
              </a:rPr>
              <a:t>ata and </a:t>
            </a:r>
            <a:r>
              <a:rPr lang="en-US" sz="1600" i="1">
                <a:latin typeface="Arial" charset="0"/>
              </a:rPr>
              <a:t>V</a:t>
            </a:r>
            <a:r>
              <a:rPr lang="en-US" sz="1600">
                <a:latin typeface="Arial" charset="0"/>
              </a:rPr>
              <a:t>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56" name="Rectangle 1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Baseband link types</a:t>
            </a:r>
          </a:p>
        </p:txBody>
      </p:sp>
      <p:sp>
        <p:nvSpPr>
          <p:cNvPr id="167057" name="Rectangle 14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Polling-based TDD packet transmission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625µs slots, master polls slaves</a:t>
            </a:r>
          </a:p>
          <a:p>
            <a:pPr>
              <a:lnSpc>
                <a:spcPct val="90000"/>
              </a:lnSpc>
            </a:pPr>
            <a:r>
              <a:rPr lang="en-US" sz="2000"/>
              <a:t>SCO (Synchronous Connection Oriented) – Voice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Periodic single slot packet assignment, 64 kbit/s full-duplex, point-to-point</a:t>
            </a:r>
          </a:p>
          <a:p>
            <a:pPr>
              <a:lnSpc>
                <a:spcPct val="90000"/>
              </a:lnSpc>
            </a:pPr>
            <a:r>
              <a:rPr lang="en-US" sz="2000"/>
              <a:t>ACL (Asynchronous ConnectionLess) – Data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Variable packet size (1, 3, 5 slots), asymmetric bandwidth, point-to-multipoint</a:t>
            </a:r>
          </a:p>
        </p:txBody>
      </p:sp>
      <p:sp>
        <p:nvSpPr>
          <p:cNvPr id="167058" name="Rectangle 146"/>
          <p:cNvSpPr>
            <a:spLocks noGrp="1" noChangeArrowheads="1"/>
          </p:cNvSpPr>
          <p:nvPr>
            <p:ph sz="half" idx="2"/>
          </p:nvPr>
        </p:nvSpPr>
        <p:spPr>
          <a:xfrm>
            <a:off x="179388" y="3641725"/>
            <a:ext cx="8785225" cy="2598738"/>
          </a:xfrm>
        </p:spPr>
        <p:txBody>
          <a:bodyPr/>
          <a:lstStyle/>
          <a:p>
            <a:endParaRPr lang="en-US" sz="2000"/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120650" y="3738563"/>
            <a:ext cx="10795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 b="1">
                <a:latin typeface="Arial" charset="0"/>
              </a:rPr>
              <a:t>MASTER</a:t>
            </a: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120650" y="4957763"/>
            <a:ext cx="10255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 b="1">
                <a:solidFill>
                  <a:schemeClr val="accent2"/>
                </a:solidFill>
                <a:latin typeface="Arial" charset="0"/>
              </a:rPr>
              <a:t>SLAVE 1</a:t>
            </a:r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120650" y="5699125"/>
            <a:ext cx="10255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 b="1">
                <a:solidFill>
                  <a:srgbClr val="00FF00"/>
                </a:solidFill>
                <a:latin typeface="Arial" charset="0"/>
              </a:rPr>
              <a:t>SLAVE 2</a:t>
            </a:r>
          </a:p>
        </p:txBody>
      </p:sp>
      <p:sp>
        <p:nvSpPr>
          <p:cNvPr id="166920" name="Line 8"/>
          <p:cNvSpPr>
            <a:spLocks noChangeShapeType="1"/>
          </p:cNvSpPr>
          <p:nvPr/>
        </p:nvSpPr>
        <p:spPr bwMode="auto">
          <a:xfrm>
            <a:off x="1189038" y="6165850"/>
            <a:ext cx="7775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>
            <a:off x="12811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>
            <a:off x="15859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23" name="Line 11"/>
          <p:cNvSpPr>
            <a:spLocks noChangeShapeType="1"/>
          </p:cNvSpPr>
          <p:nvPr/>
        </p:nvSpPr>
        <p:spPr bwMode="auto">
          <a:xfrm>
            <a:off x="18907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24" name="Line 12"/>
          <p:cNvSpPr>
            <a:spLocks noChangeShapeType="1"/>
          </p:cNvSpPr>
          <p:nvPr/>
        </p:nvSpPr>
        <p:spPr bwMode="auto">
          <a:xfrm>
            <a:off x="21955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25" name="Line 13"/>
          <p:cNvSpPr>
            <a:spLocks noChangeShapeType="1"/>
          </p:cNvSpPr>
          <p:nvPr/>
        </p:nvSpPr>
        <p:spPr bwMode="auto">
          <a:xfrm>
            <a:off x="25003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26" name="Line 14"/>
          <p:cNvSpPr>
            <a:spLocks noChangeShapeType="1"/>
          </p:cNvSpPr>
          <p:nvPr/>
        </p:nvSpPr>
        <p:spPr bwMode="auto">
          <a:xfrm>
            <a:off x="28051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27" name="Line 15"/>
          <p:cNvSpPr>
            <a:spLocks noChangeShapeType="1"/>
          </p:cNvSpPr>
          <p:nvPr/>
        </p:nvSpPr>
        <p:spPr bwMode="auto">
          <a:xfrm>
            <a:off x="31099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28" name="Line 16"/>
          <p:cNvSpPr>
            <a:spLocks noChangeShapeType="1"/>
          </p:cNvSpPr>
          <p:nvPr/>
        </p:nvSpPr>
        <p:spPr bwMode="auto">
          <a:xfrm>
            <a:off x="34147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29" name="Line 17"/>
          <p:cNvSpPr>
            <a:spLocks noChangeShapeType="1"/>
          </p:cNvSpPr>
          <p:nvPr/>
        </p:nvSpPr>
        <p:spPr bwMode="auto">
          <a:xfrm>
            <a:off x="37195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30" name="Line 18"/>
          <p:cNvSpPr>
            <a:spLocks noChangeShapeType="1"/>
          </p:cNvSpPr>
          <p:nvPr/>
        </p:nvSpPr>
        <p:spPr bwMode="auto">
          <a:xfrm>
            <a:off x="40243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31" name="Line 19"/>
          <p:cNvSpPr>
            <a:spLocks noChangeShapeType="1"/>
          </p:cNvSpPr>
          <p:nvPr/>
        </p:nvSpPr>
        <p:spPr bwMode="auto">
          <a:xfrm>
            <a:off x="43291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32" name="Line 20"/>
          <p:cNvSpPr>
            <a:spLocks noChangeShapeType="1"/>
          </p:cNvSpPr>
          <p:nvPr/>
        </p:nvSpPr>
        <p:spPr bwMode="auto">
          <a:xfrm>
            <a:off x="46339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33" name="Line 21"/>
          <p:cNvSpPr>
            <a:spLocks noChangeShapeType="1"/>
          </p:cNvSpPr>
          <p:nvPr/>
        </p:nvSpPr>
        <p:spPr bwMode="auto">
          <a:xfrm>
            <a:off x="49387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34" name="Line 22"/>
          <p:cNvSpPr>
            <a:spLocks noChangeShapeType="1"/>
          </p:cNvSpPr>
          <p:nvPr/>
        </p:nvSpPr>
        <p:spPr bwMode="auto">
          <a:xfrm>
            <a:off x="52435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35" name="Line 23"/>
          <p:cNvSpPr>
            <a:spLocks noChangeShapeType="1"/>
          </p:cNvSpPr>
          <p:nvPr/>
        </p:nvSpPr>
        <p:spPr bwMode="auto">
          <a:xfrm>
            <a:off x="55483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36" name="Line 24"/>
          <p:cNvSpPr>
            <a:spLocks noChangeShapeType="1"/>
          </p:cNvSpPr>
          <p:nvPr/>
        </p:nvSpPr>
        <p:spPr bwMode="auto">
          <a:xfrm>
            <a:off x="58531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37" name="Line 25"/>
          <p:cNvSpPr>
            <a:spLocks noChangeShapeType="1"/>
          </p:cNvSpPr>
          <p:nvPr/>
        </p:nvSpPr>
        <p:spPr bwMode="auto">
          <a:xfrm>
            <a:off x="61579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38" name="Line 26"/>
          <p:cNvSpPr>
            <a:spLocks noChangeShapeType="1"/>
          </p:cNvSpPr>
          <p:nvPr/>
        </p:nvSpPr>
        <p:spPr bwMode="auto">
          <a:xfrm>
            <a:off x="64627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39" name="Line 27"/>
          <p:cNvSpPr>
            <a:spLocks noChangeShapeType="1"/>
          </p:cNvSpPr>
          <p:nvPr/>
        </p:nvSpPr>
        <p:spPr bwMode="auto">
          <a:xfrm>
            <a:off x="67675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40" name="Line 28"/>
          <p:cNvSpPr>
            <a:spLocks noChangeShapeType="1"/>
          </p:cNvSpPr>
          <p:nvPr/>
        </p:nvSpPr>
        <p:spPr bwMode="auto">
          <a:xfrm>
            <a:off x="70723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41" name="Line 29"/>
          <p:cNvSpPr>
            <a:spLocks noChangeShapeType="1"/>
          </p:cNvSpPr>
          <p:nvPr/>
        </p:nvSpPr>
        <p:spPr bwMode="auto">
          <a:xfrm>
            <a:off x="73771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42" name="Line 30"/>
          <p:cNvSpPr>
            <a:spLocks noChangeShapeType="1"/>
          </p:cNvSpPr>
          <p:nvPr/>
        </p:nvSpPr>
        <p:spPr bwMode="auto">
          <a:xfrm>
            <a:off x="76819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43" name="Line 31"/>
          <p:cNvSpPr>
            <a:spLocks noChangeShapeType="1"/>
          </p:cNvSpPr>
          <p:nvPr/>
        </p:nvSpPr>
        <p:spPr bwMode="auto">
          <a:xfrm>
            <a:off x="79867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44" name="Line 32"/>
          <p:cNvSpPr>
            <a:spLocks noChangeShapeType="1"/>
          </p:cNvSpPr>
          <p:nvPr/>
        </p:nvSpPr>
        <p:spPr bwMode="auto">
          <a:xfrm>
            <a:off x="82915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45" name="Line 33"/>
          <p:cNvSpPr>
            <a:spLocks noChangeShapeType="1"/>
          </p:cNvSpPr>
          <p:nvPr/>
        </p:nvSpPr>
        <p:spPr bwMode="auto">
          <a:xfrm>
            <a:off x="85963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46" name="Line 34"/>
          <p:cNvSpPr>
            <a:spLocks noChangeShapeType="1"/>
          </p:cNvSpPr>
          <p:nvPr/>
        </p:nvSpPr>
        <p:spPr bwMode="auto">
          <a:xfrm>
            <a:off x="8901113" y="6092825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48" name="Line 36"/>
          <p:cNvSpPr>
            <a:spLocks noChangeShapeType="1"/>
          </p:cNvSpPr>
          <p:nvPr/>
        </p:nvSpPr>
        <p:spPr bwMode="auto">
          <a:xfrm>
            <a:off x="1738313" y="436245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49" name="Line 37"/>
          <p:cNvSpPr>
            <a:spLocks noChangeShapeType="1"/>
          </p:cNvSpPr>
          <p:nvPr/>
        </p:nvSpPr>
        <p:spPr bwMode="auto">
          <a:xfrm>
            <a:off x="2043113" y="436245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51" name="Line 39"/>
          <p:cNvSpPr>
            <a:spLocks noChangeShapeType="1"/>
          </p:cNvSpPr>
          <p:nvPr/>
        </p:nvSpPr>
        <p:spPr bwMode="auto">
          <a:xfrm>
            <a:off x="3567113" y="436245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52" name="Line 40"/>
          <p:cNvSpPr>
            <a:spLocks noChangeShapeType="1"/>
          </p:cNvSpPr>
          <p:nvPr/>
        </p:nvSpPr>
        <p:spPr bwMode="auto">
          <a:xfrm>
            <a:off x="3871913" y="436245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53" name="Line 41"/>
          <p:cNvSpPr>
            <a:spLocks noChangeShapeType="1"/>
          </p:cNvSpPr>
          <p:nvPr/>
        </p:nvSpPr>
        <p:spPr bwMode="auto">
          <a:xfrm>
            <a:off x="5395913" y="436245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54" name="Line 42"/>
          <p:cNvSpPr>
            <a:spLocks noChangeShapeType="1"/>
          </p:cNvSpPr>
          <p:nvPr/>
        </p:nvSpPr>
        <p:spPr bwMode="auto">
          <a:xfrm>
            <a:off x="5700713" y="436245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55" name="Line 43"/>
          <p:cNvSpPr>
            <a:spLocks noChangeShapeType="1"/>
          </p:cNvSpPr>
          <p:nvPr/>
        </p:nvSpPr>
        <p:spPr bwMode="auto">
          <a:xfrm>
            <a:off x="7224713" y="436245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56" name="Line 44"/>
          <p:cNvSpPr>
            <a:spLocks noChangeShapeType="1"/>
          </p:cNvSpPr>
          <p:nvPr/>
        </p:nvSpPr>
        <p:spPr bwMode="auto">
          <a:xfrm>
            <a:off x="7529513" y="4362450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57" name="Rectangle 45"/>
          <p:cNvSpPr>
            <a:spLocks noChangeArrowheads="1"/>
          </p:cNvSpPr>
          <p:nvPr/>
        </p:nvSpPr>
        <p:spPr bwMode="auto">
          <a:xfrm>
            <a:off x="3421063" y="3829050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f</a:t>
            </a:r>
            <a:r>
              <a:rPr lang="en-US" sz="1400" baseline="-25000">
                <a:latin typeface="Arial" charset="0"/>
              </a:rPr>
              <a:t>6</a:t>
            </a:r>
            <a:endParaRPr lang="en-US" sz="1400">
              <a:latin typeface="Arial" charset="0"/>
            </a:endParaRPr>
          </a:p>
        </p:txBody>
      </p:sp>
      <p:sp>
        <p:nvSpPr>
          <p:cNvPr id="166958" name="Rectangle 46"/>
          <p:cNvSpPr>
            <a:spLocks noChangeArrowheads="1"/>
          </p:cNvSpPr>
          <p:nvPr/>
        </p:nvSpPr>
        <p:spPr bwMode="auto">
          <a:xfrm>
            <a:off x="1592263" y="3829050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f</a:t>
            </a:r>
            <a:r>
              <a:rPr lang="en-US" sz="1400" baseline="-25000">
                <a:latin typeface="Arial" charset="0"/>
              </a:rPr>
              <a:t>0</a:t>
            </a:r>
            <a:endParaRPr lang="en-US" sz="1400">
              <a:latin typeface="Arial" charset="0"/>
            </a:endParaRPr>
          </a:p>
        </p:txBody>
      </p:sp>
      <p:sp>
        <p:nvSpPr>
          <p:cNvPr id="166959" name="Rectangle 47"/>
          <p:cNvSpPr>
            <a:spLocks noChangeArrowheads="1"/>
          </p:cNvSpPr>
          <p:nvPr/>
        </p:nvSpPr>
        <p:spPr bwMode="auto">
          <a:xfrm>
            <a:off x="1897063" y="5124450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f</a:t>
            </a:r>
            <a:r>
              <a:rPr lang="en-US" sz="1400" baseline="-25000">
                <a:latin typeface="Arial" charset="0"/>
              </a:rPr>
              <a:t>1</a:t>
            </a:r>
            <a:endParaRPr lang="en-US" sz="1400">
              <a:latin typeface="Arial" charset="0"/>
            </a:endParaRPr>
          </a:p>
        </p:txBody>
      </p:sp>
      <p:sp>
        <p:nvSpPr>
          <p:cNvPr id="166960" name="Rectangle 48"/>
          <p:cNvSpPr>
            <a:spLocks noChangeArrowheads="1"/>
          </p:cNvSpPr>
          <p:nvPr/>
        </p:nvSpPr>
        <p:spPr bwMode="auto">
          <a:xfrm>
            <a:off x="3725863" y="5124450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f</a:t>
            </a:r>
            <a:r>
              <a:rPr lang="en-US" sz="1400" baseline="-25000">
                <a:latin typeface="Arial" charset="0"/>
              </a:rPr>
              <a:t>7</a:t>
            </a:r>
            <a:endParaRPr lang="en-US" sz="1400">
              <a:latin typeface="Arial" charset="0"/>
            </a:endParaRPr>
          </a:p>
        </p:txBody>
      </p:sp>
      <p:sp>
        <p:nvSpPr>
          <p:cNvPr id="166961" name="Rectangle 49"/>
          <p:cNvSpPr>
            <a:spLocks noChangeArrowheads="1"/>
          </p:cNvSpPr>
          <p:nvPr/>
        </p:nvSpPr>
        <p:spPr bwMode="auto">
          <a:xfrm>
            <a:off x="5249863" y="3829050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f</a:t>
            </a:r>
            <a:r>
              <a:rPr lang="en-US" sz="1400" baseline="-25000">
                <a:latin typeface="Arial" charset="0"/>
              </a:rPr>
              <a:t>12</a:t>
            </a:r>
            <a:endParaRPr lang="en-US" sz="1400">
              <a:latin typeface="Arial" charset="0"/>
            </a:endParaRPr>
          </a:p>
        </p:txBody>
      </p:sp>
      <p:sp>
        <p:nvSpPr>
          <p:cNvPr id="166962" name="Rectangle 50"/>
          <p:cNvSpPr>
            <a:spLocks noChangeArrowheads="1"/>
          </p:cNvSpPr>
          <p:nvPr/>
        </p:nvSpPr>
        <p:spPr bwMode="auto">
          <a:xfrm>
            <a:off x="5554663" y="5124450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f</a:t>
            </a:r>
            <a:r>
              <a:rPr lang="en-US" sz="1400" baseline="-25000">
                <a:latin typeface="Arial" charset="0"/>
              </a:rPr>
              <a:t>13</a:t>
            </a:r>
            <a:endParaRPr lang="en-US" sz="1400">
              <a:latin typeface="Arial" charset="0"/>
            </a:endParaRPr>
          </a:p>
        </p:txBody>
      </p:sp>
      <p:sp>
        <p:nvSpPr>
          <p:cNvPr id="166963" name="Rectangle 51"/>
          <p:cNvSpPr>
            <a:spLocks noChangeArrowheads="1"/>
          </p:cNvSpPr>
          <p:nvPr/>
        </p:nvSpPr>
        <p:spPr bwMode="auto">
          <a:xfrm>
            <a:off x="7383463" y="5124450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f</a:t>
            </a:r>
            <a:r>
              <a:rPr lang="en-US" sz="1400" baseline="-25000">
                <a:latin typeface="Arial" charset="0"/>
              </a:rPr>
              <a:t>19</a:t>
            </a:r>
            <a:endParaRPr lang="en-US" sz="1400">
              <a:latin typeface="Arial" charset="0"/>
            </a:endParaRPr>
          </a:p>
        </p:txBody>
      </p:sp>
      <p:sp>
        <p:nvSpPr>
          <p:cNvPr id="166964" name="Rectangle 52"/>
          <p:cNvSpPr>
            <a:spLocks noChangeArrowheads="1"/>
          </p:cNvSpPr>
          <p:nvPr/>
        </p:nvSpPr>
        <p:spPr bwMode="auto">
          <a:xfrm>
            <a:off x="7078663" y="3829050"/>
            <a:ext cx="215900" cy="292100"/>
          </a:xfrm>
          <a:prstGeom prst="rect">
            <a:avLst/>
          </a:prstGeom>
          <a:solidFill>
            <a:srgbClr val="FF535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f</a:t>
            </a:r>
            <a:r>
              <a:rPr lang="en-US" sz="1400" baseline="-25000">
                <a:latin typeface="Arial" charset="0"/>
              </a:rPr>
              <a:t>18</a:t>
            </a:r>
            <a:endParaRPr lang="en-US" sz="1400">
              <a:latin typeface="Arial" charset="0"/>
            </a:endParaRPr>
          </a:p>
        </p:txBody>
      </p:sp>
      <p:sp>
        <p:nvSpPr>
          <p:cNvPr id="166965" name="Rectangle 53"/>
          <p:cNvSpPr>
            <a:spLocks noChangeArrowheads="1"/>
          </p:cNvSpPr>
          <p:nvPr/>
        </p:nvSpPr>
        <p:spPr bwMode="auto">
          <a:xfrm>
            <a:off x="1416050" y="3573463"/>
            <a:ext cx="566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400">
                <a:latin typeface="Arial" charset="0"/>
              </a:rPr>
              <a:t>SCO</a:t>
            </a:r>
          </a:p>
        </p:txBody>
      </p:sp>
      <p:sp>
        <p:nvSpPr>
          <p:cNvPr id="166966" name="Rectangle 54"/>
          <p:cNvSpPr>
            <a:spLocks noChangeArrowheads="1"/>
          </p:cNvSpPr>
          <p:nvPr/>
        </p:nvSpPr>
        <p:spPr bwMode="auto">
          <a:xfrm>
            <a:off x="3244850" y="3573463"/>
            <a:ext cx="566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400">
                <a:latin typeface="Arial" charset="0"/>
              </a:rPr>
              <a:t>SCO</a:t>
            </a:r>
          </a:p>
        </p:txBody>
      </p:sp>
      <p:sp>
        <p:nvSpPr>
          <p:cNvPr id="166967" name="Rectangle 55"/>
          <p:cNvSpPr>
            <a:spLocks noChangeArrowheads="1"/>
          </p:cNvSpPr>
          <p:nvPr/>
        </p:nvSpPr>
        <p:spPr bwMode="auto">
          <a:xfrm>
            <a:off x="5073650" y="3573463"/>
            <a:ext cx="566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400">
                <a:latin typeface="Arial" charset="0"/>
              </a:rPr>
              <a:t>SCO</a:t>
            </a:r>
          </a:p>
        </p:txBody>
      </p:sp>
      <p:sp>
        <p:nvSpPr>
          <p:cNvPr id="166968" name="Rectangle 56"/>
          <p:cNvSpPr>
            <a:spLocks noChangeArrowheads="1"/>
          </p:cNvSpPr>
          <p:nvPr/>
        </p:nvSpPr>
        <p:spPr bwMode="auto">
          <a:xfrm>
            <a:off x="6902450" y="3573463"/>
            <a:ext cx="5667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400">
                <a:latin typeface="Arial" charset="0"/>
              </a:rPr>
              <a:t>SCO</a:t>
            </a:r>
          </a:p>
        </p:txBody>
      </p:sp>
      <p:sp>
        <p:nvSpPr>
          <p:cNvPr id="166971" name="Rectangle 59"/>
          <p:cNvSpPr>
            <a:spLocks noChangeArrowheads="1"/>
          </p:cNvSpPr>
          <p:nvPr/>
        </p:nvSpPr>
        <p:spPr bwMode="auto">
          <a:xfrm>
            <a:off x="2713038" y="3573463"/>
            <a:ext cx="527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400">
                <a:latin typeface="Arial" charset="0"/>
              </a:rPr>
              <a:t>ACL</a:t>
            </a:r>
          </a:p>
        </p:txBody>
      </p:sp>
      <p:sp>
        <p:nvSpPr>
          <p:cNvPr id="166972" name="Rectangle 60"/>
          <p:cNvSpPr>
            <a:spLocks noChangeArrowheads="1"/>
          </p:cNvSpPr>
          <p:nvPr/>
        </p:nvSpPr>
        <p:spPr bwMode="auto">
          <a:xfrm>
            <a:off x="3116263" y="5857875"/>
            <a:ext cx="215900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f</a:t>
            </a:r>
            <a:r>
              <a:rPr lang="en-US" sz="1400" baseline="-25000">
                <a:latin typeface="Arial" charset="0"/>
              </a:rPr>
              <a:t>5</a:t>
            </a:r>
            <a:endParaRPr lang="en-US" sz="1400">
              <a:latin typeface="Arial" charset="0"/>
            </a:endParaRPr>
          </a:p>
        </p:txBody>
      </p:sp>
      <p:sp>
        <p:nvSpPr>
          <p:cNvPr id="166973" name="Line 61"/>
          <p:cNvSpPr>
            <a:spLocks noChangeShapeType="1"/>
          </p:cNvSpPr>
          <p:nvPr/>
        </p:nvSpPr>
        <p:spPr bwMode="auto">
          <a:xfrm>
            <a:off x="3186113" y="4354513"/>
            <a:ext cx="0" cy="145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74" name="Rectangle 62"/>
          <p:cNvSpPr>
            <a:spLocks noChangeArrowheads="1"/>
          </p:cNvSpPr>
          <p:nvPr/>
        </p:nvSpPr>
        <p:spPr bwMode="auto">
          <a:xfrm>
            <a:off x="7993063" y="5857875"/>
            <a:ext cx="866775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f</a:t>
            </a:r>
            <a:r>
              <a:rPr lang="en-US" sz="1400" baseline="-25000">
                <a:latin typeface="Arial" charset="0"/>
              </a:rPr>
              <a:t>21</a:t>
            </a:r>
            <a:endParaRPr lang="en-US" sz="1400">
              <a:latin typeface="Arial" charset="0"/>
            </a:endParaRPr>
          </a:p>
        </p:txBody>
      </p:sp>
      <p:sp>
        <p:nvSpPr>
          <p:cNvPr id="166975" name="Line 63"/>
          <p:cNvSpPr>
            <a:spLocks noChangeShapeType="1"/>
          </p:cNvSpPr>
          <p:nvPr/>
        </p:nvSpPr>
        <p:spPr bwMode="auto">
          <a:xfrm>
            <a:off x="8426450" y="4357688"/>
            <a:ext cx="0" cy="145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76" name="Rectangle 64"/>
          <p:cNvSpPr>
            <a:spLocks noChangeArrowheads="1"/>
          </p:cNvSpPr>
          <p:nvPr/>
        </p:nvSpPr>
        <p:spPr bwMode="auto">
          <a:xfrm>
            <a:off x="2820988" y="3836988"/>
            <a:ext cx="228600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f</a:t>
            </a:r>
            <a:r>
              <a:rPr lang="en-US" sz="1400" baseline="-25000">
                <a:latin typeface="Arial" charset="0"/>
              </a:rPr>
              <a:t>4</a:t>
            </a:r>
            <a:endParaRPr lang="en-US" sz="1400">
              <a:latin typeface="Arial" charset="0"/>
            </a:endParaRPr>
          </a:p>
        </p:txBody>
      </p:sp>
      <p:sp>
        <p:nvSpPr>
          <p:cNvPr id="166977" name="Line 65"/>
          <p:cNvSpPr>
            <a:spLocks noChangeShapeType="1"/>
          </p:cNvSpPr>
          <p:nvPr/>
        </p:nvSpPr>
        <p:spPr bwMode="auto">
          <a:xfrm>
            <a:off x="2941638" y="4370388"/>
            <a:ext cx="0" cy="143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78" name="Rectangle 66"/>
          <p:cNvSpPr>
            <a:spLocks noChangeArrowheads="1"/>
          </p:cNvSpPr>
          <p:nvPr/>
        </p:nvSpPr>
        <p:spPr bwMode="auto">
          <a:xfrm>
            <a:off x="7696200" y="3836988"/>
            <a:ext cx="215900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f</a:t>
            </a:r>
            <a:r>
              <a:rPr lang="en-US" sz="1400" baseline="-25000">
                <a:latin typeface="Arial" charset="0"/>
              </a:rPr>
              <a:t>20</a:t>
            </a:r>
            <a:endParaRPr lang="en-US" sz="1400">
              <a:latin typeface="Arial" charset="0"/>
            </a:endParaRPr>
          </a:p>
        </p:txBody>
      </p:sp>
      <p:sp>
        <p:nvSpPr>
          <p:cNvPr id="166979" name="Line 67"/>
          <p:cNvSpPr>
            <a:spLocks noChangeShapeType="1"/>
          </p:cNvSpPr>
          <p:nvPr/>
        </p:nvSpPr>
        <p:spPr bwMode="auto">
          <a:xfrm>
            <a:off x="7842250" y="4370388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80" name="Rectangle 68"/>
          <p:cNvSpPr>
            <a:spLocks noChangeArrowheads="1"/>
          </p:cNvSpPr>
          <p:nvPr/>
        </p:nvSpPr>
        <p:spPr bwMode="auto">
          <a:xfrm>
            <a:off x="7588250" y="3573463"/>
            <a:ext cx="527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400">
                <a:latin typeface="Arial" charset="0"/>
              </a:rPr>
              <a:t>ACL</a:t>
            </a:r>
          </a:p>
        </p:txBody>
      </p:sp>
      <p:sp>
        <p:nvSpPr>
          <p:cNvPr id="166981" name="Rectangle 69"/>
          <p:cNvSpPr>
            <a:spLocks noChangeArrowheads="1"/>
          </p:cNvSpPr>
          <p:nvPr/>
        </p:nvSpPr>
        <p:spPr bwMode="auto">
          <a:xfrm>
            <a:off x="3933825" y="3573463"/>
            <a:ext cx="527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400">
                <a:latin typeface="Arial" charset="0"/>
              </a:rPr>
              <a:t>ACL</a:t>
            </a:r>
          </a:p>
        </p:txBody>
      </p:sp>
      <p:sp>
        <p:nvSpPr>
          <p:cNvPr id="166982" name="Rectangle 70"/>
          <p:cNvSpPr>
            <a:spLocks noChangeArrowheads="1"/>
          </p:cNvSpPr>
          <p:nvPr/>
        </p:nvSpPr>
        <p:spPr bwMode="auto">
          <a:xfrm>
            <a:off x="4030663" y="3833813"/>
            <a:ext cx="215900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f</a:t>
            </a:r>
            <a:r>
              <a:rPr lang="en-US" sz="1400" baseline="-25000">
                <a:latin typeface="Arial" charset="0"/>
              </a:rPr>
              <a:t>8</a:t>
            </a:r>
            <a:endParaRPr lang="en-US" sz="1400">
              <a:latin typeface="Arial" charset="0"/>
            </a:endParaRPr>
          </a:p>
        </p:txBody>
      </p:sp>
      <p:sp>
        <p:nvSpPr>
          <p:cNvPr id="166983" name="Line 71"/>
          <p:cNvSpPr>
            <a:spLocks noChangeShapeType="1"/>
          </p:cNvSpPr>
          <p:nvPr/>
        </p:nvSpPr>
        <p:spPr bwMode="auto">
          <a:xfrm>
            <a:off x="4176713" y="4367213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84" name="Rectangle 72"/>
          <p:cNvSpPr>
            <a:spLocks noChangeArrowheads="1"/>
          </p:cNvSpPr>
          <p:nvPr/>
        </p:nvSpPr>
        <p:spPr bwMode="auto">
          <a:xfrm>
            <a:off x="4335463" y="5126038"/>
            <a:ext cx="215900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f</a:t>
            </a:r>
            <a:r>
              <a:rPr lang="en-US" sz="1400" baseline="-25000">
                <a:latin typeface="Arial" charset="0"/>
              </a:rPr>
              <a:t>9</a:t>
            </a:r>
            <a:endParaRPr lang="en-US" sz="1400">
              <a:latin typeface="Arial" charset="0"/>
            </a:endParaRPr>
          </a:p>
        </p:txBody>
      </p:sp>
      <p:sp>
        <p:nvSpPr>
          <p:cNvPr id="166985" name="Line 73"/>
          <p:cNvSpPr>
            <a:spLocks noChangeShapeType="1"/>
          </p:cNvSpPr>
          <p:nvPr/>
        </p:nvSpPr>
        <p:spPr bwMode="auto">
          <a:xfrm>
            <a:off x="4481513" y="4364038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87" name="Line 75"/>
          <p:cNvSpPr>
            <a:spLocks noChangeShapeType="1"/>
          </p:cNvSpPr>
          <p:nvPr/>
        </p:nvSpPr>
        <p:spPr bwMode="auto">
          <a:xfrm>
            <a:off x="1189038" y="4129088"/>
            <a:ext cx="7775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88" name="Line 76"/>
          <p:cNvSpPr>
            <a:spLocks noChangeShapeType="1"/>
          </p:cNvSpPr>
          <p:nvPr/>
        </p:nvSpPr>
        <p:spPr bwMode="auto">
          <a:xfrm>
            <a:off x="12811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89" name="Line 77"/>
          <p:cNvSpPr>
            <a:spLocks noChangeShapeType="1"/>
          </p:cNvSpPr>
          <p:nvPr/>
        </p:nvSpPr>
        <p:spPr bwMode="auto">
          <a:xfrm>
            <a:off x="15859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90" name="Line 78"/>
          <p:cNvSpPr>
            <a:spLocks noChangeShapeType="1"/>
          </p:cNvSpPr>
          <p:nvPr/>
        </p:nvSpPr>
        <p:spPr bwMode="auto">
          <a:xfrm>
            <a:off x="18907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91" name="Line 79"/>
          <p:cNvSpPr>
            <a:spLocks noChangeShapeType="1"/>
          </p:cNvSpPr>
          <p:nvPr/>
        </p:nvSpPr>
        <p:spPr bwMode="auto">
          <a:xfrm>
            <a:off x="21955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92" name="Line 80"/>
          <p:cNvSpPr>
            <a:spLocks noChangeShapeType="1"/>
          </p:cNvSpPr>
          <p:nvPr/>
        </p:nvSpPr>
        <p:spPr bwMode="auto">
          <a:xfrm>
            <a:off x="25003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93" name="Line 81"/>
          <p:cNvSpPr>
            <a:spLocks noChangeShapeType="1"/>
          </p:cNvSpPr>
          <p:nvPr/>
        </p:nvSpPr>
        <p:spPr bwMode="auto">
          <a:xfrm>
            <a:off x="28051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94" name="Line 82"/>
          <p:cNvSpPr>
            <a:spLocks noChangeShapeType="1"/>
          </p:cNvSpPr>
          <p:nvPr/>
        </p:nvSpPr>
        <p:spPr bwMode="auto">
          <a:xfrm>
            <a:off x="31099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95" name="Line 83"/>
          <p:cNvSpPr>
            <a:spLocks noChangeShapeType="1"/>
          </p:cNvSpPr>
          <p:nvPr/>
        </p:nvSpPr>
        <p:spPr bwMode="auto">
          <a:xfrm>
            <a:off x="34147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96" name="Line 84"/>
          <p:cNvSpPr>
            <a:spLocks noChangeShapeType="1"/>
          </p:cNvSpPr>
          <p:nvPr/>
        </p:nvSpPr>
        <p:spPr bwMode="auto">
          <a:xfrm>
            <a:off x="37195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97" name="Line 85"/>
          <p:cNvSpPr>
            <a:spLocks noChangeShapeType="1"/>
          </p:cNvSpPr>
          <p:nvPr/>
        </p:nvSpPr>
        <p:spPr bwMode="auto">
          <a:xfrm>
            <a:off x="40243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98" name="Line 86"/>
          <p:cNvSpPr>
            <a:spLocks noChangeShapeType="1"/>
          </p:cNvSpPr>
          <p:nvPr/>
        </p:nvSpPr>
        <p:spPr bwMode="auto">
          <a:xfrm>
            <a:off x="43291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99" name="Line 87"/>
          <p:cNvSpPr>
            <a:spLocks noChangeShapeType="1"/>
          </p:cNvSpPr>
          <p:nvPr/>
        </p:nvSpPr>
        <p:spPr bwMode="auto">
          <a:xfrm>
            <a:off x="46339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00" name="Line 88"/>
          <p:cNvSpPr>
            <a:spLocks noChangeShapeType="1"/>
          </p:cNvSpPr>
          <p:nvPr/>
        </p:nvSpPr>
        <p:spPr bwMode="auto">
          <a:xfrm>
            <a:off x="49387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01" name="Line 89"/>
          <p:cNvSpPr>
            <a:spLocks noChangeShapeType="1"/>
          </p:cNvSpPr>
          <p:nvPr/>
        </p:nvSpPr>
        <p:spPr bwMode="auto">
          <a:xfrm>
            <a:off x="52435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02" name="Line 90"/>
          <p:cNvSpPr>
            <a:spLocks noChangeShapeType="1"/>
          </p:cNvSpPr>
          <p:nvPr/>
        </p:nvSpPr>
        <p:spPr bwMode="auto">
          <a:xfrm>
            <a:off x="55483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03" name="Line 91"/>
          <p:cNvSpPr>
            <a:spLocks noChangeShapeType="1"/>
          </p:cNvSpPr>
          <p:nvPr/>
        </p:nvSpPr>
        <p:spPr bwMode="auto">
          <a:xfrm>
            <a:off x="58531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04" name="Line 92"/>
          <p:cNvSpPr>
            <a:spLocks noChangeShapeType="1"/>
          </p:cNvSpPr>
          <p:nvPr/>
        </p:nvSpPr>
        <p:spPr bwMode="auto">
          <a:xfrm>
            <a:off x="61579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05" name="Line 93"/>
          <p:cNvSpPr>
            <a:spLocks noChangeShapeType="1"/>
          </p:cNvSpPr>
          <p:nvPr/>
        </p:nvSpPr>
        <p:spPr bwMode="auto">
          <a:xfrm>
            <a:off x="64627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06" name="Line 94"/>
          <p:cNvSpPr>
            <a:spLocks noChangeShapeType="1"/>
          </p:cNvSpPr>
          <p:nvPr/>
        </p:nvSpPr>
        <p:spPr bwMode="auto">
          <a:xfrm>
            <a:off x="67675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07" name="Line 95"/>
          <p:cNvSpPr>
            <a:spLocks noChangeShapeType="1"/>
          </p:cNvSpPr>
          <p:nvPr/>
        </p:nvSpPr>
        <p:spPr bwMode="auto">
          <a:xfrm>
            <a:off x="70723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08" name="Line 96"/>
          <p:cNvSpPr>
            <a:spLocks noChangeShapeType="1"/>
          </p:cNvSpPr>
          <p:nvPr/>
        </p:nvSpPr>
        <p:spPr bwMode="auto">
          <a:xfrm>
            <a:off x="73771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09" name="Line 97"/>
          <p:cNvSpPr>
            <a:spLocks noChangeShapeType="1"/>
          </p:cNvSpPr>
          <p:nvPr/>
        </p:nvSpPr>
        <p:spPr bwMode="auto">
          <a:xfrm>
            <a:off x="76819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10" name="Line 98"/>
          <p:cNvSpPr>
            <a:spLocks noChangeShapeType="1"/>
          </p:cNvSpPr>
          <p:nvPr/>
        </p:nvSpPr>
        <p:spPr bwMode="auto">
          <a:xfrm>
            <a:off x="79867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11" name="Line 99"/>
          <p:cNvSpPr>
            <a:spLocks noChangeShapeType="1"/>
          </p:cNvSpPr>
          <p:nvPr/>
        </p:nvSpPr>
        <p:spPr bwMode="auto">
          <a:xfrm>
            <a:off x="82915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12" name="Line 100"/>
          <p:cNvSpPr>
            <a:spLocks noChangeShapeType="1"/>
          </p:cNvSpPr>
          <p:nvPr/>
        </p:nvSpPr>
        <p:spPr bwMode="auto">
          <a:xfrm>
            <a:off x="85963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13" name="Line 101"/>
          <p:cNvSpPr>
            <a:spLocks noChangeShapeType="1"/>
          </p:cNvSpPr>
          <p:nvPr/>
        </p:nvSpPr>
        <p:spPr bwMode="auto">
          <a:xfrm>
            <a:off x="8901113" y="40560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15" name="Line 103"/>
          <p:cNvSpPr>
            <a:spLocks noChangeShapeType="1"/>
          </p:cNvSpPr>
          <p:nvPr/>
        </p:nvSpPr>
        <p:spPr bwMode="auto">
          <a:xfrm>
            <a:off x="1189038" y="5424488"/>
            <a:ext cx="7775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16" name="Line 104"/>
          <p:cNvSpPr>
            <a:spLocks noChangeShapeType="1"/>
          </p:cNvSpPr>
          <p:nvPr/>
        </p:nvSpPr>
        <p:spPr bwMode="auto">
          <a:xfrm>
            <a:off x="12811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17" name="Line 105"/>
          <p:cNvSpPr>
            <a:spLocks noChangeShapeType="1"/>
          </p:cNvSpPr>
          <p:nvPr/>
        </p:nvSpPr>
        <p:spPr bwMode="auto">
          <a:xfrm>
            <a:off x="15859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18" name="Line 106"/>
          <p:cNvSpPr>
            <a:spLocks noChangeShapeType="1"/>
          </p:cNvSpPr>
          <p:nvPr/>
        </p:nvSpPr>
        <p:spPr bwMode="auto">
          <a:xfrm>
            <a:off x="18907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19" name="Line 107"/>
          <p:cNvSpPr>
            <a:spLocks noChangeShapeType="1"/>
          </p:cNvSpPr>
          <p:nvPr/>
        </p:nvSpPr>
        <p:spPr bwMode="auto">
          <a:xfrm>
            <a:off x="21955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20" name="Line 108"/>
          <p:cNvSpPr>
            <a:spLocks noChangeShapeType="1"/>
          </p:cNvSpPr>
          <p:nvPr/>
        </p:nvSpPr>
        <p:spPr bwMode="auto">
          <a:xfrm>
            <a:off x="25003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21" name="Line 109"/>
          <p:cNvSpPr>
            <a:spLocks noChangeShapeType="1"/>
          </p:cNvSpPr>
          <p:nvPr/>
        </p:nvSpPr>
        <p:spPr bwMode="auto">
          <a:xfrm>
            <a:off x="28051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22" name="Line 110"/>
          <p:cNvSpPr>
            <a:spLocks noChangeShapeType="1"/>
          </p:cNvSpPr>
          <p:nvPr/>
        </p:nvSpPr>
        <p:spPr bwMode="auto">
          <a:xfrm>
            <a:off x="31099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23" name="Line 111"/>
          <p:cNvSpPr>
            <a:spLocks noChangeShapeType="1"/>
          </p:cNvSpPr>
          <p:nvPr/>
        </p:nvSpPr>
        <p:spPr bwMode="auto">
          <a:xfrm>
            <a:off x="34147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24" name="Line 112"/>
          <p:cNvSpPr>
            <a:spLocks noChangeShapeType="1"/>
          </p:cNvSpPr>
          <p:nvPr/>
        </p:nvSpPr>
        <p:spPr bwMode="auto">
          <a:xfrm>
            <a:off x="37195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25" name="Line 113"/>
          <p:cNvSpPr>
            <a:spLocks noChangeShapeType="1"/>
          </p:cNvSpPr>
          <p:nvPr/>
        </p:nvSpPr>
        <p:spPr bwMode="auto">
          <a:xfrm>
            <a:off x="40243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26" name="Line 114"/>
          <p:cNvSpPr>
            <a:spLocks noChangeShapeType="1"/>
          </p:cNvSpPr>
          <p:nvPr/>
        </p:nvSpPr>
        <p:spPr bwMode="auto">
          <a:xfrm>
            <a:off x="43291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27" name="Line 115"/>
          <p:cNvSpPr>
            <a:spLocks noChangeShapeType="1"/>
          </p:cNvSpPr>
          <p:nvPr/>
        </p:nvSpPr>
        <p:spPr bwMode="auto">
          <a:xfrm>
            <a:off x="46339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28" name="Line 116"/>
          <p:cNvSpPr>
            <a:spLocks noChangeShapeType="1"/>
          </p:cNvSpPr>
          <p:nvPr/>
        </p:nvSpPr>
        <p:spPr bwMode="auto">
          <a:xfrm>
            <a:off x="49387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29" name="Line 117"/>
          <p:cNvSpPr>
            <a:spLocks noChangeShapeType="1"/>
          </p:cNvSpPr>
          <p:nvPr/>
        </p:nvSpPr>
        <p:spPr bwMode="auto">
          <a:xfrm>
            <a:off x="52435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30" name="Line 118"/>
          <p:cNvSpPr>
            <a:spLocks noChangeShapeType="1"/>
          </p:cNvSpPr>
          <p:nvPr/>
        </p:nvSpPr>
        <p:spPr bwMode="auto">
          <a:xfrm>
            <a:off x="55483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31" name="Line 119"/>
          <p:cNvSpPr>
            <a:spLocks noChangeShapeType="1"/>
          </p:cNvSpPr>
          <p:nvPr/>
        </p:nvSpPr>
        <p:spPr bwMode="auto">
          <a:xfrm>
            <a:off x="58531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32" name="Line 120"/>
          <p:cNvSpPr>
            <a:spLocks noChangeShapeType="1"/>
          </p:cNvSpPr>
          <p:nvPr/>
        </p:nvSpPr>
        <p:spPr bwMode="auto">
          <a:xfrm>
            <a:off x="61579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33" name="Line 121"/>
          <p:cNvSpPr>
            <a:spLocks noChangeShapeType="1"/>
          </p:cNvSpPr>
          <p:nvPr/>
        </p:nvSpPr>
        <p:spPr bwMode="auto">
          <a:xfrm>
            <a:off x="64627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34" name="Line 122"/>
          <p:cNvSpPr>
            <a:spLocks noChangeShapeType="1"/>
          </p:cNvSpPr>
          <p:nvPr/>
        </p:nvSpPr>
        <p:spPr bwMode="auto">
          <a:xfrm>
            <a:off x="67675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35" name="Line 123"/>
          <p:cNvSpPr>
            <a:spLocks noChangeShapeType="1"/>
          </p:cNvSpPr>
          <p:nvPr/>
        </p:nvSpPr>
        <p:spPr bwMode="auto">
          <a:xfrm>
            <a:off x="70723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36" name="Line 124"/>
          <p:cNvSpPr>
            <a:spLocks noChangeShapeType="1"/>
          </p:cNvSpPr>
          <p:nvPr/>
        </p:nvSpPr>
        <p:spPr bwMode="auto">
          <a:xfrm>
            <a:off x="73771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37" name="Line 125"/>
          <p:cNvSpPr>
            <a:spLocks noChangeShapeType="1"/>
          </p:cNvSpPr>
          <p:nvPr/>
        </p:nvSpPr>
        <p:spPr bwMode="auto">
          <a:xfrm>
            <a:off x="76819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38" name="Line 126"/>
          <p:cNvSpPr>
            <a:spLocks noChangeShapeType="1"/>
          </p:cNvSpPr>
          <p:nvPr/>
        </p:nvSpPr>
        <p:spPr bwMode="auto">
          <a:xfrm>
            <a:off x="79867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39" name="Line 127"/>
          <p:cNvSpPr>
            <a:spLocks noChangeShapeType="1"/>
          </p:cNvSpPr>
          <p:nvPr/>
        </p:nvSpPr>
        <p:spPr bwMode="auto">
          <a:xfrm>
            <a:off x="82915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40" name="Line 128"/>
          <p:cNvSpPr>
            <a:spLocks noChangeShapeType="1"/>
          </p:cNvSpPr>
          <p:nvPr/>
        </p:nvSpPr>
        <p:spPr bwMode="auto">
          <a:xfrm>
            <a:off x="85963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41" name="Line 129"/>
          <p:cNvSpPr>
            <a:spLocks noChangeShapeType="1"/>
          </p:cNvSpPr>
          <p:nvPr/>
        </p:nvSpPr>
        <p:spPr bwMode="auto">
          <a:xfrm>
            <a:off x="8901113" y="535146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45" name="Rectangle 133"/>
          <p:cNvSpPr>
            <a:spLocks noChangeArrowheads="1"/>
          </p:cNvSpPr>
          <p:nvPr/>
        </p:nvSpPr>
        <p:spPr bwMode="auto">
          <a:xfrm>
            <a:off x="6775450" y="5854700"/>
            <a:ext cx="206375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f</a:t>
            </a:r>
            <a:r>
              <a:rPr lang="en-US" sz="1400" baseline="-25000">
                <a:latin typeface="Arial" charset="0"/>
              </a:rPr>
              <a:t>17</a:t>
            </a:r>
            <a:endParaRPr lang="en-US" sz="1400">
              <a:latin typeface="Arial" charset="0"/>
            </a:endParaRPr>
          </a:p>
        </p:txBody>
      </p:sp>
      <p:sp>
        <p:nvSpPr>
          <p:cNvPr id="167046" name="Line 134"/>
          <p:cNvSpPr>
            <a:spLocks noChangeShapeType="1"/>
          </p:cNvSpPr>
          <p:nvPr/>
        </p:nvSpPr>
        <p:spPr bwMode="auto">
          <a:xfrm>
            <a:off x="6902450" y="4281488"/>
            <a:ext cx="0" cy="145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47" name="Rectangle 135"/>
          <p:cNvSpPr>
            <a:spLocks noChangeArrowheads="1"/>
          </p:cNvSpPr>
          <p:nvPr/>
        </p:nvSpPr>
        <p:spPr bwMode="auto">
          <a:xfrm>
            <a:off x="5867400" y="3824288"/>
            <a:ext cx="850900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f</a:t>
            </a:r>
            <a:r>
              <a:rPr lang="en-US" sz="1400" baseline="-25000">
                <a:latin typeface="Arial" charset="0"/>
              </a:rPr>
              <a:t>14</a:t>
            </a:r>
            <a:endParaRPr lang="en-US" sz="1400">
              <a:latin typeface="Arial" charset="0"/>
            </a:endParaRPr>
          </a:p>
        </p:txBody>
      </p:sp>
      <p:sp>
        <p:nvSpPr>
          <p:cNvPr id="167048" name="Line 136"/>
          <p:cNvSpPr>
            <a:spLocks noChangeShapeType="1"/>
          </p:cNvSpPr>
          <p:nvPr/>
        </p:nvSpPr>
        <p:spPr bwMode="auto">
          <a:xfrm>
            <a:off x="6292850" y="4281488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055" name="Rectangle 143"/>
          <p:cNvSpPr>
            <a:spLocks noChangeArrowheads="1"/>
          </p:cNvSpPr>
          <p:nvPr/>
        </p:nvSpPr>
        <p:spPr bwMode="auto">
          <a:xfrm>
            <a:off x="6070600" y="3573463"/>
            <a:ext cx="527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eaLnBrk="0" hangingPunct="0"/>
            <a:r>
              <a:rPr lang="en-US" sz="1400">
                <a:latin typeface="Arial" charset="0"/>
              </a:rPr>
              <a:t>ACL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51" name="Rectangle 1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Robustness</a:t>
            </a:r>
          </a:p>
        </p:txBody>
      </p:sp>
      <p:sp>
        <p:nvSpPr>
          <p:cNvPr id="168052" name="Rectangle 11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Slow frequency hopping with hopping patterns determined by a master</a:t>
            </a:r>
          </a:p>
          <a:p>
            <a:pPr lvl="1"/>
            <a:r>
              <a:rPr lang="en-US" sz="1800"/>
              <a:t>Protection from interference on certain frequencies</a:t>
            </a:r>
          </a:p>
          <a:p>
            <a:pPr lvl="1"/>
            <a:r>
              <a:rPr lang="en-US" sz="1800"/>
              <a:t>Separation from other piconets (FH-CDMA)</a:t>
            </a:r>
          </a:p>
          <a:p>
            <a:r>
              <a:rPr lang="en-US" sz="2000"/>
              <a:t>Retransmission</a:t>
            </a:r>
          </a:p>
          <a:p>
            <a:pPr lvl="1"/>
            <a:r>
              <a:rPr lang="en-US" sz="1800"/>
              <a:t>ACL only, very fast</a:t>
            </a:r>
          </a:p>
          <a:p>
            <a:r>
              <a:rPr lang="en-US" sz="2000"/>
              <a:t>Forward Error Correction</a:t>
            </a:r>
          </a:p>
          <a:p>
            <a:pPr lvl="1"/>
            <a:r>
              <a:rPr lang="en-US" sz="1800"/>
              <a:t>SCO and ACL</a:t>
            </a:r>
          </a:p>
        </p:txBody>
      </p:sp>
      <p:sp>
        <p:nvSpPr>
          <p:cNvPr id="168053" name="Rectangle 11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209550" y="3840163"/>
            <a:ext cx="1106488" cy="3333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 b="1">
                <a:latin typeface="Arial" charset="0"/>
              </a:rPr>
              <a:t>MASTER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206375" y="5059363"/>
            <a:ext cx="11382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 b="1">
                <a:solidFill>
                  <a:schemeClr val="accent2"/>
                </a:solidFill>
                <a:latin typeface="Arial" charset="0"/>
              </a:rPr>
              <a:t>SLAVE 1</a:t>
            </a: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6873875" y="5100638"/>
            <a:ext cx="139700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43" name="Line 7"/>
          <p:cNvSpPr>
            <a:spLocks noChangeShapeType="1"/>
          </p:cNvSpPr>
          <p:nvPr/>
        </p:nvSpPr>
        <p:spPr bwMode="auto">
          <a:xfrm>
            <a:off x="6873875" y="4338638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206375" y="5897563"/>
            <a:ext cx="11382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defTabSz="762000" eaLnBrk="0" hangingPunct="0"/>
            <a:r>
              <a:rPr lang="en-US" sz="1600" b="1">
                <a:solidFill>
                  <a:srgbClr val="00FF00"/>
                </a:solidFill>
                <a:latin typeface="Arial" charset="0"/>
              </a:rPr>
              <a:t>SLAVE 2</a:t>
            </a:r>
          </a:p>
        </p:txBody>
      </p:sp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7435850" y="3805238"/>
            <a:ext cx="141288" cy="3048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46" name="Line 10"/>
          <p:cNvSpPr>
            <a:spLocks noChangeShapeType="1"/>
          </p:cNvSpPr>
          <p:nvPr/>
        </p:nvSpPr>
        <p:spPr bwMode="auto">
          <a:xfrm>
            <a:off x="7505700" y="4338638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47" name="Line 11"/>
          <p:cNvSpPr>
            <a:spLocks noChangeShapeType="1"/>
          </p:cNvSpPr>
          <p:nvPr/>
        </p:nvSpPr>
        <p:spPr bwMode="auto">
          <a:xfrm>
            <a:off x="1949450" y="4338638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1949450" y="3805238"/>
            <a:ext cx="282575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A</a:t>
            </a:r>
          </a:p>
        </p:txBody>
      </p:sp>
      <p:sp>
        <p:nvSpPr>
          <p:cNvPr id="167949" name="Rectangle 13"/>
          <p:cNvSpPr>
            <a:spLocks noChangeArrowheads="1"/>
          </p:cNvSpPr>
          <p:nvPr/>
        </p:nvSpPr>
        <p:spPr bwMode="auto">
          <a:xfrm>
            <a:off x="1809750" y="3805238"/>
            <a:ext cx="1397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50" name="Line 14"/>
          <p:cNvSpPr>
            <a:spLocks noChangeShapeType="1"/>
          </p:cNvSpPr>
          <p:nvPr/>
        </p:nvSpPr>
        <p:spPr bwMode="auto">
          <a:xfrm>
            <a:off x="3074988" y="4338638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51" name="Rectangle 15"/>
          <p:cNvSpPr>
            <a:spLocks noChangeArrowheads="1"/>
          </p:cNvSpPr>
          <p:nvPr/>
        </p:nvSpPr>
        <p:spPr bwMode="auto">
          <a:xfrm>
            <a:off x="3074988" y="3805238"/>
            <a:ext cx="280987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C</a:t>
            </a:r>
          </a:p>
        </p:txBody>
      </p:sp>
      <p:sp>
        <p:nvSpPr>
          <p:cNvPr id="167952" name="Rectangle 16"/>
          <p:cNvSpPr>
            <a:spLocks noChangeArrowheads="1"/>
          </p:cNvSpPr>
          <p:nvPr/>
        </p:nvSpPr>
        <p:spPr bwMode="auto">
          <a:xfrm>
            <a:off x="2935288" y="3805238"/>
            <a:ext cx="139700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53" name="Line 17"/>
          <p:cNvSpPr>
            <a:spLocks noChangeShapeType="1"/>
          </p:cNvSpPr>
          <p:nvPr/>
        </p:nvSpPr>
        <p:spPr bwMode="auto">
          <a:xfrm>
            <a:off x="4200525" y="4338638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54" name="Rectangle 18"/>
          <p:cNvSpPr>
            <a:spLocks noChangeArrowheads="1"/>
          </p:cNvSpPr>
          <p:nvPr/>
        </p:nvSpPr>
        <p:spPr bwMode="auto">
          <a:xfrm>
            <a:off x="4200525" y="3805238"/>
            <a:ext cx="280988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C</a:t>
            </a:r>
          </a:p>
        </p:txBody>
      </p:sp>
      <p:sp>
        <p:nvSpPr>
          <p:cNvPr id="167955" name="Rectangle 19"/>
          <p:cNvSpPr>
            <a:spLocks noChangeArrowheads="1"/>
          </p:cNvSpPr>
          <p:nvPr/>
        </p:nvSpPr>
        <p:spPr bwMode="auto">
          <a:xfrm>
            <a:off x="4060825" y="3805238"/>
            <a:ext cx="139700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56" name="Rectangle 20"/>
          <p:cNvSpPr>
            <a:spLocks noChangeArrowheads="1"/>
          </p:cNvSpPr>
          <p:nvPr/>
        </p:nvSpPr>
        <p:spPr bwMode="auto">
          <a:xfrm>
            <a:off x="6451600" y="3805238"/>
            <a:ext cx="280988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H</a:t>
            </a:r>
          </a:p>
        </p:txBody>
      </p:sp>
      <p:sp>
        <p:nvSpPr>
          <p:cNvPr id="167957" name="Rectangle 21"/>
          <p:cNvSpPr>
            <a:spLocks noChangeArrowheads="1"/>
          </p:cNvSpPr>
          <p:nvPr/>
        </p:nvSpPr>
        <p:spPr bwMode="auto">
          <a:xfrm>
            <a:off x="6310313" y="3805238"/>
            <a:ext cx="141287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58" name="Line 22"/>
          <p:cNvSpPr>
            <a:spLocks noChangeShapeType="1"/>
          </p:cNvSpPr>
          <p:nvPr/>
        </p:nvSpPr>
        <p:spPr bwMode="auto">
          <a:xfrm>
            <a:off x="6451600" y="4338638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59" name="Rectangle 23"/>
          <p:cNvSpPr>
            <a:spLocks noChangeArrowheads="1"/>
          </p:cNvSpPr>
          <p:nvPr/>
        </p:nvSpPr>
        <p:spPr bwMode="auto">
          <a:xfrm>
            <a:off x="5326063" y="3805238"/>
            <a:ext cx="280987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F</a:t>
            </a:r>
          </a:p>
        </p:txBody>
      </p:sp>
      <p:sp>
        <p:nvSpPr>
          <p:cNvPr id="167960" name="Rectangle 24"/>
          <p:cNvSpPr>
            <a:spLocks noChangeArrowheads="1"/>
          </p:cNvSpPr>
          <p:nvPr/>
        </p:nvSpPr>
        <p:spPr bwMode="auto">
          <a:xfrm>
            <a:off x="5184775" y="3805238"/>
            <a:ext cx="141288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61" name="Line 25"/>
          <p:cNvSpPr>
            <a:spLocks noChangeShapeType="1"/>
          </p:cNvSpPr>
          <p:nvPr/>
        </p:nvSpPr>
        <p:spPr bwMode="auto">
          <a:xfrm>
            <a:off x="5326063" y="4338638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62" name="Rectangle 26"/>
          <p:cNvSpPr>
            <a:spLocks noChangeArrowheads="1"/>
          </p:cNvSpPr>
          <p:nvPr/>
        </p:nvSpPr>
        <p:spPr bwMode="auto">
          <a:xfrm>
            <a:off x="5888038" y="5926138"/>
            <a:ext cx="282575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G</a:t>
            </a:r>
          </a:p>
        </p:txBody>
      </p:sp>
      <p:sp>
        <p:nvSpPr>
          <p:cNvPr id="167963" name="Rectangle 27"/>
          <p:cNvSpPr>
            <a:spLocks noChangeArrowheads="1"/>
          </p:cNvSpPr>
          <p:nvPr/>
        </p:nvSpPr>
        <p:spPr bwMode="auto">
          <a:xfrm>
            <a:off x="5748338" y="5926138"/>
            <a:ext cx="139700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64" name="Line 28"/>
          <p:cNvSpPr>
            <a:spLocks noChangeShapeType="1"/>
          </p:cNvSpPr>
          <p:nvPr/>
        </p:nvSpPr>
        <p:spPr bwMode="auto">
          <a:xfrm>
            <a:off x="5888038" y="4338638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65" name="Rectangle 29"/>
          <p:cNvSpPr>
            <a:spLocks noChangeArrowheads="1"/>
          </p:cNvSpPr>
          <p:nvPr/>
        </p:nvSpPr>
        <p:spPr bwMode="auto">
          <a:xfrm>
            <a:off x="8139113" y="5926138"/>
            <a:ext cx="280987" cy="292100"/>
          </a:xfrm>
          <a:prstGeom prst="rect">
            <a:avLst/>
          </a:prstGeom>
          <a:solidFill>
            <a:srgbClr val="99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G</a:t>
            </a:r>
          </a:p>
        </p:txBody>
      </p:sp>
      <p:sp>
        <p:nvSpPr>
          <p:cNvPr id="167966" name="Rectangle 30"/>
          <p:cNvSpPr>
            <a:spLocks noChangeArrowheads="1"/>
          </p:cNvSpPr>
          <p:nvPr/>
        </p:nvSpPr>
        <p:spPr bwMode="auto">
          <a:xfrm>
            <a:off x="7999413" y="5926138"/>
            <a:ext cx="139700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67" name="Line 31"/>
          <p:cNvSpPr>
            <a:spLocks noChangeShapeType="1"/>
          </p:cNvSpPr>
          <p:nvPr/>
        </p:nvSpPr>
        <p:spPr bwMode="auto">
          <a:xfrm>
            <a:off x="8139113" y="4338638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68" name="Line 32"/>
          <p:cNvSpPr>
            <a:spLocks noChangeShapeType="1"/>
          </p:cNvSpPr>
          <p:nvPr/>
        </p:nvSpPr>
        <p:spPr bwMode="auto">
          <a:xfrm>
            <a:off x="2513013" y="4338638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69" name="Rectangle 33"/>
          <p:cNvSpPr>
            <a:spLocks noChangeArrowheads="1"/>
          </p:cNvSpPr>
          <p:nvPr/>
        </p:nvSpPr>
        <p:spPr bwMode="auto">
          <a:xfrm>
            <a:off x="2513013" y="5100638"/>
            <a:ext cx="280987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B</a:t>
            </a:r>
          </a:p>
        </p:txBody>
      </p:sp>
      <p:sp>
        <p:nvSpPr>
          <p:cNvPr id="167970" name="Rectangle 34"/>
          <p:cNvSpPr>
            <a:spLocks noChangeArrowheads="1"/>
          </p:cNvSpPr>
          <p:nvPr/>
        </p:nvSpPr>
        <p:spPr bwMode="auto">
          <a:xfrm>
            <a:off x="2371725" y="5100638"/>
            <a:ext cx="141288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71" name="Line 35"/>
          <p:cNvSpPr>
            <a:spLocks noChangeShapeType="1"/>
          </p:cNvSpPr>
          <p:nvPr/>
        </p:nvSpPr>
        <p:spPr bwMode="auto">
          <a:xfrm>
            <a:off x="3638550" y="4338638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72" name="Rectangle 36"/>
          <p:cNvSpPr>
            <a:spLocks noChangeArrowheads="1"/>
          </p:cNvSpPr>
          <p:nvPr/>
        </p:nvSpPr>
        <p:spPr bwMode="auto">
          <a:xfrm>
            <a:off x="3638550" y="5100638"/>
            <a:ext cx="280988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D</a:t>
            </a:r>
          </a:p>
        </p:txBody>
      </p:sp>
      <p:sp>
        <p:nvSpPr>
          <p:cNvPr id="167973" name="Rectangle 37"/>
          <p:cNvSpPr>
            <a:spLocks noChangeArrowheads="1"/>
          </p:cNvSpPr>
          <p:nvPr/>
        </p:nvSpPr>
        <p:spPr bwMode="auto">
          <a:xfrm>
            <a:off x="3497263" y="5100638"/>
            <a:ext cx="141287" cy="3048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74" name="Line 38"/>
          <p:cNvSpPr>
            <a:spLocks noChangeShapeType="1"/>
          </p:cNvSpPr>
          <p:nvPr/>
        </p:nvSpPr>
        <p:spPr bwMode="auto">
          <a:xfrm>
            <a:off x="4764088" y="4338638"/>
            <a:ext cx="0" cy="596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75" name="Rectangle 39"/>
          <p:cNvSpPr>
            <a:spLocks noChangeArrowheads="1"/>
          </p:cNvSpPr>
          <p:nvPr/>
        </p:nvSpPr>
        <p:spPr bwMode="auto">
          <a:xfrm>
            <a:off x="4764088" y="5100638"/>
            <a:ext cx="280987" cy="292100"/>
          </a:xfrm>
          <a:prstGeom prst="rect">
            <a:avLst/>
          </a:prstGeom>
          <a:solidFill>
            <a:srgbClr val="ADADE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E</a:t>
            </a:r>
          </a:p>
        </p:txBody>
      </p:sp>
      <p:sp>
        <p:nvSpPr>
          <p:cNvPr id="167976" name="Rectangle 40"/>
          <p:cNvSpPr>
            <a:spLocks noChangeArrowheads="1"/>
          </p:cNvSpPr>
          <p:nvPr/>
        </p:nvSpPr>
        <p:spPr bwMode="auto">
          <a:xfrm>
            <a:off x="4622800" y="5100638"/>
            <a:ext cx="141288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77" name="Rectangle 41"/>
          <p:cNvSpPr>
            <a:spLocks noChangeArrowheads="1"/>
          </p:cNvSpPr>
          <p:nvPr/>
        </p:nvSpPr>
        <p:spPr bwMode="auto">
          <a:xfrm>
            <a:off x="7312025" y="3209925"/>
            <a:ext cx="139700" cy="3048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78" name="Text Box 42"/>
          <p:cNvSpPr txBox="1">
            <a:spLocks noChangeArrowheads="1"/>
          </p:cNvSpPr>
          <p:nvPr/>
        </p:nvSpPr>
        <p:spPr bwMode="auto">
          <a:xfrm>
            <a:off x="7451725" y="3182938"/>
            <a:ext cx="6000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762000" eaLnBrk="0" hangingPunct="0"/>
            <a:r>
              <a:rPr lang="en-US" sz="1600">
                <a:latin typeface="Arial" charset="0"/>
              </a:rPr>
              <a:t>NAK</a:t>
            </a:r>
          </a:p>
        </p:txBody>
      </p:sp>
      <p:sp>
        <p:nvSpPr>
          <p:cNvPr id="167979" name="Rectangle 43"/>
          <p:cNvSpPr>
            <a:spLocks noChangeArrowheads="1"/>
          </p:cNvSpPr>
          <p:nvPr/>
        </p:nvSpPr>
        <p:spPr bwMode="auto">
          <a:xfrm>
            <a:off x="8296275" y="3209925"/>
            <a:ext cx="139700" cy="304800"/>
          </a:xfrm>
          <a:prstGeom prst="rect">
            <a:avLst/>
          </a:prstGeom>
          <a:solidFill>
            <a:srgbClr val="F4EE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80" name="Text Box 44"/>
          <p:cNvSpPr txBox="1">
            <a:spLocks noChangeArrowheads="1"/>
          </p:cNvSpPr>
          <p:nvPr/>
        </p:nvSpPr>
        <p:spPr bwMode="auto">
          <a:xfrm>
            <a:off x="8435975" y="3182938"/>
            <a:ext cx="6000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762000" eaLnBrk="0" hangingPunct="0"/>
            <a:r>
              <a:rPr lang="en-US" sz="1600">
                <a:latin typeface="Arial" charset="0"/>
              </a:rPr>
              <a:t>ACK</a:t>
            </a:r>
          </a:p>
        </p:txBody>
      </p:sp>
      <p:sp>
        <p:nvSpPr>
          <p:cNvPr id="167981" name="Line 45"/>
          <p:cNvSpPr>
            <a:spLocks noChangeShapeType="1"/>
          </p:cNvSpPr>
          <p:nvPr/>
        </p:nvSpPr>
        <p:spPr bwMode="auto">
          <a:xfrm>
            <a:off x="1809750" y="61579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82" name="Line 46"/>
          <p:cNvSpPr>
            <a:spLocks noChangeShapeType="1"/>
          </p:cNvSpPr>
          <p:nvPr/>
        </p:nvSpPr>
        <p:spPr bwMode="auto">
          <a:xfrm>
            <a:off x="2371725" y="61579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83" name="Line 47"/>
          <p:cNvSpPr>
            <a:spLocks noChangeShapeType="1"/>
          </p:cNvSpPr>
          <p:nvPr/>
        </p:nvSpPr>
        <p:spPr bwMode="auto">
          <a:xfrm>
            <a:off x="2935288" y="61579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84" name="Line 48"/>
          <p:cNvSpPr>
            <a:spLocks noChangeShapeType="1"/>
          </p:cNvSpPr>
          <p:nvPr/>
        </p:nvSpPr>
        <p:spPr bwMode="auto">
          <a:xfrm>
            <a:off x="3497263" y="61579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85" name="Line 49"/>
          <p:cNvSpPr>
            <a:spLocks noChangeShapeType="1"/>
          </p:cNvSpPr>
          <p:nvPr/>
        </p:nvSpPr>
        <p:spPr bwMode="auto">
          <a:xfrm>
            <a:off x="4060825" y="61579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86" name="Line 50"/>
          <p:cNvSpPr>
            <a:spLocks noChangeShapeType="1"/>
          </p:cNvSpPr>
          <p:nvPr/>
        </p:nvSpPr>
        <p:spPr bwMode="auto">
          <a:xfrm>
            <a:off x="4622800" y="61579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87" name="Line 51"/>
          <p:cNvSpPr>
            <a:spLocks noChangeShapeType="1"/>
          </p:cNvSpPr>
          <p:nvPr/>
        </p:nvSpPr>
        <p:spPr bwMode="auto">
          <a:xfrm>
            <a:off x="5184775" y="61579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88" name="Line 52"/>
          <p:cNvSpPr>
            <a:spLocks noChangeShapeType="1"/>
          </p:cNvSpPr>
          <p:nvPr/>
        </p:nvSpPr>
        <p:spPr bwMode="auto">
          <a:xfrm>
            <a:off x="5748338" y="61579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89" name="Line 53"/>
          <p:cNvSpPr>
            <a:spLocks noChangeShapeType="1"/>
          </p:cNvSpPr>
          <p:nvPr/>
        </p:nvSpPr>
        <p:spPr bwMode="auto">
          <a:xfrm>
            <a:off x="6310313" y="61579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90" name="Line 54"/>
          <p:cNvSpPr>
            <a:spLocks noChangeShapeType="1"/>
          </p:cNvSpPr>
          <p:nvPr/>
        </p:nvSpPr>
        <p:spPr bwMode="auto">
          <a:xfrm>
            <a:off x="6873875" y="61579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91" name="Line 55"/>
          <p:cNvSpPr>
            <a:spLocks noChangeShapeType="1"/>
          </p:cNvSpPr>
          <p:nvPr/>
        </p:nvSpPr>
        <p:spPr bwMode="auto">
          <a:xfrm>
            <a:off x="7435850" y="61579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92" name="Line 56"/>
          <p:cNvSpPr>
            <a:spLocks noChangeShapeType="1"/>
          </p:cNvSpPr>
          <p:nvPr/>
        </p:nvSpPr>
        <p:spPr bwMode="auto">
          <a:xfrm>
            <a:off x="7999413" y="61579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93" name="Line 57"/>
          <p:cNvSpPr>
            <a:spLocks noChangeShapeType="1"/>
          </p:cNvSpPr>
          <p:nvPr/>
        </p:nvSpPr>
        <p:spPr bwMode="auto">
          <a:xfrm>
            <a:off x="8561388" y="61579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94" name="Line 58"/>
          <p:cNvSpPr>
            <a:spLocks noChangeShapeType="1"/>
          </p:cNvSpPr>
          <p:nvPr/>
        </p:nvSpPr>
        <p:spPr bwMode="auto">
          <a:xfrm>
            <a:off x="2371725" y="61579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95" name="Line 59"/>
          <p:cNvSpPr>
            <a:spLocks noChangeShapeType="1"/>
          </p:cNvSpPr>
          <p:nvPr/>
        </p:nvSpPr>
        <p:spPr bwMode="auto">
          <a:xfrm>
            <a:off x="4622800" y="61579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96" name="Line 60"/>
          <p:cNvSpPr>
            <a:spLocks noChangeShapeType="1"/>
          </p:cNvSpPr>
          <p:nvPr/>
        </p:nvSpPr>
        <p:spPr bwMode="auto">
          <a:xfrm>
            <a:off x="6873875" y="61579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97" name="Line 61"/>
          <p:cNvSpPr>
            <a:spLocks noChangeShapeType="1"/>
          </p:cNvSpPr>
          <p:nvPr/>
        </p:nvSpPr>
        <p:spPr bwMode="auto">
          <a:xfrm>
            <a:off x="6873875" y="61579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98" name="Line 62"/>
          <p:cNvSpPr>
            <a:spLocks noChangeShapeType="1"/>
          </p:cNvSpPr>
          <p:nvPr/>
        </p:nvSpPr>
        <p:spPr bwMode="auto">
          <a:xfrm>
            <a:off x="5748338" y="61579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99" name="Line 63"/>
          <p:cNvSpPr>
            <a:spLocks noChangeShapeType="1"/>
          </p:cNvSpPr>
          <p:nvPr/>
        </p:nvSpPr>
        <p:spPr bwMode="auto">
          <a:xfrm>
            <a:off x="6310313" y="61579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00" name="Line 64"/>
          <p:cNvSpPr>
            <a:spLocks noChangeShapeType="1"/>
          </p:cNvSpPr>
          <p:nvPr/>
        </p:nvSpPr>
        <p:spPr bwMode="auto">
          <a:xfrm>
            <a:off x="7999413" y="61579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01" name="Line 65"/>
          <p:cNvSpPr>
            <a:spLocks noChangeShapeType="1"/>
          </p:cNvSpPr>
          <p:nvPr/>
        </p:nvSpPr>
        <p:spPr bwMode="auto">
          <a:xfrm>
            <a:off x="7999413" y="61579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02" name="Line 66"/>
          <p:cNvSpPr>
            <a:spLocks noChangeShapeType="1"/>
          </p:cNvSpPr>
          <p:nvPr/>
        </p:nvSpPr>
        <p:spPr bwMode="auto">
          <a:xfrm>
            <a:off x="1443038" y="6230938"/>
            <a:ext cx="71770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03" name="Line 67"/>
          <p:cNvSpPr>
            <a:spLocks noChangeShapeType="1"/>
          </p:cNvSpPr>
          <p:nvPr/>
        </p:nvSpPr>
        <p:spPr bwMode="auto">
          <a:xfrm>
            <a:off x="1809750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04" name="Line 68"/>
          <p:cNvSpPr>
            <a:spLocks noChangeShapeType="1"/>
          </p:cNvSpPr>
          <p:nvPr/>
        </p:nvSpPr>
        <p:spPr bwMode="auto">
          <a:xfrm>
            <a:off x="2371725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05" name="Line 69"/>
          <p:cNvSpPr>
            <a:spLocks noChangeShapeType="1"/>
          </p:cNvSpPr>
          <p:nvPr/>
        </p:nvSpPr>
        <p:spPr bwMode="auto">
          <a:xfrm>
            <a:off x="2935288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06" name="Line 70"/>
          <p:cNvSpPr>
            <a:spLocks noChangeShapeType="1"/>
          </p:cNvSpPr>
          <p:nvPr/>
        </p:nvSpPr>
        <p:spPr bwMode="auto">
          <a:xfrm>
            <a:off x="3497263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07" name="Line 71"/>
          <p:cNvSpPr>
            <a:spLocks noChangeShapeType="1"/>
          </p:cNvSpPr>
          <p:nvPr/>
        </p:nvSpPr>
        <p:spPr bwMode="auto">
          <a:xfrm>
            <a:off x="4060825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08" name="Line 72"/>
          <p:cNvSpPr>
            <a:spLocks noChangeShapeType="1"/>
          </p:cNvSpPr>
          <p:nvPr/>
        </p:nvSpPr>
        <p:spPr bwMode="auto">
          <a:xfrm>
            <a:off x="4622800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09" name="Line 73"/>
          <p:cNvSpPr>
            <a:spLocks noChangeShapeType="1"/>
          </p:cNvSpPr>
          <p:nvPr/>
        </p:nvSpPr>
        <p:spPr bwMode="auto">
          <a:xfrm>
            <a:off x="5184775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10" name="Line 74"/>
          <p:cNvSpPr>
            <a:spLocks noChangeShapeType="1"/>
          </p:cNvSpPr>
          <p:nvPr/>
        </p:nvSpPr>
        <p:spPr bwMode="auto">
          <a:xfrm>
            <a:off x="5748338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11" name="Line 75"/>
          <p:cNvSpPr>
            <a:spLocks noChangeShapeType="1"/>
          </p:cNvSpPr>
          <p:nvPr/>
        </p:nvSpPr>
        <p:spPr bwMode="auto">
          <a:xfrm>
            <a:off x="6310313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12" name="Line 76"/>
          <p:cNvSpPr>
            <a:spLocks noChangeShapeType="1"/>
          </p:cNvSpPr>
          <p:nvPr/>
        </p:nvSpPr>
        <p:spPr bwMode="auto">
          <a:xfrm>
            <a:off x="6873875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13" name="Line 77"/>
          <p:cNvSpPr>
            <a:spLocks noChangeShapeType="1"/>
          </p:cNvSpPr>
          <p:nvPr/>
        </p:nvSpPr>
        <p:spPr bwMode="auto">
          <a:xfrm>
            <a:off x="7435850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14" name="Line 78"/>
          <p:cNvSpPr>
            <a:spLocks noChangeShapeType="1"/>
          </p:cNvSpPr>
          <p:nvPr/>
        </p:nvSpPr>
        <p:spPr bwMode="auto">
          <a:xfrm>
            <a:off x="7999413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15" name="Line 79"/>
          <p:cNvSpPr>
            <a:spLocks noChangeShapeType="1"/>
          </p:cNvSpPr>
          <p:nvPr/>
        </p:nvSpPr>
        <p:spPr bwMode="auto">
          <a:xfrm>
            <a:off x="8561388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16" name="Line 80"/>
          <p:cNvSpPr>
            <a:spLocks noChangeShapeType="1"/>
          </p:cNvSpPr>
          <p:nvPr/>
        </p:nvSpPr>
        <p:spPr bwMode="auto">
          <a:xfrm>
            <a:off x="2935288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17" name="Line 81"/>
          <p:cNvSpPr>
            <a:spLocks noChangeShapeType="1"/>
          </p:cNvSpPr>
          <p:nvPr/>
        </p:nvSpPr>
        <p:spPr bwMode="auto">
          <a:xfrm>
            <a:off x="4060825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18" name="Line 82"/>
          <p:cNvSpPr>
            <a:spLocks noChangeShapeType="1"/>
          </p:cNvSpPr>
          <p:nvPr/>
        </p:nvSpPr>
        <p:spPr bwMode="auto">
          <a:xfrm>
            <a:off x="4060825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19" name="Line 83"/>
          <p:cNvSpPr>
            <a:spLocks noChangeShapeType="1"/>
          </p:cNvSpPr>
          <p:nvPr/>
        </p:nvSpPr>
        <p:spPr bwMode="auto">
          <a:xfrm>
            <a:off x="6310313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20" name="Line 84"/>
          <p:cNvSpPr>
            <a:spLocks noChangeShapeType="1"/>
          </p:cNvSpPr>
          <p:nvPr/>
        </p:nvSpPr>
        <p:spPr bwMode="auto">
          <a:xfrm>
            <a:off x="6310313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21" name="Line 85"/>
          <p:cNvSpPr>
            <a:spLocks noChangeShapeType="1"/>
          </p:cNvSpPr>
          <p:nvPr/>
        </p:nvSpPr>
        <p:spPr bwMode="auto">
          <a:xfrm>
            <a:off x="6310313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22" name="Line 86"/>
          <p:cNvSpPr>
            <a:spLocks noChangeShapeType="1"/>
          </p:cNvSpPr>
          <p:nvPr/>
        </p:nvSpPr>
        <p:spPr bwMode="auto">
          <a:xfrm>
            <a:off x="5184775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23" name="Line 87"/>
          <p:cNvSpPr>
            <a:spLocks noChangeShapeType="1"/>
          </p:cNvSpPr>
          <p:nvPr/>
        </p:nvSpPr>
        <p:spPr bwMode="auto">
          <a:xfrm>
            <a:off x="5184775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24" name="Line 88"/>
          <p:cNvSpPr>
            <a:spLocks noChangeShapeType="1"/>
          </p:cNvSpPr>
          <p:nvPr/>
        </p:nvSpPr>
        <p:spPr bwMode="auto">
          <a:xfrm>
            <a:off x="5184775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25" name="Line 89"/>
          <p:cNvSpPr>
            <a:spLocks noChangeShapeType="1"/>
          </p:cNvSpPr>
          <p:nvPr/>
        </p:nvSpPr>
        <p:spPr bwMode="auto">
          <a:xfrm>
            <a:off x="5184775" y="40370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26" name="Line 90"/>
          <p:cNvSpPr>
            <a:spLocks noChangeShapeType="1"/>
          </p:cNvSpPr>
          <p:nvPr/>
        </p:nvSpPr>
        <p:spPr bwMode="auto">
          <a:xfrm>
            <a:off x="1443038" y="4110038"/>
            <a:ext cx="71770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27" name="Line 91"/>
          <p:cNvSpPr>
            <a:spLocks noChangeShapeType="1"/>
          </p:cNvSpPr>
          <p:nvPr/>
        </p:nvSpPr>
        <p:spPr bwMode="auto">
          <a:xfrm>
            <a:off x="1809750" y="53324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28" name="Line 92"/>
          <p:cNvSpPr>
            <a:spLocks noChangeShapeType="1"/>
          </p:cNvSpPr>
          <p:nvPr/>
        </p:nvSpPr>
        <p:spPr bwMode="auto">
          <a:xfrm>
            <a:off x="2371725" y="53324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29" name="Line 93"/>
          <p:cNvSpPr>
            <a:spLocks noChangeShapeType="1"/>
          </p:cNvSpPr>
          <p:nvPr/>
        </p:nvSpPr>
        <p:spPr bwMode="auto">
          <a:xfrm>
            <a:off x="2935288" y="53324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30" name="Line 94"/>
          <p:cNvSpPr>
            <a:spLocks noChangeShapeType="1"/>
          </p:cNvSpPr>
          <p:nvPr/>
        </p:nvSpPr>
        <p:spPr bwMode="auto">
          <a:xfrm>
            <a:off x="3497263" y="53324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31" name="Line 95"/>
          <p:cNvSpPr>
            <a:spLocks noChangeShapeType="1"/>
          </p:cNvSpPr>
          <p:nvPr/>
        </p:nvSpPr>
        <p:spPr bwMode="auto">
          <a:xfrm>
            <a:off x="4060825" y="53324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32" name="Line 96"/>
          <p:cNvSpPr>
            <a:spLocks noChangeShapeType="1"/>
          </p:cNvSpPr>
          <p:nvPr/>
        </p:nvSpPr>
        <p:spPr bwMode="auto">
          <a:xfrm>
            <a:off x="4622800" y="53324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33" name="Line 97"/>
          <p:cNvSpPr>
            <a:spLocks noChangeShapeType="1"/>
          </p:cNvSpPr>
          <p:nvPr/>
        </p:nvSpPr>
        <p:spPr bwMode="auto">
          <a:xfrm>
            <a:off x="5184775" y="53324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34" name="Line 98"/>
          <p:cNvSpPr>
            <a:spLocks noChangeShapeType="1"/>
          </p:cNvSpPr>
          <p:nvPr/>
        </p:nvSpPr>
        <p:spPr bwMode="auto">
          <a:xfrm>
            <a:off x="5748338" y="53324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35" name="Line 99"/>
          <p:cNvSpPr>
            <a:spLocks noChangeShapeType="1"/>
          </p:cNvSpPr>
          <p:nvPr/>
        </p:nvSpPr>
        <p:spPr bwMode="auto">
          <a:xfrm>
            <a:off x="6310313" y="53324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36" name="Line 100"/>
          <p:cNvSpPr>
            <a:spLocks noChangeShapeType="1"/>
          </p:cNvSpPr>
          <p:nvPr/>
        </p:nvSpPr>
        <p:spPr bwMode="auto">
          <a:xfrm>
            <a:off x="6873875" y="53324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37" name="Line 101"/>
          <p:cNvSpPr>
            <a:spLocks noChangeShapeType="1"/>
          </p:cNvSpPr>
          <p:nvPr/>
        </p:nvSpPr>
        <p:spPr bwMode="auto">
          <a:xfrm>
            <a:off x="7435850" y="53324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38" name="Line 102"/>
          <p:cNvSpPr>
            <a:spLocks noChangeShapeType="1"/>
          </p:cNvSpPr>
          <p:nvPr/>
        </p:nvSpPr>
        <p:spPr bwMode="auto">
          <a:xfrm>
            <a:off x="7999413" y="53324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39" name="Line 103"/>
          <p:cNvSpPr>
            <a:spLocks noChangeShapeType="1"/>
          </p:cNvSpPr>
          <p:nvPr/>
        </p:nvSpPr>
        <p:spPr bwMode="auto">
          <a:xfrm>
            <a:off x="8561388" y="53324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40" name="Line 104"/>
          <p:cNvSpPr>
            <a:spLocks noChangeShapeType="1"/>
          </p:cNvSpPr>
          <p:nvPr/>
        </p:nvSpPr>
        <p:spPr bwMode="auto">
          <a:xfrm>
            <a:off x="2371725" y="53324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41" name="Line 105"/>
          <p:cNvSpPr>
            <a:spLocks noChangeShapeType="1"/>
          </p:cNvSpPr>
          <p:nvPr/>
        </p:nvSpPr>
        <p:spPr bwMode="auto">
          <a:xfrm>
            <a:off x="4622800" y="53324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42" name="Line 106"/>
          <p:cNvSpPr>
            <a:spLocks noChangeShapeType="1"/>
          </p:cNvSpPr>
          <p:nvPr/>
        </p:nvSpPr>
        <p:spPr bwMode="auto">
          <a:xfrm>
            <a:off x="6873875" y="53324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43" name="Line 107"/>
          <p:cNvSpPr>
            <a:spLocks noChangeShapeType="1"/>
          </p:cNvSpPr>
          <p:nvPr/>
        </p:nvSpPr>
        <p:spPr bwMode="auto">
          <a:xfrm>
            <a:off x="6873875" y="5332413"/>
            <a:ext cx="0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44" name="Line 108"/>
          <p:cNvSpPr>
            <a:spLocks noChangeShapeType="1"/>
          </p:cNvSpPr>
          <p:nvPr/>
        </p:nvSpPr>
        <p:spPr bwMode="auto">
          <a:xfrm>
            <a:off x="1443038" y="5405438"/>
            <a:ext cx="71770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45" name="AutoShape 109"/>
          <p:cNvSpPr>
            <a:spLocks noChangeArrowheads="1"/>
          </p:cNvSpPr>
          <p:nvPr/>
        </p:nvSpPr>
        <p:spPr bwMode="auto">
          <a:xfrm>
            <a:off x="2876550" y="4402138"/>
            <a:ext cx="457200" cy="381000"/>
          </a:xfrm>
          <a:prstGeom prst="lightningBol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46" name="AutoShape 110"/>
          <p:cNvSpPr>
            <a:spLocks noChangeArrowheads="1"/>
          </p:cNvSpPr>
          <p:nvPr/>
        </p:nvSpPr>
        <p:spPr bwMode="auto">
          <a:xfrm>
            <a:off x="5695950" y="4554538"/>
            <a:ext cx="457200" cy="381000"/>
          </a:xfrm>
          <a:prstGeom prst="lightningBol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047" name="Text Box 111"/>
          <p:cNvSpPr txBox="1">
            <a:spLocks noChangeArrowheads="1"/>
          </p:cNvSpPr>
          <p:nvPr/>
        </p:nvSpPr>
        <p:spPr bwMode="auto">
          <a:xfrm>
            <a:off x="4562475" y="2492375"/>
            <a:ext cx="16176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solidFill>
                  <a:srgbClr val="FF0000"/>
                </a:solidFill>
                <a:latin typeface="Arial" charset="0"/>
              </a:rPr>
              <a:t>Error in payload</a:t>
            </a:r>
          </a:p>
          <a:p>
            <a:pPr algn="l" eaLnBrk="0" hangingPunct="0"/>
            <a:r>
              <a:rPr lang="en-US" sz="1600">
                <a:solidFill>
                  <a:srgbClr val="FF0000"/>
                </a:solidFill>
                <a:latin typeface="Arial" charset="0"/>
              </a:rPr>
              <a:t>(not header!)</a:t>
            </a:r>
          </a:p>
        </p:txBody>
      </p:sp>
      <p:cxnSp>
        <p:nvCxnSpPr>
          <p:cNvPr id="168048" name="AutoShape 112"/>
          <p:cNvCxnSpPr>
            <a:cxnSpLocks noChangeShapeType="1"/>
            <a:stCxn id="168047" idx="2"/>
            <a:endCxn id="168045" idx="6"/>
          </p:cNvCxnSpPr>
          <p:nvPr/>
        </p:nvCxnSpPr>
        <p:spPr bwMode="auto">
          <a:xfrm flipH="1">
            <a:off x="3148013" y="3073400"/>
            <a:ext cx="2224087" cy="14366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8049" name="AutoShape 113"/>
          <p:cNvCxnSpPr>
            <a:cxnSpLocks noChangeShapeType="1"/>
            <a:stCxn id="168047" idx="2"/>
            <a:endCxn id="168046" idx="0"/>
          </p:cNvCxnSpPr>
          <p:nvPr/>
        </p:nvCxnSpPr>
        <p:spPr bwMode="auto">
          <a:xfrm>
            <a:off x="5372100" y="3073400"/>
            <a:ext cx="503238" cy="148113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Baseband states of a Bluetooth device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754188" y="1281113"/>
            <a:ext cx="10668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standby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2592388" y="2271713"/>
            <a:ext cx="10668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inquiry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4421188" y="2271713"/>
            <a:ext cx="10668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page</a:t>
            </a: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4421188" y="3186113"/>
            <a:ext cx="10668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connected</a:t>
            </a:r>
          </a:p>
          <a:p>
            <a:pPr eaLnBrk="0" hangingPunct="0"/>
            <a:r>
              <a:rPr lang="de-DE" sz="1600" i="1">
                <a:latin typeface="Arial" charset="0"/>
              </a:rPr>
              <a:t>AMA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1754188" y="3186113"/>
            <a:ext cx="10668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transmit</a:t>
            </a:r>
          </a:p>
          <a:p>
            <a:pPr eaLnBrk="0" hangingPunct="0"/>
            <a:r>
              <a:rPr lang="de-DE" sz="1600" i="1">
                <a:latin typeface="Arial" charset="0"/>
              </a:rPr>
              <a:t>AMA</a:t>
            </a: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1754188" y="4176713"/>
            <a:ext cx="10668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park</a:t>
            </a:r>
          </a:p>
          <a:p>
            <a:pPr eaLnBrk="0" hangingPunct="0"/>
            <a:r>
              <a:rPr lang="de-DE" sz="1600" i="1">
                <a:latin typeface="Arial" charset="0"/>
              </a:rPr>
              <a:t>PMA</a:t>
            </a:r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3049588" y="4176713"/>
            <a:ext cx="10668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hold</a:t>
            </a:r>
          </a:p>
          <a:p>
            <a:pPr eaLnBrk="0" hangingPunct="0"/>
            <a:r>
              <a:rPr lang="de-DE" sz="1600" i="1">
                <a:latin typeface="Arial" charset="0"/>
              </a:rPr>
              <a:t>AMA</a:t>
            </a:r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4421188" y="4176713"/>
            <a:ext cx="10668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sniff</a:t>
            </a:r>
          </a:p>
          <a:p>
            <a:pPr eaLnBrk="0" hangingPunct="0"/>
            <a:r>
              <a:rPr lang="de-DE" sz="1600" i="1">
                <a:latin typeface="Arial" charset="0"/>
              </a:rPr>
              <a:t>AMA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5776913" y="1341438"/>
            <a:ext cx="134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unconnected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5776913" y="2271713"/>
            <a:ext cx="1165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connecting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5776913" y="3262313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active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5776913" y="4252913"/>
            <a:ext cx="1096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low power</a:t>
            </a:r>
          </a:p>
        </p:txBody>
      </p:sp>
      <p:cxnSp>
        <p:nvCxnSpPr>
          <p:cNvPr id="109584" name="AutoShape 16"/>
          <p:cNvCxnSpPr>
            <a:cxnSpLocks noChangeShapeType="1"/>
            <a:stCxn id="109571" idx="3"/>
            <a:endCxn id="109572" idx="0"/>
          </p:cNvCxnSpPr>
          <p:nvPr/>
        </p:nvCxnSpPr>
        <p:spPr bwMode="auto">
          <a:xfrm>
            <a:off x="2820988" y="1509713"/>
            <a:ext cx="3048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9585" name="AutoShape 17"/>
          <p:cNvCxnSpPr>
            <a:cxnSpLocks noChangeShapeType="1"/>
            <a:stCxn id="109572" idx="3"/>
            <a:endCxn id="109573" idx="1"/>
          </p:cNvCxnSpPr>
          <p:nvPr/>
        </p:nvCxnSpPr>
        <p:spPr bwMode="auto">
          <a:xfrm>
            <a:off x="3659188" y="2500313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9586" name="AutoShape 18"/>
          <p:cNvCxnSpPr>
            <a:cxnSpLocks noChangeShapeType="1"/>
            <a:stCxn id="109573" idx="2"/>
            <a:endCxn id="109574" idx="0"/>
          </p:cNvCxnSpPr>
          <p:nvPr/>
        </p:nvCxnSpPr>
        <p:spPr bwMode="auto">
          <a:xfrm>
            <a:off x="4954588" y="2728913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9587" name="AutoShape 19"/>
          <p:cNvCxnSpPr>
            <a:cxnSpLocks noChangeShapeType="1"/>
            <a:stCxn id="109575" idx="0"/>
            <a:endCxn id="109571" idx="2"/>
          </p:cNvCxnSpPr>
          <p:nvPr/>
        </p:nvCxnSpPr>
        <p:spPr bwMode="auto">
          <a:xfrm flipV="1">
            <a:off x="2287588" y="1738313"/>
            <a:ext cx="0" cy="144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9588" name="AutoShape 20"/>
          <p:cNvCxnSpPr>
            <a:cxnSpLocks noChangeShapeType="1"/>
            <a:stCxn id="109576" idx="0"/>
            <a:endCxn id="109574" idx="2"/>
          </p:cNvCxnSpPr>
          <p:nvPr/>
        </p:nvCxnSpPr>
        <p:spPr bwMode="auto">
          <a:xfrm flipV="1">
            <a:off x="2287588" y="3719513"/>
            <a:ext cx="2667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9589" name="AutoShape 21"/>
          <p:cNvCxnSpPr>
            <a:cxnSpLocks noChangeShapeType="1"/>
            <a:stCxn id="109577" idx="0"/>
            <a:endCxn id="109574" idx="2"/>
          </p:cNvCxnSpPr>
          <p:nvPr/>
        </p:nvCxnSpPr>
        <p:spPr bwMode="auto">
          <a:xfrm flipV="1">
            <a:off x="3582988" y="3719513"/>
            <a:ext cx="13716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9590" name="AutoShape 22"/>
          <p:cNvCxnSpPr>
            <a:cxnSpLocks noChangeShapeType="1"/>
            <a:stCxn id="109578" idx="0"/>
            <a:endCxn id="109574" idx="2"/>
          </p:cNvCxnSpPr>
          <p:nvPr/>
        </p:nvCxnSpPr>
        <p:spPr bwMode="auto">
          <a:xfrm flipV="1">
            <a:off x="4954588" y="3719513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9591" name="AutoShape 23"/>
          <p:cNvCxnSpPr>
            <a:cxnSpLocks noChangeShapeType="1"/>
            <a:stCxn id="109575" idx="3"/>
            <a:endCxn id="109574" idx="1"/>
          </p:cNvCxnSpPr>
          <p:nvPr/>
        </p:nvCxnSpPr>
        <p:spPr bwMode="auto">
          <a:xfrm>
            <a:off x="2820988" y="3452813"/>
            <a:ext cx="1600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417513" y="5167313"/>
            <a:ext cx="33115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Standby: do nothing</a:t>
            </a:r>
          </a:p>
          <a:p>
            <a:pPr algn="l" eaLnBrk="0" hangingPunct="0"/>
            <a:r>
              <a:rPr lang="en-US" sz="1600">
                <a:latin typeface="Arial" charset="0"/>
              </a:rPr>
              <a:t>Inquire: search for other devices</a:t>
            </a:r>
          </a:p>
          <a:p>
            <a:pPr algn="l" eaLnBrk="0" hangingPunct="0"/>
            <a:r>
              <a:rPr lang="en-US" sz="1600">
                <a:latin typeface="Arial" charset="0"/>
              </a:rPr>
              <a:t>Page: connect to a specific device</a:t>
            </a:r>
          </a:p>
          <a:p>
            <a:pPr algn="l" eaLnBrk="0" hangingPunct="0"/>
            <a:r>
              <a:rPr lang="en-US" sz="1600">
                <a:latin typeface="Arial" charset="0"/>
              </a:rPr>
              <a:t>Connected: participate in a piconet</a:t>
            </a:r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1449388" y="2347913"/>
            <a:ext cx="79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detach</a:t>
            </a:r>
          </a:p>
        </p:txBody>
      </p:sp>
      <p:sp>
        <p:nvSpPr>
          <p:cNvPr id="109598" name="Text Box 30"/>
          <p:cNvSpPr txBox="1">
            <a:spLocks noChangeArrowheads="1"/>
          </p:cNvSpPr>
          <p:nvPr/>
        </p:nvSpPr>
        <p:spPr bwMode="auto">
          <a:xfrm>
            <a:off x="4160838" y="5167313"/>
            <a:ext cx="41560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Park: release AMA, get PMA </a:t>
            </a:r>
          </a:p>
          <a:p>
            <a:pPr algn="l" eaLnBrk="0" hangingPunct="0"/>
            <a:r>
              <a:rPr lang="en-US" sz="1600">
                <a:latin typeface="Arial" charset="0"/>
              </a:rPr>
              <a:t>Sniff: listen periodically, not each slot</a:t>
            </a:r>
          </a:p>
          <a:p>
            <a:pPr algn="l" eaLnBrk="0" hangingPunct="0"/>
            <a:r>
              <a:rPr lang="en-US" sz="1600">
                <a:latin typeface="Arial" charset="0"/>
              </a:rPr>
              <a:t>Hold: stop ACL, SCO still possible, possibly </a:t>
            </a:r>
            <a:br>
              <a:rPr lang="en-US" sz="1600">
                <a:latin typeface="Arial" charset="0"/>
              </a:rPr>
            </a:br>
            <a:r>
              <a:rPr lang="en-US" sz="1600">
                <a:latin typeface="Arial" charset="0"/>
              </a:rPr>
              <a:t>	participate in another piconet</a:t>
            </a:r>
          </a:p>
        </p:txBody>
      </p:sp>
      <p:cxnSp>
        <p:nvCxnSpPr>
          <p:cNvPr id="109599" name="AutoShape 31"/>
          <p:cNvCxnSpPr>
            <a:cxnSpLocks noChangeShapeType="1"/>
            <a:stCxn id="109571" idx="3"/>
            <a:endCxn id="109573" idx="0"/>
          </p:cNvCxnSpPr>
          <p:nvPr/>
        </p:nvCxnSpPr>
        <p:spPr bwMode="auto">
          <a:xfrm>
            <a:off x="2820988" y="1509713"/>
            <a:ext cx="21336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58" name="Oval 54"/>
          <p:cNvSpPr>
            <a:spLocks noChangeArrowheads="1"/>
          </p:cNvSpPr>
          <p:nvPr/>
        </p:nvSpPr>
        <p:spPr bwMode="auto">
          <a:xfrm>
            <a:off x="4370388" y="2725738"/>
            <a:ext cx="3048000" cy="1295400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60" name="Oval 56"/>
          <p:cNvSpPr>
            <a:spLocks noChangeArrowheads="1"/>
          </p:cNvSpPr>
          <p:nvPr/>
        </p:nvSpPr>
        <p:spPr bwMode="auto">
          <a:xfrm>
            <a:off x="2008188" y="1125538"/>
            <a:ext cx="3048000" cy="1295400"/>
          </a:xfrm>
          <a:prstGeom prst="ellipse">
            <a:avLst/>
          </a:prstGeom>
          <a:solidFill>
            <a:srgbClr val="DDDDDD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59" name="Oval 55"/>
          <p:cNvSpPr>
            <a:spLocks noChangeArrowheads="1"/>
          </p:cNvSpPr>
          <p:nvPr/>
        </p:nvSpPr>
        <p:spPr bwMode="auto">
          <a:xfrm>
            <a:off x="560388" y="2573338"/>
            <a:ext cx="3048000" cy="12954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Comparison: infrastructure vs. ad-hoc networks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50825" y="1120775"/>
            <a:ext cx="191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/>
              <a:t>infrastructure</a:t>
            </a:r>
            <a:br>
              <a:rPr lang="de-DE" sz="2000"/>
            </a:br>
            <a:r>
              <a:rPr lang="de-DE" sz="2000"/>
              <a:t> network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79388" y="4111625"/>
            <a:ext cx="2178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2000"/>
              <a:t>ad-hoc network</a:t>
            </a:r>
          </a:p>
        </p:txBody>
      </p:sp>
      <p:grpSp>
        <p:nvGrpSpPr>
          <p:cNvPr id="72744" name="Group 40"/>
          <p:cNvGrpSpPr>
            <a:grpSpLocks/>
          </p:cNvGrpSpPr>
          <p:nvPr/>
        </p:nvGrpSpPr>
        <p:grpSpPr bwMode="auto">
          <a:xfrm>
            <a:off x="1398588" y="2725738"/>
            <a:ext cx="381000" cy="304800"/>
            <a:chOff x="1248" y="2736"/>
            <a:chExt cx="240" cy="192"/>
          </a:xfrm>
        </p:grpSpPr>
        <p:sp>
          <p:nvSpPr>
            <p:cNvPr id="72745" name="Line 41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6" name="Line 42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7" name="Line 43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48" name="Group 44"/>
          <p:cNvGrpSpPr>
            <a:grpSpLocks/>
          </p:cNvGrpSpPr>
          <p:nvPr/>
        </p:nvGrpSpPr>
        <p:grpSpPr bwMode="auto">
          <a:xfrm>
            <a:off x="3532188" y="1582738"/>
            <a:ext cx="381000" cy="304800"/>
            <a:chOff x="1248" y="2736"/>
            <a:chExt cx="240" cy="192"/>
          </a:xfrm>
        </p:grpSpPr>
        <p:sp>
          <p:nvSpPr>
            <p:cNvPr id="72749" name="Line 45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0" name="Line 46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1" name="Line 47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52" name="Group 48"/>
          <p:cNvGrpSpPr>
            <a:grpSpLocks/>
          </p:cNvGrpSpPr>
          <p:nvPr/>
        </p:nvGrpSpPr>
        <p:grpSpPr bwMode="auto">
          <a:xfrm flipH="1">
            <a:off x="2160588" y="3030538"/>
            <a:ext cx="381000" cy="304800"/>
            <a:chOff x="1248" y="2736"/>
            <a:chExt cx="240" cy="192"/>
          </a:xfrm>
        </p:grpSpPr>
        <p:sp>
          <p:nvSpPr>
            <p:cNvPr id="72753" name="Line 49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4" name="Line 50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55" name="Line 51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61" name="Rectangle 57"/>
          <p:cNvSpPr>
            <a:spLocks noChangeArrowheads="1"/>
          </p:cNvSpPr>
          <p:nvPr/>
        </p:nvSpPr>
        <p:spPr bwMode="auto">
          <a:xfrm>
            <a:off x="5665788" y="2725738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/>
              <a:t>AP</a:t>
            </a:r>
          </a:p>
        </p:txBody>
      </p:sp>
      <p:sp>
        <p:nvSpPr>
          <p:cNvPr id="72764" name="Rectangle 60"/>
          <p:cNvSpPr>
            <a:spLocks noChangeArrowheads="1"/>
          </p:cNvSpPr>
          <p:nvPr/>
        </p:nvSpPr>
        <p:spPr bwMode="auto">
          <a:xfrm>
            <a:off x="1855788" y="2573338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/>
              <a:t>AP</a:t>
            </a:r>
          </a:p>
        </p:txBody>
      </p:sp>
      <p:sp>
        <p:nvSpPr>
          <p:cNvPr id="72767" name="Rectangle 63"/>
          <p:cNvSpPr>
            <a:spLocks noChangeArrowheads="1"/>
          </p:cNvSpPr>
          <p:nvPr/>
        </p:nvSpPr>
        <p:spPr bwMode="auto">
          <a:xfrm>
            <a:off x="3379788" y="2116138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/>
              <a:t>AP</a:t>
            </a:r>
          </a:p>
        </p:txBody>
      </p:sp>
      <p:sp>
        <p:nvSpPr>
          <p:cNvPr id="72775" name="Line 71"/>
          <p:cNvSpPr>
            <a:spLocks noChangeShapeType="1"/>
          </p:cNvSpPr>
          <p:nvPr/>
        </p:nvSpPr>
        <p:spPr bwMode="auto">
          <a:xfrm>
            <a:off x="1322388" y="2497138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76" name="Line 72"/>
          <p:cNvSpPr>
            <a:spLocks noChangeShapeType="1"/>
          </p:cNvSpPr>
          <p:nvPr/>
        </p:nvSpPr>
        <p:spPr bwMode="auto">
          <a:xfrm>
            <a:off x="2084388" y="249713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77" name="Line 73"/>
          <p:cNvSpPr>
            <a:spLocks noChangeShapeType="1"/>
          </p:cNvSpPr>
          <p:nvPr/>
        </p:nvSpPr>
        <p:spPr bwMode="auto">
          <a:xfrm>
            <a:off x="3608388" y="2420938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78" name="Line 74"/>
          <p:cNvSpPr>
            <a:spLocks noChangeShapeType="1"/>
          </p:cNvSpPr>
          <p:nvPr/>
        </p:nvSpPr>
        <p:spPr bwMode="auto">
          <a:xfrm>
            <a:off x="5894388" y="24971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80" name="Text Box 76"/>
          <p:cNvSpPr txBox="1">
            <a:spLocks noChangeArrowheads="1"/>
          </p:cNvSpPr>
          <p:nvPr/>
        </p:nvSpPr>
        <p:spPr bwMode="auto">
          <a:xfrm>
            <a:off x="3049588" y="2570163"/>
            <a:ext cx="1639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1600"/>
              <a:t>wired network</a:t>
            </a:r>
          </a:p>
        </p:txBody>
      </p:sp>
      <p:grpSp>
        <p:nvGrpSpPr>
          <p:cNvPr id="72782" name="Group 78"/>
          <p:cNvGrpSpPr>
            <a:grpSpLocks/>
          </p:cNvGrpSpPr>
          <p:nvPr/>
        </p:nvGrpSpPr>
        <p:grpSpPr bwMode="auto">
          <a:xfrm>
            <a:off x="5208588" y="2878138"/>
            <a:ext cx="381000" cy="304800"/>
            <a:chOff x="1248" y="2736"/>
            <a:chExt cx="240" cy="192"/>
          </a:xfrm>
        </p:grpSpPr>
        <p:sp>
          <p:nvSpPr>
            <p:cNvPr id="72783" name="Line 79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4" name="Line 80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5" name="Line 81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790" name="Group 86"/>
          <p:cNvGrpSpPr>
            <a:grpSpLocks/>
          </p:cNvGrpSpPr>
          <p:nvPr/>
        </p:nvGrpSpPr>
        <p:grpSpPr bwMode="auto">
          <a:xfrm flipH="1">
            <a:off x="5894388" y="3106738"/>
            <a:ext cx="381000" cy="304800"/>
            <a:chOff x="1248" y="2736"/>
            <a:chExt cx="240" cy="192"/>
          </a:xfrm>
        </p:grpSpPr>
        <p:sp>
          <p:nvSpPr>
            <p:cNvPr id="72791" name="Line 87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92" name="Line 88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93" name="Line 89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802" name="Text Box 98"/>
          <p:cNvSpPr txBox="1">
            <a:spLocks noChangeArrowheads="1"/>
          </p:cNvSpPr>
          <p:nvPr/>
        </p:nvSpPr>
        <p:spPr bwMode="auto">
          <a:xfrm>
            <a:off x="5208588" y="1960563"/>
            <a:ext cx="1876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/>
              <a:t>AP: Access Point</a:t>
            </a:r>
          </a:p>
        </p:txBody>
      </p:sp>
      <p:sp>
        <p:nvSpPr>
          <p:cNvPr id="72756" name="Oval 52"/>
          <p:cNvSpPr>
            <a:spLocks noChangeArrowheads="1"/>
          </p:cNvSpPr>
          <p:nvPr/>
        </p:nvSpPr>
        <p:spPr bwMode="auto">
          <a:xfrm>
            <a:off x="4979988" y="4402138"/>
            <a:ext cx="3048000" cy="18288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36" name="Group 32"/>
          <p:cNvGrpSpPr>
            <a:grpSpLocks/>
          </p:cNvGrpSpPr>
          <p:nvPr/>
        </p:nvGrpSpPr>
        <p:grpSpPr bwMode="auto">
          <a:xfrm>
            <a:off x="6046788" y="4859338"/>
            <a:ext cx="381000" cy="304800"/>
            <a:chOff x="1248" y="2736"/>
            <a:chExt cx="240" cy="192"/>
          </a:xfrm>
        </p:grpSpPr>
        <p:sp>
          <p:nvSpPr>
            <p:cNvPr id="72737" name="Line 33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8" name="Line 34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9" name="Line 35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804" name="Group 100"/>
          <p:cNvGrpSpPr>
            <a:grpSpLocks/>
          </p:cNvGrpSpPr>
          <p:nvPr/>
        </p:nvGrpSpPr>
        <p:grpSpPr bwMode="auto">
          <a:xfrm flipH="1">
            <a:off x="6122988" y="5545138"/>
            <a:ext cx="381000" cy="304800"/>
            <a:chOff x="1248" y="2736"/>
            <a:chExt cx="240" cy="192"/>
          </a:xfrm>
        </p:grpSpPr>
        <p:sp>
          <p:nvSpPr>
            <p:cNvPr id="72805" name="Line 101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06" name="Line 102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07" name="Line 103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57" name="Oval 53"/>
          <p:cNvSpPr>
            <a:spLocks noChangeArrowheads="1"/>
          </p:cNvSpPr>
          <p:nvPr/>
        </p:nvSpPr>
        <p:spPr bwMode="auto">
          <a:xfrm>
            <a:off x="712788" y="4478338"/>
            <a:ext cx="3048000" cy="1828800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40" name="Group 36"/>
          <p:cNvGrpSpPr>
            <a:grpSpLocks/>
          </p:cNvGrpSpPr>
          <p:nvPr/>
        </p:nvGrpSpPr>
        <p:grpSpPr bwMode="auto">
          <a:xfrm flipH="1">
            <a:off x="2068513" y="5224463"/>
            <a:ext cx="381000" cy="304800"/>
            <a:chOff x="1248" y="2736"/>
            <a:chExt cx="240" cy="192"/>
          </a:xfrm>
        </p:grpSpPr>
        <p:sp>
          <p:nvSpPr>
            <p:cNvPr id="72741" name="Line 37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2" name="Line 38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3" name="Line 39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2808" name="Picture 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0513" y="4614863"/>
            <a:ext cx="469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810" name="Picture 1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313" y="5529263"/>
            <a:ext cx="469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2811" name="Group 107"/>
          <p:cNvGrpSpPr>
            <a:grpSpLocks/>
          </p:cNvGrpSpPr>
          <p:nvPr/>
        </p:nvGrpSpPr>
        <p:grpSpPr bwMode="auto">
          <a:xfrm>
            <a:off x="2220913" y="4843463"/>
            <a:ext cx="381000" cy="304800"/>
            <a:chOff x="1248" y="2736"/>
            <a:chExt cx="240" cy="192"/>
          </a:xfrm>
        </p:grpSpPr>
        <p:sp>
          <p:nvSpPr>
            <p:cNvPr id="72812" name="Line 108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13" name="Line 109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14" name="Line 110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815" name="Group 111"/>
          <p:cNvGrpSpPr>
            <a:grpSpLocks/>
          </p:cNvGrpSpPr>
          <p:nvPr/>
        </p:nvGrpSpPr>
        <p:grpSpPr bwMode="auto">
          <a:xfrm>
            <a:off x="2830513" y="5300663"/>
            <a:ext cx="381000" cy="304800"/>
            <a:chOff x="1248" y="2736"/>
            <a:chExt cx="240" cy="192"/>
          </a:xfrm>
        </p:grpSpPr>
        <p:sp>
          <p:nvSpPr>
            <p:cNvPr id="72816" name="Line 112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17" name="Line 113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18" name="Line 114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944" name="Group 240"/>
          <p:cNvGrpSpPr>
            <a:grpSpLocks/>
          </p:cNvGrpSpPr>
          <p:nvPr/>
        </p:nvGrpSpPr>
        <p:grpSpPr bwMode="auto">
          <a:xfrm>
            <a:off x="5437188" y="5011738"/>
            <a:ext cx="469900" cy="685800"/>
            <a:chOff x="3360" y="3024"/>
            <a:chExt cx="296" cy="432"/>
          </a:xfrm>
        </p:grpSpPr>
        <p:sp>
          <p:nvSpPr>
            <p:cNvPr id="72840" name="Freeform 136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99" y="0"/>
                </a:cxn>
                <a:cxn ang="0">
                  <a:pos x="206" y="17"/>
                </a:cxn>
                <a:cxn ang="0">
                  <a:pos x="7" y="84"/>
                </a:cxn>
                <a:cxn ang="0">
                  <a:pos x="0" y="67"/>
                </a:cxn>
              </a:cxnLst>
              <a:rect l="0" t="0" r="r" b="b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41" name="Freeform 137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0" y="77"/>
                </a:cxn>
                <a:cxn ang="0">
                  <a:pos x="82" y="87"/>
                </a:cxn>
                <a:cxn ang="0">
                  <a:pos x="80" y="95"/>
                </a:cxn>
                <a:cxn ang="0">
                  <a:pos x="74" y="102"/>
                </a:cxn>
                <a:cxn ang="0">
                  <a:pos x="66" y="106"/>
                </a:cxn>
                <a:cxn ang="0">
                  <a:pos x="57" y="108"/>
                </a:cxn>
                <a:cxn ang="0">
                  <a:pos x="49" y="106"/>
                </a:cxn>
                <a:cxn ang="0">
                  <a:pos x="41" y="102"/>
                </a:cxn>
                <a:cxn ang="0">
                  <a:pos x="35" y="93"/>
                </a:cxn>
                <a:cxn ang="0">
                  <a:pos x="0" y="16"/>
                </a:cxn>
                <a:cxn ang="0">
                  <a:pos x="45" y="0"/>
                </a:cxn>
              </a:cxnLst>
              <a:rect l="0" t="0" r="r" b="b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42" name="Freeform 138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/>
              <a:ahLst/>
              <a:cxnLst>
                <a:cxn ang="0">
                  <a:pos x="247" y="317"/>
                </a:cxn>
                <a:cxn ang="0">
                  <a:pos x="261" y="307"/>
                </a:cxn>
                <a:cxn ang="0">
                  <a:pos x="275" y="287"/>
                </a:cxn>
                <a:cxn ang="0">
                  <a:pos x="285" y="256"/>
                </a:cxn>
                <a:cxn ang="0">
                  <a:pos x="292" y="218"/>
                </a:cxn>
                <a:cxn ang="0">
                  <a:pos x="293" y="173"/>
                </a:cxn>
                <a:cxn ang="0">
                  <a:pos x="288" y="120"/>
                </a:cxn>
                <a:cxn ang="0">
                  <a:pos x="274" y="62"/>
                </a:cxn>
                <a:cxn ang="0">
                  <a:pos x="251" y="0"/>
                </a:cxn>
                <a:cxn ang="0">
                  <a:pos x="235" y="5"/>
                </a:cxn>
                <a:cxn ang="0">
                  <a:pos x="219" y="10"/>
                </a:cxn>
                <a:cxn ang="0">
                  <a:pos x="204" y="17"/>
                </a:cxn>
                <a:cxn ang="0">
                  <a:pos x="188" y="22"/>
                </a:cxn>
                <a:cxn ang="0">
                  <a:pos x="172" y="28"/>
                </a:cxn>
                <a:cxn ang="0">
                  <a:pos x="157" y="34"/>
                </a:cxn>
                <a:cxn ang="0">
                  <a:pos x="140" y="40"/>
                </a:cxn>
                <a:cxn ang="0">
                  <a:pos x="125" y="45"/>
                </a:cxn>
                <a:cxn ang="0">
                  <a:pos x="110" y="52"/>
                </a:cxn>
                <a:cxn ang="0">
                  <a:pos x="94" y="58"/>
                </a:cxn>
                <a:cxn ang="0">
                  <a:pos x="78" y="63"/>
                </a:cxn>
                <a:cxn ang="0">
                  <a:pos x="63" y="69"/>
                </a:cxn>
                <a:cxn ang="0">
                  <a:pos x="47" y="75"/>
                </a:cxn>
                <a:cxn ang="0">
                  <a:pos x="31" y="81"/>
                </a:cxn>
                <a:cxn ang="0">
                  <a:pos x="15" y="86"/>
                </a:cxn>
                <a:cxn ang="0">
                  <a:pos x="0" y="92"/>
                </a:cxn>
                <a:cxn ang="0">
                  <a:pos x="15" y="122"/>
                </a:cxn>
                <a:cxn ang="0">
                  <a:pos x="30" y="152"/>
                </a:cxn>
                <a:cxn ang="0">
                  <a:pos x="48" y="177"/>
                </a:cxn>
                <a:cxn ang="0">
                  <a:pos x="65" y="201"/>
                </a:cxn>
                <a:cxn ang="0">
                  <a:pos x="82" y="222"/>
                </a:cxn>
                <a:cxn ang="0">
                  <a:pos x="101" y="242"/>
                </a:cxn>
                <a:cxn ang="0">
                  <a:pos x="119" y="259"/>
                </a:cxn>
                <a:cxn ang="0">
                  <a:pos x="136" y="274"/>
                </a:cxn>
                <a:cxn ang="0">
                  <a:pos x="154" y="287"/>
                </a:cxn>
                <a:cxn ang="0">
                  <a:pos x="171" y="297"/>
                </a:cxn>
                <a:cxn ang="0">
                  <a:pos x="186" y="306"/>
                </a:cxn>
                <a:cxn ang="0">
                  <a:pos x="202" y="312"/>
                </a:cxn>
                <a:cxn ang="0">
                  <a:pos x="215" y="316"/>
                </a:cxn>
                <a:cxn ang="0">
                  <a:pos x="227" y="318"/>
                </a:cxn>
                <a:cxn ang="0">
                  <a:pos x="238" y="319"/>
                </a:cxn>
                <a:cxn ang="0">
                  <a:pos x="247" y="317"/>
                </a:cxn>
              </a:cxnLst>
              <a:rect l="0" t="0" r="r" b="b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43" name="Freeform 139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66"/>
                </a:cxn>
                <a:cxn ang="0">
                  <a:pos x="1064" y="2506"/>
                </a:cxn>
                <a:cxn ang="0">
                  <a:pos x="1314" y="2421"/>
                </a:cxn>
                <a:cxn ang="0">
                  <a:pos x="198" y="0"/>
                </a:cxn>
              </a:cxnLst>
              <a:rect l="0" t="0" r="r" b="b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44" name="Freeform 140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/>
              <a:ahLst/>
              <a:cxnLst>
                <a:cxn ang="0">
                  <a:pos x="235" y="111"/>
                </a:cxn>
                <a:cxn ang="0">
                  <a:pos x="36" y="179"/>
                </a:cxn>
                <a:cxn ang="0">
                  <a:pos x="0" y="97"/>
                </a:cxn>
                <a:cxn ang="0">
                  <a:pos x="70" y="0"/>
                </a:cxn>
                <a:cxn ang="0">
                  <a:pos x="199" y="30"/>
                </a:cxn>
                <a:cxn ang="0">
                  <a:pos x="235" y="111"/>
                </a:cxn>
              </a:cxnLst>
              <a:rect l="0" t="0" r="r" b="b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45" name="Freeform 141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/>
              <a:ahLst/>
              <a:cxnLst>
                <a:cxn ang="0">
                  <a:pos x="0" y="1626"/>
                </a:cxn>
                <a:cxn ang="0">
                  <a:pos x="3650" y="0"/>
                </a:cxn>
                <a:cxn ang="0">
                  <a:pos x="4569" y="1998"/>
                </a:cxn>
                <a:cxn ang="0">
                  <a:pos x="873" y="3641"/>
                </a:cxn>
                <a:cxn ang="0">
                  <a:pos x="0" y="1626"/>
                </a:cxn>
              </a:cxnLst>
              <a:rect l="0" t="0" r="r" b="b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46" name="Freeform 142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/>
              <a:ahLst/>
              <a:cxnLst>
                <a:cxn ang="0">
                  <a:pos x="2496" y="7056"/>
                </a:cxn>
                <a:cxn ang="0">
                  <a:pos x="5894" y="5433"/>
                </a:cxn>
                <a:cxn ang="0">
                  <a:pos x="5912" y="5421"/>
                </a:cxn>
                <a:cxn ang="0">
                  <a:pos x="5927" y="5407"/>
                </a:cxn>
                <a:cxn ang="0">
                  <a:pos x="5941" y="5389"/>
                </a:cxn>
                <a:cxn ang="0">
                  <a:pos x="5950" y="5369"/>
                </a:cxn>
                <a:cxn ang="0">
                  <a:pos x="5955" y="5348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5"/>
                </a:cxn>
                <a:cxn ang="0">
                  <a:pos x="3492" y="47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9"/>
                </a:cxn>
                <a:cxn ang="0">
                  <a:pos x="3420" y="3"/>
                </a:cxn>
                <a:cxn ang="0">
                  <a:pos x="3399" y="0"/>
                </a:cxn>
                <a:cxn ang="0">
                  <a:pos x="3377" y="3"/>
                </a:cxn>
                <a:cxn ang="0">
                  <a:pos x="3357" y="9"/>
                </a:cxn>
                <a:cxn ang="0">
                  <a:pos x="63" y="1487"/>
                </a:cxn>
                <a:cxn ang="0">
                  <a:pos x="45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6"/>
                </a:cxn>
                <a:cxn ang="0">
                  <a:pos x="9" y="1637"/>
                </a:cxn>
                <a:cxn ang="0">
                  <a:pos x="2350" y="7000"/>
                </a:cxn>
                <a:cxn ang="0">
                  <a:pos x="2361" y="7018"/>
                </a:cxn>
                <a:cxn ang="0">
                  <a:pos x="2376" y="7034"/>
                </a:cxn>
                <a:cxn ang="0">
                  <a:pos x="2393" y="7048"/>
                </a:cxn>
                <a:cxn ang="0">
                  <a:pos x="2412" y="7057"/>
                </a:cxn>
                <a:cxn ang="0">
                  <a:pos x="2433" y="7064"/>
                </a:cxn>
                <a:cxn ang="0">
                  <a:pos x="2454" y="7066"/>
                </a:cxn>
                <a:cxn ang="0">
                  <a:pos x="2476" y="7064"/>
                </a:cxn>
                <a:cxn ang="0">
                  <a:pos x="2496" y="7056"/>
                </a:cxn>
              </a:cxnLst>
              <a:rect l="0" t="0" r="r" b="b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47" name="Freeform 143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3" y="0"/>
                </a:cxn>
                <a:cxn ang="0">
                  <a:pos x="70" y="14"/>
                </a:cxn>
                <a:cxn ang="0">
                  <a:pos x="106" y="29"/>
                </a:cxn>
                <a:cxn ang="0">
                  <a:pos x="143" y="44"/>
                </a:cxn>
                <a:cxn ang="0">
                  <a:pos x="180" y="61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8" y="159"/>
                </a:cxn>
                <a:cxn ang="0">
                  <a:pos x="393" y="181"/>
                </a:cxn>
                <a:cxn ang="0">
                  <a:pos x="428" y="204"/>
                </a:cxn>
                <a:cxn ang="0">
                  <a:pos x="461" y="228"/>
                </a:cxn>
                <a:cxn ang="0">
                  <a:pos x="495" y="252"/>
                </a:cxn>
                <a:cxn ang="0">
                  <a:pos x="528" y="279"/>
                </a:cxn>
                <a:cxn ang="0">
                  <a:pos x="560" y="305"/>
                </a:cxn>
                <a:cxn ang="0">
                  <a:pos x="592" y="333"/>
                </a:cxn>
                <a:cxn ang="0">
                  <a:pos x="624" y="361"/>
                </a:cxn>
                <a:cxn ang="0">
                  <a:pos x="654" y="389"/>
                </a:cxn>
                <a:cxn ang="0">
                  <a:pos x="684" y="419"/>
                </a:cxn>
                <a:cxn ang="0">
                  <a:pos x="713" y="450"/>
                </a:cxn>
                <a:cxn ang="0">
                  <a:pos x="742" y="481"/>
                </a:cxn>
                <a:cxn ang="0">
                  <a:pos x="769" y="513"/>
                </a:cxn>
                <a:cxn ang="0">
                  <a:pos x="796" y="545"/>
                </a:cxn>
                <a:cxn ang="0">
                  <a:pos x="822" y="578"/>
                </a:cxn>
                <a:cxn ang="0">
                  <a:pos x="847" y="612"/>
                </a:cxn>
                <a:cxn ang="0">
                  <a:pos x="871" y="647"/>
                </a:cxn>
                <a:cxn ang="0">
                  <a:pos x="895" y="681"/>
                </a:cxn>
                <a:cxn ang="0">
                  <a:pos x="917" y="717"/>
                </a:cxn>
                <a:cxn ang="0">
                  <a:pos x="939" y="754"/>
                </a:cxn>
                <a:cxn ang="0">
                  <a:pos x="959" y="791"/>
                </a:cxn>
                <a:cxn ang="0">
                  <a:pos x="979" y="828"/>
                </a:cxn>
                <a:cxn ang="0">
                  <a:pos x="997" y="866"/>
                </a:cxn>
                <a:cxn ang="0">
                  <a:pos x="1026" y="938"/>
                </a:cxn>
                <a:cxn ang="0">
                  <a:pos x="1053" y="1015"/>
                </a:cxn>
                <a:cxn ang="0">
                  <a:pos x="1075" y="1096"/>
                </a:cxn>
                <a:cxn ang="0">
                  <a:pos x="1095" y="1180"/>
                </a:cxn>
                <a:cxn ang="0">
                  <a:pos x="1110" y="1267"/>
                </a:cxn>
                <a:cxn ang="0">
                  <a:pos x="1121" y="1356"/>
                </a:cxn>
                <a:cxn ang="0">
                  <a:pos x="1130" y="1446"/>
                </a:cxn>
                <a:cxn ang="0">
                  <a:pos x="1134" y="1536"/>
                </a:cxn>
                <a:cxn ang="0">
                  <a:pos x="1134" y="1626"/>
                </a:cxn>
                <a:cxn ang="0">
                  <a:pos x="1131" y="1716"/>
                </a:cxn>
                <a:cxn ang="0">
                  <a:pos x="1122" y="1802"/>
                </a:cxn>
                <a:cxn ang="0">
                  <a:pos x="1111" y="1886"/>
                </a:cxn>
                <a:cxn ang="0">
                  <a:pos x="1096" y="1967"/>
                </a:cxn>
                <a:cxn ang="0">
                  <a:pos x="1076" y="2044"/>
                </a:cxn>
                <a:cxn ang="0">
                  <a:pos x="1053" y="2115"/>
                </a:cxn>
                <a:cxn ang="0">
                  <a:pos x="1025" y="2180"/>
                </a:cxn>
                <a:cxn ang="0">
                  <a:pos x="917" y="2127"/>
                </a:cxn>
              </a:cxnLst>
              <a:rect l="0" t="0" r="r" b="b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48" name="Freeform 144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/>
              <a:ahLst/>
              <a:cxnLst>
                <a:cxn ang="0">
                  <a:pos x="0" y="1625"/>
                </a:cxn>
                <a:cxn ang="0">
                  <a:pos x="3650" y="0"/>
                </a:cxn>
                <a:cxn ang="0">
                  <a:pos x="4569" y="1997"/>
                </a:cxn>
                <a:cxn ang="0">
                  <a:pos x="873" y="3641"/>
                </a:cxn>
                <a:cxn ang="0">
                  <a:pos x="0" y="1625"/>
                </a:cxn>
              </a:cxnLst>
              <a:rect l="0" t="0" r="r" b="b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49" name="Freeform 145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/>
              <a:ahLst/>
              <a:cxnLst>
                <a:cxn ang="0">
                  <a:pos x="2497" y="7056"/>
                </a:cxn>
                <a:cxn ang="0">
                  <a:pos x="5894" y="5432"/>
                </a:cxn>
                <a:cxn ang="0">
                  <a:pos x="5912" y="5421"/>
                </a:cxn>
                <a:cxn ang="0">
                  <a:pos x="5928" y="5406"/>
                </a:cxn>
                <a:cxn ang="0">
                  <a:pos x="5941" y="5388"/>
                </a:cxn>
                <a:cxn ang="0">
                  <a:pos x="5950" y="5368"/>
                </a:cxn>
                <a:cxn ang="0">
                  <a:pos x="5955" y="5347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4"/>
                </a:cxn>
                <a:cxn ang="0">
                  <a:pos x="3492" y="46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8"/>
                </a:cxn>
                <a:cxn ang="0">
                  <a:pos x="3420" y="2"/>
                </a:cxn>
                <a:cxn ang="0">
                  <a:pos x="3399" y="0"/>
                </a:cxn>
                <a:cxn ang="0">
                  <a:pos x="3377" y="2"/>
                </a:cxn>
                <a:cxn ang="0">
                  <a:pos x="3357" y="8"/>
                </a:cxn>
                <a:cxn ang="0">
                  <a:pos x="63" y="1486"/>
                </a:cxn>
                <a:cxn ang="0">
                  <a:pos x="45" y="1497"/>
                </a:cxn>
                <a:cxn ang="0">
                  <a:pos x="30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5"/>
                </a:cxn>
                <a:cxn ang="0">
                  <a:pos x="9" y="1636"/>
                </a:cxn>
                <a:cxn ang="0">
                  <a:pos x="2351" y="6999"/>
                </a:cxn>
                <a:cxn ang="0">
                  <a:pos x="2362" y="7018"/>
                </a:cxn>
                <a:cxn ang="0">
                  <a:pos x="2377" y="7034"/>
                </a:cxn>
                <a:cxn ang="0">
                  <a:pos x="2394" y="7048"/>
                </a:cxn>
                <a:cxn ang="0">
                  <a:pos x="2413" y="7057"/>
                </a:cxn>
                <a:cxn ang="0">
                  <a:pos x="2434" y="7063"/>
                </a:cxn>
                <a:cxn ang="0">
                  <a:pos x="2455" y="7065"/>
                </a:cxn>
                <a:cxn ang="0">
                  <a:pos x="2477" y="7063"/>
                </a:cxn>
                <a:cxn ang="0">
                  <a:pos x="2497" y="7056"/>
                </a:cxn>
              </a:cxnLst>
              <a:rect l="0" t="0" r="r" b="b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50" name="Freeform 146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/>
              <a:ahLst/>
              <a:cxnLst>
                <a:cxn ang="0">
                  <a:pos x="3562" y="1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68" y="1773"/>
                </a:cxn>
                <a:cxn ang="0">
                  <a:pos x="3562" y="183"/>
                </a:cxn>
              </a:cxnLst>
              <a:rect l="0" t="0" r="r" b="b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51" name="Freeform 147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/>
              <a:ahLst/>
              <a:cxnLst>
                <a:cxn ang="0">
                  <a:pos x="3545" y="153"/>
                </a:cxn>
                <a:cxn ang="0">
                  <a:pos x="3538" y="137"/>
                </a:cxn>
                <a:cxn ang="0">
                  <a:pos x="3529" y="120"/>
                </a:cxn>
                <a:cxn ang="0">
                  <a:pos x="3514" y="90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1" y="1665"/>
                </a:cxn>
                <a:cxn ang="0">
                  <a:pos x="31" y="1685"/>
                </a:cxn>
                <a:cxn ang="0">
                  <a:pos x="46" y="1719"/>
                </a:cxn>
                <a:cxn ang="0">
                  <a:pos x="162" y="1700"/>
                </a:cxn>
                <a:cxn ang="0">
                  <a:pos x="348" y="1616"/>
                </a:cxn>
                <a:cxn ang="0">
                  <a:pos x="508" y="1543"/>
                </a:cxn>
                <a:cxn ang="0">
                  <a:pos x="648" y="1480"/>
                </a:cxn>
                <a:cxn ang="0">
                  <a:pos x="776" y="1422"/>
                </a:cxn>
                <a:cxn ang="0">
                  <a:pos x="898" y="1367"/>
                </a:cxn>
                <a:cxn ang="0">
                  <a:pos x="1021" y="1311"/>
                </a:cxn>
                <a:cxn ang="0">
                  <a:pos x="1153" y="1251"/>
                </a:cxn>
                <a:cxn ang="0">
                  <a:pos x="1299" y="1186"/>
                </a:cxn>
                <a:cxn ang="0">
                  <a:pos x="1466" y="1110"/>
                </a:cxn>
                <a:cxn ang="0">
                  <a:pos x="1662" y="1020"/>
                </a:cxn>
                <a:cxn ang="0">
                  <a:pos x="1892" y="916"/>
                </a:cxn>
                <a:cxn ang="0">
                  <a:pos x="2166" y="792"/>
                </a:cxn>
                <a:cxn ang="0">
                  <a:pos x="2488" y="646"/>
                </a:cxn>
                <a:cxn ang="0">
                  <a:pos x="2864" y="474"/>
                </a:cxn>
                <a:cxn ang="0">
                  <a:pos x="3304" y="275"/>
                </a:cxn>
              </a:cxnLst>
              <a:rect l="0" t="0" r="r" b="b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52" name="Freeform 148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/>
              <a:ahLst/>
              <a:cxnLst>
                <a:cxn ang="0">
                  <a:pos x="3534" y="135"/>
                </a:cxn>
                <a:cxn ang="0">
                  <a:pos x="3529" y="123"/>
                </a:cxn>
                <a:cxn ang="0">
                  <a:pos x="3523" y="110"/>
                </a:cxn>
                <a:cxn ang="0">
                  <a:pos x="3511" y="84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3" y="1646"/>
                </a:cxn>
                <a:cxn ang="0">
                  <a:pos x="19" y="1658"/>
                </a:cxn>
                <a:cxn ang="0">
                  <a:pos x="26" y="1674"/>
                </a:cxn>
                <a:cxn ang="0">
                  <a:pos x="37" y="1702"/>
                </a:cxn>
                <a:cxn ang="0">
                  <a:pos x="151" y="1676"/>
                </a:cxn>
                <a:cxn ang="0">
                  <a:pos x="337" y="1592"/>
                </a:cxn>
                <a:cxn ang="0">
                  <a:pos x="497" y="1520"/>
                </a:cxn>
                <a:cxn ang="0">
                  <a:pos x="637" y="1457"/>
                </a:cxn>
                <a:cxn ang="0">
                  <a:pos x="765" y="1399"/>
                </a:cxn>
                <a:cxn ang="0">
                  <a:pos x="886" y="1344"/>
                </a:cxn>
                <a:cxn ang="0">
                  <a:pos x="1010" y="1288"/>
                </a:cxn>
                <a:cxn ang="0">
                  <a:pos x="1141" y="1229"/>
                </a:cxn>
                <a:cxn ang="0">
                  <a:pos x="1287" y="1163"/>
                </a:cxn>
                <a:cxn ang="0">
                  <a:pos x="1455" y="1087"/>
                </a:cxn>
                <a:cxn ang="0">
                  <a:pos x="1650" y="998"/>
                </a:cxn>
                <a:cxn ang="0">
                  <a:pos x="1881" y="894"/>
                </a:cxn>
                <a:cxn ang="0">
                  <a:pos x="2154" y="771"/>
                </a:cxn>
                <a:cxn ang="0">
                  <a:pos x="2477" y="625"/>
                </a:cxn>
                <a:cxn ang="0">
                  <a:pos x="2853" y="453"/>
                </a:cxn>
                <a:cxn ang="0">
                  <a:pos x="3293" y="254"/>
                </a:cxn>
              </a:cxnLst>
              <a:rect l="0" t="0" r="r" b="b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53" name="Freeform 149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/>
              <a:ahLst/>
              <a:cxnLst>
                <a:cxn ang="0">
                  <a:pos x="3522" y="112"/>
                </a:cxn>
                <a:cxn ang="0">
                  <a:pos x="3513" y="9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5" y="1671"/>
                </a:cxn>
                <a:cxn ang="0">
                  <a:pos x="141" y="1651"/>
                </a:cxn>
                <a:cxn ang="0">
                  <a:pos x="326" y="1568"/>
                </a:cxn>
                <a:cxn ang="0">
                  <a:pos x="486" y="1496"/>
                </a:cxn>
                <a:cxn ang="0">
                  <a:pos x="626" y="1433"/>
                </a:cxn>
                <a:cxn ang="0">
                  <a:pos x="754" y="1375"/>
                </a:cxn>
                <a:cxn ang="0">
                  <a:pos x="875" y="1320"/>
                </a:cxn>
                <a:cxn ang="0">
                  <a:pos x="999" y="1264"/>
                </a:cxn>
                <a:cxn ang="0">
                  <a:pos x="1130" y="1205"/>
                </a:cxn>
                <a:cxn ang="0">
                  <a:pos x="1276" y="1140"/>
                </a:cxn>
                <a:cxn ang="0">
                  <a:pos x="1443" y="1064"/>
                </a:cxn>
                <a:cxn ang="0">
                  <a:pos x="1639" y="975"/>
                </a:cxn>
                <a:cxn ang="0">
                  <a:pos x="1870" y="872"/>
                </a:cxn>
                <a:cxn ang="0">
                  <a:pos x="2143" y="749"/>
                </a:cxn>
                <a:cxn ang="0">
                  <a:pos x="2464" y="603"/>
                </a:cxn>
                <a:cxn ang="0">
                  <a:pos x="2841" y="432"/>
                </a:cxn>
                <a:cxn ang="0">
                  <a:pos x="3281" y="234"/>
                </a:cxn>
              </a:cxnLst>
              <a:rect l="0" t="0" r="r" b="b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54" name="Freeform 150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/>
              <a:ahLst/>
              <a:cxnLst>
                <a:cxn ang="0">
                  <a:pos x="3513" y="96"/>
                </a:cxn>
                <a:cxn ang="0">
                  <a:pos x="3508" y="8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2" y="1644"/>
                </a:cxn>
                <a:cxn ang="0">
                  <a:pos x="18" y="1657"/>
                </a:cxn>
                <a:cxn ang="0">
                  <a:pos x="130" y="1627"/>
                </a:cxn>
                <a:cxn ang="0">
                  <a:pos x="315" y="1543"/>
                </a:cxn>
                <a:cxn ang="0">
                  <a:pos x="474" y="1472"/>
                </a:cxn>
                <a:cxn ang="0">
                  <a:pos x="615" y="1408"/>
                </a:cxn>
                <a:cxn ang="0">
                  <a:pos x="743" y="1352"/>
                </a:cxn>
                <a:cxn ang="0">
                  <a:pos x="864" y="1297"/>
                </a:cxn>
                <a:cxn ang="0">
                  <a:pos x="987" y="1241"/>
                </a:cxn>
                <a:cxn ang="0">
                  <a:pos x="1119" y="1182"/>
                </a:cxn>
                <a:cxn ang="0">
                  <a:pos x="1265" y="1116"/>
                </a:cxn>
                <a:cxn ang="0">
                  <a:pos x="1432" y="1042"/>
                </a:cxn>
                <a:cxn ang="0">
                  <a:pos x="1628" y="953"/>
                </a:cxn>
                <a:cxn ang="0">
                  <a:pos x="1859" y="850"/>
                </a:cxn>
                <a:cxn ang="0">
                  <a:pos x="2132" y="726"/>
                </a:cxn>
                <a:cxn ang="0">
                  <a:pos x="2453" y="582"/>
                </a:cxn>
                <a:cxn ang="0">
                  <a:pos x="2830" y="412"/>
                </a:cxn>
                <a:cxn ang="0">
                  <a:pos x="3269" y="214"/>
                </a:cxn>
              </a:cxnLst>
              <a:rect l="0" t="0" r="r" b="b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55" name="Freeform 151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/>
              <a:ahLst/>
              <a:cxnLst>
                <a:cxn ang="0">
                  <a:pos x="3503" y="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13" y="1649"/>
                </a:cxn>
                <a:cxn ang="0">
                  <a:pos x="3503" y="83"/>
                </a:cxn>
              </a:cxnLst>
              <a:rect l="0" t="0" r="r" b="b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56" name="Freeform 152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7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57" name="Freeform 153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/>
              <a:ahLst/>
              <a:cxnLst>
                <a:cxn ang="0">
                  <a:pos x="8" y="1596"/>
                </a:cxn>
                <a:cxn ang="0">
                  <a:pos x="0" y="1577"/>
                </a:cxn>
                <a:cxn ang="0">
                  <a:pos x="3513" y="0"/>
                </a:cxn>
                <a:cxn ang="0">
                  <a:pos x="3529" y="38"/>
                </a:cxn>
                <a:cxn ang="0">
                  <a:pos x="16" y="1614"/>
                </a:cxn>
                <a:cxn ang="0">
                  <a:pos x="8" y="1596"/>
                </a:cxn>
              </a:cxnLst>
              <a:rect l="0" t="0" r="r" b="b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58" name="Freeform 154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19" y="40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2" y="0"/>
                </a:cxn>
                <a:cxn ang="0">
                  <a:pos x="28" y="37"/>
                </a:cxn>
              </a:cxnLst>
              <a:rect l="0" t="0" r="r" b="b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59" name="Freeform 155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6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60" name="Freeform 156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/>
              <a:ahLst/>
              <a:cxnLst>
                <a:cxn ang="0">
                  <a:pos x="8" y="1614"/>
                </a:cxn>
                <a:cxn ang="0">
                  <a:pos x="0" y="1595"/>
                </a:cxn>
                <a:cxn ang="0">
                  <a:pos x="3531" y="0"/>
                </a:cxn>
                <a:cxn ang="0">
                  <a:pos x="3547" y="38"/>
                </a:cxn>
                <a:cxn ang="0">
                  <a:pos x="17" y="1633"/>
                </a:cxn>
                <a:cxn ang="0">
                  <a:pos x="8" y="1614"/>
                </a:cxn>
              </a:cxnLst>
              <a:rect l="0" t="0" r="r" b="b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61" name="Freeform 157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/>
              <a:ahLst/>
              <a:cxnLst>
                <a:cxn ang="0">
                  <a:pos x="29" y="38"/>
                </a:cxn>
                <a:cxn ang="0">
                  <a:pos x="19" y="40"/>
                </a:cxn>
                <a:cxn ang="0">
                  <a:pos x="12" y="38"/>
                </a:cxn>
                <a:cxn ang="0">
                  <a:pos x="6" y="34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29" y="38"/>
                </a:cxn>
              </a:cxnLst>
              <a:rect l="0" t="0" r="r" b="b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62" name="Freeform 158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1"/>
                </a:cxn>
                <a:cxn ang="0">
                  <a:pos x="1031" y="2186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80" y="2058"/>
                </a:cxn>
                <a:cxn ang="0">
                  <a:pos x="745" y="2036"/>
                </a:cxn>
                <a:cxn ang="0">
                  <a:pos x="711" y="2012"/>
                </a:cxn>
                <a:cxn ang="0">
                  <a:pos x="677" y="1988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9" y="1911"/>
                </a:cxn>
                <a:cxn ang="0">
                  <a:pos x="547" y="1884"/>
                </a:cxn>
                <a:cxn ang="0">
                  <a:pos x="515" y="1856"/>
                </a:cxn>
                <a:cxn ang="0">
                  <a:pos x="485" y="1827"/>
                </a:cxn>
                <a:cxn ang="0">
                  <a:pos x="455" y="1797"/>
                </a:cxn>
                <a:cxn ang="0">
                  <a:pos x="426" y="1767"/>
                </a:cxn>
                <a:cxn ang="0">
                  <a:pos x="397" y="1736"/>
                </a:cxn>
                <a:cxn ang="0">
                  <a:pos x="370" y="1705"/>
                </a:cxn>
                <a:cxn ang="0">
                  <a:pos x="342" y="1672"/>
                </a:cxn>
                <a:cxn ang="0">
                  <a:pos x="316" y="1638"/>
                </a:cxn>
                <a:cxn ang="0">
                  <a:pos x="291" y="1604"/>
                </a:cxn>
                <a:cxn ang="0">
                  <a:pos x="267" y="1571"/>
                </a:cxn>
                <a:cxn ang="0">
                  <a:pos x="243" y="1536"/>
                </a:cxn>
                <a:cxn ang="0">
                  <a:pos x="221" y="1500"/>
                </a:cxn>
                <a:cxn ang="0">
                  <a:pos x="199" y="1463"/>
                </a:cxn>
                <a:cxn ang="0">
                  <a:pos x="178" y="1427"/>
                </a:cxn>
                <a:cxn ang="0">
                  <a:pos x="158" y="1389"/>
                </a:cxn>
                <a:cxn ang="0">
                  <a:pos x="140" y="1351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70" y="1164"/>
                </a:cxn>
                <a:cxn ang="0">
                  <a:pos x="49" y="1083"/>
                </a:cxn>
                <a:cxn ang="0">
                  <a:pos x="32" y="997"/>
                </a:cxn>
                <a:cxn ang="0">
                  <a:pos x="19" y="910"/>
                </a:cxn>
                <a:cxn ang="0">
                  <a:pos x="8" y="822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1"/>
                </a:cxn>
                <a:cxn ang="0">
                  <a:pos x="8" y="463"/>
                </a:cxn>
                <a:cxn ang="0">
                  <a:pos x="18" y="375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9" y="136"/>
                </a:cxn>
                <a:cxn ang="0">
                  <a:pos x="94" y="65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63" name="Freeform 159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2"/>
                </a:cxn>
                <a:cxn ang="0">
                  <a:pos x="1030" y="2187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79" y="2058"/>
                </a:cxn>
                <a:cxn ang="0">
                  <a:pos x="745" y="2036"/>
                </a:cxn>
                <a:cxn ang="0">
                  <a:pos x="711" y="2013"/>
                </a:cxn>
                <a:cxn ang="0">
                  <a:pos x="676" y="1989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8" y="1912"/>
                </a:cxn>
                <a:cxn ang="0">
                  <a:pos x="547" y="1884"/>
                </a:cxn>
                <a:cxn ang="0">
                  <a:pos x="515" y="1857"/>
                </a:cxn>
                <a:cxn ang="0">
                  <a:pos x="485" y="1827"/>
                </a:cxn>
                <a:cxn ang="0">
                  <a:pos x="455" y="1798"/>
                </a:cxn>
                <a:cxn ang="0">
                  <a:pos x="425" y="1767"/>
                </a:cxn>
                <a:cxn ang="0">
                  <a:pos x="397" y="1737"/>
                </a:cxn>
                <a:cxn ang="0">
                  <a:pos x="369" y="1705"/>
                </a:cxn>
                <a:cxn ang="0">
                  <a:pos x="342" y="1672"/>
                </a:cxn>
                <a:cxn ang="0">
                  <a:pos x="316" y="1639"/>
                </a:cxn>
                <a:cxn ang="0">
                  <a:pos x="291" y="1605"/>
                </a:cxn>
                <a:cxn ang="0">
                  <a:pos x="266" y="1571"/>
                </a:cxn>
                <a:cxn ang="0">
                  <a:pos x="243" y="1536"/>
                </a:cxn>
                <a:cxn ang="0">
                  <a:pos x="220" y="1500"/>
                </a:cxn>
                <a:cxn ang="0">
                  <a:pos x="199" y="1464"/>
                </a:cxn>
                <a:cxn ang="0">
                  <a:pos x="178" y="1428"/>
                </a:cxn>
                <a:cxn ang="0">
                  <a:pos x="158" y="1390"/>
                </a:cxn>
                <a:cxn ang="0">
                  <a:pos x="140" y="1352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69" y="1164"/>
                </a:cxn>
                <a:cxn ang="0">
                  <a:pos x="49" y="1083"/>
                </a:cxn>
                <a:cxn ang="0">
                  <a:pos x="32" y="998"/>
                </a:cxn>
                <a:cxn ang="0">
                  <a:pos x="18" y="910"/>
                </a:cxn>
                <a:cxn ang="0">
                  <a:pos x="8" y="823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2"/>
                </a:cxn>
                <a:cxn ang="0">
                  <a:pos x="8" y="463"/>
                </a:cxn>
                <a:cxn ang="0">
                  <a:pos x="17" y="376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8" y="136"/>
                </a:cxn>
                <a:cxn ang="0">
                  <a:pos x="94" y="66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64" name="Freeform 160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2" y="0"/>
                </a:cxn>
                <a:cxn ang="0">
                  <a:pos x="69" y="14"/>
                </a:cxn>
                <a:cxn ang="0">
                  <a:pos x="106" y="29"/>
                </a:cxn>
                <a:cxn ang="0">
                  <a:pos x="142" y="44"/>
                </a:cxn>
                <a:cxn ang="0">
                  <a:pos x="179" y="60"/>
                </a:cxn>
                <a:cxn ang="0">
                  <a:pos x="216" y="78"/>
                </a:cxn>
                <a:cxn ang="0">
                  <a:pos x="252" y="96"/>
                </a:cxn>
                <a:cxn ang="0">
                  <a:pos x="287" y="116"/>
                </a:cxn>
                <a:cxn ang="0">
                  <a:pos x="323" y="136"/>
                </a:cxn>
                <a:cxn ang="0">
                  <a:pos x="358" y="159"/>
                </a:cxn>
                <a:cxn ang="0">
                  <a:pos x="392" y="181"/>
                </a:cxn>
                <a:cxn ang="0">
                  <a:pos x="427" y="204"/>
                </a:cxn>
                <a:cxn ang="0">
                  <a:pos x="461" y="228"/>
                </a:cxn>
                <a:cxn ang="0">
                  <a:pos x="494" y="252"/>
                </a:cxn>
                <a:cxn ang="0">
                  <a:pos x="527" y="279"/>
                </a:cxn>
                <a:cxn ang="0">
                  <a:pos x="560" y="305"/>
                </a:cxn>
                <a:cxn ang="0">
                  <a:pos x="591" y="332"/>
                </a:cxn>
                <a:cxn ang="0">
                  <a:pos x="623" y="361"/>
                </a:cxn>
                <a:cxn ang="0">
                  <a:pos x="653" y="389"/>
                </a:cxn>
                <a:cxn ang="0">
                  <a:pos x="683" y="419"/>
                </a:cxn>
                <a:cxn ang="0">
                  <a:pos x="713" y="449"/>
                </a:cxn>
                <a:cxn ang="0">
                  <a:pos x="741" y="481"/>
                </a:cxn>
                <a:cxn ang="0">
                  <a:pos x="769" y="513"/>
                </a:cxn>
                <a:cxn ang="0">
                  <a:pos x="795" y="545"/>
                </a:cxn>
                <a:cxn ang="0">
                  <a:pos x="822" y="578"/>
                </a:cxn>
                <a:cxn ang="0">
                  <a:pos x="846" y="612"/>
                </a:cxn>
                <a:cxn ang="0">
                  <a:pos x="871" y="647"/>
                </a:cxn>
                <a:cxn ang="0">
                  <a:pos x="894" y="681"/>
                </a:cxn>
                <a:cxn ang="0">
                  <a:pos x="917" y="717"/>
                </a:cxn>
                <a:cxn ang="0">
                  <a:pos x="938" y="754"/>
                </a:cxn>
                <a:cxn ang="0">
                  <a:pos x="958" y="791"/>
                </a:cxn>
                <a:cxn ang="0">
                  <a:pos x="978" y="828"/>
                </a:cxn>
                <a:cxn ang="0">
                  <a:pos x="996" y="866"/>
                </a:cxn>
                <a:cxn ang="0">
                  <a:pos x="1026" y="938"/>
                </a:cxn>
                <a:cxn ang="0">
                  <a:pos x="1052" y="1015"/>
                </a:cxn>
                <a:cxn ang="0">
                  <a:pos x="1075" y="1096"/>
                </a:cxn>
                <a:cxn ang="0">
                  <a:pos x="1094" y="1180"/>
                </a:cxn>
                <a:cxn ang="0">
                  <a:pos x="1109" y="1266"/>
                </a:cxn>
                <a:cxn ang="0">
                  <a:pos x="1121" y="1356"/>
                </a:cxn>
                <a:cxn ang="0">
                  <a:pos x="1129" y="1446"/>
                </a:cxn>
                <a:cxn ang="0">
                  <a:pos x="1133" y="1536"/>
                </a:cxn>
                <a:cxn ang="0">
                  <a:pos x="1133" y="1626"/>
                </a:cxn>
                <a:cxn ang="0">
                  <a:pos x="1130" y="1716"/>
                </a:cxn>
                <a:cxn ang="0">
                  <a:pos x="1122" y="1802"/>
                </a:cxn>
                <a:cxn ang="0">
                  <a:pos x="1110" y="1886"/>
                </a:cxn>
                <a:cxn ang="0">
                  <a:pos x="1095" y="1967"/>
                </a:cxn>
                <a:cxn ang="0">
                  <a:pos x="1076" y="2043"/>
                </a:cxn>
                <a:cxn ang="0">
                  <a:pos x="1052" y="2115"/>
                </a:cxn>
                <a:cxn ang="0">
                  <a:pos x="1025" y="2181"/>
                </a:cxn>
                <a:cxn ang="0">
                  <a:pos x="917" y="2127"/>
                </a:cxn>
              </a:cxnLst>
              <a:rect l="0" t="0" r="r" b="b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65" name="Freeform 161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/>
              <a:ahLst/>
              <a:cxnLst>
                <a:cxn ang="0">
                  <a:pos x="918" y="2126"/>
                </a:cxn>
                <a:cxn ang="0">
                  <a:pos x="0" y="130"/>
                </a:cxn>
                <a:cxn ang="0">
                  <a:pos x="33" y="0"/>
                </a:cxn>
                <a:cxn ang="0">
                  <a:pos x="70" y="13"/>
                </a:cxn>
                <a:cxn ang="0">
                  <a:pos x="107" y="28"/>
                </a:cxn>
                <a:cxn ang="0">
                  <a:pos x="143" y="43"/>
                </a:cxn>
                <a:cxn ang="0">
                  <a:pos x="180" y="60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9" y="158"/>
                </a:cxn>
                <a:cxn ang="0">
                  <a:pos x="393" y="180"/>
                </a:cxn>
                <a:cxn ang="0">
                  <a:pos x="428" y="203"/>
                </a:cxn>
                <a:cxn ang="0">
                  <a:pos x="462" y="227"/>
                </a:cxn>
                <a:cxn ang="0">
                  <a:pos x="495" y="252"/>
                </a:cxn>
                <a:cxn ang="0">
                  <a:pos x="528" y="278"/>
                </a:cxn>
                <a:cxn ang="0">
                  <a:pos x="561" y="304"/>
                </a:cxn>
                <a:cxn ang="0">
                  <a:pos x="592" y="332"/>
                </a:cxn>
                <a:cxn ang="0">
                  <a:pos x="624" y="360"/>
                </a:cxn>
                <a:cxn ang="0">
                  <a:pos x="654" y="389"/>
                </a:cxn>
                <a:cxn ang="0">
                  <a:pos x="684" y="418"/>
                </a:cxn>
                <a:cxn ang="0">
                  <a:pos x="714" y="449"/>
                </a:cxn>
                <a:cxn ang="0">
                  <a:pos x="742" y="480"/>
                </a:cxn>
                <a:cxn ang="0">
                  <a:pos x="770" y="512"/>
                </a:cxn>
                <a:cxn ang="0">
                  <a:pos x="796" y="545"/>
                </a:cxn>
                <a:cxn ang="0">
                  <a:pos x="823" y="577"/>
                </a:cxn>
                <a:cxn ang="0">
                  <a:pos x="847" y="611"/>
                </a:cxn>
                <a:cxn ang="0">
                  <a:pos x="872" y="646"/>
                </a:cxn>
                <a:cxn ang="0">
                  <a:pos x="895" y="681"/>
                </a:cxn>
                <a:cxn ang="0">
                  <a:pos x="918" y="717"/>
                </a:cxn>
                <a:cxn ang="0">
                  <a:pos x="939" y="754"/>
                </a:cxn>
                <a:cxn ang="0">
                  <a:pos x="959" y="790"/>
                </a:cxn>
                <a:cxn ang="0">
                  <a:pos x="979" y="827"/>
                </a:cxn>
                <a:cxn ang="0">
                  <a:pos x="997" y="865"/>
                </a:cxn>
                <a:cxn ang="0">
                  <a:pos x="1027" y="937"/>
                </a:cxn>
                <a:cxn ang="0">
                  <a:pos x="1053" y="1014"/>
                </a:cxn>
                <a:cxn ang="0">
                  <a:pos x="1076" y="1095"/>
                </a:cxn>
                <a:cxn ang="0">
                  <a:pos x="1095" y="1179"/>
                </a:cxn>
                <a:cxn ang="0">
                  <a:pos x="1110" y="1266"/>
                </a:cxn>
                <a:cxn ang="0">
                  <a:pos x="1122" y="1355"/>
                </a:cxn>
                <a:cxn ang="0">
                  <a:pos x="1130" y="1445"/>
                </a:cxn>
                <a:cxn ang="0">
                  <a:pos x="1134" y="1536"/>
                </a:cxn>
                <a:cxn ang="0">
                  <a:pos x="1134" y="1625"/>
                </a:cxn>
                <a:cxn ang="0">
                  <a:pos x="1131" y="1715"/>
                </a:cxn>
                <a:cxn ang="0">
                  <a:pos x="1123" y="1801"/>
                </a:cxn>
                <a:cxn ang="0">
                  <a:pos x="1111" y="1886"/>
                </a:cxn>
                <a:cxn ang="0">
                  <a:pos x="1096" y="1966"/>
                </a:cxn>
                <a:cxn ang="0">
                  <a:pos x="1077" y="2043"/>
                </a:cxn>
                <a:cxn ang="0">
                  <a:pos x="1053" y="2115"/>
                </a:cxn>
                <a:cxn ang="0">
                  <a:pos x="1026" y="2180"/>
                </a:cxn>
                <a:cxn ang="0">
                  <a:pos x="918" y="2126"/>
                </a:cxn>
              </a:cxnLst>
              <a:rect l="0" t="0" r="r" b="b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66" name="Freeform 162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/>
              <a:ahLst/>
              <a:cxnLst>
                <a:cxn ang="0">
                  <a:pos x="1404" y="4112"/>
                </a:cxn>
                <a:cxn ang="0">
                  <a:pos x="3622" y="3023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2"/>
                </a:cxn>
              </a:cxnLst>
              <a:rect l="0" t="0" r="r" b="b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67" name="Freeform 163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/>
              <a:ahLst/>
              <a:cxnLst>
                <a:cxn ang="0">
                  <a:pos x="1404" y="4113"/>
                </a:cxn>
                <a:cxn ang="0">
                  <a:pos x="3622" y="3024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3"/>
                </a:cxn>
              </a:cxnLst>
              <a:rect l="0" t="0" r="r" b="b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68" name="Freeform 164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/>
              <a:ahLst/>
              <a:cxnLst>
                <a:cxn ang="0">
                  <a:pos x="1335" y="3913"/>
                </a:cxn>
                <a:cxn ang="0">
                  <a:pos x="3446" y="2878"/>
                </a:cxn>
                <a:cxn ang="0">
                  <a:pos x="2111" y="0"/>
                </a:cxn>
                <a:cxn ang="0">
                  <a:pos x="0" y="942"/>
                </a:cxn>
                <a:cxn ang="0">
                  <a:pos x="1335" y="3913"/>
                </a:cxn>
              </a:cxnLst>
              <a:rect l="0" t="0" r="r" b="b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69" name="Freeform 165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/>
              <a:ahLst/>
              <a:cxnLst>
                <a:cxn ang="0">
                  <a:pos x="431" y="186"/>
                </a:cxn>
                <a:cxn ang="0">
                  <a:pos x="79" y="343"/>
                </a:cxn>
                <a:cxn ang="0">
                  <a:pos x="0" y="157"/>
                </a:cxn>
                <a:cxn ang="0">
                  <a:pos x="352" y="0"/>
                </a:cxn>
                <a:cxn ang="0">
                  <a:pos x="431" y="186"/>
                </a:cxn>
              </a:cxnLst>
              <a:rect l="0" t="0" r="r" b="b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0" name="Freeform 166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/>
              <a:ahLst/>
              <a:cxnLst>
                <a:cxn ang="0">
                  <a:pos x="347" y="126"/>
                </a:cxn>
                <a:cxn ang="0">
                  <a:pos x="53" y="257"/>
                </a:cxn>
                <a:cxn ang="0">
                  <a:pos x="0" y="132"/>
                </a:cxn>
                <a:cxn ang="0">
                  <a:pos x="294" y="0"/>
                </a:cxn>
                <a:cxn ang="0">
                  <a:pos x="347" y="126"/>
                </a:cxn>
              </a:cxnLst>
              <a:rect l="0" t="0" r="r" b="b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1" name="Freeform 167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/>
              <a:ahLst/>
              <a:cxnLst>
                <a:cxn ang="0">
                  <a:pos x="5" y="73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3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4" y="232"/>
                </a:cxn>
                <a:cxn ang="0">
                  <a:pos x="60" y="228"/>
                </a:cxn>
                <a:cxn ang="0">
                  <a:pos x="56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5" y="73"/>
                </a:cxn>
              </a:cxnLst>
              <a:rect l="0" t="0" r="r" b="b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2" name="Freeform 168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2" y="0"/>
                </a:cxn>
                <a:cxn ang="0">
                  <a:pos x="146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4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3" name="Freeform 169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7"/>
                </a:cxn>
                <a:cxn ang="0">
                  <a:pos x="118" y="85"/>
                </a:cxn>
                <a:cxn ang="0">
                  <a:pos x="118" y="95"/>
                </a:cxn>
                <a:cxn ang="0">
                  <a:pos x="116" y="103"/>
                </a:cxn>
                <a:cxn ang="0">
                  <a:pos x="112" y="108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7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7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3" y="1"/>
                </a:cxn>
                <a:cxn ang="0">
                  <a:pos x="88" y="6"/>
                </a:cxn>
              </a:cxnLst>
              <a:rect l="0" t="0" r="r" b="b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4" name="Freeform 170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/>
              <a:ahLst/>
              <a:cxnLst>
                <a:cxn ang="0">
                  <a:pos x="287" y="186"/>
                </a:cxn>
                <a:cxn ang="0">
                  <a:pos x="78" y="280"/>
                </a:cxn>
                <a:cxn ang="0">
                  <a:pos x="0" y="93"/>
                </a:cxn>
                <a:cxn ang="0">
                  <a:pos x="210" y="0"/>
                </a:cxn>
                <a:cxn ang="0">
                  <a:pos x="287" y="186"/>
                </a:cxn>
              </a:cxnLst>
              <a:rect l="0" t="0" r="r" b="b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5" name="Freeform 171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/>
              <a:ahLst/>
              <a:cxnLst>
                <a:cxn ang="0">
                  <a:pos x="227" y="125"/>
                </a:cxn>
                <a:cxn ang="0">
                  <a:pos x="53" y="203"/>
                </a:cxn>
                <a:cxn ang="0">
                  <a:pos x="0" y="78"/>
                </a:cxn>
                <a:cxn ang="0">
                  <a:pos x="175" y="0"/>
                </a:cxn>
                <a:cxn ang="0">
                  <a:pos x="227" y="125"/>
                </a:cxn>
              </a:cxnLst>
              <a:rect l="0" t="0" r="r" b="b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6" name="Freeform 172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/>
              <a:ahLst/>
              <a:cxnLst>
                <a:cxn ang="0">
                  <a:pos x="4" y="72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2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3" y="232"/>
                </a:cxn>
                <a:cxn ang="0">
                  <a:pos x="59" y="227"/>
                </a:cxn>
                <a:cxn ang="0">
                  <a:pos x="55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4" y="72"/>
                </a:cxn>
              </a:cxnLst>
              <a:rect l="0" t="0" r="r" b="b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7" name="Freeform 173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1" y="0"/>
                </a:cxn>
                <a:cxn ang="0">
                  <a:pos x="145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3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8" name="Freeform 174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8"/>
                </a:cxn>
                <a:cxn ang="0">
                  <a:pos x="118" y="86"/>
                </a:cxn>
                <a:cxn ang="0">
                  <a:pos x="119" y="95"/>
                </a:cxn>
                <a:cxn ang="0">
                  <a:pos x="117" y="103"/>
                </a:cxn>
                <a:cxn ang="0">
                  <a:pos x="112" y="109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8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2" y="1"/>
                </a:cxn>
                <a:cxn ang="0">
                  <a:pos x="88" y="6"/>
                </a:cxn>
              </a:cxnLst>
              <a:rect l="0" t="0" r="r" b="b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79" name="Freeform 175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/>
              <a:ahLst/>
              <a:cxnLst>
                <a:cxn ang="0">
                  <a:pos x="50" y="104"/>
                </a:cxn>
                <a:cxn ang="0">
                  <a:pos x="40" y="103"/>
                </a:cxn>
                <a:cxn ang="0">
                  <a:pos x="31" y="99"/>
                </a:cxn>
                <a:cxn ang="0">
                  <a:pos x="23" y="95"/>
                </a:cxn>
                <a:cxn ang="0">
                  <a:pos x="15" y="89"/>
                </a:cxn>
                <a:cxn ang="0">
                  <a:pos x="8" y="80"/>
                </a:cxn>
                <a:cxn ang="0">
                  <a:pos x="4" y="72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1" y="41"/>
                </a:cxn>
                <a:cxn ang="0">
                  <a:pos x="4" y="32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70" y="5"/>
                </a:cxn>
                <a:cxn ang="0">
                  <a:pos x="78" y="9"/>
                </a:cxn>
                <a:cxn ang="0">
                  <a:pos x="86" y="15"/>
                </a:cxn>
                <a:cxn ang="0">
                  <a:pos x="92" y="23"/>
                </a:cxn>
                <a:cxn ang="0">
                  <a:pos x="96" y="32"/>
                </a:cxn>
                <a:cxn ang="0">
                  <a:pos x="99" y="41"/>
                </a:cxn>
                <a:cxn ang="0">
                  <a:pos x="100" y="52"/>
                </a:cxn>
                <a:cxn ang="0">
                  <a:pos x="99" y="62"/>
                </a:cxn>
                <a:cxn ang="0">
                  <a:pos x="96" y="72"/>
                </a:cxn>
                <a:cxn ang="0">
                  <a:pos x="92" y="80"/>
                </a:cxn>
                <a:cxn ang="0">
                  <a:pos x="86" y="89"/>
                </a:cxn>
                <a:cxn ang="0">
                  <a:pos x="78" y="95"/>
                </a:cxn>
                <a:cxn ang="0">
                  <a:pos x="70" y="99"/>
                </a:cxn>
                <a:cxn ang="0">
                  <a:pos x="60" y="103"/>
                </a:cxn>
                <a:cxn ang="0">
                  <a:pos x="50" y="104"/>
                </a:cxn>
              </a:cxnLst>
              <a:rect l="0" t="0" r="r" b="b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0" name="Freeform 176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39" y="102"/>
                </a:cxn>
                <a:cxn ang="0">
                  <a:pos x="30" y="99"/>
                </a:cxn>
                <a:cxn ang="0">
                  <a:pos x="22" y="95"/>
                </a:cxn>
                <a:cxn ang="0">
                  <a:pos x="14" y="88"/>
                </a:cxn>
                <a:cxn ang="0">
                  <a:pos x="8" y="80"/>
                </a:cxn>
                <a:cxn ang="0">
                  <a:pos x="4" y="71"/>
                </a:cxn>
                <a:cxn ang="0">
                  <a:pos x="1" y="62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4" y="31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8"/>
                </a:cxn>
                <a:cxn ang="0">
                  <a:pos x="30" y="4"/>
                </a:cxn>
                <a:cxn ang="0">
                  <a:pos x="39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9" y="4"/>
                </a:cxn>
                <a:cxn ang="0">
                  <a:pos x="77" y="8"/>
                </a:cxn>
                <a:cxn ang="0">
                  <a:pos x="85" y="15"/>
                </a:cxn>
                <a:cxn ang="0">
                  <a:pos x="91" y="23"/>
                </a:cxn>
                <a:cxn ang="0">
                  <a:pos x="96" y="31"/>
                </a:cxn>
                <a:cxn ang="0">
                  <a:pos x="99" y="41"/>
                </a:cxn>
                <a:cxn ang="0">
                  <a:pos x="100" y="51"/>
                </a:cxn>
                <a:cxn ang="0">
                  <a:pos x="99" y="62"/>
                </a:cxn>
                <a:cxn ang="0">
                  <a:pos x="96" y="71"/>
                </a:cxn>
                <a:cxn ang="0">
                  <a:pos x="91" y="80"/>
                </a:cxn>
                <a:cxn ang="0">
                  <a:pos x="85" y="88"/>
                </a:cxn>
                <a:cxn ang="0">
                  <a:pos x="77" y="95"/>
                </a:cxn>
                <a:cxn ang="0">
                  <a:pos x="69" y="99"/>
                </a:cxn>
                <a:cxn ang="0">
                  <a:pos x="60" y="102"/>
                </a:cxn>
                <a:cxn ang="0">
                  <a:pos x="50" y="103"/>
                </a:cxn>
              </a:cxnLst>
              <a:rect l="0" t="0" r="r" b="b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1" name="Freeform 177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/>
              <a:ahLst/>
              <a:cxnLst>
                <a:cxn ang="0">
                  <a:pos x="28" y="57"/>
                </a:cxn>
                <a:cxn ang="0">
                  <a:pos x="16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7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9"/>
                </a:cxn>
                <a:cxn ang="0">
                  <a:pos x="39" y="55"/>
                </a:cxn>
                <a:cxn ang="0">
                  <a:pos x="28" y="57"/>
                </a:cxn>
              </a:cxnLst>
              <a:rect l="0" t="0" r="r" b="b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2" name="Freeform 178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17" y="54"/>
                </a:cxn>
                <a:cxn ang="0">
                  <a:pos x="9" y="48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6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8"/>
                </a:cxn>
                <a:cxn ang="0">
                  <a:pos x="39" y="54"/>
                </a:cxn>
                <a:cxn ang="0">
                  <a:pos x="28" y="56"/>
                </a:cxn>
              </a:cxnLst>
              <a:rect l="0" t="0" r="r" b="b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3" name="Freeform 179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0" y="222"/>
                </a:cxn>
                <a:cxn ang="0">
                  <a:pos x="125" y="522"/>
                </a:cxn>
                <a:cxn ang="0">
                  <a:pos x="624" y="301"/>
                </a:cxn>
                <a:cxn ang="0">
                  <a:pos x="498" y="0"/>
                </a:cxn>
              </a:cxnLst>
              <a:rect l="0" t="0" r="r" b="b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4" name="Freeform 180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211"/>
                </a:cxn>
                <a:cxn ang="0">
                  <a:pos x="114" y="484"/>
                </a:cxn>
                <a:cxn ang="0">
                  <a:pos x="589" y="273"/>
                </a:cxn>
                <a:cxn ang="0">
                  <a:pos x="474" y="0"/>
                </a:cxn>
              </a:cxnLst>
              <a:rect l="0" t="0" r="r" b="b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5" name="Freeform 181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0" y="211"/>
                </a:cxn>
                <a:cxn ang="0">
                  <a:pos x="108" y="471"/>
                </a:cxn>
                <a:cxn ang="0">
                  <a:pos x="583" y="260"/>
                </a:cxn>
                <a:cxn ang="0">
                  <a:pos x="473" y="0"/>
                </a:cxn>
              </a:cxnLst>
              <a:rect l="0" t="0" r="r" b="b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6" name="Freeform 182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/>
              <a:ahLst/>
              <a:cxnLst>
                <a:cxn ang="0">
                  <a:pos x="159" y="223"/>
                </a:cxn>
                <a:cxn ang="0">
                  <a:pos x="137" y="231"/>
                </a:cxn>
                <a:cxn ang="0">
                  <a:pos x="115" y="234"/>
                </a:cxn>
                <a:cxn ang="0">
                  <a:pos x="93" y="232"/>
                </a:cxn>
                <a:cxn ang="0">
                  <a:pos x="73" y="225"/>
                </a:cxn>
                <a:cxn ang="0">
                  <a:pos x="54" y="215"/>
                </a:cxn>
                <a:cxn ang="0">
                  <a:pos x="36" y="201"/>
                </a:cxn>
                <a:cxn ang="0">
                  <a:pos x="22" y="184"/>
                </a:cxn>
                <a:cxn ang="0">
                  <a:pos x="11" y="163"/>
                </a:cxn>
                <a:cxn ang="0">
                  <a:pos x="4" y="141"/>
                </a:cxn>
                <a:cxn ang="0">
                  <a:pos x="0" y="118"/>
                </a:cxn>
                <a:cxn ang="0">
                  <a:pos x="3" y="96"/>
                </a:cxn>
                <a:cxn ang="0">
                  <a:pos x="9" y="74"/>
                </a:cxn>
                <a:cxn ang="0">
                  <a:pos x="19" y="55"/>
                </a:cxn>
                <a:cxn ang="0">
                  <a:pos x="32" y="37"/>
                </a:cxn>
                <a:cxn ang="0">
                  <a:pos x="48" y="22"/>
                </a:cxn>
                <a:cxn ang="0">
                  <a:pos x="69" y="10"/>
                </a:cxn>
                <a:cxn ang="0">
                  <a:pos x="90" y="3"/>
                </a:cxn>
                <a:cxn ang="0">
                  <a:pos x="113" y="0"/>
                </a:cxn>
                <a:cxn ang="0">
                  <a:pos x="134" y="2"/>
                </a:cxn>
                <a:cxn ang="0">
                  <a:pos x="156" y="8"/>
                </a:cxn>
                <a:cxn ang="0">
                  <a:pos x="174" y="19"/>
                </a:cxn>
                <a:cxn ang="0">
                  <a:pos x="191" y="32"/>
                </a:cxn>
                <a:cxn ang="0">
                  <a:pos x="206" y="49"/>
                </a:cxn>
                <a:cxn ang="0">
                  <a:pos x="217" y="70"/>
                </a:cxn>
                <a:cxn ang="0">
                  <a:pos x="224" y="93"/>
                </a:cxn>
                <a:cxn ang="0">
                  <a:pos x="227" y="116"/>
                </a:cxn>
                <a:cxn ang="0">
                  <a:pos x="225" y="138"/>
                </a:cxn>
                <a:cxn ang="0">
                  <a:pos x="219" y="159"/>
                </a:cxn>
                <a:cxn ang="0">
                  <a:pos x="209" y="179"/>
                </a:cxn>
                <a:cxn ang="0">
                  <a:pos x="195" y="197"/>
                </a:cxn>
                <a:cxn ang="0">
                  <a:pos x="179" y="212"/>
                </a:cxn>
                <a:cxn ang="0">
                  <a:pos x="159" y="223"/>
                </a:cxn>
              </a:cxnLst>
              <a:rect l="0" t="0" r="r" b="b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7" name="Freeform 183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/>
              <a:ahLst/>
              <a:cxnLst>
                <a:cxn ang="0">
                  <a:pos x="146" y="206"/>
                </a:cxn>
                <a:cxn ang="0">
                  <a:pos x="125" y="212"/>
                </a:cxn>
                <a:cxn ang="0">
                  <a:pos x="105" y="214"/>
                </a:cxn>
                <a:cxn ang="0">
                  <a:pos x="84" y="212"/>
                </a:cxn>
                <a:cxn ang="0">
                  <a:pos x="66" y="206"/>
                </a:cxn>
                <a:cxn ang="0">
                  <a:pos x="48" y="196"/>
                </a:cxn>
                <a:cxn ang="0">
                  <a:pos x="31" y="183"/>
                </a:cxn>
                <a:cxn ang="0">
                  <a:pos x="18" y="168"/>
                </a:cxn>
                <a:cxn ang="0">
                  <a:pos x="8" y="149"/>
                </a:cxn>
                <a:cxn ang="0">
                  <a:pos x="2" y="129"/>
                </a:cxn>
                <a:cxn ang="0">
                  <a:pos x="0" y="108"/>
                </a:cxn>
                <a:cxn ang="0">
                  <a:pos x="2" y="86"/>
                </a:cxn>
                <a:cxn ang="0">
                  <a:pos x="8" y="67"/>
                </a:cxn>
                <a:cxn ang="0">
                  <a:pos x="17" y="49"/>
                </a:cxn>
                <a:cxn ang="0">
                  <a:pos x="29" y="33"/>
                </a:cxn>
                <a:cxn ang="0">
                  <a:pos x="45" y="19"/>
                </a:cxn>
                <a:cxn ang="0">
                  <a:pos x="63" y="8"/>
                </a:cxn>
                <a:cxn ang="0">
                  <a:pos x="83" y="2"/>
                </a:cxn>
                <a:cxn ang="0">
                  <a:pos x="104" y="0"/>
                </a:cxn>
                <a:cxn ang="0">
                  <a:pos x="123" y="2"/>
                </a:cxn>
                <a:cxn ang="0">
                  <a:pos x="142" y="7"/>
                </a:cxn>
                <a:cxn ang="0">
                  <a:pos x="161" y="17"/>
                </a:cxn>
                <a:cxn ang="0">
                  <a:pos x="176" y="30"/>
                </a:cxn>
                <a:cxn ang="0">
                  <a:pos x="189" y="45"/>
                </a:cxn>
                <a:cxn ang="0">
                  <a:pos x="200" y="63"/>
                </a:cxn>
                <a:cxn ang="0">
                  <a:pos x="206" y="84"/>
                </a:cxn>
                <a:cxn ang="0">
                  <a:pos x="208" y="105"/>
                </a:cxn>
                <a:cxn ang="0">
                  <a:pos x="206" y="127"/>
                </a:cxn>
                <a:cxn ang="0">
                  <a:pos x="201" y="147"/>
                </a:cxn>
                <a:cxn ang="0">
                  <a:pos x="191" y="164"/>
                </a:cxn>
                <a:cxn ang="0">
                  <a:pos x="179" y="181"/>
                </a:cxn>
                <a:cxn ang="0">
                  <a:pos x="164" y="195"/>
                </a:cxn>
                <a:cxn ang="0">
                  <a:pos x="146" y="206"/>
                </a:cxn>
              </a:cxnLst>
              <a:rect l="0" t="0" r="r" b="b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8" name="Freeform 184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31" y="187"/>
                </a:cxn>
                <a:cxn ang="0">
                  <a:pos x="113" y="193"/>
                </a:cxn>
                <a:cxn ang="0">
                  <a:pos x="95" y="194"/>
                </a:cxn>
                <a:cxn ang="0">
                  <a:pos x="76" y="192"/>
                </a:cxn>
                <a:cxn ang="0">
                  <a:pos x="59" y="187"/>
                </a:cxn>
                <a:cxn ang="0">
                  <a:pos x="44" y="178"/>
                </a:cxn>
                <a:cxn ang="0">
                  <a:pos x="29" y="167"/>
                </a:cxn>
                <a:cxn ang="0">
                  <a:pos x="17" y="152"/>
                </a:cxn>
                <a:cxn ang="0">
                  <a:pos x="8" y="135"/>
                </a:cxn>
                <a:cxn ang="0">
                  <a:pos x="2" y="116"/>
                </a:cxn>
                <a:cxn ang="0">
                  <a:pos x="0" y="97"/>
                </a:cxn>
                <a:cxn ang="0">
                  <a:pos x="2" y="79"/>
                </a:cxn>
                <a:cxn ang="0">
                  <a:pos x="7" y="61"/>
                </a:cxn>
                <a:cxn ang="0">
                  <a:pos x="15" y="45"/>
                </a:cxn>
                <a:cxn ang="0">
                  <a:pos x="26" y="30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5" y="1"/>
                </a:cxn>
                <a:cxn ang="0">
                  <a:pos x="95" y="0"/>
                </a:cxn>
                <a:cxn ang="0">
                  <a:pos x="112" y="1"/>
                </a:cxn>
                <a:cxn ang="0">
                  <a:pos x="130" y="7"/>
                </a:cxn>
                <a:cxn ang="0">
                  <a:pos x="146" y="15"/>
                </a:cxn>
                <a:cxn ang="0">
                  <a:pos x="160" y="27"/>
                </a:cxn>
                <a:cxn ang="0">
                  <a:pos x="172" y="41"/>
                </a:cxn>
                <a:cxn ang="0">
                  <a:pos x="181" y="58"/>
                </a:cxn>
                <a:cxn ang="0">
                  <a:pos x="187" y="77"/>
                </a:cxn>
                <a:cxn ang="0">
                  <a:pos x="189" y="96"/>
                </a:cxn>
                <a:cxn ang="0">
                  <a:pos x="188" y="114"/>
                </a:cxn>
                <a:cxn ang="0">
                  <a:pos x="182" y="132"/>
                </a:cxn>
                <a:cxn ang="0">
                  <a:pos x="174" y="149"/>
                </a:cxn>
                <a:cxn ang="0">
                  <a:pos x="163" y="165"/>
                </a:cxn>
                <a:cxn ang="0">
                  <a:pos x="149" y="177"/>
                </a:cxn>
                <a:cxn ang="0">
                  <a:pos x="131" y="187"/>
                </a:cxn>
              </a:cxnLst>
              <a:rect l="0" t="0" r="r" b="b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89" name="Freeform 185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20" y="170"/>
                </a:cxn>
                <a:cxn ang="0">
                  <a:pos x="104" y="175"/>
                </a:cxn>
                <a:cxn ang="0">
                  <a:pos x="87" y="177"/>
                </a:cxn>
                <a:cxn ang="0">
                  <a:pos x="70" y="176"/>
                </a:cxn>
                <a:cxn ang="0">
                  <a:pos x="54" y="171"/>
                </a:cxn>
                <a:cxn ang="0">
                  <a:pos x="40" y="163"/>
                </a:cxn>
                <a:cxn ang="0">
                  <a:pos x="27" y="152"/>
                </a:cxn>
                <a:cxn ang="0">
                  <a:pos x="15" y="139"/>
                </a:cxn>
                <a:cxn ang="0">
                  <a:pos x="7" y="124"/>
                </a:cxn>
                <a:cxn ang="0">
                  <a:pos x="2" y="107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7" y="56"/>
                </a:cxn>
                <a:cxn ang="0">
                  <a:pos x="14" y="41"/>
                </a:cxn>
                <a:cxn ang="0">
                  <a:pos x="25" y="28"/>
                </a:cxn>
                <a:cxn ang="0">
                  <a:pos x="37" y="16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7" y="7"/>
                </a:cxn>
                <a:cxn ang="0">
                  <a:pos x="132" y="15"/>
                </a:cxn>
                <a:cxn ang="0">
                  <a:pos x="145" y="25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5"/>
                </a:cxn>
                <a:cxn ang="0">
                  <a:pos x="165" y="121"/>
                </a:cxn>
                <a:cxn ang="0">
                  <a:pos x="158" y="136"/>
                </a:cxn>
                <a:cxn ang="0">
                  <a:pos x="148" y="150"/>
                </a:cxn>
                <a:cxn ang="0">
                  <a:pos x="136" y="162"/>
                </a:cxn>
                <a:cxn ang="0">
                  <a:pos x="120" y="170"/>
                </a:cxn>
              </a:cxnLst>
              <a:rect l="0" t="0" r="r" b="b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0" name="Freeform 186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/>
              <a:ahLst/>
              <a:cxnLst>
                <a:cxn ang="0">
                  <a:pos x="106" y="149"/>
                </a:cxn>
                <a:cxn ang="0">
                  <a:pos x="92" y="155"/>
                </a:cxn>
                <a:cxn ang="0">
                  <a:pos x="77" y="156"/>
                </a:cxn>
                <a:cxn ang="0">
                  <a:pos x="63" y="155"/>
                </a:cxn>
                <a:cxn ang="0">
                  <a:pos x="48" y="150"/>
                </a:cxn>
                <a:cxn ang="0">
                  <a:pos x="35" y="143"/>
                </a:cxn>
                <a:cxn ang="0">
                  <a:pos x="24" y="133"/>
                </a:cxn>
                <a:cxn ang="0">
                  <a:pos x="14" y="122"/>
                </a:cxn>
                <a:cxn ang="0">
                  <a:pos x="6" y="108"/>
                </a:cxn>
                <a:cxn ang="0">
                  <a:pos x="2" y="93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9"/>
                </a:cxn>
                <a:cxn ang="0">
                  <a:pos x="13" y="35"/>
                </a:cxn>
                <a:cxn ang="0">
                  <a:pos x="22" y="24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0" y="1"/>
                </a:cxn>
                <a:cxn ang="0">
                  <a:pos x="76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8" y="11"/>
                </a:cxn>
                <a:cxn ang="0">
                  <a:pos x="129" y="21"/>
                </a:cxn>
                <a:cxn ang="0">
                  <a:pos x="139" y="32"/>
                </a:cxn>
                <a:cxn ang="0">
                  <a:pos x="146" y="46"/>
                </a:cxn>
                <a:cxn ang="0">
                  <a:pos x="150" y="61"/>
                </a:cxn>
                <a:cxn ang="0">
                  <a:pos x="152" y="77"/>
                </a:cxn>
                <a:cxn ang="0">
                  <a:pos x="151" y="91"/>
                </a:cxn>
                <a:cxn ang="0">
                  <a:pos x="147" y="106"/>
                </a:cxn>
                <a:cxn ang="0">
                  <a:pos x="140" y="120"/>
                </a:cxn>
                <a:cxn ang="0">
                  <a:pos x="131" y="131"/>
                </a:cxn>
                <a:cxn ang="0">
                  <a:pos x="120" y="142"/>
                </a:cxn>
                <a:cxn ang="0">
                  <a:pos x="106" y="149"/>
                </a:cxn>
              </a:cxnLst>
              <a:rect l="0" t="0" r="r" b="b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1" name="Freeform 187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/>
              <a:ahLst/>
              <a:cxnLst>
                <a:cxn ang="0">
                  <a:pos x="93" y="134"/>
                </a:cxn>
                <a:cxn ang="0">
                  <a:pos x="80" y="138"/>
                </a:cxn>
                <a:cxn ang="0">
                  <a:pos x="68" y="139"/>
                </a:cxn>
                <a:cxn ang="0">
                  <a:pos x="55" y="138"/>
                </a:cxn>
                <a:cxn ang="0">
                  <a:pos x="42" y="134"/>
                </a:cxn>
                <a:cxn ang="0">
                  <a:pos x="30" y="127"/>
                </a:cxn>
                <a:cxn ang="0">
                  <a:pos x="20" y="119"/>
                </a:cxn>
                <a:cxn ang="0">
                  <a:pos x="12" y="109"/>
                </a:cxn>
                <a:cxn ang="0">
                  <a:pos x="5" y="97"/>
                </a:cxn>
                <a:cxn ang="0">
                  <a:pos x="1" y="83"/>
                </a:cxn>
                <a:cxn ang="0">
                  <a:pos x="0" y="70"/>
                </a:cxn>
                <a:cxn ang="0">
                  <a:pos x="1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5"/>
                </a:cxn>
                <a:cxn ang="0">
                  <a:pos x="54" y="1"/>
                </a:cxn>
                <a:cxn ang="0">
                  <a:pos x="66" y="0"/>
                </a:cxn>
                <a:cxn ang="0">
                  <a:pos x="79" y="1"/>
                </a:cxn>
                <a:cxn ang="0">
                  <a:pos x="91" y="5"/>
                </a:cxn>
                <a:cxn ang="0">
                  <a:pos x="104" y="11"/>
                </a:cxn>
                <a:cxn ang="0">
                  <a:pos x="114" y="20"/>
                </a:cxn>
                <a:cxn ang="0">
                  <a:pos x="122" y="29"/>
                </a:cxn>
                <a:cxn ang="0">
                  <a:pos x="129" y="42"/>
                </a:cxn>
                <a:cxn ang="0">
                  <a:pos x="133" y="56"/>
                </a:cxn>
                <a:cxn ang="0">
                  <a:pos x="134" y="68"/>
                </a:cxn>
                <a:cxn ang="0">
                  <a:pos x="133" y="82"/>
                </a:cxn>
                <a:cxn ang="0">
                  <a:pos x="129" y="95"/>
                </a:cxn>
                <a:cxn ang="0">
                  <a:pos x="123" y="107"/>
                </a:cxn>
                <a:cxn ang="0">
                  <a:pos x="115" y="118"/>
                </a:cxn>
                <a:cxn ang="0">
                  <a:pos x="106" y="126"/>
                </a:cxn>
                <a:cxn ang="0">
                  <a:pos x="93" y="134"/>
                </a:cxn>
              </a:cxnLst>
              <a:rect l="0" t="0" r="r" b="b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2" name="Freeform 188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8" y="31"/>
                </a:cxn>
                <a:cxn ang="0">
                  <a:pos x="14" y="33"/>
                </a:cxn>
                <a:cxn ang="0">
                  <a:pos x="21" y="32"/>
                </a:cxn>
                <a:cxn ang="0">
                  <a:pos x="11" y="0"/>
                </a:cxn>
              </a:cxnLst>
              <a:rect l="0" t="0" r="r" b="b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3" name="Freeform 189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40" y="12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39" y="37"/>
                </a:cxn>
                <a:cxn ang="0">
                  <a:pos x="36" y="43"/>
                </a:cxn>
                <a:cxn ang="0">
                  <a:pos x="30" y="49"/>
                </a:cxn>
                <a:cxn ang="0">
                  <a:pos x="21" y="57"/>
                </a:cxn>
                <a:cxn ang="0">
                  <a:pos x="12" y="61"/>
                </a:cxn>
                <a:cxn ang="0">
                  <a:pos x="0" y="66"/>
                </a:cxn>
                <a:cxn ang="0">
                  <a:pos x="10" y="98"/>
                </a:cxn>
                <a:cxn ang="0">
                  <a:pos x="26" y="92"/>
                </a:cxn>
                <a:cxn ang="0">
                  <a:pos x="39" y="84"/>
                </a:cxn>
                <a:cxn ang="0">
                  <a:pos x="50" y="74"/>
                </a:cxn>
                <a:cxn ang="0">
                  <a:pos x="63" y="64"/>
                </a:cxn>
                <a:cxn ang="0">
                  <a:pos x="70" y="49"/>
                </a:cxn>
                <a:cxn ang="0">
                  <a:pos x="75" y="34"/>
                </a:cxn>
                <a:cxn ang="0">
                  <a:pos x="75" y="18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40" y="12"/>
                </a:cxn>
              </a:cxnLst>
              <a:rect l="0" t="0" r="r" b="b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4" name="Freeform 190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/>
              <a:ahLst/>
              <a:cxnLst>
                <a:cxn ang="0">
                  <a:pos x="20" y="43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6" y="35"/>
                </a:cxn>
                <a:cxn ang="0">
                  <a:pos x="45" y="33"/>
                </a:cxn>
                <a:cxn ang="0">
                  <a:pos x="54" y="33"/>
                </a:cxn>
                <a:cxn ang="0">
                  <a:pos x="62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49"/>
                </a:cxn>
                <a:cxn ang="0">
                  <a:pos x="108" y="37"/>
                </a:cxn>
                <a:cxn ang="0">
                  <a:pos x="98" y="22"/>
                </a:cxn>
                <a:cxn ang="0">
                  <a:pos x="87" y="11"/>
                </a:cxn>
                <a:cxn ang="0">
                  <a:pos x="74" y="4"/>
                </a:cxn>
                <a:cxn ang="0">
                  <a:pos x="58" y="0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3" y="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0" y="43"/>
                </a:cxn>
              </a:cxnLst>
              <a:rect l="0" t="0" r="r" b="b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5" name="Freeform 191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/>
              <a:ahLst/>
              <a:cxnLst>
                <a:cxn ang="0">
                  <a:pos x="36" y="112"/>
                </a:cxn>
                <a:cxn ang="0">
                  <a:pos x="36" y="112"/>
                </a:cxn>
                <a:cxn ang="0">
                  <a:pos x="33" y="104"/>
                </a:cxn>
                <a:cxn ang="0">
                  <a:pos x="32" y="95"/>
                </a:cxn>
                <a:cxn ang="0">
                  <a:pos x="34" y="83"/>
                </a:cxn>
                <a:cxn ang="0">
                  <a:pos x="38" y="69"/>
                </a:cxn>
                <a:cxn ang="0">
                  <a:pos x="44" y="58"/>
                </a:cxn>
                <a:cxn ang="0">
                  <a:pos x="52" y="44"/>
                </a:cxn>
                <a:cxn ang="0">
                  <a:pos x="60" y="34"/>
                </a:cxn>
                <a:cxn ang="0">
                  <a:pos x="69" y="25"/>
                </a:cxn>
                <a:cxn ang="0">
                  <a:pos x="49" y="0"/>
                </a:cxn>
                <a:cxn ang="0">
                  <a:pos x="37" y="11"/>
                </a:cxn>
                <a:cxn ang="0">
                  <a:pos x="25" y="25"/>
                </a:cxn>
                <a:cxn ang="0">
                  <a:pos x="16" y="41"/>
                </a:cxn>
                <a:cxn ang="0">
                  <a:pos x="8" y="57"/>
                </a:cxn>
                <a:cxn ang="0">
                  <a:pos x="2" y="75"/>
                </a:cxn>
                <a:cxn ang="0">
                  <a:pos x="0" y="92"/>
                </a:cxn>
                <a:cxn ang="0">
                  <a:pos x="1" y="112"/>
                </a:cxn>
                <a:cxn ang="0">
                  <a:pos x="8" y="129"/>
                </a:cxn>
                <a:cxn ang="0">
                  <a:pos x="8" y="129"/>
                </a:cxn>
                <a:cxn ang="0">
                  <a:pos x="36" y="112"/>
                </a:cxn>
              </a:cxnLst>
              <a:rect l="0" t="0" r="r" b="b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6" name="Freeform 192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3" y="43"/>
                </a:cxn>
                <a:cxn ang="0">
                  <a:pos x="72" y="42"/>
                </a:cxn>
                <a:cxn ang="0">
                  <a:pos x="62" y="36"/>
                </a:cxn>
                <a:cxn ang="0">
                  <a:pos x="52" y="30"/>
                </a:cxn>
                <a:cxn ang="0">
                  <a:pos x="43" y="23"/>
                </a:cxn>
                <a:cxn ang="0">
                  <a:pos x="35" y="13"/>
                </a:cxn>
                <a:cxn ang="0">
                  <a:pos x="28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0" y="46"/>
                </a:cxn>
                <a:cxn ang="0">
                  <a:pos x="33" y="57"/>
                </a:cxn>
                <a:cxn ang="0">
                  <a:pos x="48" y="66"/>
                </a:cxn>
                <a:cxn ang="0">
                  <a:pos x="64" y="73"/>
                </a:cxn>
                <a:cxn ang="0">
                  <a:pos x="81" y="76"/>
                </a:cxn>
                <a:cxn ang="0">
                  <a:pos x="98" y="76"/>
                </a:cxn>
                <a:cxn ang="0">
                  <a:pos x="117" y="72"/>
                </a:cxn>
                <a:cxn ang="0">
                  <a:pos x="117" y="72"/>
                </a:cxn>
                <a:cxn ang="0">
                  <a:pos x="107" y="41"/>
                </a:cxn>
              </a:cxnLst>
              <a:rect l="0" t="0" r="r" b="b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7" name="Freeform 193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8"/>
                </a:cxn>
                <a:cxn ang="0">
                  <a:pos x="44" y="15"/>
                </a:cxn>
                <a:cxn ang="0">
                  <a:pos x="40" y="24"/>
                </a:cxn>
                <a:cxn ang="0">
                  <a:pos x="35" y="32"/>
                </a:cxn>
                <a:cxn ang="0">
                  <a:pos x="28" y="39"/>
                </a:cxn>
                <a:cxn ang="0">
                  <a:pos x="21" y="46"/>
                </a:cxn>
                <a:cxn ang="0">
                  <a:pos x="11" y="52"/>
                </a:cxn>
                <a:cxn ang="0">
                  <a:pos x="0" y="57"/>
                </a:cxn>
                <a:cxn ang="0">
                  <a:pos x="10" y="88"/>
                </a:cxn>
                <a:cxn ang="0">
                  <a:pos x="25" y="82"/>
                </a:cxn>
                <a:cxn ang="0">
                  <a:pos x="40" y="73"/>
                </a:cxn>
                <a:cxn ang="0">
                  <a:pos x="51" y="64"/>
                </a:cxn>
                <a:cxn ang="0">
                  <a:pos x="61" y="53"/>
                </a:cxn>
                <a:cxn ang="0">
                  <a:pos x="68" y="41"/>
                </a:cxn>
                <a:cxn ang="0">
                  <a:pos x="74" y="28"/>
                </a:cxn>
                <a:cxn ang="0">
                  <a:pos x="78" y="14"/>
                </a:cxn>
                <a:cxn ang="0">
                  <a:pos x="79" y="2"/>
                </a:cxn>
                <a:cxn ang="0">
                  <a:pos x="47" y="0"/>
                </a:cxn>
              </a:cxnLst>
              <a:rect l="0" t="0" r="r" b="b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8" name="Freeform 194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31" y="11"/>
                </a:cxn>
                <a:cxn ang="0">
                  <a:pos x="28" y="6"/>
                </a:cxn>
                <a:cxn ang="0">
                  <a:pos x="23" y="3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6" y="4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32" y="18"/>
                </a:cxn>
              </a:cxnLst>
              <a:rect l="0" t="0" r="r" b="b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899" name="Freeform 195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9" y="30"/>
                </a:cxn>
                <a:cxn ang="0">
                  <a:pos x="15" y="32"/>
                </a:cxn>
                <a:cxn ang="0">
                  <a:pos x="22" y="31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0" name="Freeform 196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39" y="12"/>
                </a:cxn>
                <a:cxn ang="0">
                  <a:pos x="41" y="22"/>
                </a:cxn>
                <a:cxn ang="0">
                  <a:pos x="41" y="30"/>
                </a:cxn>
                <a:cxn ang="0">
                  <a:pos x="38" y="37"/>
                </a:cxn>
                <a:cxn ang="0">
                  <a:pos x="35" y="43"/>
                </a:cxn>
                <a:cxn ang="0">
                  <a:pos x="28" y="51"/>
                </a:cxn>
                <a:cxn ang="0">
                  <a:pos x="20" y="58"/>
                </a:cxn>
                <a:cxn ang="0">
                  <a:pos x="11" y="62"/>
                </a:cxn>
                <a:cxn ang="0">
                  <a:pos x="0" y="68"/>
                </a:cxn>
                <a:cxn ang="0">
                  <a:pos x="10" y="99"/>
                </a:cxn>
                <a:cxn ang="0">
                  <a:pos x="25" y="94"/>
                </a:cxn>
                <a:cxn ang="0">
                  <a:pos x="38" y="85"/>
                </a:cxn>
                <a:cxn ang="0">
                  <a:pos x="51" y="76"/>
                </a:cxn>
                <a:cxn ang="0">
                  <a:pos x="62" y="64"/>
                </a:cxn>
                <a:cxn ang="0">
                  <a:pos x="69" y="52"/>
                </a:cxn>
                <a:cxn ang="0">
                  <a:pos x="74" y="36"/>
                </a:cxn>
                <a:cxn ang="0">
                  <a:pos x="74" y="18"/>
                </a:cxn>
                <a:cxn ang="0">
                  <a:pos x="70" y="1"/>
                </a:cxn>
                <a:cxn ang="0">
                  <a:pos x="70" y="0"/>
                </a:cxn>
                <a:cxn ang="0">
                  <a:pos x="39" y="13"/>
                </a:cxn>
              </a:cxnLst>
              <a:rect l="0" t="0" r="r" b="b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1" name="Freeform 197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7" y="35"/>
                </a:cxn>
                <a:cxn ang="0">
                  <a:pos x="46" y="34"/>
                </a:cxn>
                <a:cxn ang="0">
                  <a:pos x="54" y="34"/>
                </a:cxn>
                <a:cxn ang="0">
                  <a:pos x="61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50"/>
                </a:cxn>
                <a:cxn ang="0">
                  <a:pos x="108" y="37"/>
                </a:cxn>
                <a:cxn ang="0">
                  <a:pos x="99" y="22"/>
                </a:cxn>
                <a:cxn ang="0">
                  <a:pos x="88" y="12"/>
                </a:cxn>
                <a:cxn ang="0">
                  <a:pos x="73" y="4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26" y="3"/>
                </a:cxn>
                <a:cxn ang="0">
                  <a:pos x="13" y="1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20" y="44"/>
                </a:cxn>
              </a:cxnLst>
              <a:rect l="0" t="0" r="r" b="b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2" name="Freeform 198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/>
              <a:ahLst/>
              <a:cxnLst>
                <a:cxn ang="0">
                  <a:pos x="36" y="114"/>
                </a:cxn>
                <a:cxn ang="0">
                  <a:pos x="36" y="114"/>
                </a:cxn>
                <a:cxn ang="0">
                  <a:pos x="34" y="107"/>
                </a:cxn>
                <a:cxn ang="0">
                  <a:pos x="33" y="96"/>
                </a:cxn>
                <a:cxn ang="0">
                  <a:pos x="35" y="83"/>
                </a:cxn>
                <a:cxn ang="0">
                  <a:pos x="38" y="72"/>
                </a:cxn>
                <a:cxn ang="0">
                  <a:pos x="44" y="59"/>
                </a:cxn>
                <a:cxn ang="0">
                  <a:pos x="52" y="46"/>
                </a:cxn>
                <a:cxn ang="0">
                  <a:pos x="60" y="36"/>
                </a:cxn>
                <a:cxn ang="0">
                  <a:pos x="69" y="27"/>
                </a:cxn>
                <a:cxn ang="0">
                  <a:pos x="49" y="0"/>
                </a:cxn>
                <a:cxn ang="0">
                  <a:pos x="36" y="13"/>
                </a:cxn>
                <a:cxn ang="0">
                  <a:pos x="25" y="27"/>
                </a:cxn>
                <a:cxn ang="0">
                  <a:pos x="15" y="42"/>
                </a:cxn>
                <a:cxn ang="0">
                  <a:pos x="7" y="59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1" y="113"/>
                </a:cxn>
                <a:cxn ang="0">
                  <a:pos x="7" y="131"/>
                </a:cxn>
                <a:cxn ang="0">
                  <a:pos x="7" y="131"/>
                </a:cxn>
                <a:cxn ang="0">
                  <a:pos x="36" y="114"/>
                </a:cxn>
              </a:cxnLst>
              <a:rect l="0" t="0" r="r" b="b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3" name="Freeform 199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5" y="43"/>
                </a:cxn>
                <a:cxn ang="0">
                  <a:pos x="75" y="41"/>
                </a:cxn>
                <a:cxn ang="0">
                  <a:pos x="63" y="37"/>
                </a:cxn>
                <a:cxn ang="0">
                  <a:pos x="54" y="29"/>
                </a:cxn>
                <a:cxn ang="0">
                  <a:pos x="44" y="22"/>
                </a:cxn>
                <a:cxn ang="0">
                  <a:pos x="36" y="13"/>
                </a:cxn>
                <a:cxn ang="0">
                  <a:pos x="29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1" y="45"/>
                </a:cxn>
                <a:cxn ang="0">
                  <a:pos x="34" y="57"/>
                </a:cxn>
                <a:cxn ang="0">
                  <a:pos x="49" y="66"/>
                </a:cxn>
                <a:cxn ang="0">
                  <a:pos x="64" y="73"/>
                </a:cxn>
                <a:cxn ang="0">
                  <a:pos x="81" y="77"/>
                </a:cxn>
                <a:cxn ang="0">
                  <a:pos x="98" y="77"/>
                </a:cxn>
                <a:cxn ang="0">
                  <a:pos x="117" y="73"/>
                </a:cxn>
                <a:cxn ang="0">
                  <a:pos x="117" y="73"/>
                </a:cxn>
                <a:cxn ang="0">
                  <a:pos x="107" y="41"/>
                </a:cxn>
              </a:cxnLst>
              <a:rect l="0" t="0" r="r" b="b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4" name="Freeform 200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7" y="8"/>
                </a:cxn>
                <a:cxn ang="0">
                  <a:pos x="44" y="18"/>
                </a:cxn>
                <a:cxn ang="0">
                  <a:pos x="41" y="26"/>
                </a:cxn>
                <a:cxn ang="0">
                  <a:pos x="36" y="34"/>
                </a:cxn>
                <a:cxn ang="0">
                  <a:pos x="31" y="40"/>
                </a:cxn>
                <a:cxn ang="0">
                  <a:pos x="22" y="47"/>
                </a:cxn>
                <a:cxn ang="0">
                  <a:pos x="12" y="54"/>
                </a:cxn>
                <a:cxn ang="0">
                  <a:pos x="0" y="58"/>
                </a:cxn>
                <a:cxn ang="0">
                  <a:pos x="10" y="90"/>
                </a:cxn>
                <a:cxn ang="0">
                  <a:pos x="27" y="83"/>
                </a:cxn>
                <a:cxn ang="0">
                  <a:pos x="40" y="75"/>
                </a:cxn>
                <a:cxn ang="0">
                  <a:pos x="51" y="65"/>
                </a:cxn>
                <a:cxn ang="0">
                  <a:pos x="62" y="55"/>
                </a:cxn>
                <a:cxn ang="0">
                  <a:pos x="70" y="41"/>
                </a:cxn>
                <a:cxn ang="0">
                  <a:pos x="75" y="28"/>
                </a:cxn>
                <a:cxn ang="0">
                  <a:pos x="78" y="17"/>
                </a:cxn>
                <a:cxn ang="0">
                  <a:pos x="81" y="4"/>
                </a:cxn>
                <a:cxn ang="0">
                  <a:pos x="48" y="0"/>
                </a:cxn>
              </a:cxnLst>
              <a:rect l="0" t="0" r="r" b="b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5" name="Freeform 201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2" y="12"/>
                </a:cxn>
                <a:cxn ang="0">
                  <a:pos x="28" y="6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5"/>
                </a:cxn>
                <a:cxn ang="0">
                  <a:pos x="33" y="19"/>
                </a:cxn>
              </a:cxnLst>
              <a:rect l="0" t="0" r="r" b="b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6" name="Freeform 202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5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7" name="Freeform 203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3" y="56"/>
                </a:cxn>
                <a:cxn ang="0">
                  <a:pos x="8" y="84"/>
                </a:cxn>
                <a:cxn ang="0">
                  <a:pos x="15" y="110"/>
                </a:cxn>
                <a:cxn ang="0">
                  <a:pos x="22" y="135"/>
                </a:cxn>
                <a:cxn ang="0">
                  <a:pos x="31" y="162"/>
                </a:cxn>
                <a:cxn ang="0">
                  <a:pos x="41" y="187"/>
                </a:cxn>
                <a:cxn ang="0">
                  <a:pos x="55" y="211"/>
                </a:cxn>
                <a:cxn ang="0">
                  <a:pos x="68" y="235"/>
                </a:cxn>
                <a:cxn ang="0">
                  <a:pos x="84" y="258"/>
                </a:cxn>
                <a:cxn ang="0">
                  <a:pos x="102" y="278"/>
                </a:cxn>
                <a:cxn ang="0">
                  <a:pos x="119" y="298"/>
                </a:cxn>
                <a:cxn ang="0">
                  <a:pos x="138" y="317"/>
                </a:cxn>
                <a:cxn ang="0">
                  <a:pos x="159" y="335"/>
                </a:cxn>
                <a:cxn ang="0">
                  <a:pos x="180" y="352"/>
                </a:cxn>
                <a:cxn ang="0">
                  <a:pos x="204" y="365"/>
                </a:cxn>
                <a:cxn ang="0">
                  <a:pos x="218" y="340"/>
                </a:cxn>
                <a:cxn ang="0">
                  <a:pos x="196" y="326"/>
                </a:cxn>
                <a:cxn ang="0">
                  <a:pos x="177" y="311"/>
                </a:cxn>
                <a:cxn ang="0">
                  <a:pos x="157" y="296"/>
                </a:cxn>
                <a:cxn ang="0">
                  <a:pos x="139" y="277"/>
                </a:cxn>
                <a:cxn ang="0">
                  <a:pos x="122" y="259"/>
                </a:cxn>
                <a:cxn ang="0">
                  <a:pos x="107" y="239"/>
                </a:cxn>
                <a:cxn ang="0">
                  <a:pos x="92" y="218"/>
                </a:cxn>
                <a:cxn ang="0">
                  <a:pos x="79" y="197"/>
                </a:cxn>
                <a:cxn ang="0">
                  <a:pos x="68" y="174"/>
                </a:cxn>
                <a:cxn ang="0">
                  <a:pos x="58" y="151"/>
                </a:cxn>
                <a:cxn ang="0">
                  <a:pos x="49" y="127"/>
                </a:cxn>
                <a:cxn ang="0">
                  <a:pos x="41" y="102"/>
                </a:cxn>
                <a:cxn ang="0">
                  <a:pos x="36" y="77"/>
                </a:cxn>
                <a:cxn ang="0">
                  <a:pos x="31" y="52"/>
                </a:cxn>
                <a:cxn ang="0">
                  <a:pos x="29" y="2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8" name="Freeform 204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0"/>
                </a:cxn>
                <a:cxn ang="0">
                  <a:pos x="5" y="23"/>
                </a:cxn>
                <a:cxn ang="0">
                  <a:pos x="4" y="33"/>
                </a:cxn>
                <a:cxn ang="0">
                  <a:pos x="2" y="45"/>
                </a:cxn>
                <a:cxn ang="0">
                  <a:pos x="1" y="58"/>
                </a:cxn>
                <a:cxn ang="0">
                  <a:pos x="1" y="69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28" y="92"/>
                </a:cxn>
                <a:cxn ang="0">
                  <a:pos x="28" y="82"/>
                </a:cxn>
                <a:cxn ang="0">
                  <a:pos x="29" y="71"/>
                </a:cxn>
                <a:cxn ang="0">
                  <a:pos x="29" y="60"/>
                </a:cxn>
                <a:cxn ang="0">
                  <a:pos x="30" y="49"/>
                </a:cxn>
                <a:cxn ang="0">
                  <a:pos x="32" y="38"/>
                </a:cxn>
                <a:cxn ang="0">
                  <a:pos x="33" y="27"/>
                </a:cxn>
                <a:cxn ang="0">
                  <a:pos x="35" y="17"/>
                </a:cxn>
                <a:cxn ang="0">
                  <a:pos x="37" y="6"/>
                </a:cxn>
                <a:cxn ang="0">
                  <a:pos x="9" y="0"/>
                </a:cxn>
              </a:cxnLst>
              <a:rect l="0" t="0" r="r" b="b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09" name="Freeform 205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8" y="11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8" y="18"/>
                </a:cxn>
              </a:cxnLst>
              <a:rect l="0" t="0" r="r" b="b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0" name="Freeform 206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1" name="Freeform 207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" y="27"/>
                </a:cxn>
                <a:cxn ang="0">
                  <a:pos x="4" y="40"/>
                </a:cxn>
                <a:cxn ang="0">
                  <a:pos x="7" y="53"/>
                </a:cxn>
                <a:cxn ang="0">
                  <a:pos x="11" y="68"/>
                </a:cxn>
                <a:cxn ang="0">
                  <a:pos x="15" y="80"/>
                </a:cxn>
                <a:cxn ang="0">
                  <a:pos x="21" y="92"/>
                </a:cxn>
                <a:cxn ang="0">
                  <a:pos x="28" y="104"/>
                </a:cxn>
                <a:cxn ang="0">
                  <a:pos x="34" y="116"/>
                </a:cxn>
                <a:cxn ang="0">
                  <a:pos x="42" y="126"/>
                </a:cxn>
                <a:cxn ang="0">
                  <a:pos x="50" y="138"/>
                </a:cxn>
                <a:cxn ang="0">
                  <a:pos x="59" y="147"/>
                </a:cxn>
                <a:cxn ang="0">
                  <a:pos x="68" y="157"/>
                </a:cxn>
                <a:cxn ang="0">
                  <a:pos x="80" y="165"/>
                </a:cxn>
                <a:cxn ang="0">
                  <a:pos x="90" y="173"/>
                </a:cxn>
                <a:cxn ang="0">
                  <a:pos x="101" y="181"/>
                </a:cxn>
                <a:cxn ang="0">
                  <a:pos x="115" y="156"/>
                </a:cxn>
                <a:cxn ang="0">
                  <a:pos x="106" y="149"/>
                </a:cxn>
                <a:cxn ang="0">
                  <a:pos x="96" y="142"/>
                </a:cxn>
                <a:cxn ang="0">
                  <a:pos x="87" y="136"/>
                </a:cxn>
                <a:cxn ang="0">
                  <a:pos x="80" y="126"/>
                </a:cxn>
                <a:cxn ang="0">
                  <a:pos x="70" y="119"/>
                </a:cxn>
                <a:cxn ang="0">
                  <a:pos x="64" y="109"/>
                </a:cxn>
                <a:cxn ang="0">
                  <a:pos x="58" y="101"/>
                </a:cxn>
                <a:cxn ang="0">
                  <a:pos x="52" y="89"/>
                </a:cxn>
                <a:cxn ang="0">
                  <a:pos x="46" y="80"/>
                </a:cxn>
                <a:cxn ang="0">
                  <a:pos x="42" y="69"/>
                </a:cxn>
                <a:cxn ang="0">
                  <a:pos x="38" y="58"/>
                </a:cxn>
                <a:cxn ang="0">
                  <a:pos x="34" y="47"/>
                </a:cxn>
                <a:cxn ang="0">
                  <a:pos x="33" y="35"/>
                </a:cxn>
                <a:cxn ang="0">
                  <a:pos x="31" y="23"/>
                </a:cxn>
                <a:cxn ang="0">
                  <a:pos x="29" y="1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2" name="Freeform 208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6"/>
                </a:cxn>
                <a:cxn ang="0">
                  <a:pos x="2" y="11"/>
                </a:cxn>
                <a:cxn ang="0">
                  <a:pos x="1" y="18"/>
                </a:cxn>
                <a:cxn ang="0">
                  <a:pos x="1" y="23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29" y="47"/>
                </a:cxn>
                <a:cxn ang="0">
                  <a:pos x="29" y="41"/>
                </a:cxn>
                <a:cxn ang="0">
                  <a:pos x="29" y="36"/>
                </a:cxn>
                <a:cxn ang="0">
                  <a:pos x="29" y="32"/>
                </a:cxn>
                <a:cxn ang="0">
                  <a:pos x="30" y="26"/>
                </a:cxn>
                <a:cxn ang="0">
                  <a:pos x="30" y="20"/>
                </a:cxn>
                <a:cxn ang="0">
                  <a:pos x="31" y="17"/>
                </a:cxn>
                <a:cxn ang="0">
                  <a:pos x="32" y="12"/>
                </a:cxn>
                <a:cxn ang="0">
                  <a:pos x="33" y="7"/>
                </a:cxn>
                <a:cxn ang="0">
                  <a:pos x="4" y="0"/>
                </a:cxn>
              </a:cxnLst>
              <a:rect l="0" t="0" r="r" b="b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3" name="Freeform 209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29" y="11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9" y="18"/>
                </a:cxn>
              </a:cxnLst>
              <a:rect l="0" t="0" r="r" b="b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4" name="Freeform 210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5"/>
                </a:cxn>
                <a:cxn ang="0">
                  <a:pos x="0" y="13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5" name="Freeform 211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/>
              <a:ahLst/>
              <a:cxnLst>
                <a:cxn ang="0">
                  <a:pos x="164" y="274"/>
                </a:cxn>
                <a:cxn ang="0">
                  <a:pos x="164" y="274"/>
                </a:cxn>
                <a:cxn ang="0">
                  <a:pos x="162" y="253"/>
                </a:cxn>
                <a:cxn ang="0">
                  <a:pos x="160" y="233"/>
                </a:cxn>
                <a:cxn ang="0">
                  <a:pos x="157" y="211"/>
                </a:cxn>
                <a:cxn ang="0">
                  <a:pos x="153" y="190"/>
                </a:cxn>
                <a:cxn ang="0">
                  <a:pos x="147" y="170"/>
                </a:cxn>
                <a:cxn ang="0">
                  <a:pos x="139" y="152"/>
                </a:cxn>
                <a:cxn ang="0">
                  <a:pos x="130" y="135"/>
                </a:cxn>
                <a:cxn ang="0">
                  <a:pos x="122" y="116"/>
                </a:cxn>
                <a:cxn ang="0">
                  <a:pos x="112" y="98"/>
                </a:cxn>
                <a:cxn ang="0">
                  <a:pos x="100" y="82"/>
                </a:cxn>
                <a:cxn ang="0">
                  <a:pos x="87" y="65"/>
                </a:cxn>
                <a:cxn ang="0">
                  <a:pos x="73" y="50"/>
                </a:cxn>
                <a:cxn ang="0">
                  <a:pos x="59" y="35"/>
                </a:cxn>
                <a:cxn ang="0">
                  <a:pos x="43" y="23"/>
                </a:cxn>
                <a:cxn ang="0">
                  <a:pos x="27" y="10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5" y="29"/>
                </a:cxn>
                <a:cxn ang="0">
                  <a:pos x="30" y="40"/>
                </a:cxn>
                <a:cxn ang="0">
                  <a:pos x="45" y="52"/>
                </a:cxn>
                <a:cxn ang="0">
                  <a:pos x="59" y="65"/>
                </a:cxn>
                <a:cxn ang="0">
                  <a:pos x="71" y="80"/>
                </a:cxn>
                <a:cxn ang="0">
                  <a:pos x="83" y="94"/>
                </a:cxn>
                <a:cxn ang="0">
                  <a:pos x="94" y="110"/>
                </a:cxn>
                <a:cxn ang="0">
                  <a:pos x="104" y="126"/>
                </a:cxn>
                <a:cxn ang="0">
                  <a:pos x="112" y="143"/>
                </a:cxn>
                <a:cxn ang="0">
                  <a:pos x="119" y="161"/>
                </a:cxn>
                <a:cxn ang="0">
                  <a:pos x="126" y="179"/>
                </a:cxn>
                <a:cxn ang="0">
                  <a:pos x="132" y="197"/>
                </a:cxn>
                <a:cxn ang="0">
                  <a:pos x="136" y="216"/>
                </a:cxn>
                <a:cxn ang="0">
                  <a:pos x="139" y="235"/>
                </a:cxn>
                <a:cxn ang="0">
                  <a:pos x="141" y="255"/>
                </a:cxn>
                <a:cxn ang="0">
                  <a:pos x="141" y="274"/>
                </a:cxn>
                <a:cxn ang="0">
                  <a:pos x="141" y="274"/>
                </a:cxn>
                <a:cxn ang="0">
                  <a:pos x="164" y="274"/>
                </a:cxn>
              </a:cxnLst>
              <a:rect l="0" t="0" r="r" b="b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6" name="Freeform 212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/>
              <a:ahLst/>
              <a:cxnLst>
                <a:cxn ang="0">
                  <a:pos x="21" y="68"/>
                </a:cxn>
                <a:cxn ang="0">
                  <a:pos x="22" y="60"/>
                </a:cxn>
                <a:cxn ang="0">
                  <a:pos x="24" y="52"/>
                </a:cxn>
                <a:cxn ang="0">
                  <a:pos x="25" y="43"/>
                </a:cxn>
                <a:cxn ang="0">
                  <a:pos x="26" y="34"/>
                </a:cxn>
                <a:cxn ang="0">
                  <a:pos x="28" y="25"/>
                </a:cxn>
                <a:cxn ang="0">
                  <a:pos x="28" y="17"/>
                </a:cxn>
                <a:cxn ang="0">
                  <a:pos x="29" y="8"/>
                </a:cxn>
                <a:cxn ang="0">
                  <a:pos x="29" y="0"/>
                </a:cxn>
                <a:cxn ang="0">
                  <a:pos x="6" y="0"/>
                </a:cxn>
                <a:cxn ang="0">
                  <a:pos x="6" y="8"/>
                </a:cxn>
                <a:cxn ang="0">
                  <a:pos x="5" y="17"/>
                </a:cxn>
                <a:cxn ang="0">
                  <a:pos x="5" y="25"/>
                </a:cxn>
                <a:cxn ang="0">
                  <a:pos x="5" y="32"/>
                </a:cxn>
                <a:cxn ang="0">
                  <a:pos x="4" y="41"/>
                </a:cxn>
                <a:cxn ang="0">
                  <a:pos x="3" y="48"/>
                </a:cxn>
                <a:cxn ang="0">
                  <a:pos x="1" y="56"/>
                </a:cxn>
                <a:cxn ang="0">
                  <a:pos x="0" y="64"/>
                </a:cxn>
                <a:cxn ang="0">
                  <a:pos x="21" y="68"/>
                </a:cxn>
              </a:cxnLst>
              <a:rect l="0" t="0" r="r" b="b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7" name="Freeform 213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10" y="12"/>
                </a:cxn>
                <a:cxn ang="0">
                  <a:pos x="17" y="11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8" name="Freeform 214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6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19" name="Freeform 215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/>
              <a:ahLst/>
              <a:cxnLst>
                <a:cxn ang="0">
                  <a:pos x="86" y="136"/>
                </a:cxn>
                <a:cxn ang="0">
                  <a:pos x="86" y="136"/>
                </a:cxn>
                <a:cxn ang="0">
                  <a:pos x="85" y="116"/>
                </a:cxn>
                <a:cxn ang="0">
                  <a:pos x="81" y="95"/>
                </a:cxn>
                <a:cxn ang="0">
                  <a:pos x="76" y="76"/>
                </a:cxn>
                <a:cxn ang="0">
                  <a:pos x="66" y="58"/>
                </a:cxn>
                <a:cxn ang="0">
                  <a:pos x="55" y="41"/>
                </a:cxn>
                <a:cxn ang="0">
                  <a:pos x="42" y="26"/>
                </a:cxn>
                <a:cxn ang="0">
                  <a:pos x="27" y="12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4" y="29"/>
                </a:cxn>
                <a:cxn ang="0">
                  <a:pos x="28" y="40"/>
                </a:cxn>
                <a:cxn ang="0">
                  <a:pos x="39" y="54"/>
                </a:cxn>
                <a:cxn ang="0">
                  <a:pos x="48" y="69"/>
                </a:cxn>
                <a:cxn ang="0">
                  <a:pos x="55" y="85"/>
                </a:cxn>
                <a:cxn ang="0">
                  <a:pos x="60" y="102"/>
                </a:cxn>
                <a:cxn ang="0">
                  <a:pos x="64" y="118"/>
                </a:cxn>
                <a:cxn ang="0">
                  <a:pos x="65" y="136"/>
                </a:cxn>
                <a:cxn ang="0">
                  <a:pos x="65" y="136"/>
                </a:cxn>
                <a:cxn ang="0">
                  <a:pos x="86" y="136"/>
                </a:cxn>
              </a:cxnLst>
              <a:rect l="0" t="0" r="r" b="b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0" name="Freeform 216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/>
              <a:ahLst/>
              <a:cxnLst>
                <a:cxn ang="0">
                  <a:pos x="21" y="35"/>
                </a:cxn>
                <a:cxn ang="0">
                  <a:pos x="22" y="30"/>
                </a:cxn>
                <a:cxn ang="0">
                  <a:pos x="22" y="26"/>
                </a:cxn>
                <a:cxn ang="0">
                  <a:pos x="23" y="21"/>
                </a:cxn>
                <a:cxn ang="0">
                  <a:pos x="23" y="18"/>
                </a:cxn>
                <a:cxn ang="0">
                  <a:pos x="24" y="15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24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2" y="14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8"/>
                </a:cxn>
                <a:cxn ang="0">
                  <a:pos x="0" y="31"/>
                </a:cxn>
                <a:cxn ang="0">
                  <a:pos x="21" y="35"/>
                </a:cxn>
              </a:cxnLst>
              <a:rect l="0" t="0" r="r" b="b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1" name="Freeform 217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9"/>
                </a:cxn>
                <a:cxn ang="0">
                  <a:pos x="10" y="13"/>
                </a:cxn>
                <a:cxn ang="0">
                  <a:pos x="17" y="12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2" name="Freeform 218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0" y="73"/>
                </a:cxn>
                <a:cxn ang="0">
                  <a:pos x="959" y="2481"/>
                </a:cxn>
                <a:cxn ang="0">
                  <a:pos x="1169" y="2389"/>
                </a:cxn>
                <a:cxn ang="0">
                  <a:pos x="166" y="0"/>
                </a:cxn>
              </a:cxnLst>
              <a:rect l="0" t="0" r="r" b="b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3" name="Freeform 219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104" y="14"/>
                </a:cxn>
                <a:cxn ang="0">
                  <a:pos x="81" y="24"/>
                </a:cxn>
                <a:cxn ang="0">
                  <a:pos x="36" y="44"/>
                </a:cxn>
                <a:cxn ang="0">
                  <a:pos x="29" y="132"/>
                </a:cxn>
                <a:cxn ang="0">
                  <a:pos x="81" y="260"/>
                </a:cxn>
                <a:cxn ang="0">
                  <a:pos x="125" y="370"/>
                </a:cxn>
                <a:cxn ang="0">
                  <a:pos x="163" y="467"/>
                </a:cxn>
                <a:cxn ang="0">
                  <a:pos x="198" y="554"/>
                </a:cxn>
                <a:cxn ang="0">
                  <a:pos x="232" y="637"/>
                </a:cxn>
                <a:cxn ang="0">
                  <a:pos x="265" y="723"/>
                </a:cxn>
                <a:cxn ang="0">
                  <a:pos x="302" y="812"/>
                </a:cxn>
                <a:cxn ang="0">
                  <a:pos x="342" y="913"/>
                </a:cxn>
                <a:cxn ang="0">
                  <a:pos x="388" y="1029"/>
                </a:cxn>
                <a:cxn ang="0">
                  <a:pos x="442" y="1164"/>
                </a:cxn>
                <a:cxn ang="0">
                  <a:pos x="505" y="1323"/>
                </a:cxn>
                <a:cxn ang="0">
                  <a:pos x="581" y="1511"/>
                </a:cxn>
                <a:cxn ang="0">
                  <a:pos x="669" y="1733"/>
                </a:cxn>
                <a:cxn ang="0">
                  <a:pos x="773" y="1993"/>
                </a:cxn>
                <a:cxn ang="0">
                  <a:pos x="895" y="2297"/>
                </a:cxn>
                <a:cxn ang="0">
                  <a:pos x="972" y="2462"/>
                </a:cxn>
                <a:cxn ang="0">
                  <a:pos x="989" y="2455"/>
                </a:cxn>
                <a:cxn ang="0">
                  <a:pos x="1003" y="2449"/>
                </a:cxn>
                <a:cxn ang="0">
                  <a:pos x="1015" y="2442"/>
                </a:cxn>
                <a:cxn ang="0">
                  <a:pos x="1030" y="2436"/>
                </a:cxn>
                <a:cxn ang="0">
                  <a:pos x="1050" y="2428"/>
                </a:cxn>
                <a:cxn ang="0">
                  <a:pos x="1077" y="2416"/>
                </a:cxn>
                <a:cxn ang="0">
                  <a:pos x="1116" y="2399"/>
                </a:cxn>
                <a:cxn ang="0">
                  <a:pos x="1110" y="2318"/>
                </a:cxn>
                <a:cxn ang="0">
                  <a:pos x="1056" y="2190"/>
                </a:cxn>
                <a:cxn ang="0">
                  <a:pos x="1011" y="2082"/>
                </a:cxn>
                <a:cxn ang="0">
                  <a:pos x="970" y="1985"/>
                </a:cxn>
                <a:cxn ang="0">
                  <a:pos x="935" y="1897"/>
                </a:cxn>
                <a:cxn ang="0">
                  <a:pos x="899" y="1814"/>
                </a:cxn>
                <a:cxn ang="0">
                  <a:pos x="864" y="1730"/>
                </a:cxn>
                <a:cxn ang="0">
                  <a:pos x="826" y="1640"/>
                </a:cxn>
                <a:cxn ang="0">
                  <a:pos x="785" y="1541"/>
                </a:cxn>
                <a:cxn ang="0">
                  <a:pos x="738" y="1426"/>
                </a:cxn>
                <a:cxn ang="0">
                  <a:pos x="682" y="1292"/>
                </a:cxn>
                <a:cxn ang="0">
                  <a:pos x="615" y="1134"/>
                </a:cxn>
                <a:cxn ang="0">
                  <a:pos x="537" y="947"/>
                </a:cxn>
                <a:cxn ang="0">
                  <a:pos x="445" y="727"/>
                </a:cxn>
                <a:cxn ang="0">
                  <a:pos x="337" y="469"/>
                </a:cxn>
                <a:cxn ang="0">
                  <a:pos x="210" y="167"/>
                </a:cxn>
              </a:cxnLst>
              <a:rect l="0" t="0" r="r" b="b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4" name="Freeform 220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4" y="12"/>
                </a:cxn>
                <a:cxn ang="0">
                  <a:pos x="65" y="19"/>
                </a:cxn>
                <a:cxn ang="0">
                  <a:pos x="29" y="36"/>
                </a:cxn>
                <a:cxn ang="0">
                  <a:pos x="29" y="120"/>
                </a:cxn>
                <a:cxn ang="0">
                  <a:pos x="81" y="248"/>
                </a:cxn>
                <a:cxn ang="0">
                  <a:pos x="125" y="358"/>
                </a:cxn>
                <a:cxn ang="0">
                  <a:pos x="164" y="455"/>
                </a:cxn>
                <a:cxn ang="0">
                  <a:pos x="199" y="542"/>
                </a:cxn>
                <a:cxn ang="0">
                  <a:pos x="233" y="625"/>
                </a:cxn>
                <a:cxn ang="0">
                  <a:pos x="267" y="711"/>
                </a:cxn>
                <a:cxn ang="0">
                  <a:pos x="302" y="800"/>
                </a:cxn>
                <a:cxn ang="0">
                  <a:pos x="343" y="900"/>
                </a:cxn>
                <a:cxn ang="0">
                  <a:pos x="389" y="1016"/>
                </a:cxn>
                <a:cxn ang="0">
                  <a:pos x="443" y="1151"/>
                </a:cxn>
                <a:cxn ang="0">
                  <a:pos x="507" y="1311"/>
                </a:cxn>
                <a:cxn ang="0">
                  <a:pos x="583" y="1499"/>
                </a:cxn>
                <a:cxn ang="0">
                  <a:pos x="672" y="1721"/>
                </a:cxn>
                <a:cxn ang="0">
                  <a:pos x="777" y="1981"/>
                </a:cxn>
                <a:cxn ang="0">
                  <a:pos x="898" y="2285"/>
                </a:cxn>
                <a:cxn ang="0">
                  <a:pos x="982" y="2447"/>
                </a:cxn>
                <a:cxn ang="0">
                  <a:pos x="1003" y="2436"/>
                </a:cxn>
                <a:cxn ang="0">
                  <a:pos x="1029" y="2426"/>
                </a:cxn>
                <a:cxn ang="0">
                  <a:pos x="1073" y="2407"/>
                </a:cxn>
                <a:cxn ang="0">
                  <a:pos x="1080" y="2320"/>
                </a:cxn>
                <a:cxn ang="0">
                  <a:pos x="1027" y="2193"/>
                </a:cxn>
                <a:cxn ang="0">
                  <a:pos x="981" y="2083"/>
                </a:cxn>
                <a:cxn ang="0">
                  <a:pos x="941" y="1987"/>
                </a:cxn>
                <a:cxn ang="0">
                  <a:pos x="905" y="1900"/>
                </a:cxn>
                <a:cxn ang="0">
                  <a:pos x="869" y="1817"/>
                </a:cxn>
                <a:cxn ang="0">
                  <a:pos x="835" y="1732"/>
                </a:cxn>
                <a:cxn ang="0">
                  <a:pos x="797" y="1643"/>
                </a:cxn>
                <a:cxn ang="0">
                  <a:pos x="756" y="1542"/>
                </a:cxn>
                <a:cxn ang="0">
                  <a:pos x="708" y="1428"/>
                </a:cxn>
                <a:cxn ang="0">
                  <a:pos x="652" y="1294"/>
                </a:cxn>
                <a:cxn ang="0">
                  <a:pos x="586" y="1136"/>
                </a:cxn>
                <a:cxn ang="0">
                  <a:pos x="508" y="948"/>
                </a:cxn>
                <a:cxn ang="0">
                  <a:pos x="417" y="728"/>
                </a:cxn>
                <a:cxn ang="0">
                  <a:pos x="308" y="469"/>
                </a:cxn>
                <a:cxn ang="0">
                  <a:pos x="183" y="168"/>
                </a:cxn>
              </a:cxnLst>
              <a:rect l="0" t="0" r="r" b="b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5" name="Freeform 221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65" y="8"/>
                </a:cxn>
                <a:cxn ang="0">
                  <a:pos x="49" y="14"/>
                </a:cxn>
                <a:cxn ang="0">
                  <a:pos x="22" y="27"/>
                </a:cxn>
                <a:cxn ang="0">
                  <a:pos x="30" y="108"/>
                </a:cxn>
                <a:cxn ang="0">
                  <a:pos x="81" y="236"/>
                </a:cxn>
                <a:cxn ang="0">
                  <a:pos x="126" y="345"/>
                </a:cxn>
                <a:cxn ang="0">
                  <a:pos x="165" y="442"/>
                </a:cxn>
                <a:cxn ang="0">
                  <a:pos x="199" y="530"/>
                </a:cxn>
                <a:cxn ang="0">
                  <a:pos x="234" y="613"/>
                </a:cxn>
                <a:cxn ang="0">
                  <a:pos x="268" y="698"/>
                </a:cxn>
                <a:cxn ang="0">
                  <a:pos x="304" y="788"/>
                </a:cxn>
                <a:cxn ang="0">
                  <a:pos x="345" y="888"/>
                </a:cxn>
                <a:cxn ang="0">
                  <a:pos x="391" y="1003"/>
                </a:cxn>
                <a:cxn ang="0">
                  <a:pos x="445" y="1138"/>
                </a:cxn>
                <a:cxn ang="0">
                  <a:pos x="509" y="1297"/>
                </a:cxn>
                <a:cxn ang="0">
                  <a:pos x="585" y="1486"/>
                </a:cxn>
                <a:cxn ang="0">
                  <a:pos x="675" y="1707"/>
                </a:cxn>
                <a:cxn ang="0">
                  <a:pos x="780" y="1968"/>
                </a:cxn>
                <a:cxn ang="0">
                  <a:pos x="901" y="2270"/>
                </a:cxn>
                <a:cxn ang="0">
                  <a:pos x="982" y="2435"/>
                </a:cxn>
                <a:cxn ang="0">
                  <a:pos x="998" y="2426"/>
                </a:cxn>
                <a:cxn ang="0">
                  <a:pos x="1016" y="2419"/>
                </a:cxn>
                <a:cxn ang="0">
                  <a:pos x="1050" y="2404"/>
                </a:cxn>
                <a:cxn ang="0">
                  <a:pos x="1048" y="2322"/>
                </a:cxn>
                <a:cxn ang="0">
                  <a:pos x="995" y="2195"/>
                </a:cxn>
                <a:cxn ang="0">
                  <a:pos x="950" y="2085"/>
                </a:cxn>
                <a:cxn ang="0">
                  <a:pos x="910" y="1989"/>
                </a:cxn>
                <a:cxn ang="0">
                  <a:pos x="875" y="1901"/>
                </a:cxn>
                <a:cxn ang="0">
                  <a:pos x="840" y="1817"/>
                </a:cxn>
                <a:cxn ang="0">
                  <a:pos x="805" y="1733"/>
                </a:cxn>
                <a:cxn ang="0">
                  <a:pos x="768" y="1643"/>
                </a:cxn>
                <a:cxn ang="0">
                  <a:pos x="727" y="1543"/>
                </a:cxn>
                <a:cxn ang="0">
                  <a:pos x="679" y="1428"/>
                </a:cxn>
                <a:cxn ang="0">
                  <a:pos x="624" y="1294"/>
                </a:cxn>
                <a:cxn ang="0">
                  <a:pos x="557" y="1135"/>
                </a:cxn>
                <a:cxn ang="0">
                  <a:pos x="480" y="948"/>
                </a:cxn>
                <a:cxn ang="0">
                  <a:pos x="388" y="728"/>
                </a:cxn>
                <a:cxn ang="0">
                  <a:pos x="281" y="469"/>
                </a:cxn>
                <a:cxn ang="0">
                  <a:pos x="155" y="168"/>
                </a:cxn>
              </a:cxnLst>
              <a:rect l="0" t="0" r="r" b="b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6" name="Freeform 222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43" y="5"/>
                </a:cxn>
                <a:cxn ang="0">
                  <a:pos x="33" y="10"/>
                </a:cxn>
                <a:cxn ang="0">
                  <a:pos x="15" y="18"/>
                </a:cxn>
                <a:cxn ang="0">
                  <a:pos x="29" y="97"/>
                </a:cxn>
                <a:cxn ang="0">
                  <a:pos x="80" y="225"/>
                </a:cxn>
                <a:cxn ang="0">
                  <a:pos x="125" y="334"/>
                </a:cxn>
                <a:cxn ang="0">
                  <a:pos x="164" y="430"/>
                </a:cxn>
                <a:cxn ang="0">
                  <a:pos x="199" y="518"/>
                </a:cxn>
                <a:cxn ang="0">
                  <a:pos x="233" y="601"/>
                </a:cxn>
                <a:cxn ang="0">
                  <a:pos x="268" y="686"/>
                </a:cxn>
                <a:cxn ang="0">
                  <a:pos x="305" y="776"/>
                </a:cxn>
                <a:cxn ang="0">
                  <a:pos x="344" y="876"/>
                </a:cxn>
                <a:cxn ang="0">
                  <a:pos x="391" y="991"/>
                </a:cxn>
                <a:cxn ang="0">
                  <a:pos x="445" y="1126"/>
                </a:cxn>
                <a:cxn ang="0">
                  <a:pos x="511" y="1285"/>
                </a:cxn>
                <a:cxn ang="0">
                  <a:pos x="586" y="1474"/>
                </a:cxn>
                <a:cxn ang="0">
                  <a:pos x="676" y="1695"/>
                </a:cxn>
                <a:cxn ang="0">
                  <a:pos x="781" y="1956"/>
                </a:cxn>
                <a:cxn ang="0">
                  <a:pos x="903" y="2258"/>
                </a:cxn>
                <a:cxn ang="0">
                  <a:pos x="980" y="2424"/>
                </a:cxn>
                <a:cxn ang="0">
                  <a:pos x="991" y="2419"/>
                </a:cxn>
                <a:cxn ang="0">
                  <a:pos x="1004" y="2412"/>
                </a:cxn>
                <a:cxn ang="0">
                  <a:pos x="1028" y="2403"/>
                </a:cxn>
                <a:cxn ang="0">
                  <a:pos x="1017" y="2324"/>
                </a:cxn>
                <a:cxn ang="0">
                  <a:pos x="964" y="2196"/>
                </a:cxn>
                <a:cxn ang="0">
                  <a:pos x="920" y="2086"/>
                </a:cxn>
                <a:cxn ang="0">
                  <a:pos x="880" y="1990"/>
                </a:cxn>
                <a:cxn ang="0">
                  <a:pos x="843" y="1903"/>
                </a:cxn>
                <a:cxn ang="0">
                  <a:pos x="809" y="1819"/>
                </a:cxn>
                <a:cxn ang="0">
                  <a:pos x="774" y="1734"/>
                </a:cxn>
                <a:cxn ang="0">
                  <a:pos x="737" y="1645"/>
                </a:cxn>
                <a:cxn ang="0">
                  <a:pos x="696" y="1545"/>
                </a:cxn>
                <a:cxn ang="0">
                  <a:pos x="648" y="1430"/>
                </a:cxn>
                <a:cxn ang="0">
                  <a:pos x="593" y="1296"/>
                </a:cxn>
                <a:cxn ang="0">
                  <a:pos x="528" y="1138"/>
                </a:cxn>
                <a:cxn ang="0">
                  <a:pos x="450" y="950"/>
                </a:cxn>
                <a:cxn ang="0">
                  <a:pos x="359" y="730"/>
                </a:cxn>
                <a:cxn ang="0">
                  <a:pos x="251" y="470"/>
                </a:cxn>
                <a:cxn ang="0">
                  <a:pos x="127" y="169"/>
                </a:cxn>
              </a:cxnLst>
              <a:rect l="0" t="0" r="r" b="b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7" name="Freeform 223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3"/>
                </a:cxn>
                <a:cxn ang="0">
                  <a:pos x="977" y="2414"/>
                </a:cxn>
                <a:cxn ang="0">
                  <a:pos x="1017" y="2396"/>
                </a:cxn>
                <a:cxn ang="0">
                  <a:pos x="32" y="0"/>
                </a:cxn>
              </a:cxnLst>
              <a:rect l="0" t="0" r="r" b="b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8" name="Freeform 224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/>
              <a:ahLst/>
              <a:cxnLst>
                <a:cxn ang="0">
                  <a:pos x="173" y="20"/>
                </a:cxn>
                <a:cxn ang="0">
                  <a:pos x="7" y="95"/>
                </a:cxn>
                <a:cxn ang="0">
                  <a:pos x="0" y="75"/>
                </a:cxn>
                <a:cxn ang="0">
                  <a:pos x="166" y="0"/>
                </a:cxn>
                <a:cxn ang="0">
                  <a:pos x="173" y="20"/>
                </a:cxn>
              </a:cxnLst>
              <a:rect l="0" t="0" r="r" b="b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29" name="Freeform 225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/>
              <a:ahLst/>
              <a:cxnLst>
                <a:cxn ang="0">
                  <a:pos x="200" y="106"/>
                </a:cxn>
                <a:cxn ang="0">
                  <a:pos x="33" y="179"/>
                </a:cxn>
                <a:cxn ang="0">
                  <a:pos x="0" y="100"/>
                </a:cxn>
                <a:cxn ang="0">
                  <a:pos x="58" y="0"/>
                </a:cxn>
                <a:cxn ang="0">
                  <a:pos x="168" y="26"/>
                </a:cxn>
                <a:cxn ang="0">
                  <a:pos x="200" y="106"/>
                </a:cxn>
              </a:cxnLst>
              <a:rect l="0" t="0" r="r" b="b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30" name="Freeform 226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/>
              <a:ahLst/>
              <a:cxnLst>
                <a:cxn ang="0">
                  <a:pos x="173" y="116"/>
                </a:cxn>
                <a:cxn ang="0">
                  <a:pos x="159" y="122"/>
                </a:cxn>
                <a:cxn ang="0">
                  <a:pos x="147" y="126"/>
                </a:cxn>
                <a:cxn ang="0">
                  <a:pos x="137" y="131"/>
                </a:cxn>
                <a:cxn ang="0">
                  <a:pos x="127" y="135"/>
                </a:cxn>
                <a:cxn ang="0">
                  <a:pos x="114" y="141"/>
                </a:cxn>
                <a:cxn ang="0">
                  <a:pos x="94" y="150"/>
                </a:cxn>
                <a:cxn ang="0">
                  <a:pos x="69" y="161"/>
                </a:cxn>
                <a:cxn ang="0">
                  <a:pos x="33" y="177"/>
                </a:cxn>
                <a:cxn ang="0">
                  <a:pos x="30" y="168"/>
                </a:cxn>
                <a:cxn ang="0">
                  <a:pos x="27" y="161"/>
                </a:cxn>
                <a:cxn ang="0">
                  <a:pos x="25" y="156"/>
                </a:cxn>
                <a:cxn ang="0">
                  <a:pos x="23" y="150"/>
                </a:cxn>
                <a:cxn ang="0">
                  <a:pos x="20" y="141"/>
                </a:cxn>
                <a:cxn ang="0">
                  <a:pos x="16" y="131"/>
                </a:cxn>
                <a:cxn ang="0">
                  <a:pos x="9" y="117"/>
                </a:cxn>
                <a:cxn ang="0">
                  <a:pos x="0" y="97"/>
                </a:cxn>
                <a:cxn ang="0">
                  <a:pos x="7" y="86"/>
                </a:cxn>
                <a:cxn ang="0">
                  <a:pos x="11" y="78"/>
                </a:cxn>
                <a:cxn ang="0">
                  <a:pos x="15" y="70"/>
                </a:cxn>
                <a:cxn ang="0">
                  <a:pos x="19" y="63"/>
                </a:cxn>
                <a:cxn ang="0">
                  <a:pos x="24" y="54"/>
                </a:cxn>
                <a:cxn ang="0">
                  <a:pos x="31" y="41"/>
                </a:cxn>
                <a:cxn ang="0">
                  <a:pos x="40" y="24"/>
                </a:cxn>
                <a:cxn ang="0">
                  <a:pos x="52" y="0"/>
                </a:cxn>
                <a:cxn ang="0">
                  <a:pos x="63" y="3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83" y="11"/>
                </a:cxn>
                <a:cxn ang="0">
                  <a:pos x="91" y="15"/>
                </a:cxn>
                <a:cxn ang="0">
                  <a:pos x="102" y="20"/>
                </a:cxn>
                <a:cxn ang="0">
                  <a:pos x="119" y="27"/>
                </a:cxn>
                <a:cxn ang="0">
                  <a:pos x="140" y="37"/>
                </a:cxn>
                <a:cxn ang="0">
                  <a:pos x="144" y="44"/>
                </a:cxn>
                <a:cxn ang="0">
                  <a:pos x="146" y="50"/>
                </a:cxn>
                <a:cxn ang="0">
                  <a:pos x="149" y="56"/>
                </a:cxn>
                <a:cxn ang="0">
                  <a:pos x="151" y="61"/>
                </a:cxn>
                <a:cxn ang="0">
                  <a:pos x="154" y="69"/>
                </a:cxn>
                <a:cxn ang="0">
                  <a:pos x="159" y="80"/>
                </a:cxn>
                <a:cxn ang="0">
                  <a:pos x="165" y="95"/>
                </a:cxn>
                <a:cxn ang="0">
                  <a:pos x="173" y="116"/>
                </a:cxn>
              </a:cxnLst>
              <a:rect l="0" t="0" r="r" b="b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31" name="Freeform 227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/>
              <a:ahLst/>
              <a:cxnLst>
                <a:cxn ang="0">
                  <a:pos x="142" y="126"/>
                </a:cxn>
                <a:cxn ang="0">
                  <a:pos x="131" y="131"/>
                </a:cxn>
                <a:cxn ang="0">
                  <a:pos x="122" y="135"/>
                </a:cxn>
                <a:cxn ang="0">
                  <a:pos x="115" y="137"/>
                </a:cxn>
                <a:cxn ang="0">
                  <a:pos x="107" y="141"/>
                </a:cxn>
                <a:cxn ang="0">
                  <a:pos x="96" y="145"/>
                </a:cxn>
                <a:cxn ang="0">
                  <a:pos x="81" y="152"/>
                </a:cxn>
                <a:cxn ang="0">
                  <a:pos x="61" y="161"/>
                </a:cxn>
                <a:cxn ang="0">
                  <a:pos x="32" y="175"/>
                </a:cxn>
                <a:cxn ang="0">
                  <a:pos x="29" y="165"/>
                </a:cxn>
                <a:cxn ang="0">
                  <a:pos x="26" y="159"/>
                </a:cxn>
                <a:cxn ang="0">
                  <a:pos x="24" y="153"/>
                </a:cxn>
                <a:cxn ang="0">
                  <a:pos x="22" y="146"/>
                </a:cxn>
                <a:cxn ang="0">
                  <a:pos x="19" y="139"/>
                </a:cxn>
                <a:cxn ang="0">
                  <a:pos x="15" y="128"/>
                </a:cxn>
                <a:cxn ang="0">
                  <a:pos x="8" y="114"/>
                </a:cxn>
                <a:cxn ang="0">
                  <a:pos x="0" y="95"/>
                </a:cxn>
                <a:cxn ang="0">
                  <a:pos x="5" y="84"/>
                </a:cxn>
                <a:cxn ang="0">
                  <a:pos x="9" y="76"/>
                </a:cxn>
                <a:cxn ang="0">
                  <a:pos x="12" y="68"/>
                </a:cxn>
                <a:cxn ang="0">
                  <a:pos x="16" y="61"/>
                </a:cxn>
                <a:cxn ang="0">
                  <a:pos x="20" y="53"/>
                </a:cxn>
                <a:cxn ang="0">
                  <a:pos x="26" y="40"/>
                </a:cxn>
                <a:cxn ang="0">
                  <a:pos x="34" y="23"/>
                </a:cxn>
                <a:cxn ang="0">
                  <a:pos x="45" y="0"/>
                </a:cxn>
                <a:cxn ang="0">
                  <a:pos x="53" y="4"/>
                </a:cxn>
                <a:cxn ang="0">
                  <a:pos x="59" y="8"/>
                </a:cxn>
                <a:cxn ang="0">
                  <a:pos x="63" y="11"/>
                </a:cxn>
                <a:cxn ang="0">
                  <a:pos x="68" y="15"/>
                </a:cxn>
                <a:cxn ang="0">
                  <a:pos x="74" y="19"/>
                </a:cxn>
                <a:cxn ang="0">
                  <a:pos x="83" y="25"/>
                </a:cxn>
                <a:cxn ang="0">
                  <a:pos x="94" y="34"/>
                </a:cxn>
                <a:cxn ang="0">
                  <a:pos x="111" y="46"/>
                </a:cxn>
                <a:cxn ang="0">
                  <a:pos x="115" y="55"/>
                </a:cxn>
                <a:cxn ang="0">
                  <a:pos x="117" y="60"/>
                </a:cxn>
                <a:cxn ang="0">
                  <a:pos x="120" y="65"/>
                </a:cxn>
                <a:cxn ang="0">
                  <a:pos x="122" y="71"/>
                </a:cxn>
                <a:cxn ang="0">
                  <a:pos x="125" y="79"/>
                </a:cxn>
                <a:cxn ang="0">
                  <a:pos x="129" y="89"/>
                </a:cxn>
                <a:cxn ang="0">
                  <a:pos x="135" y="105"/>
                </a:cxn>
                <a:cxn ang="0">
                  <a:pos x="142" y="126"/>
                </a:cxn>
              </a:cxnLst>
              <a:rect l="0" t="0" r="r" b="b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32" name="Freeform 228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/>
              <a:ahLst/>
              <a:cxnLst>
                <a:cxn ang="0">
                  <a:pos x="116" y="136"/>
                </a:cxn>
                <a:cxn ang="0">
                  <a:pos x="107" y="139"/>
                </a:cxn>
                <a:cxn ang="0">
                  <a:pos x="101" y="141"/>
                </a:cxn>
                <a:cxn ang="0">
                  <a:pos x="95" y="144"/>
                </a:cxn>
                <a:cxn ang="0">
                  <a:pos x="88" y="146"/>
                </a:cxn>
                <a:cxn ang="0">
                  <a:pos x="80" y="150"/>
                </a:cxn>
                <a:cxn ang="0">
                  <a:pos x="69" y="155"/>
                </a:cxn>
                <a:cxn ang="0">
                  <a:pos x="54" y="162"/>
                </a:cxn>
                <a:cxn ang="0">
                  <a:pos x="32" y="172"/>
                </a:cxn>
                <a:cxn ang="0">
                  <a:pos x="29" y="163"/>
                </a:cxn>
                <a:cxn ang="0">
                  <a:pos x="26" y="156"/>
                </a:cxn>
                <a:cxn ang="0">
                  <a:pos x="24" y="151"/>
                </a:cxn>
                <a:cxn ang="0">
                  <a:pos x="22" y="144"/>
                </a:cxn>
                <a:cxn ang="0">
                  <a:pos x="19" y="136"/>
                </a:cxn>
                <a:cxn ang="0">
                  <a:pos x="15" y="126"/>
                </a:cxn>
                <a:cxn ang="0">
                  <a:pos x="8" y="112"/>
                </a:cxn>
                <a:cxn ang="0">
                  <a:pos x="0" y="93"/>
                </a:cxn>
                <a:cxn ang="0">
                  <a:pos x="5" y="82"/>
                </a:cxn>
                <a:cxn ang="0">
                  <a:pos x="8" y="74"/>
                </a:cxn>
                <a:cxn ang="0">
                  <a:pos x="11" y="67"/>
                </a:cxn>
                <a:cxn ang="0">
                  <a:pos x="14" y="60"/>
                </a:cxn>
                <a:cxn ang="0">
                  <a:pos x="18" y="51"/>
                </a:cxn>
                <a:cxn ang="0">
                  <a:pos x="23" y="39"/>
                </a:cxn>
                <a:cxn ang="0">
                  <a:pos x="31" y="22"/>
                </a:cxn>
                <a:cxn ang="0">
                  <a:pos x="40" y="0"/>
                </a:cxn>
                <a:cxn ang="0">
                  <a:pos x="46" y="5"/>
                </a:cxn>
                <a:cxn ang="0">
                  <a:pos x="50" y="9"/>
                </a:cxn>
                <a:cxn ang="0">
                  <a:pos x="53" y="14"/>
                </a:cxn>
                <a:cxn ang="0">
                  <a:pos x="56" y="18"/>
                </a:cxn>
                <a:cxn ang="0">
                  <a:pos x="60" y="23"/>
                </a:cxn>
                <a:cxn ang="0">
                  <a:pos x="65" y="30"/>
                </a:cxn>
                <a:cxn ang="0">
                  <a:pos x="73" y="41"/>
                </a:cxn>
                <a:cxn ang="0">
                  <a:pos x="83" y="56"/>
                </a:cxn>
                <a:cxn ang="0">
                  <a:pos x="87" y="64"/>
                </a:cxn>
                <a:cxn ang="0">
                  <a:pos x="89" y="69"/>
                </a:cxn>
                <a:cxn ang="0">
                  <a:pos x="92" y="75"/>
                </a:cxn>
                <a:cxn ang="0">
                  <a:pos x="95" y="81"/>
                </a:cxn>
                <a:cxn ang="0">
                  <a:pos x="98" y="88"/>
                </a:cxn>
                <a:cxn ang="0">
                  <a:pos x="102" y="99"/>
                </a:cxn>
                <a:cxn ang="0">
                  <a:pos x="108" y="115"/>
                </a:cxn>
                <a:cxn ang="0">
                  <a:pos x="116" y="136"/>
                </a:cxn>
              </a:cxnLst>
              <a:rect l="0" t="0" r="r" b="b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33" name="Freeform 229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/>
              <a:ahLst/>
              <a:cxnLst>
                <a:cxn ang="0">
                  <a:pos x="88" y="145"/>
                </a:cxn>
                <a:cxn ang="0">
                  <a:pos x="81" y="147"/>
                </a:cxn>
                <a:cxn ang="0">
                  <a:pos x="77" y="150"/>
                </a:cxn>
                <a:cxn ang="0">
                  <a:pos x="73" y="151"/>
                </a:cxn>
                <a:cxn ang="0">
                  <a:pos x="69" y="153"/>
                </a:cxn>
                <a:cxn ang="0">
                  <a:pos x="64" y="155"/>
                </a:cxn>
                <a:cxn ang="0">
                  <a:pos x="57" y="158"/>
                </a:cxn>
                <a:cxn ang="0">
                  <a:pos x="47" y="163"/>
                </a:cxn>
                <a:cxn ang="0">
                  <a:pos x="32" y="170"/>
                </a:cxn>
                <a:cxn ang="0">
                  <a:pos x="29" y="161"/>
                </a:cxn>
                <a:cxn ang="0">
                  <a:pos x="26" y="154"/>
                </a:cxn>
                <a:cxn ang="0">
                  <a:pos x="24" y="148"/>
                </a:cxn>
                <a:cxn ang="0">
                  <a:pos x="22" y="142"/>
                </a:cxn>
                <a:cxn ang="0">
                  <a:pos x="19" y="134"/>
                </a:cxn>
                <a:cxn ang="0">
                  <a:pos x="15" y="123"/>
                </a:cxn>
                <a:cxn ang="0">
                  <a:pos x="8" y="109"/>
                </a:cxn>
                <a:cxn ang="0">
                  <a:pos x="0" y="89"/>
                </a:cxn>
                <a:cxn ang="0">
                  <a:pos x="4" y="79"/>
                </a:cxn>
                <a:cxn ang="0">
                  <a:pos x="7" y="71"/>
                </a:cxn>
                <a:cxn ang="0">
                  <a:pos x="9" y="65"/>
                </a:cxn>
                <a:cxn ang="0">
                  <a:pos x="12" y="58"/>
                </a:cxn>
                <a:cxn ang="0">
                  <a:pos x="15" y="49"/>
                </a:cxn>
                <a:cxn ang="0">
                  <a:pos x="19" y="38"/>
                </a:cxn>
                <a:cxn ang="0">
                  <a:pos x="26" y="22"/>
                </a:cxn>
                <a:cxn ang="0">
                  <a:pos x="34" y="0"/>
                </a:cxn>
                <a:cxn ang="0">
                  <a:pos x="40" y="11"/>
                </a:cxn>
                <a:cxn ang="0">
                  <a:pos x="43" y="21"/>
                </a:cxn>
                <a:cxn ang="0">
                  <a:pos x="47" y="36"/>
                </a:cxn>
                <a:cxn ang="0">
                  <a:pos x="55" y="65"/>
                </a:cxn>
                <a:cxn ang="0">
                  <a:pos x="59" y="74"/>
                </a:cxn>
                <a:cxn ang="0">
                  <a:pos x="61" y="79"/>
                </a:cxn>
                <a:cxn ang="0">
                  <a:pos x="64" y="84"/>
                </a:cxn>
                <a:cxn ang="0">
                  <a:pos x="66" y="90"/>
                </a:cxn>
                <a:cxn ang="0">
                  <a:pos x="69" y="98"/>
                </a:cxn>
                <a:cxn ang="0">
                  <a:pos x="73" y="108"/>
                </a:cxn>
                <a:cxn ang="0">
                  <a:pos x="79" y="124"/>
                </a:cxn>
                <a:cxn ang="0">
                  <a:pos x="88" y="145"/>
                </a:cxn>
              </a:cxnLst>
              <a:rect l="0" t="0" r="r" b="b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34" name="Freeform 230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/>
              <a:ahLst/>
              <a:cxnLst>
                <a:cxn ang="0">
                  <a:pos x="59" y="155"/>
                </a:cxn>
                <a:cxn ang="0">
                  <a:pos x="33" y="167"/>
                </a:cxn>
                <a:cxn ang="0">
                  <a:pos x="0" y="87"/>
                </a:cxn>
                <a:cxn ang="0">
                  <a:pos x="29" y="0"/>
                </a:cxn>
                <a:cxn ang="0">
                  <a:pos x="26" y="76"/>
                </a:cxn>
                <a:cxn ang="0">
                  <a:pos x="59" y="155"/>
                </a:cxn>
              </a:cxnLst>
              <a:rect l="0" t="0" r="r" b="b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35" name="Freeform 231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/>
              <a:ahLst/>
              <a:cxnLst>
                <a:cxn ang="0">
                  <a:pos x="170" y="4"/>
                </a:cxn>
                <a:cxn ang="0">
                  <a:pos x="168" y="0"/>
                </a:cxn>
                <a:cxn ang="0">
                  <a:pos x="0" y="73"/>
                </a:cxn>
                <a:cxn ang="0">
                  <a:pos x="4" y="81"/>
                </a:cxn>
                <a:cxn ang="0">
                  <a:pos x="172" y="8"/>
                </a:cxn>
                <a:cxn ang="0">
                  <a:pos x="170" y="4"/>
                </a:cxn>
              </a:cxnLst>
              <a:rect l="0" t="0" r="r" b="b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36" name="Freeform 232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/>
              <a:ahLst/>
              <a:cxnLst>
                <a:cxn ang="0">
                  <a:pos x="216" y="12"/>
                </a:cxn>
                <a:cxn ang="0">
                  <a:pos x="4" y="103"/>
                </a:cxn>
                <a:cxn ang="0">
                  <a:pos x="0" y="93"/>
                </a:cxn>
                <a:cxn ang="0">
                  <a:pos x="211" y="0"/>
                </a:cxn>
                <a:cxn ang="0">
                  <a:pos x="216" y="12"/>
                </a:cxn>
              </a:cxnLst>
              <a:rect l="0" t="0" r="r" b="b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37" name="Freeform 233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/>
              <a:ahLst/>
              <a:cxnLst>
                <a:cxn ang="0">
                  <a:pos x="207" y="296"/>
                </a:cxn>
                <a:cxn ang="0">
                  <a:pos x="219" y="286"/>
                </a:cxn>
                <a:cxn ang="0">
                  <a:pos x="232" y="267"/>
                </a:cxn>
                <a:cxn ang="0">
                  <a:pos x="242" y="241"/>
                </a:cxn>
                <a:cxn ang="0">
                  <a:pos x="248" y="206"/>
                </a:cxn>
                <a:cxn ang="0">
                  <a:pos x="250" y="165"/>
                </a:cxn>
                <a:cxn ang="0">
                  <a:pos x="245" y="116"/>
                </a:cxn>
                <a:cxn ang="0">
                  <a:pos x="233" y="62"/>
                </a:cxn>
                <a:cxn ang="0">
                  <a:pos x="211" y="0"/>
                </a:cxn>
                <a:cxn ang="0">
                  <a:pos x="198" y="6"/>
                </a:cxn>
                <a:cxn ang="0">
                  <a:pos x="185" y="12"/>
                </a:cxn>
                <a:cxn ang="0">
                  <a:pos x="171" y="17"/>
                </a:cxn>
                <a:cxn ang="0">
                  <a:pos x="158" y="24"/>
                </a:cxn>
                <a:cxn ang="0">
                  <a:pos x="145" y="29"/>
                </a:cxn>
                <a:cxn ang="0">
                  <a:pos x="132" y="35"/>
                </a:cxn>
                <a:cxn ang="0">
                  <a:pos x="118" y="41"/>
                </a:cxn>
                <a:cxn ang="0">
                  <a:pos x="106" y="46"/>
                </a:cxn>
                <a:cxn ang="0">
                  <a:pos x="93" y="52"/>
                </a:cxn>
                <a:cxn ang="0">
                  <a:pos x="80" y="57"/>
                </a:cxn>
                <a:cxn ang="0">
                  <a:pos x="66" y="64"/>
                </a:cxn>
                <a:cxn ang="0">
                  <a:pos x="53" y="69"/>
                </a:cxn>
                <a:cxn ang="0">
                  <a:pos x="40" y="75"/>
                </a:cxn>
                <a:cxn ang="0">
                  <a:pos x="27" y="81"/>
                </a:cxn>
                <a:cxn ang="0">
                  <a:pos x="13" y="87"/>
                </a:cxn>
                <a:cxn ang="0">
                  <a:pos x="0" y="92"/>
                </a:cxn>
                <a:cxn ang="0">
                  <a:pos x="13" y="123"/>
                </a:cxn>
                <a:cxn ang="0">
                  <a:pos x="28" y="150"/>
                </a:cxn>
                <a:cxn ang="0">
                  <a:pos x="42" y="175"/>
                </a:cxn>
                <a:cxn ang="0">
                  <a:pos x="57" y="198"/>
                </a:cxn>
                <a:cxn ang="0">
                  <a:pos x="73" y="218"/>
                </a:cxn>
                <a:cxn ang="0">
                  <a:pos x="87" y="236"/>
                </a:cxn>
                <a:cxn ang="0">
                  <a:pos x="102" y="250"/>
                </a:cxn>
                <a:cxn ang="0">
                  <a:pos x="117" y="263"/>
                </a:cxn>
                <a:cxn ang="0">
                  <a:pos x="132" y="274"/>
                </a:cxn>
                <a:cxn ang="0">
                  <a:pos x="145" y="283"/>
                </a:cxn>
                <a:cxn ang="0">
                  <a:pos x="158" y="289"/>
                </a:cxn>
                <a:cxn ang="0">
                  <a:pos x="170" y="294"/>
                </a:cxn>
                <a:cxn ang="0">
                  <a:pos x="182" y="297"/>
                </a:cxn>
                <a:cxn ang="0">
                  <a:pos x="192" y="298"/>
                </a:cxn>
                <a:cxn ang="0">
                  <a:pos x="200" y="298"/>
                </a:cxn>
                <a:cxn ang="0">
                  <a:pos x="207" y="296"/>
                </a:cxn>
              </a:cxnLst>
              <a:rect l="0" t="0" r="r" b="b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38" name="Freeform 234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/>
              <a:ahLst/>
              <a:cxnLst>
                <a:cxn ang="0">
                  <a:pos x="199" y="285"/>
                </a:cxn>
                <a:cxn ang="0">
                  <a:pos x="209" y="276"/>
                </a:cxn>
                <a:cxn ang="0">
                  <a:pos x="217" y="259"/>
                </a:cxn>
                <a:cxn ang="0">
                  <a:pos x="224" y="234"/>
                </a:cxn>
                <a:cxn ang="0">
                  <a:pos x="226" y="202"/>
                </a:cxn>
                <a:cxn ang="0">
                  <a:pos x="223" y="162"/>
                </a:cxn>
                <a:cxn ang="0">
                  <a:pos x="214" y="115"/>
                </a:cxn>
                <a:cxn ang="0">
                  <a:pos x="200" y="61"/>
                </a:cxn>
                <a:cxn ang="0">
                  <a:pos x="178" y="0"/>
                </a:cxn>
                <a:cxn ang="0">
                  <a:pos x="166" y="5"/>
                </a:cxn>
                <a:cxn ang="0">
                  <a:pos x="155" y="10"/>
                </a:cxn>
                <a:cxn ang="0">
                  <a:pos x="144" y="15"/>
                </a:cxn>
                <a:cxn ang="0">
                  <a:pos x="134" y="20"/>
                </a:cxn>
                <a:cxn ang="0">
                  <a:pos x="123" y="24"/>
                </a:cxn>
                <a:cxn ang="0">
                  <a:pos x="111" y="30"/>
                </a:cxn>
                <a:cxn ang="0">
                  <a:pos x="100" y="34"/>
                </a:cxn>
                <a:cxn ang="0">
                  <a:pos x="89" y="39"/>
                </a:cxn>
                <a:cxn ang="0">
                  <a:pos x="78" y="44"/>
                </a:cxn>
                <a:cxn ang="0">
                  <a:pos x="67" y="49"/>
                </a:cxn>
                <a:cxn ang="0">
                  <a:pos x="55" y="54"/>
                </a:cxn>
                <a:cxn ang="0">
                  <a:pos x="45" y="58"/>
                </a:cxn>
                <a:cxn ang="0">
                  <a:pos x="34" y="63"/>
                </a:cxn>
                <a:cxn ang="0">
                  <a:pos x="23" y="69"/>
                </a:cxn>
                <a:cxn ang="0">
                  <a:pos x="11" y="73"/>
                </a:cxn>
                <a:cxn ang="0">
                  <a:pos x="0" y="78"/>
                </a:cxn>
                <a:cxn ang="0">
                  <a:pos x="13" y="109"/>
                </a:cxn>
                <a:cxn ang="0">
                  <a:pos x="28" y="136"/>
                </a:cxn>
                <a:cxn ang="0">
                  <a:pos x="42" y="161"/>
                </a:cxn>
                <a:cxn ang="0">
                  <a:pos x="56" y="184"/>
                </a:cxn>
                <a:cxn ang="0">
                  <a:pos x="72" y="204"/>
                </a:cxn>
                <a:cxn ang="0">
                  <a:pos x="86" y="221"/>
                </a:cxn>
                <a:cxn ang="0">
                  <a:pos x="101" y="236"/>
                </a:cxn>
                <a:cxn ang="0">
                  <a:pos x="115" y="250"/>
                </a:cxn>
                <a:cxn ang="0">
                  <a:pos x="129" y="260"/>
                </a:cxn>
                <a:cxn ang="0">
                  <a:pos x="142" y="270"/>
                </a:cxn>
                <a:cxn ang="0">
                  <a:pos x="155" y="276"/>
                </a:cxn>
                <a:cxn ang="0">
                  <a:pos x="166" y="282"/>
                </a:cxn>
                <a:cxn ang="0">
                  <a:pos x="177" y="285"/>
                </a:cxn>
                <a:cxn ang="0">
                  <a:pos x="186" y="287"/>
                </a:cxn>
                <a:cxn ang="0">
                  <a:pos x="193" y="287"/>
                </a:cxn>
                <a:cxn ang="0">
                  <a:pos x="199" y="285"/>
                </a:cxn>
              </a:cxnLst>
              <a:rect l="0" t="0" r="r" b="b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39" name="Freeform 235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/>
              <a:ahLst/>
              <a:cxnLst>
                <a:cxn ang="0">
                  <a:pos x="189" y="273"/>
                </a:cxn>
                <a:cxn ang="0">
                  <a:pos x="196" y="265"/>
                </a:cxn>
                <a:cxn ang="0">
                  <a:pos x="201" y="251"/>
                </a:cxn>
                <a:cxn ang="0">
                  <a:pos x="202" y="227"/>
                </a:cxn>
                <a:cxn ang="0">
                  <a:pos x="200" y="197"/>
                </a:cxn>
                <a:cxn ang="0">
                  <a:pos x="193" y="159"/>
                </a:cxn>
                <a:cxn ang="0">
                  <a:pos x="182" y="114"/>
                </a:cxn>
                <a:cxn ang="0">
                  <a:pos x="165" y="60"/>
                </a:cxn>
                <a:cxn ang="0">
                  <a:pos x="142" y="0"/>
                </a:cxn>
                <a:cxn ang="0">
                  <a:pos x="125" y="7"/>
                </a:cxn>
                <a:cxn ang="0">
                  <a:pos x="107" y="14"/>
                </a:cxn>
                <a:cxn ang="0">
                  <a:pos x="89" y="23"/>
                </a:cxn>
                <a:cxn ang="0">
                  <a:pos x="72" y="30"/>
                </a:cxn>
                <a:cxn ang="0">
                  <a:pos x="53" y="39"/>
                </a:cxn>
                <a:cxn ang="0">
                  <a:pos x="36" y="46"/>
                </a:cxn>
                <a:cxn ang="0">
                  <a:pos x="18" y="54"/>
                </a:cxn>
                <a:cxn ang="0">
                  <a:pos x="0" y="62"/>
                </a:cxn>
                <a:cxn ang="0">
                  <a:pos x="14" y="92"/>
                </a:cxn>
                <a:cxn ang="0">
                  <a:pos x="28" y="120"/>
                </a:cxn>
                <a:cxn ang="0">
                  <a:pos x="41" y="145"/>
                </a:cxn>
                <a:cxn ang="0">
                  <a:pos x="57" y="168"/>
                </a:cxn>
                <a:cxn ang="0">
                  <a:pos x="71" y="188"/>
                </a:cxn>
                <a:cxn ang="0">
                  <a:pos x="85" y="206"/>
                </a:cxn>
                <a:cxn ang="0">
                  <a:pos x="98" y="221"/>
                </a:cxn>
                <a:cxn ang="0">
                  <a:pos x="113" y="235"/>
                </a:cxn>
                <a:cxn ang="0">
                  <a:pos x="126" y="246"/>
                </a:cxn>
                <a:cxn ang="0">
                  <a:pos x="138" y="256"/>
                </a:cxn>
                <a:cxn ang="0">
                  <a:pos x="149" y="262"/>
                </a:cxn>
                <a:cxn ang="0">
                  <a:pos x="160" y="268"/>
                </a:cxn>
                <a:cxn ang="0">
                  <a:pos x="170" y="272"/>
                </a:cxn>
                <a:cxn ang="0">
                  <a:pos x="178" y="274"/>
                </a:cxn>
                <a:cxn ang="0">
                  <a:pos x="184" y="274"/>
                </a:cxn>
                <a:cxn ang="0">
                  <a:pos x="189" y="273"/>
                </a:cxn>
              </a:cxnLst>
              <a:rect l="0" t="0" r="r" b="b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40" name="Freeform 236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/>
              <a:ahLst/>
              <a:cxnLst>
                <a:cxn ang="0">
                  <a:pos x="180" y="263"/>
                </a:cxn>
                <a:cxn ang="0">
                  <a:pos x="185" y="256"/>
                </a:cxn>
                <a:cxn ang="0">
                  <a:pos x="186" y="243"/>
                </a:cxn>
                <a:cxn ang="0">
                  <a:pos x="183" y="222"/>
                </a:cxn>
                <a:cxn ang="0">
                  <a:pos x="177" y="193"/>
                </a:cxn>
                <a:cxn ang="0">
                  <a:pos x="166" y="157"/>
                </a:cxn>
                <a:cxn ang="0">
                  <a:pos x="151" y="113"/>
                </a:cxn>
                <a:cxn ang="0">
                  <a:pos x="131" y="60"/>
                </a:cxn>
                <a:cxn ang="0">
                  <a:pos x="108" y="0"/>
                </a:cxn>
                <a:cxn ang="0">
                  <a:pos x="94" y="7"/>
                </a:cxn>
                <a:cxn ang="0">
                  <a:pos x="80" y="13"/>
                </a:cxn>
                <a:cxn ang="0">
                  <a:pos x="67" y="18"/>
                </a:cxn>
                <a:cxn ang="0">
                  <a:pos x="54" y="24"/>
                </a:cxn>
                <a:cxn ang="0">
                  <a:pos x="40" y="30"/>
                </a:cxn>
                <a:cxn ang="0">
                  <a:pos x="27" y="36"/>
                </a:cxn>
                <a:cxn ang="0">
                  <a:pos x="13" y="41"/>
                </a:cxn>
                <a:cxn ang="0">
                  <a:pos x="0" y="48"/>
                </a:cxn>
                <a:cxn ang="0">
                  <a:pos x="13" y="78"/>
                </a:cxn>
                <a:cxn ang="0">
                  <a:pos x="26" y="106"/>
                </a:cxn>
                <a:cxn ang="0">
                  <a:pos x="40" y="131"/>
                </a:cxn>
                <a:cxn ang="0">
                  <a:pos x="55" y="154"/>
                </a:cxn>
                <a:cxn ang="0">
                  <a:pos x="69" y="174"/>
                </a:cxn>
                <a:cxn ang="0">
                  <a:pos x="83" y="192"/>
                </a:cxn>
                <a:cxn ang="0">
                  <a:pos x="96" y="208"/>
                </a:cxn>
                <a:cxn ang="0">
                  <a:pos x="110" y="222"/>
                </a:cxn>
                <a:cxn ang="0">
                  <a:pos x="122" y="233"/>
                </a:cxn>
                <a:cxn ang="0">
                  <a:pos x="134" y="243"/>
                </a:cxn>
                <a:cxn ang="0">
                  <a:pos x="145" y="250"/>
                </a:cxn>
                <a:cxn ang="0">
                  <a:pos x="155" y="256"/>
                </a:cxn>
                <a:cxn ang="0">
                  <a:pos x="164" y="261"/>
                </a:cxn>
                <a:cxn ang="0">
                  <a:pos x="171" y="263"/>
                </a:cxn>
                <a:cxn ang="0">
                  <a:pos x="176" y="264"/>
                </a:cxn>
                <a:cxn ang="0">
                  <a:pos x="180" y="263"/>
                </a:cxn>
              </a:cxnLst>
              <a:rect l="0" t="0" r="r" b="b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41" name="Freeform 237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/>
              <a:ahLst/>
              <a:cxnLst>
                <a:cxn ang="0">
                  <a:pos x="171" y="251"/>
                </a:cxn>
                <a:cxn ang="0">
                  <a:pos x="173" y="245"/>
                </a:cxn>
                <a:cxn ang="0">
                  <a:pos x="170" y="233"/>
                </a:cxn>
                <a:cxn ang="0">
                  <a:pos x="164" y="214"/>
                </a:cxn>
                <a:cxn ang="0">
                  <a:pos x="153" y="187"/>
                </a:cxn>
                <a:cxn ang="0">
                  <a:pos x="137" y="153"/>
                </a:cxn>
                <a:cxn ang="0">
                  <a:pos x="119" y="110"/>
                </a:cxn>
                <a:cxn ang="0">
                  <a:pos x="97" y="60"/>
                </a:cxn>
                <a:cxn ang="0">
                  <a:pos x="72" y="0"/>
                </a:cxn>
                <a:cxn ang="0">
                  <a:pos x="63" y="4"/>
                </a:cxn>
                <a:cxn ang="0">
                  <a:pos x="54" y="7"/>
                </a:cxn>
                <a:cxn ang="0">
                  <a:pos x="45" y="11"/>
                </a:cxn>
                <a:cxn ang="0">
                  <a:pos x="36" y="16"/>
                </a:cxn>
                <a:cxn ang="0">
                  <a:pos x="27" y="20"/>
                </a:cxn>
                <a:cxn ang="0">
                  <a:pos x="18" y="23"/>
                </a:cxn>
                <a:cxn ang="0">
                  <a:pos x="9" y="27"/>
                </a:cxn>
                <a:cxn ang="0">
                  <a:pos x="0" y="31"/>
                </a:cxn>
                <a:cxn ang="0">
                  <a:pos x="13" y="62"/>
                </a:cxn>
                <a:cxn ang="0">
                  <a:pos x="26" y="89"/>
                </a:cxn>
                <a:cxn ang="0">
                  <a:pos x="41" y="115"/>
                </a:cxn>
                <a:cxn ang="0">
                  <a:pos x="54" y="138"/>
                </a:cxn>
                <a:cxn ang="0">
                  <a:pos x="68" y="159"/>
                </a:cxn>
                <a:cxn ang="0">
                  <a:pos x="81" y="177"/>
                </a:cxn>
                <a:cxn ang="0">
                  <a:pos x="95" y="193"/>
                </a:cxn>
                <a:cxn ang="0">
                  <a:pos x="107" y="206"/>
                </a:cxn>
                <a:cxn ang="0">
                  <a:pos x="119" y="218"/>
                </a:cxn>
                <a:cxn ang="0">
                  <a:pos x="130" y="229"/>
                </a:cxn>
                <a:cxn ang="0">
                  <a:pos x="141" y="236"/>
                </a:cxn>
                <a:cxn ang="0">
                  <a:pos x="150" y="242"/>
                </a:cxn>
                <a:cxn ang="0">
                  <a:pos x="157" y="246"/>
                </a:cxn>
                <a:cxn ang="0">
                  <a:pos x="163" y="250"/>
                </a:cxn>
                <a:cxn ang="0">
                  <a:pos x="168" y="251"/>
                </a:cxn>
                <a:cxn ang="0">
                  <a:pos x="171" y="251"/>
                </a:cxn>
              </a:cxnLst>
              <a:rect l="0" t="0" r="r" b="b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42" name="Freeform 238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/>
              <a:ahLst/>
              <a:cxnLst>
                <a:cxn ang="0">
                  <a:pos x="163" y="240"/>
                </a:cxn>
                <a:cxn ang="0">
                  <a:pos x="162" y="235"/>
                </a:cxn>
                <a:cxn ang="0">
                  <a:pos x="156" y="225"/>
                </a:cxn>
                <a:cxn ang="0">
                  <a:pos x="145" y="208"/>
                </a:cxn>
                <a:cxn ang="0">
                  <a:pos x="129" y="183"/>
                </a:cxn>
                <a:cxn ang="0">
                  <a:pos x="110" y="150"/>
                </a:cxn>
                <a:cxn ang="0">
                  <a:pos x="89" y="110"/>
                </a:cxn>
                <a:cxn ang="0">
                  <a:pos x="64" y="59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8" y="5"/>
                </a:cxn>
                <a:cxn ang="0">
                  <a:pos x="24" y="7"/>
                </a:cxn>
                <a:cxn ang="0">
                  <a:pos x="19" y="9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5" y="15"/>
                </a:cxn>
                <a:cxn ang="0">
                  <a:pos x="0" y="17"/>
                </a:cxn>
                <a:cxn ang="0">
                  <a:pos x="13" y="48"/>
                </a:cxn>
                <a:cxn ang="0">
                  <a:pos x="26" y="75"/>
                </a:cxn>
                <a:cxn ang="0">
                  <a:pos x="41" y="102"/>
                </a:cxn>
                <a:cxn ang="0">
                  <a:pos x="54" y="124"/>
                </a:cxn>
                <a:cxn ang="0">
                  <a:pos x="68" y="145"/>
                </a:cxn>
                <a:cxn ang="0">
                  <a:pos x="82" y="163"/>
                </a:cxn>
                <a:cxn ang="0">
                  <a:pos x="94" y="180"/>
                </a:cxn>
                <a:cxn ang="0">
                  <a:pos x="106" y="193"/>
                </a:cxn>
                <a:cxn ang="0">
                  <a:pos x="117" y="205"/>
                </a:cxn>
                <a:cxn ang="0">
                  <a:pos x="127" y="215"/>
                </a:cxn>
                <a:cxn ang="0">
                  <a:pos x="138" y="224"/>
                </a:cxn>
                <a:cxn ang="0">
                  <a:pos x="146" y="230"/>
                </a:cxn>
                <a:cxn ang="0">
                  <a:pos x="152" y="234"/>
                </a:cxn>
                <a:cxn ang="0">
                  <a:pos x="158" y="238"/>
                </a:cxn>
                <a:cxn ang="0">
                  <a:pos x="161" y="240"/>
                </a:cxn>
                <a:cxn ang="0">
                  <a:pos x="163" y="240"/>
                </a:cxn>
              </a:cxnLst>
              <a:rect l="0" t="0" r="r" b="b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43" name="Freeform 239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76"/>
                </a:cxn>
                <a:cxn ang="0">
                  <a:pos x="48" y="92"/>
                </a:cxn>
                <a:cxn ang="0">
                  <a:pos x="46" y="99"/>
                </a:cxn>
                <a:cxn ang="0">
                  <a:pos x="39" y="96"/>
                </a:cxn>
                <a:cxn ang="0">
                  <a:pos x="31" y="83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945" name="Group 241"/>
          <p:cNvGrpSpPr>
            <a:grpSpLocks/>
          </p:cNvGrpSpPr>
          <p:nvPr/>
        </p:nvGrpSpPr>
        <p:grpSpPr bwMode="auto">
          <a:xfrm>
            <a:off x="6580188" y="4554538"/>
            <a:ext cx="469900" cy="685800"/>
            <a:chOff x="3360" y="3024"/>
            <a:chExt cx="296" cy="432"/>
          </a:xfrm>
        </p:grpSpPr>
        <p:sp>
          <p:nvSpPr>
            <p:cNvPr id="72946" name="Freeform 242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99" y="0"/>
                </a:cxn>
                <a:cxn ang="0">
                  <a:pos x="206" y="17"/>
                </a:cxn>
                <a:cxn ang="0">
                  <a:pos x="7" y="84"/>
                </a:cxn>
                <a:cxn ang="0">
                  <a:pos x="0" y="67"/>
                </a:cxn>
              </a:cxnLst>
              <a:rect l="0" t="0" r="r" b="b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47" name="Freeform 243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0" y="77"/>
                </a:cxn>
                <a:cxn ang="0">
                  <a:pos x="82" y="87"/>
                </a:cxn>
                <a:cxn ang="0">
                  <a:pos x="80" y="95"/>
                </a:cxn>
                <a:cxn ang="0">
                  <a:pos x="74" y="102"/>
                </a:cxn>
                <a:cxn ang="0">
                  <a:pos x="66" y="106"/>
                </a:cxn>
                <a:cxn ang="0">
                  <a:pos x="57" y="108"/>
                </a:cxn>
                <a:cxn ang="0">
                  <a:pos x="49" y="106"/>
                </a:cxn>
                <a:cxn ang="0">
                  <a:pos x="41" y="102"/>
                </a:cxn>
                <a:cxn ang="0">
                  <a:pos x="35" y="93"/>
                </a:cxn>
                <a:cxn ang="0">
                  <a:pos x="0" y="16"/>
                </a:cxn>
                <a:cxn ang="0">
                  <a:pos x="45" y="0"/>
                </a:cxn>
              </a:cxnLst>
              <a:rect l="0" t="0" r="r" b="b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48" name="Freeform 244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/>
              <a:ahLst/>
              <a:cxnLst>
                <a:cxn ang="0">
                  <a:pos x="247" y="317"/>
                </a:cxn>
                <a:cxn ang="0">
                  <a:pos x="261" y="307"/>
                </a:cxn>
                <a:cxn ang="0">
                  <a:pos x="275" y="287"/>
                </a:cxn>
                <a:cxn ang="0">
                  <a:pos x="285" y="256"/>
                </a:cxn>
                <a:cxn ang="0">
                  <a:pos x="292" y="218"/>
                </a:cxn>
                <a:cxn ang="0">
                  <a:pos x="293" y="173"/>
                </a:cxn>
                <a:cxn ang="0">
                  <a:pos x="288" y="120"/>
                </a:cxn>
                <a:cxn ang="0">
                  <a:pos x="274" y="62"/>
                </a:cxn>
                <a:cxn ang="0">
                  <a:pos x="251" y="0"/>
                </a:cxn>
                <a:cxn ang="0">
                  <a:pos x="235" y="5"/>
                </a:cxn>
                <a:cxn ang="0">
                  <a:pos x="219" y="10"/>
                </a:cxn>
                <a:cxn ang="0">
                  <a:pos x="204" y="17"/>
                </a:cxn>
                <a:cxn ang="0">
                  <a:pos x="188" y="22"/>
                </a:cxn>
                <a:cxn ang="0">
                  <a:pos x="172" y="28"/>
                </a:cxn>
                <a:cxn ang="0">
                  <a:pos x="157" y="34"/>
                </a:cxn>
                <a:cxn ang="0">
                  <a:pos x="140" y="40"/>
                </a:cxn>
                <a:cxn ang="0">
                  <a:pos x="125" y="45"/>
                </a:cxn>
                <a:cxn ang="0">
                  <a:pos x="110" y="52"/>
                </a:cxn>
                <a:cxn ang="0">
                  <a:pos x="94" y="58"/>
                </a:cxn>
                <a:cxn ang="0">
                  <a:pos x="78" y="63"/>
                </a:cxn>
                <a:cxn ang="0">
                  <a:pos x="63" y="69"/>
                </a:cxn>
                <a:cxn ang="0">
                  <a:pos x="47" y="75"/>
                </a:cxn>
                <a:cxn ang="0">
                  <a:pos x="31" y="81"/>
                </a:cxn>
                <a:cxn ang="0">
                  <a:pos x="15" y="86"/>
                </a:cxn>
                <a:cxn ang="0">
                  <a:pos x="0" y="92"/>
                </a:cxn>
                <a:cxn ang="0">
                  <a:pos x="15" y="122"/>
                </a:cxn>
                <a:cxn ang="0">
                  <a:pos x="30" y="152"/>
                </a:cxn>
                <a:cxn ang="0">
                  <a:pos x="48" y="177"/>
                </a:cxn>
                <a:cxn ang="0">
                  <a:pos x="65" y="201"/>
                </a:cxn>
                <a:cxn ang="0">
                  <a:pos x="82" y="222"/>
                </a:cxn>
                <a:cxn ang="0">
                  <a:pos x="101" y="242"/>
                </a:cxn>
                <a:cxn ang="0">
                  <a:pos x="119" y="259"/>
                </a:cxn>
                <a:cxn ang="0">
                  <a:pos x="136" y="274"/>
                </a:cxn>
                <a:cxn ang="0">
                  <a:pos x="154" y="287"/>
                </a:cxn>
                <a:cxn ang="0">
                  <a:pos x="171" y="297"/>
                </a:cxn>
                <a:cxn ang="0">
                  <a:pos x="186" y="306"/>
                </a:cxn>
                <a:cxn ang="0">
                  <a:pos x="202" y="312"/>
                </a:cxn>
                <a:cxn ang="0">
                  <a:pos x="215" y="316"/>
                </a:cxn>
                <a:cxn ang="0">
                  <a:pos x="227" y="318"/>
                </a:cxn>
                <a:cxn ang="0">
                  <a:pos x="238" y="319"/>
                </a:cxn>
                <a:cxn ang="0">
                  <a:pos x="247" y="317"/>
                </a:cxn>
              </a:cxnLst>
              <a:rect l="0" t="0" r="r" b="b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49" name="Freeform 245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66"/>
                </a:cxn>
                <a:cxn ang="0">
                  <a:pos x="1064" y="2506"/>
                </a:cxn>
                <a:cxn ang="0">
                  <a:pos x="1314" y="2421"/>
                </a:cxn>
                <a:cxn ang="0">
                  <a:pos x="198" y="0"/>
                </a:cxn>
              </a:cxnLst>
              <a:rect l="0" t="0" r="r" b="b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50" name="Freeform 246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/>
              <a:ahLst/>
              <a:cxnLst>
                <a:cxn ang="0">
                  <a:pos x="235" y="111"/>
                </a:cxn>
                <a:cxn ang="0">
                  <a:pos x="36" y="179"/>
                </a:cxn>
                <a:cxn ang="0">
                  <a:pos x="0" y="97"/>
                </a:cxn>
                <a:cxn ang="0">
                  <a:pos x="70" y="0"/>
                </a:cxn>
                <a:cxn ang="0">
                  <a:pos x="199" y="30"/>
                </a:cxn>
                <a:cxn ang="0">
                  <a:pos x="235" y="111"/>
                </a:cxn>
              </a:cxnLst>
              <a:rect l="0" t="0" r="r" b="b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51" name="Freeform 247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/>
              <a:ahLst/>
              <a:cxnLst>
                <a:cxn ang="0">
                  <a:pos x="0" y="1626"/>
                </a:cxn>
                <a:cxn ang="0">
                  <a:pos x="3650" y="0"/>
                </a:cxn>
                <a:cxn ang="0">
                  <a:pos x="4569" y="1998"/>
                </a:cxn>
                <a:cxn ang="0">
                  <a:pos x="873" y="3641"/>
                </a:cxn>
                <a:cxn ang="0">
                  <a:pos x="0" y="1626"/>
                </a:cxn>
              </a:cxnLst>
              <a:rect l="0" t="0" r="r" b="b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52" name="Freeform 248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/>
              <a:ahLst/>
              <a:cxnLst>
                <a:cxn ang="0">
                  <a:pos x="2496" y="7056"/>
                </a:cxn>
                <a:cxn ang="0">
                  <a:pos x="5894" y="5433"/>
                </a:cxn>
                <a:cxn ang="0">
                  <a:pos x="5912" y="5421"/>
                </a:cxn>
                <a:cxn ang="0">
                  <a:pos x="5927" y="5407"/>
                </a:cxn>
                <a:cxn ang="0">
                  <a:pos x="5941" y="5389"/>
                </a:cxn>
                <a:cxn ang="0">
                  <a:pos x="5950" y="5369"/>
                </a:cxn>
                <a:cxn ang="0">
                  <a:pos x="5955" y="5348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5"/>
                </a:cxn>
                <a:cxn ang="0">
                  <a:pos x="3492" y="47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9"/>
                </a:cxn>
                <a:cxn ang="0">
                  <a:pos x="3420" y="3"/>
                </a:cxn>
                <a:cxn ang="0">
                  <a:pos x="3399" y="0"/>
                </a:cxn>
                <a:cxn ang="0">
                  <a:pos x="3377" y="3"/>
                </a:cxn>
                <a:cxn ang="0">
                  <a:pos x="3357" y="9"/>
                </a:cxn>
                <a:cxn ang="0">
                  <a:pos x="63" y="1487"/>
                </a:cxn>
                <a:cxn ang="0">
                  <a:pos x="45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6"/>
                </a:cxn>
                <a:cxn ang="0">
                  <a:pos x="9" y="1637"/>
                </a:cxn>
                <a:cxn ang="0">
                  <a:pos x="2350" y="7000"/>
                </a:cxn>
                <a:cxn ang="0">
                  <a:pos x="2361" y="7018"/>
                </a:cxn>
                <a:cxn ang="0">
                  <a:pos x="2376" y="7034"/>
                </a:cxn>
                <a:cxn ang="0">
                  <a:pos x="2393" y="7048"/>
                </a:cxn>
                <a:cxn ang="0">
                  <a:pos x="2412" y="7057"/>
                </a:cxn>
                <a:cxn ang="0">
                  <a:pos x="2433" y="7064"/>
                </a:cxn>
                <a:cxn ang="0">
                  <a:pos x="2454" y="7066"/>
                </a:cxn>
                <a:cxn ang="0">
                  <a:pos x="2476" y="7064"/>
                </a:cxn>
                <a:cxn ang="0">
                  <a:pos x="2496" y="7056"/>
                </a:cxn>
              </a:cxnLst>
              <a:rect l="0" t="0" r="r" b="b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53" name="Freeform 249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3" y="0"/>
                </a:cxn>
                <a:cxn ang="0">
                  <a:pos x="70" y="14"/>
                </a:cxn>
                <a:cxn ang="0">
                  <a:pos x="106" y="29"/>
                </a:cxn>
                <a:cxn ang="0">
                  <a:pos x="143" y="44"/>
                </a:cxn>
                <a:cxn ang="0">
                  <a:pos x="180" y="61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8" y="159"/>
                </a:cxn>
                <a:cxn ang="0">
                  <a:pos x="393" y="181"/>
                </a:cxn>
                <a:cxn ang="0">
                  <a:pos x="428" y="204"/>
                </a:cxn>
                <a:cxn ang="0">
                  <a:pos x="461" y="228"/>
                </a:cxn>
                <a:cxn ang="0">
                  <a:pos x="495" y="252"/>
                </a:cxn>
                <a:cxn ang="0">
                  <a:pos x="528" y="279"/>
                </a:cxn>
                <a:cxn ang="0">
                  <a:pos x="560" y="305"/>
                </a:cxn>
                <a:cxn ang="0">
                  <a:pos x="592" y="333"/>
                </a:cxn>
                <a:cxn ang="0">
                  <a:pos x="624" y="361"/>
                </a:cxn>
                <a:cxn ang="0">
                  <a:pos x="654" y="389"/>
                </a:cxn>
                <a:cxn ang="0">
                  <a:pos x="684" y="419"/>
                </a:cxn>
                <a:cxn ang="0">
                  <a:pos x="713" y="450"/>
                </a:cxn>
                <a:cxn ang="0">
                  <a:pos x="742" y="481"/>
                </a:cxn>
                <a:cxn ang="0">
                  <a:pos x="769" y="513"/>
                </a:cxn>
                <a:cxn ang="0">
                  <a:pos x="796" y="545"/>
                </a:cxn>
                <a:cxn ang="0">
                  <a:pos x="822" y="578"/>
                </a:cxn>
                <a:cxn ang="0">
                  <a:pos x="847" y="612"/>
                </a:cxn>
                <a:cxn ang="0">
                  <a:pos x="871" y="647"/>
                </a:cxn>
                <a:cxn ang="0">
                  <a:pos x="895" y="681"/>
                </a:cxn>
                <a:cxn ang="0">
                  <a:pos x="917" y="717"/>
                </a:cxn>
                <a:cxn ang="0">
                  <a:pos x="939" y="754"/>
                </a:cxn>
                <a:cxn ang="0">
                  <a:pos x="959" y="791"/>
                </a:cxn>
                <a:cxn ang="0">
                  <a:pos x="979" y="828"/>
                </a:cxn>
                <a:cxn ang="0">
                  <a:pos x="997" y="866"/>
                </a:cxn>
                <a:cxn ang="0">
                  <a:pos x="1026" y="938"/>
                </a:cxn>
                <a:cxn ang="0">
                  <a:pos x="1053" y="1015"/>
                </a:cxn>
                <a:cxn ang="0">
                  <a:pos x="1075" y="1096"/>
                </a:cxn>
                <a:cxn ang="0">
                  <a:pos x="1095" y="1180"/>
                </a:cxn>
                <a:cxn ang="0">
                  <a:pos x="1110" y="1267"/>
                </a:cxn>
                <a:cxn ang="0">
                  <a:pos x="1121" y="1356"/>
                </a:cxn>
                <a:cxn ang="0">
                  <a:pos x="1130" y="1446"/>
                </a:cxn>
                <a:cxn ang="0">
                  <a:pos x="1134" y="1536"/>
                </a:cxn>
                <a:cxn ang="0">
                  <a:pos x="1134" y="1626"/>
                </a:cxn>
                <a:cxn ang="0">
                  <a:pos x="1131" y="1716"/>
                </a:cxn>
                <a:cxn ang="0">
                  <a:pos x="1122" y="1802"/>
                </a:cxn>
                <a:cxn ang="0">
                  <a:pos x="1111" y="1886"/>
                </a:cxn>
                <a:cxn ang="0">
                  <a:pos x="1096" y="1967"/>
                </a:cxn>
                <a:cxn ang="0">
                  <a:pos x="1076" y="2044"/>
                </a:cxn>
                <a:cxn ang="0">
                  <a:pos x="1053" y="2115"/>
                </a:cxn>
                <a:cxn ang="0">
                  <a:pos x="1025" y="2180"/>
                </a:cxn>
                <a:cxn ang="0">
                  <a:pos x="917" y="2127"/>
                </a:cxn>
              </a:cxnLst>
              <a:rect l="0" t="0" r="r" b="b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54" name="Freeform 250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/>
              <a:ahLst/>
              <a:cxnLst>
                <a:cxn ang="0">
                  <a:pos x="0" y="1625"/>
                </a:cxn>
                <a:cxn ang="0">
                  <a:pos x="3650" y="0"/>
                </a:cxn>
                <a:cxn ang="0">
                  <a:pos x="4569" y="1997"/>
                </a:cxn>
                <a:cxn ang="0">
                  <a:pos x="873" y="3641"/>
                </a:cxn>
                <a:cxn ang="0">
                  <a:pos x="0" y="1625"/>
                </a:cxn>
              </a:cxnLst>
              <a:rect l="0" t="0" r="r" b="b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55" name="Freeform 251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/>
              <a:ahLst/>
              <a:cxnLst>
                <a:cxn ang="0">
                  <a:pos x="2497" y="7056"/>
                </a:cxn>
                <a:cxn ang="0">
                  <a:pos x="5894" y="5432"/>
                </a:cxn>
                <a:cxn ang="0">
                  <a:pos x="5912" y="5421"/>
                </a:cxn>
                <a:cxn ang="0">
                  <a:pos x="5928" y="5406"/>
                </a:cxn>
                <a:cxn ang="0">
                  <a:pos x="5941" y="5388"/>
                </a:cxn>
                <a:cxn ang="0">
                  <a:pos x="5950" y="5368"/>
                </a:cxn>
                <a:cxn ang="0">
                  <a:pos x="5955" y="5347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4"/>
                </a:cxn>
                <a:cxn ang="0">
                  <a:pos x="3492" y="46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8"/>
                </a:cxn>
                <a:cxn ang="0">
                  <a:pos x="3420" y="2"/>
                </a:cxn>
                <a:cxn ang="0">
                  <a:pos x="3399" y="0"/>
                </a:cxn>
                <a:cxn ang="0">
                  <a:pos x="3377" y="2"/>
                </a:cxn>
                <a:cxn ang="0">
                  <a:pos x="3357" y="8"/>
                </a:cxn>
                <a:cxn ang="0">
                  <a:pos x="63" y="1486"/>
                </a:cxn>
                <a:cxn ang="0">
                  <a:pos x="45" y="1497"/>
                </a:cxn>
                <a:cxn ang="0">
                  <a:pos x="30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5"/>
                </a:cxn>
                <a:cxn ang="0">
                  <a:pos x="9" y="1636"/>
                </a:cxn>
                <a:cxn ang="0">
                  <a:pos x="2351" y="6999"/>
                </a:cxn>
                <a:cxn ang="0">
                  <a:pos x="2362" y="7018"/>
                </a:cxn>
                <a:cxn ang="0">
                  <a:pos x="2377" y="7034"/>
                </a:cxn>
                <a:cxn ang="0">
                  <a:pos x="2394" y="7048"/>
                </a:cxn>
                <a:cxn ang="0">
                  <a:pos x="2413" y="7057"/>
                </a:cxn>
                <a:cxn ang="0">
                  <a:pos x="2434" y="7063"/>
                </a:cxn>
                <a:cxn ang="0">
                  <a:pos x="2455" y="7065"/>
                </a:cxn>
                <a:cxn ang="0">
                  <a:pos x="2477" y="7063"/>
                </a:cxn>
                <a:cxn ang="0">
                  <a:pos x="2497" y="7056"/>
                </a:cxn>
              </a:cxnLst>
              <a:rect l="0" t="0" r="r" b="b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56" name="Freeform 252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/>
              <a:ahLst/>
              <a:cxnLst>
                <a:cxn ang="0">
                  <a:pos x="3562" y="1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68" y="1773"/>
                </a:cxn>
                <a:cxn ang="0">
                  <a:pos x="3562" y="183"/>
                </a:cxn>
              </a:cxnLst>
              <a:rect l="0" t="0" r="r" b="b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57" name="Freeform 253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/>
              <a:ahLst/>
              <a:cxnLst>
                <a:cxn ang="0">
                  <a:pos x="3545" y="153"/>
                </a:cxn>
                <a:cxn ang="0">
                  <a:pos x="3538" y="137"/>
                </a:cxn>
                <a:cxn ang="0">
                  <a:pos x="3529" y="120"/>
                </a:cxn>
                <a:cxn ang="0">
                  <a:pos x="3514" y="90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1" y="1665"/>
                </a:cxn>
                <a:cxn ang="0">
                  <a:pos x="31" y="1685"/>
                </a:cxn>
                <a:cxn ang="0">
                  <a:pos x="46" y="1719"/>
                </a:cxn>
                <a:cxn ang="0">
                  <a:pos x="162" y="1700"/>
                </a:cxn>
                <a:cxn ang="0">
                  <a:pos x="348" y="1616"/>
                </a:cxn>
                <a:cxn ang="0">
                  <a:pos x="508" y="1543"/>
                </a:cxn>
                <a:cxn ang="0">
                  <a:pos x="648" y="1480"/>
                </a:cxn>
                <a:cxn ang="0">
                  <a:pos x="776" y="1422"/>
                </a:cxn>
                <a:cxn ang="0">
                  <a:pos x="898" y="1367"/>
                </a:cxn>
                <a:cxn ang="0">
                  <a:pos x="1021" y="1311"/>
                </a:cxn>
                <a:cxn ang="0">
                  <a:pos x="1153" y="1251"/>
                </a:cxn>
                <a:cxn ang="0">
                  <a:pos x="1299" y="1186"/>
                </a:cxn>
                <a:cxn ang="0">
                  <a:pos x="1466" y="1110"/>
                </a:cxn>
                <a:cxn ang="0">
                  <a:pos x="1662" y="1020"/>
                </a:cxn>
                <a:cxn ang="0">
                  <a:pos x="1892" y="916"/>
                </a:cxn>
                <a:cxn ang="0">
                  <a:pos x="2166" y="792"/>
                </a:cxn>
                <a:cxn ang="0">
                  <a:pos x="2488" y="646"/>
                </a:cxn>
                <a:cxn ang="0">
                  <a:pos x="2864" y="474"/>
                </a:cxn>
                <a:cxn ang="0">
                  <a:pos x="3304" y="275"/>
                </a:cxn>
              </a:cxnLst>
              <a:rect l="0" t="0" r="r" b="b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58" name="Freeform 254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/>
              <a:ahLst/>
              <a:cxnLst>
                <a:cxn ang="0">
                  <a:pos x="3534" y="135"/>
                </a:cxn>
                <a:cxn ang="0">
                  <a:pos x="3529" y="123"/>
                </a:cxn>
                <a:cxn ang="0">
                  <a:pos x="3523" y="110"/>
                </a:cxn>
                <a:cxn ang="0">
                  <a:pos x="3511" y="84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3" y="1646"/>
                </a:cxn>
                <a:cxn ang="0">
                  <a:pos x="19" y="1658"/>
                </a:cxn>
                <a:cxn ang="0">
                  <a:pos x="26" y="1674"/>
                </a:cxn>
                <a:cxn ang="0">
                  <a:pos x="37" y="1702"/>
                </a:cxn>
                <a:cxn ang="0">
                  <a:pos x="151" y="1676"/>
                </a:cxn>
                <a:cxn ang="0">
                  <a:pos x="337" y="1592"/>
                </a:cxn>
                <a:cxn ang="0">
                  <a:pos x="497" y="1520"/>
                </a:cxn>
                <a:cxn ang="0">
                  <a:pos x="637" y="1457"/>
                </a:cxn>
                <a:cxn ang="0">
                  <a:pos x="765" y="1399"/>
                </a:cxn>
                <a:cxn ang="0">
                  <a:pos x="886" y="1344"/>
                </a:cxn>
                <a:cxn ang="0">
                  <a:pos x="1010" y="1288"/>
                </a:cxn>
                <a:cxn ang="0">
                  <a:pos x="1141" y="1229"/>
                </a:cxn>
                <a:cxn ang="0">
                  <a:pos x="1287" y="1163"/>
                </a:cxn>
                <a:cxn ang="0">
                  <a:pos x="1455" y="1087"/>
                </a:cxn>
                <a:cxn ang="0">
                  <a:pos x="1650" y="998"/>
                </a:cxn>
                <a:cxn ang="0">
                  <a:pos x="1881" y="894"/>
                </a:cxn>
                <a:cxn ang="0">
                  <a:pos x="2154" y="771"/>
                </a:cxn>
                <a:cxn ang="0">
                  <a:pos x="2477" y="625"/>
                </a:cxn>
                <a:cxn ang="0">
                  <a:pos x="2853" y="453"/>
                </a:cxn>
                <a:cxn ang="0">
                  <a:pos x="3293" y="254"/>
                </a:cxn>
              </a:cxnLst>
              <a:rect l="0" t="0" r="r" b="b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59" name="Freeform 255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/>
              <a:ahLst/>
              <a:cxnLst>
                <a:cxn ang="0">
                  <a:pos x="3522" y="112"/>
                </a:cxn>
                <a:cxn ang="0">
                  <a:pos x="3513" y="9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5" y="1671"/>
                </a:cxn>
                <a:cxn ang="0">
                  <a:pos x="141" y="1651"/>
                </a:cxn>
                <a:cxn ang="0">
                  <a:pos x="326" y="1568"/>
                </a:cxn>
                <a:cxn ang="0">
                  <a:pos x="486" y="1496"/>
                </a:cxn>
                <a:cxn ang="0">
                  <a:pos x="626" y="1433"/>
                </a:cxn>
                <a:cxn ang="0">
                  <a:pos x="754" y="1375"/>
                </a:cxn>
                <a:cxn ang="0">
                  <a:pos x="875" y="1320"/>
                </a:cxn>
                <a:cxn ang="0">
                  <a:pos x="999" y="1264"/>
                </a:cxn>
                <a:cxn ang="0">
                  <a:pos x="1130" y="1205"/>
                </a:cxn>
                <a:cxn ang="0">
                  <a:pos x="1276" y="1140"/>
                </a:cxn>
                <a:cxn ang="0">
                  <a:pos x="1443" y="1064"/>
                </a:cxn>
                <a:cxn ang="0">
                  <a:pos x="1639" y="975"/>
                </a:cxn>
                <a:cxn ang="0">
                  <a:pos x="1870" y="872"/>
                </a:cxn>
                <a:cxn ang="0">
                  <a:pos x="2143" y="749"/>
                </a:cxn>
                <a:cxn ang="0">
                  <a:pos x="2464" y="603"/>
                </a:cxn>
                <a:cxn ang="0">
                  <a:pos x="2841" y="432"/>
                </a:cxn>
                <a:cxn ang="0">
                  <a:pos x="3281" y="234"/>
                </a:cxn>
              </a:cxnLst>
              <a:rect l="0" t="0" r="r" b="b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60" name="Freeform 256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/>
              <a:ahLst/>
              <a:cxnLst>
                <a:cxn ang="0">
                  <a:pos x="3513" y="96"/>
                </a:cxn>
                <a:cxn ang="0">
                  <a:pos x="3508" y="8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2" y="1644"/>
                </a:cxn>
                <a:cxn ang="0">
                  <a:pos x="18" y="1657"/>
                </a:cxn>
                <a:cxn ang="0">
                  <a:pos x="130" y="1627"/>
                </a:cxn>
                <a:cxn ang="0">
                  <a:pos x="315" y="1543"/>
                </a:cxn>
                <a:cxn ang="0">
                  <a:pos x="474" y="1472"/>
                </a:cxn>
                <a:cxn ang="0">
                  <a:pos x="615" y="1408"/>
                </a:cxn>
                <a:cxn ang="0">
                  <a:pos x="743" y="1352"/>
                </a:cxn>
                <a:cxn ang="0">
                  <a:pos x="864" y="1297"/>
                </a:cxn>
                <a:cxn ang="0">
                  <a:pos x="987" y="1241"/>
                </a:cxn>
                <a:cxn ang="0">
                  <a:pos x="1119" y="1182"/>
                </a:cxn>
                <a:cxn ang="0">
                  <a:pos x="1265" y="1116"/>
                </a:cxn>
                <a:cxn ang="0">
                  <a:pos x="1432" y="1042"/>
                </a:cxn>
                <a:cxn ang="0">
                  <a:pos x="1628" y="953"/>
                </a:cxn>
                <a:cxn ang="0">
                  <a:pos x="1859" y="850"/>
                </a:cxn>
                <a:cxn ang="0">
                  <a:pos x="2132" y="726"/>
                </a:cxn>
                <a:cxn ang="0">
                  <a:pos x="2453" y="582"/>
                </a:cxn>
                <a:cxn ang="0">
                  <a:pos x="2830" y="412"/>
                </a:cxn>
                <a:cxn ang="0">
                  <a:pos x="3269" y="214"/>
                </a:cxn>
              </a:cxnLst>
              <a:rect l="0" t="0" r="r" b="b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61" name="Freeform 257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/>
              <a:ahLst/>
              <a:cxnLst>
                <a:cxn ang="0">
                  <a:pos x="3503" y="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13" y="1649"/>
                </a:cxn>
                <a:cxn ang="0">
                  <a:pos x="3503" y="83"/>
                </a:cxn>
              </a:cxnLst>
              <a:rect l="0" t="0" r="r" b="b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62" name="Freeform 258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7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63" name="Freeform 259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/>
              <a:ahLst/>
              <a:cxnLst>
                <a:cxn ang="0">
                  <a:pos x="8" y="1596"/>
                </a:cxn>
                <a:cxn ang="0">
                  <a:pos x="0" y="1577"/>
                </a:cxn>
                <a:cxn ang="0">
                  <a:pos x="3513" y="0"/>
                </a:cxn>
                <a:cxn ang="0">
                  <a:pos x="3529" y="38"/>
                </a:cxn>
                <a:cxn ang="0">
                  <a:pos x="16" y="1614"/>
                </a:cxn>
                <a:cxn ang="0">
                  <a:pos x="8" y="1596"/>
                </a:cxn>
              </a:cxnLst>
              <a:rect l="0" t="0" r="r" b="b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64" name="Freeform 260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19" y="40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2" y="0"/>
                </a:cxn>
                <a:cxn ang="0">
                  <a:pos x="28" y="37"/>
                </a:cxn>
              </a:cxnLst>
              <a:rect l="0" t="0" r="r" b="b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65" name="Freeform 261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6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66" name="Freeform 262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/>
              <a:ahLst/>
              <a:cxnLst>
                <a:cxn ang="0">
                  <a:pos x="8" y="1614"/>
                </a:cxn>
                <a:cxn ang="0">
                  <a:pos x="0" y="1595"/>
                </a:cxn>
                <a:cxn ang="0">
                  <a:pos x="3531" y="0"/>
                </a:cxn>
                <a:cxn ang="0">
                  <a:pos x="3547" y="38"/>
                </a:cxn>
                <a:cxn ang="0">
                  <a:pos x="17" y="1633"/>
                </a:cxn>
                <a:cxn ang="0">
                  <a:pos x="8" y="1614"/>
                </a:cxn>
              </a:cxnLst>
              <a:rect l="0" t="0" r="r" b="b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67" name="Freeform 263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/>
              <a:ahLst/>
              <a:cxnLst>
                <a:cxn ang="0">
                  <a:pos x="29" y="38"/>
                </a:cxn>
                <a:cxn ang="0">
                  <a:pos x="19" y="40"/>
                </a:cxn>
                <a:cxn ang="0">
                  <a:pos x="12" y="38"/>
                </a:cxn>
                <a:cxn ang="0">
                  <a:pos x="6" y="34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29" y="38"/>
                </a:cxn>
              </a:cxnLst>
              <a:rect l="0" t="0" r="r" b="b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68" name="Freeform 264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1"/>
                </a:cxn>
                <a:cxn ang="0">
                  <a:pos x="1031" y="2186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80" y="2058"/>
                </a:cxn>
                <a:cxn ang="0">
                  <a:pos x="745" y="2036"/>
                </a:cxn>
                <a:cxn ang="0">
                  <a:pos x="711" y="2012"/>
                </a:cxn>
                <a:cxn ang="0">
                  <a:pos x="677" y="1988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9" y="1911"/>
                </a:cxn>
                <a:cxn ang="0">
                  <a:pos x="547" y="1884"/>
                </a:cxn>
                <a:cxn ang="0">
                  <a:pos x="515" y="1856"/>
                </a:cxn>
                <a:cxn ang="0">
                  <a:pos x="485" y="1827"/>
                </a:cxn>
                <a:cxn ang="0">
                  <a:pos x="455" y="1797"/>
                </a:cxn>
                <a:cxn ang="0">
                  <a:pos x="426" y="1767"/>
                </a:cxn>
                <a:cxn ang="0">
                  <a:pos x="397" y="1736"/>
                </a:cxn>
                <a:cxn ang="0">
                  <a:pos x="370" y="1705"/>
                </a:cxn>
                <a:cxn ang="0">
                  <a:pos x="342" y="1672"/>
                </a:cxn>
                <a:cxn ang="0">
                  <a:pos x="316" y="1638"/>
                </a:cxn>
                <a:cxn ang="0">
                  <a:pos x="291" y="1604"/>
                </a:cxn>
                <a:cxn ang="0">
                  <a:pos x="267" y="1571"/>
                </a:cxn>
                <a:cxn ang="0">
                  <a:pos x="243" y="1536"/>
                </a:cxn>
                <a:cxn ang="0">
                  <a:pos x="221" y="1500"/>
                </a:cxn>
                <a:cxn ang="0">
                  <a:pos x="199" y="1463"/>
                </a:cxn>
                <a:cxn ang="0">
                  <a:pos x="178" y="1427"/>
                </a:cxn>
                <a:cxn ang="0">
                  <a:pos x="158" y="1389"/>
                </a:cxn>
                <a:cxn ang="0">
                  <a:pos x="140" y="1351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70" y="1164"/>
                </a:cxn>
                <a:cxn ang="0">
                  <a:pos x="49" y="1083"/>
                </a:cxn>
                <a:cxn ang="0">
                  <a:pos x="32" y="997"/>
                </a:cxn>
                <a:cxn ang="0">
                  <a:pos x="19" y="910"/>
                </a:cxn>
                <a:cxn ang="0">
                  <a:pos x="8" y="822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1"/>
                </a:cxn>
                <a:cxn ang="0">
                  <a:pos x="8" y="463"/>
                </a:cxn>
                <a:cxn ang="0">
                  <a:pos x="18" y="375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9" y="136"/>
                </a:cxn>
                <a:cxn ang="0">
                  <a:pos x="94" y="65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69" name="Freeform 265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2"/>
                </a:cxn>
                <a:cxn ang="0">
                  <a:pos x="1030" y="2187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79" y="2058"/>
                </a:cxn>
                <a:cxn ang="0">
                  <a:pos x="745" y="2036"/>
                </a:cxn>
                <a:cxn ang="0">
                  <a:pos x="711" y="2013"/>
                </a:cxn>
                <a:cxn ang="0">
                  <a:pos x="676" y="1989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8" y="1912"/>
                </a:cxn>
                <a:cxn ang="0">
                  <a:pos x="547" y="1884"/>
                </a:cxn>
                <a:cxn ang="0">
                  <a:pos x="515" y="1857"/>
                </a:cxn>
                <a:cxn ang="0">
                  <a:pos x="485" y="1827"/>
                </a:cxn>
                <a:cxn ang="0">
                  <a:pos x="455" y="1798"/>
                </a:cxn>
                <a:cxn ang="0">
                  <a:pos x="425" y="1767"/>
                </a:cxn>
                <a:cxn ang="0">
                  <a:pos x="397" y="1737"/>
                </a:cxn>
                <a:cxn ang="0">
                  <a:pos x="369" y="1705"/>
                </a:cxn>
                <a:cxn ang="0">
                  <a:pos x="342" y="1672"/>
                </a:cxn>
                <a:cxn ang="0">
                  <a:pos x="316" y="1639"/>
                </a:cxn>
                <a:cxn ang="0">
                  <a:pos x="291" y="1605"/>
                </a:cxn>
                <a:cxn ang="0">
                  <a:pos x="266" y="1571"/>
                </a:cxn>
                <a:cxn ang="0">
                  <a:pos x="243" y="1536"/>
                </a:cxn>
                <a:cxn ang="0">
                  <a:pos x="220" y="1500"/>
                </a:cxn>
                <a:cxn ang="0">
                  <a:pos x="199" y="1464"/>
                </a:cxn>
                <a:cxn ang="0">
                  <a:pos x="178" y="1428"/>
                </a:cxn>
                <a:cxn ang="0">
                  <a:pos x="158" y="1390"/>
                </a:cxn>
                <a:cxn ang="0">
                  <a:pos x="140" y="1352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69" y="1164"/>
                </a:cxn>
                <a:cxn ang="0">
                  <a:pos x="49" y="1083"/>
                </a:cxn>
                <a:cxn ang="0">
                  <a:pos x="32" y="998"/>
                </a:cxn>
                <a:cxn ang="0">
                  <a:pos x="18" y="910"/>
                </a:cxn>
                <a:cxn ang="0">
                  <a:pos x="8" y="823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2"/>
                </a:cxn>
                <a:cxn ang="0">
                  <a:pos x="8" y="463"/>
                </a:cxn>
                <a:cxn ang="0">
                  <a:pos x="17" y="376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8" y="136"/>
                </a:cxn>
                <a:cxn ang="0">
                  <a:pos x="94" y="66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70" name="Freeform 266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2" y="0"/>
                </a:cxn>
                <a:cxn ang="0">
                  <a:pos x="69" y="14"/>
                </a:cxn>
                <a:cxn ang="0">
                  <a:pos x="106" y="29"/>
                </a:cxn>
                <a:cxn ang="0">
                  <a:pos x="142" y="44"/>
                </a:cxn>
                <a:cxn ang="0">
                  <a:pos x="179" y="60"/>
                </a:cxn>
                <a:cxn ang="0">
                  <a:pos x="216" y="78"/>
                </a:cxn>
                <a:cxn ang="0">
                  <a:pos x="252" y="96"/>
                </a:cxn>
                <a:cxn ang="0">
                  <a:pos x="287" y="116"/>
                </a:cxn>
                <a:cxn ang="0">
                  <a:pos x="323" y="136"/>
                </a:cxn>
                <a:cxn ang="0">
                  <a:pos x="358" y="159"/>
                </a:cxn>
                <a:cxn ang="0">
                  <a:pos x="392" y="181"/>
                </a:cxn>
                <a:cxn ang="0">
                  <a:pos x="427" y="204"/>
                </a:cxn>
                <a:cxn ang="0">
                  <a:pos x="461" y="228"/>
                </a:cxn>
                <a:cxn ang="0">
                  <a:pos x="494" y="252"/>
                </a:cxn>
                <a:cxn ang="0">
                  <a:pos x="527" y="279"/>
                </a:cxn>
                <a:cxn ang="0">
                  <a:pos x="560" y="305"/>
                </a:cxn>
                <a:cxn ang="0">
                  <a:pos x="591" y="332"/>
                </a:cxn>
                <a:cxn ang="0">
                  <a:pos x="623" y="361"/>
                </a:cxn>
                <a:cxn ang="0">
                  <a:pos x="653" y="389"/>
                </a:cxn>
                <a:cxn ang="0">
                  <a:pos x="683" y="419"/>
                </a:cxn>
                <a:cxn ang="0">
                  <a:pos x="713" y="449"/>
                </a:cxn>
                <a:cxn ang="0">
                  <a:pos x="741" y="481"/>
                </a:cxn>
                <a:cxn ang="0">
                  <a:pos x="769" y="513"/>
                </a:cxn>
                <a:cxn ang="0">
                  <a:pos x="795" y="545"/>
                </a:cxn>
                <a:cxn ang="0">
                  <a:pos x="822" y="578"/>
                </a:cxn>
                <a:cxn ang="0">
                  <a:pos x="846" y="612"/>
                </a:cxn>
                <a:cxn ang="0">
                  <a:pos x="871" y="647"/>
                </a:cxn>
                <a:cxn ang="0">
                  <a:pos x="894" y="681"/>
                </a:cxn>
                <a:cxn ang="0">
                  <a:pos x="917" y="717"/>
                </a:cxn>
                <a:cxn ang="0">
                  <a:pos x="938" y="754"/>
                </a:cxn>
                <a:cxn ang="0">
                  <a:pos x="958" y="791"/>
                </a:cxn>
                <a:cxn ang="0">
                  <a:pos x="978" y="828"/>
                </a:cxn>
                <a:cxn ang="0">
                  <a:pos x="996" y="866"/>
                </a:cxn>
                <a:cxn ang="0">
                  <a:pos x="1026" y="938"/>
                </a:cxn>
                <a:cxn ang="0">
                  <a:pos x="1052" y="1015"/>
                </a:cxn>
                <a:cxn ang="0">
                  <a:pos x="1075" y="1096"/>
                </a:cxn>
                <a:cxn ang="0">
                  <a:pos x="1094" y="1180"/>
                </a:cxn>
                <a:cxn ang="0">
                  <a:pos x="1109" y="1266"/>
                </a:cxn>
                <a:cxn ang="0">
                  <a:pos x="1121" y="1356"/>
                </a:cxn>
                <a:cxn ang="0">
                  <a:pos x="1129" y="1446"/>
                </a:cxn>
                <a:cxn ang="0">
                  <a:pos x="1133" y="1536"/>
                </a:cxn>
                <a:cxn ang="0">
                  <a:pos x="1133" y="1626"/>
                </a:cxn>
                <a:cxn ang="0">
                  <a:pos x="1130" y="1716"/>
                </a:cxn>
                <a:cxn ang="0">
                  <a:pos x="1122" y="1802"/>
                </a:cxn>
                <a:cxn ang="0">
                  <a:pos x="1110" y="1886"/>
                </a:cxn>
                <a:cxn ang="0">
                  <a:pos x="1095" y="1967"/>
                </a:cxn>
                <a:cxn ang="0">
                  <a:pos x="1076" y="2043"/>
                </a:cxn>
                <a:cxn ang="0">
                  <a:pos x="1052" y="2115"/>
                </a:cxn>
                <a:cxn ang="0">
                  <a:pos x="1025" y="2181"/>
                </a:cxn>
                <a:cxn ang="0">
                  <a:pos x="917" y="2127"/>
                </a:cxn>
              </a:cxnLst>
              <a:rect l="0" t="0" r="r" b="b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71" name="Freeform 267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/>
              <a:ahLst/>
              <a:cxnLst>
                <a:cxn ang="0">
                  <a:pos x="918" y="2126"/>
                </a:cxn>
                <a:cxn ang="0">
                  <a:pos x="0" y="130"/>
                </a:cxn>
                <a:cxn ang="0">
                  <a:pos x="33" y="0"/>
                </a:cxn>
                <a:cxn ang="0">
                  <a:pos x="70" y="13"/>
                </a:cxn>
                <a:cxn ang="0">
                  <a:pos x="107" y="28"/>
                </a:cxn>
                <a:cxn ang="0">
                  <a:pos x="143" y="43"/>
                </a:cxn>
                <a:cxn ang="0">
                  <a:pos x="180" y="60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9" y="158"/>
                </a:cxn>
                <a:cxn ang="0">
                  <a:pos x="393" y="180"/>
                </a:cxn>
                <a:cxn ang="0">
                  <a:pos x="428" y="203"/>
                </a:cxn>
                <a:cxn ang="0">
                  <a:pos x="462" y="227"/>
                </a:cxn>
                <a:cxn ang="0">
                  <a:pos x="495" y="252"/>
                </a:cxn>
                <a:cxn ang="0">
                  <a:pos x="528" y="278"/>
                </a:cxn>
                <a:cxn ang="0">
                  <a:pos x="561" y="304"/>
                </a:cxn>
                <a:cxn ang="0">
                  <a:pos x="592" y="332"/>
                </a:cxn>
                <a:cxn ang="0">
                  <a:pos x="624" y="360"/>
                </a:cxn>
                <a:cxn ang="0">
                  <a:pos x="654" y="389"/>
                </a:cxn>
                <a:cxn ang="0">
                  <a:pos x="684" y="418"/>
                </a:cxn>
                <a:cxn ang="0">
                  <a:pos x="714" y="449"/>
                </a:cxn>
                <a:cxn ang="0">
                  <a:pos x="742" y="480"/>
                </a:cxn>
                <a:cxn ang="0">
                  <a:pos x="770" y="512"/>
                </a:cxn>
                <a:cxn ang="0">
                  <a:pos x="796" y="545"/>
                </a:cxn>
                <a:cxn ang="0">
                  <a:pos x="823" y="577"/>
                </a:cxn>
                <a:cxn ang="0">
                  <a:pos x="847" y="611"/>
                </a:cxn>
                <a:cxn ang="0">
                  <a:pos x="872" y="646"/>
                </a:cxn>
                <a:cxn ang="0">
                  <a:pos x="895" y="681"/>
                </a:cxn>
                <a:cxn ang="0">
                  <a:pos x="918" y="717"/>
                </a:cxn>
                <a:cxn ang="0">
                  <a:pos x="939" y="754"/>
                </a:cxn>
                <a:cxn ang="0">
                  <a:pos x="959" y="790"/>
                </a:cxn>
                <a:cxn ang="0">
                  <a:pos x="979" y="827"/>
                </a:cxn>
                <a:cxn ang="0">
                  <a:pos x="997" y="865"/>
                </a:cxn>
                <a:cxn ang="0">
                  <a:pos x="1027" y="937"/>
                </a:cxn>
                <a:cxn ang="0">
                  <a:pos x="1053" y="1014"/>
                </a:cxn>
                <a:cxn ang="0">
                  <a:pos x="1076" y="1095"/>
                </a:cxn>
                <a:cxn ang="0">
                  <a:pos x="1095" y="1179"/>
                </a:cxn>
                <a:cxn ang="0">
                  <a:pos x="1110" y="1266"/>
                </a:cxn>
                <a:cxn ang="0">
                  <a:pos x="1122" y="1355"/>
                </a:cxn>
                <a:cxn ang="0">
                  <a:pos x="1130" y="1445"/>
                </a:cxn>
                <a:cxn ang="0">
                  <a:pos x="1134" y="1536"/>
                </a:cxn>
                <a:cxn ang="0">
                  <a:pos x="1134" y="1625"/>
                </a:cxn>
                <a:cxn ang="0">
                  <a:pos x="1131" y="1715"/>
                </a:cxn>
                <a:cxn ang="0">
                  <a:pos x="1123" y="1801"/>
                </a:cxn>
                <a:cxn ang="0">
                  <a:pos x="1111" y="1886"/>
                </a:cxn>
                <a:cxn ang="0">
                  <a:pos x="1096" y="1966"/>
                </a:cxn>
                <a:cxn ang="0">
                  <a:pos x="1077" y="2043"/>
                </a:cxn>
                <a:cxn ang="0">
                  <a:pos x="1053" y="2115"/>
                </a:cxn>
                <a:cxn ang="0">
                  <a:pos x="1026" y="2180"/>
                </a:cxn>
                <a:cxn ang="0">
                  <a:pos x="918" y="2126"/>
                </a:cxn>
              </a:cxnLst>
              <a:rect l="0" t="0" r="r" b="b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72" name="Freeform 268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/>
              <a:ahLst/>
              <a:cxnLst>
                <a:cxn ang="0">
                  <a:pos x="1404" y="4112"/>
                </a:cxn>
                <a:cxn ang="0">
                  <a:pos x="3622" y="3023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2"/>
                </a:cxn>
              </a:cxnLst>
              <a:rect l="0" t="0" r="r" b="b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73" name="Freeform 269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/>
              <a:ahLst/>
              <a:cxnLst>
                <a:cxn ang="0">
                  <a:pos x="1404" y="4113"/>
                </a:cxn>
                <a:cxn ang="0">
                  <a:pos x="3622" y="3024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3"/>
                </a:cxn>
              </a:cxnLst>
              <a:rect l="0" t="0" r="r" b="b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74" name="Freeform 270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/>
              <a:ahLst/>
              <a:cxnLst>
                <a:cxn ang="0">
                  <a:pos x="1335" y="3913"/>
                </a:cxn>
                <a:cxn ang="0">
                  <a:pos x="3446" y="2878"/>
                </a:cxn>
                <a:cxn ang="0">
                  <a:pos x="2111" y="0"/>
                </a:cxn>
                <a:cxn ang="0">
                  <a:pos x="0" y="942"/>
                </a:cxn>
                <a:cxn ang="0">
                  <a:pos x="1335" y="3913"/>
                </a:cxn>
              </a:cxnLst>
              <a:rect l="0" t="0" r="r" b="b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75" name="Freeform 271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/>
              <a:ahLst/>
              <a:cxnLst>
                <a:cxn ang="0">
                  <a:pos x="431" y="186"/>
                </a:cxn>
                <a:cxn ang="0">
                  <a:pos x="79" y="343"/>
                </a:cxn>
                <a:cxn ang="0">
                  <a:pos x="0" y="157"/>
                </a:cxn>
                <a:cxn ang="0">
                  <a:pos x="352" y="0"/>
                </a:cxn>
                <a:cxn ang="0">
                  <a:pos x="431" y="186"/>
                </a:cxn>
              </a:cxnLst>
              <a:rect l="0" t="0" r="r" b="b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76" name="Freeform 272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/>
              <a:ahLst/>
              <a:cxnLst>
                <a:cxn ang="0">
                  <a:pos x="347" y="126"/>
                </a:cxn>
                <a:cxn ang="0">
                  <a:pos x="53" y="257"/>
                </a:cxn>
                <a:cxn ang="0">
                  <a:pos x="0" y="132"/>
                </a:cxn>
                <a:cxn ang="0">
                  <a:pos x="294" y="0"/>
                </a:cxn>
                <a:cxn ang="0">
                  <a:pos x="347" y="126"/>
                </a:cxn>
              </a:cxnLst>
              <a:rect l="0" t="0" r="r" b="b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77" name="Freeform 273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/>
              <a:ahLst/>
              <a:cxnLst>
                <a:cxn ang="0">
                  <a:pos x="5" y="73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3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4" y="232"/>
                </a:cxn>
                <a:cxn ang="0">
                  <a:pos x="60" y="228"/>
                </a:cxn>
                <a:cxn ang="0">
                  <a:pos x="56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5" y="73"/>
                </a:cxn>
              </a:cxnLst>
              <a:rect l="0" t="0" r="r" b="b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78" name="Freeform 274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2" y="0"/>
                </a:cxn>
                <a:cxn ang="0">
                  <a:pos x="146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4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79" name="Freeform 275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7"/>
                </a:cxn>
                <a:cxn ang="0">
                  <a:pos x="118" y="85"/>
                </a:cxn>
                <a:cxn ang="0">
                  <a:pos x="118" y="95"/>
                </a:cxn>
                <a:cxn ang="0">
                  <a:pos x="116" y="103"/>
                </a:cxn>
                <a:cxn ang="0">
                  <a:pos x="112" y="108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7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7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3" y="1"/>
                </a:cxn>
                <a:cxn ang="0">
                  <a:pos x="88" y="6"/>
                </a:cxn>
              </a:cxnLst>
              <a:rect l="0" t="0" r="r" b="b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80" name="Freeform 276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/>
              <a:ahLst/>
              <a:cxnLst>
                <a:cxn ang="0">
                  <a:pos x="287" y="186"/>
                </a:cxn>
                <a:cxn ang="0">
                  <a:pos x="78" y="280"/>
                </a:cxn>
                <a:cxn ang="0">
                  <a:pos x="0" y="93"/>
                </a:cxn>
                <a:cxn ang="0">
                  <a:pos x="210" y="0"/>
                </a:cxn>
                <a:cxn ang="0">
                  <a:pos x="287" y="186"/>
                </a:cxn>
              </a:cxnLst>
              <a:rect l="0" t="0" r="r" b="b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81" name="Freeform 277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/>
              <a:ahLst/>
              <a:cxnLst>
                <a:cxn ang="0">
                  <a:pos x="227" y="125"/>
                </a:cxn>
                <a:cxn ang="0">
                  <a:pos x="53" y="203"/>
                </a:cxn>
                <a:cxn ang="0">
                  <a:pos x="0" y="78"/>
                </a:cxn>
                <a:cxn ang="0">
                  <a:pos x="175" y="0"/>
                </a:cxn>
                <a:cxn ang="0">
                  <a:pos x="227" y="125"/>
                </a:cxn>
              </a:cxnLst>
              <a:rect l="0" t="0" r="r" b="b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82" name="Freeform 278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/>
              <a:ahLst/>
              <a:cxnLst>
                <a:cxn ang="0">
                  <a:pos x="4" y="72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2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3" y="232"/>
                </a:cxn>
                <a:cxn ang="0">
                  <a:pos x="59" y="227"/>
                </a:cxn>
                <a:cxn ang="0">
                  <a:pos x="55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4" y="72"/>
                </a:cxn>
              </a:cxnLst>
              <a:rect l="0" t="0" r="r" b="b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83" name="Freeform 279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1" y="0"/>
                </a:cxn>
                <a:cxn ang="0">
                  <a:pos x="145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3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84" name="Freeform 280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8"/>
                </a:cxn>
                <a:cxn ang="0">
                  <a:pos x="118" y="86"/>
                </a:cxn>
                <a:cxn ang="0">
                  <a:pos x="119" y="95"/>
                </a:cxn>
                <a:cxn ang="0">
                  <a:pos x="117" y="103"/>
                </a:cxn>
                <a:cxn ang="0">
                  <a:pos x="112" y="109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8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2" y="1"/>
                </a:cxn>
                <a:cxn ang="0">
                  <a:pos x="88" y="6"/>
                </a:cxn>
              </a:cxnLst>
              <a:rect l="0" t="0" r="r" b="b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85" name="Freeform 281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/>
              <a:ahLst/>
              <a:cxnLst>
                <a:cxn ang="0">
                  <a:pos x="50" y="104"/>
                </a:cxn>
                <a:cxn ang="0">
                  <a:pos x="40" y="103"/>
                </a:cxn>
                <a:cxn ang="0">
                  <a:pos x="31" y="99"/>
                </a:cxn>
                <a:cxn ang="0">
                  <a:pos x="23" y="95"/>
                </a:cxn>
                <a:cxn ang="0">
                  <a:pos x="15" y="89"/>
                </a:cxn>
                <a:cxn ang="0">
                  <a:pos x="8" y="80"/>
                </a:cxn>
                <a:cxn ang="0">
                  <a:pos x="4" y="72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1" y="41"/>
                </a:cxn>
                <a:cxn ang="0">
                  <a:pos x="4" y="32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70" y="5"/>
                </a:cxn>
                <a:cxn ang="0">
                  <a:pos x="78" y="9"/>
                </a:cxn>
                <a:cxn ang="0">
                  <a:pos x="86" y="15"/>
                </a:cxn>
                <a:cxn ang="0">
                  <a:pos x="92" y="23"/>
                </a:cxn>
                <a:cxn ang="0">
                  <a:pos x="96" y="32"/>
                </a:cxn>
                <a:cxn ang="0">
                  <a:pos x="99" y="41"/>
                </a:cxn>
                <a:cxn ang="0">
                  <a:pos x="100" y="52"/>
                </a:cxn>
                <a:cxn ang="0">
                  <a:pos x="99" y="62"/>
                </a:cxn>
                <a:cxn ang="0">
                  <a:pos x="96" y="72"/>
                </a:cxn>
                <a:cxn ang="0">
                  <a:pos x="92" y="80"/>
                </a:cxn>
                <a:cxn ang="0">
                  <a:pos x="86" y="89"/>
                </a:cxn>
                <a:cxn ang="0">
                  <a:pos x="78" y="95"/>
                </a:cxn>
                <a:cxn ang="0">
                  <a:pos x="70" y="99"/>
                </a:cxn>
                <a:cxn ang="0">
                  <a:pos x="60" y="103"/>
                </a:cxn>
                <a:cxn ang="0">
                  <a:pos x="50" y="104"/>
                </a:cxn>
              </a:cxnLst>
              <a:rect l="0" t="0" r="r" b="b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86" name="Freeform 282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39" y="102"/>
                </a:cxn>
                <a:cxn ang="0">
                  <a:pos x="30" y="99"/>
                </a:cxn>
                <a:cxn ang="0">
                  <a:pos x="22" y="95"/>
                </a:cxn>
                <a:cxn ang="0">
                  <a:pos x="14" y="88"/>
                </a:cxn>
                <a:cxn ang="0">
                  <a:pos x="8" y="80"/>
                </a:cxn>
                <a:cxn ang="0">
                  <a:pos x="4" y="71"/>
                </a:cxn>
                <a:cxn ang="0">
                  <a:pos x="1" y="62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4" y="31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8"/>
                </a:cxn>
                <a:cxn ang="0">
                  <a:pos x="30" y="4"/>
                </a:cxn>
                <a:cxn ang="0">
                  <a:pos x="39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9" y="4"/>
                </a:cxn>
                <a:cxn ang="0">
                  <a:pos x="77" y="8"/>
                </a:cxn>
                <a:cxn ang="0">
                  <a:pos x="85" y="15"/>
                </a:cxn>
                <a:cxn ang="0">
                  <a:pos x="91" y="23"/>
                </a:cxn>
                <a:cxn ang="0">
                  <a:pos x="96" y="31"/>
                </a:cxn>
                <a:cxn ang="0">
                  <a:pos x="99" y="41"/>
                </a:cxn>
                <a:cxn ang="0">
                  <a:pos x="100" y="51"/>
                </a:cxn>
                <a:cxn ang="0">
                  <a:pos x="99" y="62"/>
                </a:cxn>
                <a:cxn ang="0">
                  <a:pos x="96" y="71"/>
                </a:cxn>
                <a:cxn ang="0">
                  <a:pos x="91" y="80"/>
                </a:cxn>
                <a:cxn ang="0">
                  <a:pos x="85" y="88"/>
                </a:cxn>
                <a:cxn ang="0">
                  <a:pos x="77" y="95"/>
                </a:cxn>
                <a:cxn ang="0">
                  <a:pos x="69" y="99"/>
                </a:cxn>
                <a:cxn ang="0">
                  <a:pos x="60" y="102"/>
                </a:cxn>
                <a:cxn ang="0">
                  <a:pos x="50" y="103"/>
                </a:cxn>
              </a:cxnLst>
              <a:rect l="0" t="0" r="r" b="b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87" name="Freeform 283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/>
              <a:ahLst/>
              <a:cxnLst>
                <a:cxn ang="0">
                  <a:pos x="28" y="57"/>
                </a:cxn>
                <a:cxn ang="0">
                  <a:pos x="16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7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9"/>
                </a:cxn>
                <a:cxn ang="0">
                  <a:pos x="39" y="55"/>
                </a:cxn>
                <a:cxn ang="0">
                  <a:pos x="28" y="57"/>
                </a:cxn>
              </a:cxnLst>
              <a:rect l="0" t="0" r="r" b="b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88" name="Freeform 284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17" y="54"/>
                </a:cxn>
                <a:cxn ang="0">
                  <a:pos x="9" y="48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6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8"/>
                </a:cxn>
                <a:cxn ang="0">
                  <a:pos x="39" y="54"/>
                </a:cxn>
                <a:cxn ang="0">
                  <a:pos x="28" y="56"/>
                </a:cxn>
              </a:cxnLst>
              <a:rect l="0" t="0" r="r" b="b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89" name="Freeform 285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0" y="222"/>
                </a:cxn>
                <a:cxn ang="0">
                  <a:pos x="125" y="522"/>
                </a:cxn>
                <a:cxn ang="0">
                  <a:pos x="624" y="301"/>
                </a:cxn>
                <a:cxn ang="0">
                  <a:pos x="498" y="0"/>
                </a:cxn>
              </a:cxnLst>
              <a:rect l="0" t="0" r="r" b="b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90" name="Freeform 286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211"/>
                </a:cxn>
                <a:cxn ang="0">
                  <a:pos x="114" y="484"/>
                </a:cxn>
                <a:cxn ang="0">
                  <a:pos x="589" y="273"/>
                </a:cxn>
                <a:cxn ang="0">
                  <a:pos x="474" y="0"/>
                </a:cxn>
              </a:cxnLst>
              <a:rect l="0" t="0" r="r" b="b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91" name="Freeform 287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0" y="211"/>
                </a:cxn>
                <a:cxn ang="0">
                  <a:pos x="108" y="471"/>
                </a:cxn>
                <a:cxn ang="0">
                  <a:pos x="583" y="260"/>
                </a:cxn>
                <a:cxn ang="0">
                  <a:pos x="473" y="0"/>
                </a:cxn>
              </a:cxnLst>
              <a:rect l="0" t="0" r="r" b="b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92" name="Freeform 288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/>
              <a:ahLst/>
              <a:cxnLst>
                <a:cxn ang="0">
                  <a:pos x="159" y="223"/>
                </a:cxn>
                <a:cxn ang="0">
                  <a:pos x="137" y="231"/>
                </a:cxn>
                <a:cxn ang="0">
                  <a:pos x="115" y="234"/>
                </a:cxn>
                <a:cxn ang="0">
                  <a:pos x="93" y="232"/>
                </a:cxn>
                <a:cxn ang="0">
                  <a:pos x="73" y="225"/>
                </a:cxn>
                <a:cxn ang="0">
                  <a:pos x="54" y="215"/>
                </a:cxn>
                <a:cxn ang="0">
                  <a:pos x="36" y="201"/>
                </a:cxn>
                <a:cxn ang="0">
                  <a:pos x="22" y="184"/>
                </a:cxn>
                <a:cxn ang="0">
                  <a:pos x="11" y="163"/>
                </a:cxn>
                <a:cxn ang="0">
                  <a:pos x="4" y="141"/>
                </a:cxn>
                <a:cxn ang="0">
                  <a:pos x="0" y="118"/>
                </a:cxn>
                <a:cxn ang="0">
                  <a:pos x="3" y="96"/>
                </a:cxn>
                <a:cxn ang="0">
                  <a:pos x="9" y="74"/>
                </a:cxn>
                <a:cxn ang="0">
                  <a:pos x="19" y="55"/>
                </a:cxn>
                <a:cxn ang="0">
                  <a:pos x="32" y="37"/>
                </a:cxn>
                <a:cxn ang="0">
                  <a:pos x="48" y="22"/>
                </a:cxn>
                <a:cxn ang="0">
                  <a:pos x="69" y="10"/>
                </a:cxn>
                <a:cxn ang="0">
                  <a:pos x="90" y="3"/>
                </a:cxn>
                <a:cxn ang="0">
                  <a:pos x="113" y="0"/>
                </a:cxn>
                <a:cxn ang="0">
                  <a:pos x="134" y="2"/>
                </a:cxn>
                <a:cxn ang="0">
                  <a:pos x="156" y="8"/>
                </a:cxn>
                <a:cxn ang="0">
                  <a:pos x="174" y="19"/>
                </a:cxn>
                <a:cxn ang="0">
                  <a:pos x="191" y="32"/>
                </a:cxn>
                <a:cxn ang="0">
                  <a:pos x="206" y="49"/>
                </a:cxn>
                <a:cxn ang="0">
                  <a:pos x="217" y="70"/>
                </a:cxn>
                <a:cxn ang="0">
                  <a:pos x="224" y="93"/>
                </a:cxn>
                <a:cxn ang="0">
                  <a:pos x="227" y="116"/>
                </a:cxn>
                <a:cxn ang="0">
                  <a:pos x="225" y="138"/>
                </a:cxn>
                <a:cxn ang="0">
                  <a:pos x="219" y="159"/>
                </a:cxn>
                <a:cxn ang="0">
                  <a:pos x="209" y="179"/>
                </a:cxn>
                <a:cxn ang="0">
                  <a:pos x="195" y="197"/>
                </a:cxn>
                <a:cxn ang="0">
                  <a:pos x="179" y="212"/>
                </a:cxn>
                <a:cxn ang="0">
                  <a:pos x="159" y="223"/>
                </a:cxn>
              </a:cxnLst>
              <a:rect l="0" t="0" r="r" b="b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93" name="Freeform 289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/>
              <a:ahLst/>
              <a:cxnLst>
                <a:cxn ang="0">
                  <a:pos x="146" y="206"/>
                </a:cxn>
                <a:cxn ang="0">
                  <a:pos x="125" y="212"/>
                </a:cxn>
                <a:cxn ang="0">
                  <a:pos x="105" y="214"/>
                </a:cxn>
                <a:cxn ang="0">
                  <a:pos x="84" y="212"/>
                </a:cxn>
                <a:cxn ang="0">
                  <a:pos x="66" y="206"/>
                </a:cxn>
                <a:cxn ang="0">
                  <a:pos x="48" y="196"/>
                </a:cxn>
                <a:cxn ang="0">
                  <a:pos x="31" y="183"/>
                </a:cxn>
                <a:cxn ang="0">
                  <a:pos x="18" y="168"/>
                </a:cxn>
                <a:cxn ang="0">
                  <a:pos x="8" y="149"/>
                </a:cxn>
                <a:cxn ang="0">
                  <a:pos x="2" y="129"/>
                </a:cxn>
                <a:cxn ang="0">
                  <a:pos x="0" y="108"/>
                </a:cxn>
                <a:cxn ang="0">
                  <a:pos x="2" y="86"/>
                </a:cxn>
                <a:cxn ang="0">
                  <a:pos x="8" y="67"/>
                </a:cxn>
                <a:cxn ang="0">
                  <a:pos x="17" y="49"/>
                </a:cxn>
                <a:cxn ang="0">
                  <a:pos x="29" y="33"/>
                </a:cxn>
                <a:cxn ang="0">
                  <a:pos x="45" y="19"/>
                </a:cxn>
                <a:cxn ang="0">
                  <a:pos x="63" y="8"/>
                </a:cxn>
                <a:cxn ang="0">
                  <a:pos x="83" y="2"/>
                </a:cxn>
                <a:cxn ang="0">
                  <a:pos x="104" y="0"/>
                </a:cxn>
                <a:cxn ang="0">
                  <a:pos x="123" y="2"/>
                </a:cxn>
                <a:cxn ang="0">
                  <a:pos x="142" y="7"/>
                </a:cxn>
                <a:cxn ang="0">
                  <a:pos x="161" y="17"/>
                </a:cxn>
                <a:cxn ang="0">
                  <a:pos x="176" y="30"/>
                </a:cxn>
                <a:cxn ang="0">
                  <a:pos x="189" y="45"/>
                </a:cxn>
                <a:cxn ang="0">
                  <a:pos x="200" y="63"/>
                </a:cxn>
                <a:cxn ang="0">
                  <a:pos x="206" y="84"/>
                </a:cxn>
                <a:cxn ang="0">
                  <a:pos x="208" y="105"/>
                </a:cxn>
                <a:cxn ang="0">
                  <a:pos x="206" y="127"/>
                </a:cxn>
                <a:cxn ang="0">
                  <a:pos x="201" y="147"/>
                </a:cxn>
                <a:cxn ang="0">
                  <a:pos x="191" y="164"/>
                </a:cxn>
                <a:cxn ang="0">
                  <a:pos x="179" y="181"/>
                </a:cxn>
                <a:cxn ang="0">
                  <a:pos x="164" y="195"/>
                </a:cxn>
                <a:cxn ang="0">
                  <a:pos x="146" y="206"/>
                </a:cxn>
              </a:cxnLst>
              <a:rect l="0" t="0" r="r" b="b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94" name="Freeform 290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31" y="187"/>
                </a:cxn>
                <a:cxn ang="0">
                  <a:pos x="113" y="193"/>
                </a:cxn>
                <a:cxn ang="0">
                  <a:pos x="95" y="194"/>
                </a:cxn>
                <a:cxn ang="0">
                  <a:pos x="76" y="192"/>
                </a:cxn>
                <a:cxn ang="0">
                  <a:pos x="59" y="187"/>
                </a:cxn>
                <a:cxn ang="0">
                  <a:pos x="44" y="178"/>
                </a:cxn>
                <a:cxn ang="0">
                  <a:pos x="29" y="167"/>
                </a:cxn>
                <a:cxn ang="0">
                  <a:pos x="17" y="152"/>
                </a:cxn>
                <a:cxn ang="0">
                  <a:pos x="8" y="135"/>
                </a:cxn>
                <a:cxn ang="0">
                  <a:pos x="2" y="116"/>
                </a:cxn>
                <a:cxn ang="0">
                  <a:pos x="0" y="97"/>
                </a:cxn>
                <a:cxn ang="0">
                  <a:pos x="2" y="79"/>
                </a:cxn>
                <a:cxn ang="0">
                  <a:pos x="7" y="61"/>
                </a:cxn>
                <a:cxn ang="0">
                  <a:pos x="15" y="45"/>
                </a:cxn>
                <a:cxn ang="0">
                  <a:pos x="26" y="30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5" y="1"/>
                </a:cxn>
                <a:cxn ang="0">
                  <a:pos x="95" y="0"/>
                </a:cxn>
                <a:cxn ang="0">
                  <a:pos x="112" y="1"/>
                </a:cxn>
                <a:cxn ang="0">
                  <a:pos x="130" y="7"/>
                </a:cxn>
                <a:cxn ang="0">
                  <a:pos x="146" y="15"/>
                </a:cxn>
                <a:cxn ang="0">
                  <a:pos x="160" y="27"/>
                </a:cxn>
                <a:cxn ang="0">
                  <a:pos x="172" y="41"/>
                </a:cxn>
                <a:cxn ang="0">
                  <a:pos x="181" y="58"/>
                </a:cxn>
                <a:cxn ang="0">
                  <a:pos x="187" y="77"/>
                </a:cxn>
                <a:cxn ang="0">
                  <a:pos x="189" y="96"/>
                </a:cxn>
                <a:cxn ang="0">
                  <a:pos x="188" y="114"/>
                </a:cxn>
                <a:cxn ang="0">
                  <a:pos x="182" y="132"/>
                </a:cxn>
                <a:cxn ang="0">
                  <a:pos x="174" y="149"/>
                </a:cxn>
                <a:cxn ang="0">
                  <a:pos x="163" y="165"/>
                </a:cxn>
                <a:cxn ang="0">
                  <a:pos x="149" y="177"/>
                </a:cxn>
                <a:cxn ang="0">
                  <a:pos x="131" y="187"/>
                </a:cxn>
              </a:cxnLst>
              <a:rect l="0" t="0" r="r" b="b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95" name="Freeform 291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20" y="170"/>
                </a:cxn>
                <a:cxn ang="0">
                  <a:pos x="104" y="175"/>
                </a:cxn>
                <a:cxn ang="0">
                  <a:pos x="87" y="177"/>
                </a:cxn>
                <a:cxn ang="0">
                  <a:pos x="70" y="176"/>
                </a:cxn>
                <a:cxn ang="0">
                  <a:pos x="54" y="171"/>
                </a:cxn>
                <a:cxn ang="0">
                  <a:pos x="40" y="163"/>
                </a:cxn>
                <a:cxn ang="0">
                  <a:pos x="27" y="152"/>
                </a:cxn>
                <a:cxn ang="0">
                  <a:pos x="15" y="139"/>
                </a:cxn>
                <a:cxn ang="0">
                  <a:pos x="7" y="124"/>
                </a:cxn>
                <a:cxn ang="0">
                  <a:pos x="2" y="107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7" y="56"/>
                </a:cxn>
                <a:cxn ang="0">
                  <a:pos x="14" y="41"/>
                </a:cxn>
                <a:cxn ang="0">
                  <a:pos x="25" y="28"/>
                </a:cxn>
                <a:cxn ang="0">
                  <a:pos x="37" y="16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7" y="7"/>
                </a:cxn>
                <a:cxn ang="0">
                  <a:pos x="132" y="15"/>
                </a:cxn>
                <a:cxn ang="0">
                  <a:pos x="145" y="25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5"/>
                </a:cxn>
                <a:cxn ang="0">
                  <a:pos x="165" y="121"/>
                </a:cxn>
                <a:cxn ang="0">
                  <a:pos x="158" y="136"/>
                </a:cxn>
                <a:cxn ang="0">
                  <a:pos x="148" y="150"/>
                </a:cxn>
                <a:cxn ang="0">
                  <a:pos x="136" y="162"/>
                </a:cxn>
                <a:cxn ang="0">
                  <a:pos x="120" y="170"/>
                </a:cxn>
              </a:cxnLst>
              <a:rect l="0" t="0" r="r" b="b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96" name="Freeform 292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/>
              <a:ahLst/>
              <a:cxnLst>
                <a:cxn ang="0">
                  <a:pos x="106" y="149"/>
                </a:cxn>
                <a:cxn ang="0">
                  <a:pos x="92" y="155"/>
                </a:cxn>
                <a:cxn ang="0">
                  <a:pos x="77" y="156"/>
                </a:cxn>
                <a:cxn ang="0">
                  <a:pos x="63" y="155"/>
                </a:cxn>
                <a:cxn ang="0">
                  <a:pos x="48" y="150"/>
                </a:cxn>
                <a:cxn ang="0">
                  <a:pos x="35" y="143"/>
                </a:cxn>
                <a:cxn ang="0">
                  <a:pos x="24" y="133"/>
                </a:cxn>
                <a:cxn ang="0">
                  <a:pos x="14" y="122"/>
                </a:cxn>
                <a:cxn ang="0">
                  <a:pos x="6" y="108"/>
                </a:cxn>
                <a:cxn ang="0">
                  <a:pos x="2" y="93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9"/>
                </a:cxn>
                <a:cxn ang="0">
                  <a:pos x="13" y="35"/>
                </a:cxn>
                <a:cxn ang="0">
                  <a:pos x="22" y="24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0" y="1"/>
                </a:cxn>
                <a:cxn ang="0">
                  <a:pos x="76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8" y="11"/>
                </a:cxn>
                <a:cxn ang="0">
                  <a:pos x="129" y="21"/>
                </a:cxn>
                <a:cxn ang="0">
                  <a:pos x="139" y="32"/>
                </a:cxn>
                <a:cxn ang="0">
                  <a:pos x="146" y="46"/>
                </a:cxn>
                <a:cxn ang="0">
                  <a:pos x="150" y="61"/>
                </a:cxn>
                <a:cxn ang="0">
                  <a:pos x="152" y="77"/>
                </a:cxn>
                <a:cxn ang="0">
                  <a:pos x="151" y="91"/>
                </a:cxn>
                <a:cxn ang="0">
                  <a:pos x="147" y="106"/>
                </a:cxn>
                <a:cxn ang="0">
                  <a:pos x="140" y="120"/>
                </a:cxn>
                <a:cxn ang="0">
                  <a:pos x="131" y="131"/>
                </a:cxn>
                <a:cxn ang="0">
                  <a:pos x="120" y="142"/>
                </a:cxn>
                <a:cxn ang="0">
                  <a:pos x="106" y="149"/>
                </a:cxn>
              </a:cxnLst>
              <a:rect l="0" t="0" r="r" b="b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97" name="Freeform 293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/>
              <a:ahLst/>
              <a:cxnLst>
                <a:cxn ang="0">
                  <a:pos x="93" y="134"/>
                </a:cxn>
                <a:cxn ang="0">
                  <a:pos x="80" y="138"/>
                </a:cxn>
                <a:cxn ang="0">
                  <a:pos x="68" y="139"/>
                </a:cxn>
                <a:cxn ang="0">
                  <a:pos x="55" y="138"/>
                </a:cxn>
                <a:cxn ang="0">
                  <a:pos x="42" y="134"/>
                </a:cxn>
                <a:cxn ang="0">
                  <a:pos x="30" y="127"/>
                </a:cxn>
                <a:cxn ang="0">
                  <a:pos x="20" y="119"/>
                </a:cxn>
                <a:cxn ang="0">
                  <a:pos x="12" y="109"/>
                </a:cxn>
                <a:cxn ang="0">
                  <a:pos x="5" y="97"/>
                </a:cxn>
                <a:cxn ang="0">
                  <a:pos x="1" y="83"/>
                </a:cxn>
                <a:cxn ang="0">
                  <a:pos x="0" y="70"/>
                </a:cxn>
                <a:cxn ang="0">
                  <a:pos x="1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5"/>
                </a:cxn>
                <a:cxn ang="0">
                  <a:pos x="54" y="1"/>
                </a:cxn>
                <a:cxn ang="0">
                  <a:pos x="66" y="0"/>
                </a:cxn>
                <a:cxn ang="0">
                  <a:pos x="79" y="1"/>
                </a:cxn>
                <a:cxn ang="0">
                  <a:pos x="91" y="5"/>
                </a:cxn>
                <a:cxn ang="0">
                  <a:pos x="104" y="11"/>
                </a:cxn>
                <a:cxn ang="0">
                  <a:pos x="114" y="20"/>
                </a:cxn>
                <a:cxn ang="0">
                  <a:pos x="122" y="29"/>
                </a:cxn>
                <a:cxn ang="0">
                  <a:pos x="129" y="42"/>
                </a:cxn>
                <a:cxn ang="0">
                  <a:pos x="133" y="56"/>
                </a:cxn>
                <a:cxn ang="0">
                  <a:pos x="134" y="68"/>
                </a:cxn>
                <a:cxn ang="0">
                  <a:pos x="133" y="82"/>
                </a:cxn>
                <a:cxn ang="0">
                  <a:pos x="129" y="95"/>
                </a:cxn>
                <a:cxn ang="0">
                  <a:pos x="123" y="107"/>
                </a:cxn>
                <a:cxn ang="0">
                  <a:pos x="115" y="118"/>
                </a:cxn>
                <a:cxn ang="0">
                  <a:pos x="106" y="126"/>
                </a:cxn>
                <a:cxn ang="0">
                  <a:pos x="93" y="134"/>
                </a:cxn>
              </a:cxnLst>
              <a:rect l="0" t="0" r="r" b="b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98" name="Freeform 294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8" y="31"/>
                </a:cxn>
                <a:cxn ang="0">
                  <a:pos x="14" y="33"/>
                </a:cxn>
                <a:cxn ang="0">
                  <a:pos x="21" y="32"/>
                </a:cxn>
                <a:cxn ang="0">
                  <a:pos x="11" y="0"/>
                </a:cxn>
              </a:cxnLst>
              <a:rect l="0" t="0" r="r" b="b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999" name="Freeform 295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40" y="12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39" y="37"/>
                </a:cxn>
                <a:cxn ang="0">
                  <a:pos x="36" y="43"/>
                </a:cxn>
                <a:cxn ang="0">
                  <a:pos x="30" y="49"/>
                </a:cxn>
                <a:cxn ang="0">
                  <a:pos x="21" y="57"/>
                </a:cxn>
                <a:cxn ang="0">
                  <a:pos x="12" y="61"/>
                </a:cxn>
                <a:cxn ang="0">
                  <a:pos x="0" y="66"/>
                </a:cxn>
                <a:cxn ang="0">
                  <a:pos x="10" y="98"/>
                </a:cxn>
                <a:cxn ang="0">
                  <a:pos x="26" y="92"/>
                </a:cxn>
                <a:cxn ang="0">
                  <a:pos x="39" y="84"/>
                </a:cxn>
                <a:cxn ang="0">
                  <a:pos x="50" y="74"/>
                </a:cxn>
                <a:cxn ang="0">
                  <a:pos x="63" y="64"/>
                </a:cxn>
                <a:cxn ang="0">
                  <a:pos x="70" y="49"/>
                </a:cxn>
                <a:cxn ang="0">
                  <a:pos x="75" y="34"/>
                </a:cxn>
                <a:cxn ang="0">
                  <a:pos x="75" y="18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40" y="12"/>
                </a:cxn>
              </a:cxnLst>
              <a:rect l="0" t="0" r="r" b="b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00" name="Freeform 296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/>
              <a:ahLst/>
              <a:cxnLst>
                <a:cxn ang="0">
                  <a:pos x="20" y="43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6" y="35"/>
                </a:cxn>
                <a:cxn ang="0">
                  <a:pos x="45" y="33"/>
                </a:cxn>
                <a:cxn ang="0">
                  <a:pos x="54" y="33"/>
                </a:cxn>
                <a:cxn ang="0">
                  <a:pos x="62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49"/>
                </a:cxn>
                <a:cxn ang="0">
                  <a:pos x="108" y="37"/>
                </a:cxn>
                <a:cxn ang="0">
                  <a:pos x="98" y="22"/>
                </a:cxn>
                <a:cxn ang="0">
                  <a:pos x="87" y="11"/>
                </a:cxn>
                <a:cxn ang="0">
                  <a:pos x="74" y="4"/>
                </a:cxn>
                <a:cxn ang="0">
                  <a:pos x="58" y="0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3" y="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0" y="43"/>
                </a:cxn>
              </a:cxnLst>
              <a:rect l="0" t="0" r="r" b="b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01" name="Freeform 297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/>
              <a:ahLst/>
              <a:cxnLst>
                <a:cxn ang="0">
                  <a:pos x="36" y="112"/>
                </a:cxn>
                <a:cxn ang="0">
                  <a:pos x="36" y="112"/>
                </a:cxn>
                <a:cxn ang="0">
                  <a:pos x="33" y="104"/>
                </a:cxn>
                <a:cxn ang="0">
                  <a:pos x="32" y="95"/>
                </a:cxn>
                <a:cxn ang="0">
                  <a:pos x="34" y="83"/>
                </a:cxn>
                <a:cxn ang="0">
                  <a:pos x="38" y="69"/>
                </a:cxn>
                <a:cxn ang="0">
                  <a:pos x="44" y="58"/>
                </a:cxn>
                <a:cxn ang="0">
                  <a:pos x="52" y="44"/>
                </a:cxn>
                <a:cxn ang="0">
                  <a:pos x="60" y="34"/>
                </a:cxn>
                <a:cxn ang="0">
                  <a:pos x="69" y="25"/>
                </a:cxn>
                <a:cxn ang="0">
                  <a:pos x="49" y="0"/>
                </a:cxn>
                <a:cxn ang="0">
                  <a:pos x="37" y="11"/>
                </a:cxn>
                <a:cxn ang="0">
                  <a:pos x="25" y="25"/>
                </a:cxn>
                <a:cxn ang="0">
                  <a:pos x="16" y="41"/>
                </a:cxn>
                <a:cxn ang="0">
                  <a:pos x="8" y="57"/>
                </a:cxn>
                <a:cxn ang="0">
                  <a:pos x="2" y="75"/>
                </a:cxn>
                <a:cxn ang="0">
                  <a:pos x="0" y="92"/>
                </a:cxn>
                <a:cxn ang="0">
                  <a:pos x="1" y="112"/>
                </a:cxn>
                <a:cxn ang="0">
                  <a:pos x="8" y="129"/>
                </a:cxn>
                <a:cxn ang="0">
                  <a:pos x="8" y="129"/>
                </a:cxn>
                <a:cxn ang="0">
                  <a:pos x="36" y="112"/>
                </a:cxn>
              </a:cxnLst>
              <a:rect l="0" t="0" r="r" b="b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02" name="Freeform 298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3" y="43"/>
                </a:cxn>
                <a:cxn ang="0">
                  <a:pos x="72" y="42"/>
                </a:cxn>
                <a:cxn ang="0">
                  <a:pos x="62" y="36"/>
                </a:cxn>
                <a:cxn ang="0">
                  <a:pos x="52" y="30"/>
                </a:cxn>
                <a:cxn ang="0">
                  <a:pos x="43" y="23"/>
                </a:cxn>
                <a:cxn ang="0">
                  <a:pos x="35" y="13"/>
                </a:cxn>
                <a:cxn ang="0">
                  <a:pos x="28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0" y="46"/>
                </a:cxn>
                <a:cxn ang="0">
                  <a:pos x="33" y="57"/>
                </a:cxn>
                <a:cxn ang="0">
                  <a:pos x="48" y="66"/>
                </a:cxn>
                <a:cxn ang="0">
                  <a:pos x="64" y="73"/>
                </a:cxn>
                <a:cxn ang="0">
                  <a:pos x="81" y="76"/>
                </a:cxn>
                <a:cxn ang="0">
                  <a:pos x="98" y="76"/>
                </a:cxn>
                <a:cxn ang="0">
                  <a:pos x="117" y="72"/>
                </a:cxn>
                <a:cxn ang="0">
                  <a:pos x="117" y="72"/>
                </a:cxn>
                <a:cxn ang="0">
                  <a:pos x="107" y="41"/>
                </a:cxn>
              </a:cxnLst>
              <a:rect l="0" t="0" r="r" b="b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03" name="Freeform 299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8"/>
                </a:cxn>
                <a:cxn ang="0">
                  <a:pos x="44" y="15"/>
                </a:cxn>
                <a:cxn ang="0">
                  <a:pos x="40" y="24"/>
                </a:cxn>
                <a:cxn ang="0">
                  <a:pos x="35" y="32"/>
                </a:cxn>
                <a:cxn ang="0">
                  <a:pos x="28" y="39"/>
                </a:cxn>
                <a:cxn ang="0">
                  <a:pos x="21" y="46"/>
                </a:cxn>
                <a:cxn ang="0">
                  <a:pos x="11" y="52"/>
                </a:cxn>
                <a:cxn ang="0">
                  <a:pos x="0" y="57"/>
                </a:cxn>
                <a:cxn ang="0">
                  <a:pos x="10" y="88"/>
                </a:cxn>
                <a:cxn ang="0">
                  <a:pos x="25" y="82"/>
                </a:cxn>
                <a:cxn ang="0">
                  <a:pos x="40" y="73"/>
                </a:cxn>
                <a:cxn ang="0">
                  <a:pos x="51" y="64"/>
                </a:cxn>
                <a:cxn ang="0">
                  <a:pos x="61" y="53"/>
                </a:cxn>
                <a:cxn ang="0">
                  <a:pos x="68" y="41"/>
                </a:cxn>
                <a:cxn ang="0">
                  <a:pos x="74" y="28"/>
                </a:cxn>
                <a:cxn ang="0">
                  <a:pos x="78" y="14"/>
                </a:cxn>
                <a:cxn ang="0">
                  <a:pos x="79" y="2"/>
                </a:cxn>
                <a:cxn ang="0">
                  <a:pos x="47" y="0"/>
                </a:cxn>
              </a:cxnLst>
              <a:rect l="0" t="0" r="r" b="b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04" name="Freeform 300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31" y="11"/>
                </a:cxn>
                <a:cxn ang="0">
                  <a:pos x="28" y="6"/>
                </a:cxn>
                <a:cxn ang="0">
                  <a:pos x="23" y="3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6" y="4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32" y="18"/>
                </a:cxn>
              </a:cxnLst>
              <a:rect l="0" t="0" r="r" b="b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05" name="Freeform 301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9" y="30"/>
                </a:cxn>
                <a:cxn ang="0">
                  <a:pos x="15" y="32"/>
                </a:cxn>
                <a:cxn ang="0">
                  <a:pos x="22" y="31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06" name="Freeform 302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39" y="12"/>
                </a:cxn>
                <a:cxn ang="0">
                  <a:pos x="41" y="22"/>
                </a:cxn>
                <a:cxn ang="0">
                  <a:pos x="41" y="30"/>
                </a:cxn>
                <a:cxn ang="0">
                  <a:pos x="38" y="37"/>
                </a:cxn>
                <a:cxn ang="0">
                  <a:pos x="35" y="43"/>
                </a:cxn>
                <a:cxn ang="0">
                  <a:pos x="28" y="51"/>
                </a:cxn>
                <a:cxn ang="0">
                  <a:pos x="20" y="58"/>
                </a:cxn>
                <a:cxn ang="0">
                  <a:pos x="11" y="62"/>
                </a:cxn>
                <a:cxn ang="0">
                  <a:pos x="0" y="68"/>
                </a:cxn>
                <a:cxn ang="0">
                  <a:pos x="10" y="99"/>
                </a:cxn>
                <a:cxn ang="0">
                  <a:pos x="25" y="94"/>
                </a:cxn>
                <a:cxn ang="0">
                  <a:pos x="38" y="85"/>
                </a:cxn>
                <a:cxn ang="0">
                  <a:pos x="51" y="76"/>
                </a:cxn>
                <a:cxn ang="0">
                  <a:pos x="62" y="64"/>
                </a:cxn>
                <a:cxn ang="0">
                  <a:pos x="69" y="52"/>
                </a:cxn>
                <a:cxn ang="0">
                  <a:pos x="74" y="36"/>
                </a:cxn>
                <a:cxn ang="0">
                  <a:pos x="74" y="18"/>
                </a:cxn>
                <a:cxn ang="0">
                  <a:pos x="70" y="1"/>
                </a:cxn>
                <a:cxn ang="0">
                  <a:pos x="70" y="0"/>
                </a:cxn>
                <a:cxn ang="0">
                  <a:pos x="39" y="13"/>
                </a:cxn>
              </a:cxnLst>
              <a:rect l="0" t="0" r="r" b="b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07" name="Freeform 303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7" y="35"/>
                </a:cxn>
                <a:cxn ang="0">
                  <a:pos x="46" y="34"/>
                </a:cxn>
                <a:cxn ang="0">
                  <a:pos x="54" y="34"/>
                </a:cxn>
                <a:cxn ang="0">
                  <a:pos x="61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50"/>
                </a:cxn>
                <a:cxn ang="0">
                  <a:pos x="108" y="37"/>
                </a:cxn>
                <a:cxn ang="0">
                  <a:pos x="99" y="22"/>
                </a:cxn>
                <a:cxn ang="0">
                  <a:pos x="88" y="12"/>
                </a:cxn>
                <a:cxn ang="0">
                  <a:pos x="73" y="4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26" y="3"/>
                </a:cxn>
                <a:cxn ang="0">
                  <a:pos x="13" y="1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20" y="44"/>
                </a:cxn>
              </a:cxnLst>
              <a:rect l="0" t="0" r="r" b="b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08" name="Freeform 304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/>
              <a:ahLst/>
              <a:cxnLst>
                <a:cxn ang="0">
                  <a:pos x="36" y="114"/>
                </a:cxn>
                <a:cxn ang="0">
                  <a:pos x="36" y="114"/>
                </a:cxn>
                <a:cxn ang="0">
                  <a:pos x="34" y="107"/>
                </a:cxn>
                <a:cxn ang="0">
                  <a:pos x="33" y="96"/>
                </a:cxn>
                <a:cxn ang="0">
                  <a:pos x="35" y="83"/>
                </a:cxn>
                <a:cxn ang="0">
                  <a:pos x="38" y="72"/>
                </a:cxn>
                <a:cxn ang="0">
                  <a:pos x="44" y="59"/>
                </a:cxn>
                <a:cxn ang="0">
                  <a:pos x="52" y="46"/>
                </a:cxn>
                <a:cxn ang="0">
                  <a:pos x="60" y="36"/>
                </a:cxn>
                <a:cxn ang="0">
                  <a:pos x="69" y="27"/>
                </a:cxn>
                <a:cxn ang="0">
                  <a:pos x="49" y="0"/>
                </a:cxn>
                <a:cxn ang="0">
                  <a:pos x="36" y="13"/>
                </a:cxn>
                <a:cxn ang="0">
                  <a:pos x="25" y="27"/>
                </a:cxn>
                <a:cxn ang="0">
                  <a:pos x="15" y="42"/>
                </a:cxn>
                <a:cxn ang="0">
                  <a:pos x="7" y="59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1" y="113"/>
                </a:cxn>
                <a:cxn ang="0">
                  <a:pos x="7" y="131"/>
                </a:cxn>
                <a:cxn ang="0">
                  <a:pos x="7" y="131"/>
                </a:cxn>
                <a:cxn ang="0">
                  <a:pos x="36" y="114"/>
                </a:cxn>
              </a:cxnLst>
              <a:rect l="0" t="0" r="r" b="b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09" name="Freeform 305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5" y="43"/>
                </a:cxn>
                <a:cxn ang="0">
                  <a:pos x="75" y="41"/>
                </a:cxn>
                <a:cxn ang="0">
                  <a:pos x="63" y="37"/>
                </a:cxn>
                <a:cxn ang="0">
                  <a:pos x="54" y="29"/>
                </a:cxn>
                <a:cxn ang="0">
                  <a:pos x="44" y="22"/>
                </a:cxn>
                <a:cxn ang="0">
                  <a:pos x="36" y="13"/>
                </a:cxn>
                <a:cxn ang="0">
                  <a:pos x="29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1" y="45"/>
                </a:cxn>
                <a:cxn ang="0">
                  <a:pos x="34" y="57"/>
                </a:cxn>
                <a:cxn ang="0">
                  <a:pos x="49" y="66"/>
                </a:cxn>
                <a:cxn ang="0">
                  <a:pos x="64" y="73"/>
                </a:cxn>
                <a:cxn ang="0">
                  <a:pos x="81" y="77"/>
                </a:cxn>
                <a:cxn ang="0">
                  <a:pos x="98" y="77"/>
                </a:cxn>
                <a:cxn ang="0">
                  <a:pos x="117" y="73"/>
                </a:cxn>
                <a:cxn ang="0">
                  <a:pos x="117" y="73"/>
                </a:cxn>
                <a:cxn ang="0">
                  <a:pos x="107" y="41"/>
                </a:cxn>
              </a:cxnLst>
              <a:rect l="0" t="0" r="r" b="b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10" name="Freeform 306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7" y="8"/>
                </a:cxn>
                <a:cxn ang="0">
                  <a:pos x="44" y="18"/>
                </a:cxn>
                <a:cxn ang="0">
                  <a:pos x="41" y="26"/>
                </a:cxn>
                <a:cxn ang="0">
                  <a:pos x="36" y="34"/>
                </a:cxn>
                <a:cxn ang="0">
                  <a:pos x="31" y="40"/>
                </a:cxn>
                <a:cxn ang="0">
                  <a:pos x="22" y="47"/>
                </a:cxn>
                <a:cxn ang="0">
                  <a:pos x="12" y="54"/>
                </a:cxn>
                <a:cxn ang="0">
                  <a:pos x="0" y="58"/>
                </a:cxn>
                <a:cxn ang="0">
                  <a:pos x="10" y="90"/>
                </a:cxn>
                <a:cxn ang="0">
                  <a:pos x="27" y="83"/>
                </a:cxn>
                <a:cxn ang="0">
                  <a:pos x="40" y="75"/>
                </a:cxn>
                <a:cxn ang="0">
                  <a:pos x="51" y="65"/>
                </a:cxn>
                <a:cxn ang="0">
                  <a:pos x="62" y="55"/>
                </a:cxn>
                <a:cxn ang="0">
                  <a:pos x="70" y="41"/>
                </a:cxn>
                <a:cxn ang="0">
                  <a:pos x="75" y="28"/>
                </a:cxn>
                <a:cxn ang="0">
                  <a:pos x="78" y="17"/>
                </a:cxn>
                <a:cxn ang="0">
                  <a:pos x="81" y="4"/>
                </a:cxn>
                <a:cxn ang="0">
                  <a:pos x="48" y="0"/>
                </a:cxn>
              </a:cxnLst>
              <a:rect l="0" t="0" r="r" b="b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11" name="Freeform 307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2" y="12"/>
                </a:cxn>
                <a:cxn ang="0">
                  <a:pos x="28" y="6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5"/>
                </a:cxn>
                <a:cxn ang="0">
                  <a:pos x="33" y="19"/>
                </a:cxn>
              </a:cxnLst>
              <a:rect l="0" t="0" r="r" b="b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12" name="Freeform 308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5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13" name="Freeform 309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3" y="56"/>
                </a:cxn>
                <a:cxn ang="0">
                  <a:pos x="8" y="84"/>
                </a:cxn>
                <a:cxn ang="0">
                  <a:pos x="15" y="110"/>
                </a:cxn>
                <a:cxn ang="0">
                  <a:pos x="22" y="135"/>
                </a:cxn>
                <a:cxn ang="0">
                  <a:pos x="31" y="162"/>
                </a:cxn>
                <a:cxn ang="0">
                  <a:pos x="41" y="187"/>
                </a:cxn>
                <a:cxn ang="0">
                  <a:pos x="55" y="211"/>
                </a:cxn>
                <a:cxn ang="0">
                  <a:pos x="68" y="235"/>
                </a:cxn>
                <a:cxn ang="0">
                  <a:pos x="84" y="258"/>
                </a:cxn>
                <a:cxn ang="0">
                  <a:pos x="102" y="278"/>
                </a:cxn>
                <a:cxn ang="0">
                  <a:pos x="119" y="298"/>
                </a:cxn>
                <a:cxn ang="0">
                  <a:pos x="138" y="317"/>
                </a:cxn>
                <a:cxn ang="0">
                  <a:pos x="159" y="335"/>
                </a:cxn>
                <a:cxn ang="0">
                  <a:pos x="180" y="352"/>
                </a:cxn>
                <a:cxn ang="0">
                  <a:pos x="204" y="365"/>
                </a:cxn>
                <a:cxn ang="0">
                  <a:pos x="218" y="340"/>
                </a:cxn>
                <a:cxn ang="0">
                  <a:pos x="196" y="326"/>
                </a:cxn>
                <a:cxn ang="0">
                  <a:pos x="177" y="311"/>
                </a:cxn>
                <a:cxn ang="0">
                  <a:pos x="157" y="296"/>
                </a:cxn>
                <a:cxn ang="0">
                  <a:pos x="139" y="277"/>
                </a:cxn>
                <a:cxn ang="0">
                  <a:pos x="122" y="259"/>
                </a:cxn>
                <a:cxn ang="0">
                  <a:pos x="107" y="239"/>
                </a:cxn>
                <a:cxn ang="0">
                  <a:pos x="92" y="218"/>
                </a:cxn>
                <a:cxn ang="0">
                  <a:pos x="79" y="197"/>
                </a:cxn>
                <a:cxn ang="0">
                  <a:pos x="68" y="174"/>
                </a:cxn>
                <a:cxn ang="0">
                  <a:pos x="58" y="151"/>
                </a:cxn>
                <a:cxn ang="0">
                  <a:pos x="49" y="127"/>
                </a:cxn>
                <a:cxn ang="0">
                  <a:pos x="41" y="102"/>
                </a:cxn>
                <a:cxn ang="0">
                  <a:pos x="36" y="77"/>
                </a:cxn>
                <a:cxn ang="0">
                  <a:pos x="31" y="52"/>
                </a:cxn>
                <a:cxn ang="0">
                  <a:pos x="29" y="2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14" name="Freeform 310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0"/>
                </a:cxn>
                <a:cxn ang="0">
                  <a:pos x="5" y="23"/>
                </a:cxn>
                <a:cxn ang="0">
                  <a:pos x="4" y="33"/>
                </a:cxn>
                <a:cxn ang="0">
                  <a:pos x="2" y="45"/>
                </a:cxn>
                <a:cxn ang="0">
                  <a:pos x="1" y="58"/>
                </a:cxn>
                <a:cxn ang="0">
                  <a:pos x="1" y="69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28" y="92"/>
                </a:cxn>
                <a:cxn ang="0">
                  <a:pos x="28" y="82"/>
                </a:cxn>
                <a:cxn ang="0">
                  <a:pos x="29" y="71"/>
                </a:cxn>
                <a:cxn ang="0">
                  <a:pos x="29" y="60"/>
                </a:cxn>
                <a:cxn ang="0">
                  <a:pos x="30" y="49"/>
                </a:cxn>
                <a:cxn ang="0">
                  <a:pos x="32" y="38"/>
                </a:cxn>
                <a:cxn ang="0">
                  <a:pos x="33" y="27"/>
                </a:cxn>
                <a:cxn ang="0">
                  <a:pos x="35" y="17"/>
                </a:cxn>
                <a:cxn ang="0">
                  <a:pos x="37" y="6"/>
                </a:cxn>
                <a:cxn ang="0">
                  <a:pos x="9" y="0"/>
                </a:cxn>
              </a:cxnLst>
              <a:rect l="0" t="0" r="r" b="b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15" name="Freeform 311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8" y="11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8" y="18"/>
                </a:cxn>
              </a:cxnLst>
              <a:rect l="0" t="0" r="r" b="b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16" name="Freeform 312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17" name="Freeform 313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" y="27"/>
                </a:cxn>
                <a:cxn ang="0">
                  <a:pos x="4" y="40"/>
                </a:cxn>
                <a:cxn ang="0">
                  <a:pos x="7" y="53"/>
                </a:cxn>
                <a:cxn ang="0">
                  <a:pos x="11" y="68"/>
                </a:cxn>
                <a:cxn ang="0">
                  <a:pos x="15" y="80"/>
                </a:cxn>
                <a:cxn ang="0">
                  <a:pos x="21" y="92"/>
                </a:cxn>
                <a:cxn ang="0">
                  <a:pos x="28" y="104"/>
                </a:cxn>
                <a:cxn ang="0">
                  <a:pos x="34" y="116"/>
                </a:cxn>
                <a:cxn ang="0">
                  <a:pos x="42" y="126"/>
                </a:cxn>
                <a:cxn ang="0">
                  <a:pos x="50" y="138"/>
                </a:cxn>
                <a:cxn ang="0">
                  <a:pos x="59" y="147"/>
                </a:cxn>
                <a:cxn ang="0">
                  <a:pos x="68" y="157"/>
                </a:cxn>
                <a:cxn ang="0">
                  <a:pos x="80" y="165"/>
                </a:cxn>
                <a:cxn ang="0">
                  <a:pos x="90" y="173"/>
                </a:cxn>
                <a:cxn ang="0">
                  <a:pos x="101" y="181"/>
                </a:cxn>
                <a:cxn ang="0">
                  <a:pos x="115" y="156"/>
                </a:cxn>
                <a:cxn ang="0">
                  <a:pos x="106" y="149"/>
                </a:cxn>
                <a:cxn ang="0">
                  <a:pos x="96" y="142"/>
                </a:cxn>
                <a:cxn ang="0">
                  <a:pos x="87" y="136"/>
                </a:cxn>
                <a:cxn ang="0">
                  <a:pos x="80" y="126"/>
                </a:cxn>
                <a:cxn ang="0">
                  <a:pos x="70" y="119"/>
                </a:cxn>
                <a:cxn ang="0">
                  <a:pos x="64" y="109"/>
                </a:cxn>
                <a:cxn ang="0">
                  <a:pos x="58" y="101"/>
                </a:cxn>
                <a:cxn ang="0">
                  <a:pos x="52" y="89"/>
                </a:cxn>
                <a:cxn ang="0">
                  <a:pos x="46" y="80"/>
                </a:cxn>
                <a:cxn ang="0">
                  <a:pos x="42" y="69"/>
                </a:cxn>
                <a:cxn ang="0">
                  <a:pos x="38" y="58"/>
                </a:cxn>
                <a:cxn ang="0">
                  <a:pos x="34" y="47"/>
                </a:cxn>
                <a:cxn ang="0">
                  <a:pos x="33" y="35"/>
                </a:cxn>
                <a:cxn ang="0">
                  <a:pos x="31" y="23"/>
                </a:cxn>
                <a:cxn ang="0">
                  <a:pos x="29" y="1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18" name="Freeform 314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6"/>
                </a:cxn>
                <a:cxn ang="0">
                  <a:pos x="2" y="11"/>
                </a:cxn>
                <a:cxn ang="0">
                  <a:pos x="1" y="18"/>
                </a:cxn>
                <a:cxn ang="0">
                  <a:pos x="1" y="23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29" y="47"/>
                </a:cxn>
                <a:cxn ang="0">
                  <a:pos x="29" y="41"/>
                </a:cxn>
                <a:cxn ang="0">
                  <a:pos x="29" y="36"/>
                </a:cxn>
                <a:cxn ang="0">
                  <a:pos x="29" y="32"/>
                </a:cxn>
                <a:cxn ang="0">
                  <a:pos x="30" y="26"/>
                </a:cxn>
                <a:cxn ang="0">
                  <a:pos x="30" y="20"/>
                </a:cxn>
                <a:cxn ang="0">
                  <a:pos x="31" y="17"/>
                </a:cxn>
                <a:cxn ang="0">
                  <a:pos x="32" y="12"/>
                </a:cxn>
                <a:cxn ang="0">
                  <a:pos x="33" y="7"/>
                </a:cxn>
                <a:cxn ang="0">
                  <a:pos x="4" y="0"/>
                </a:cxn>
              </a:cxnLst>
              <a:rect l="0" t="0" r="r" b="b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19" name="Freeform 315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29" y="11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9" y="18"/>
                </a:cxn>
              </a:cxnLst>
              <a:rect l="0" t="0" r="r" b="b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20" name="Freeform 316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5"/>
                </a:cxn>
                <a:cxn ang="0">
                  <a:pos x="0" y="13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21" name="Freeform 317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/>
              <a:ahLst/>
              <a:cxnLst>
                <a:cxn ang="0">
                  <a:pos x="164" y="274"/>
                </a:cxn>
                <a:cxn ang="0">
                  <a:pos x="164" y="274"/>
                </a:cxn>
                <a:cxn ang="0">
                  <a:pos x="162" y="253"/>
                </a:cxn>
                <a:cxn ang="0">
                  <a:pos x="160" y="233"/>
                </a:cxn>
                <a:cxn ang="0">
                  <a:pos x="157" y="211"/>
                </a:cxn>
                <a:cxn ang="0">
                  <a:pos x="153" y="190"/>
                </a:cxn>
                <a:cxn ang="0">
                  <a:pos x="147" y="170"/>
                </a:cxn>
                <a:cxn ang="0">
                  <a:pos x="139" y="152"/>
                </a:cxn>
                <a:cxn ang="0">
                  <a:pos x="130" y="135"/>
                </a:cxn>
                <a:cxn ang="0">
                  <a:pos x="122" y="116"/>
                </a:cxn>
                <a:cxn ang="0">
                  <a:pos x="112" y="98"/>
                </a:cxn>
                <a:cxn ang="0">
                  <a:pos x="100" y="82"/>
                </a:cxn>
                <a:cxn ang="0">
                  <a:pos x="87" y="65"/>
                </a:cxn>
                <a:cxn ang="0">
                  <a:pos x="73" y="50"/>
                </a:cxn>
                <a:cxn ang="0">
                  <a:pos x="59" y="35"/>
                </a:cxn>
                <a:cxn ang="0">
                  <a:pos x="43" y="23"/>
                </a:cxn>
                <a:cxn ang="0">
                  <a:pos x="27" y="10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5" y="29"/>
                </a:cxn>
                <a:cxn ang="0">
                  <a:pos x="30" y="40"/>
                </a:cxn>
                <a:cxn ang="0">
                  <a:pos x="45" y="52"/>
                </a:cxn>
                <a:cxn ang="0">
                  <a:pos x="59" y="65"/>
                </a:cxn>
                <a:cxn ang="0">
                  <a:pos x="71" y="80"/>
                </a:cxn>
                <a:cxn ang="0">
                  <a:pos x="83" y="94"/>
                </a:cxn>
                <a:cxn ang="0">
                  <a:pos x="94" y="110"/>
                </a:cxn>
                <a:cxn ang="0">
                  <a:pos x="104" y="126"/>
                </a:cxn>
                <a:cxn ang="0">
                  <a:pos x="112" y="143"/>
                </a:cxn>
                <a:cxn ang="0">
                  <a:pos x="119" y="161"/>
                </a:cxn>
                <a:cxn ang="0">
                  <a:pos x="126" y="179"/>
                </a:cxn>
                <a:cxn ang="0">
                  <a:pos x="132" y="197"/>
                </a:cxn>
                <a:cxn ang="0">
                  <a:pos x="136" y="216"/>
                </a:cxn>
                <a:cxn ang="0">
                  <a:pos x="139" y="235"/>
                </a:cxn>
                <a:cxn ang="0">
                  <a:pos x="141" y="255"/>
                </a:cxn>
                <a:cxn ang="0">
                  <a:pos x="141" y="274"/>
                </a:cxn>
                <a:cxn ang="0">
                  <a:pos x="141" y="274"/>
                </a:cxn>
                <a:cxn ang="0">
                  <a:pos x="164" y="274"/>
                </a:cxn>
              </a:cxnLst>
              <a:rect l="0" t="0" r="r" b="b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22" name="Freeform 318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/>
              <a:ahLst/>
              <a:cxnLst>
                <a:cxn ang="0">
                  <a:pos x="21" y="68"/>
                </a:cxn>
                <a:cxn ang="0">
                  <a:pos x="22" y="60"/>
                </a:cxn>
                <a:cxn ang="0">
                  <a:pos x="24" y="52"/>
                </a:cxn>
                <a:cxn ang="0">
                  <a:pos x="25" y="43"/>
                </a:cxn>
                <a:cxn ang="0">
                  <a:pos x="26" y="34"/>
                </a:cxn>
                <a:cxn ang="0">
                  <a:pos x="28" y="25"/>
                </a:cxn>
                <a:cxn ang="0">
                  <a:pos x="28" y="17"/>
                </a:cxn>
                <a:cxn ang="0">
                  <a:pos x="29" y="8"/>
                </a:cxn>
                <a:cxn ang="0">
                  <a:pos x="29" y="0"/>
                </a:cxn>
                <a:cxn ang="0">
                  <a:pos x="6" y="0"/>
                </a:cxn>
                <a:cxn ang="0">
                  <a:pos x="6" y="8"/>
                </a:cxn>
                <a:cxn ang="0">
                  <a:pos x="5" y="17"/>
                </a:cxn>
                <a:cxn ang="0">
                  <a:pos x="5" y="25"/>
                </a:cxn>
                <a:cxn ang="0">
                  <a:pos x="5" y="32"/>
                </a:cxn>
                <a:cxn ang="0">
                  <a:pos x="4" y="41"/>
                </a:cxn>
                <a:cxn ang="0">
                  <a:pos x="3" y="48"/>
                </a:cxn>
                <a:cxn ang="0">
                  <a:pos x="1" y="56"/>
                </a:cxn>
                <a:cxn ang="0">
                  <a:pos x="0" y="64"/>
                </a:cxn>
                <a:cxn ang="0">
                  <a:pos x="21" y="68"/>
                </a:cxn>
              </a:cxnLst>
              <a:rect l="0" t="0" r="r" b="b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23" name="Freeform 319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10" y="12"/>
                </a:cxn>
                <a:cxn ang="0">
                  <a:pos x="17" y="11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24" name="Freeform 320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6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25" name="Freeform 321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/>
              <a:ahLst/>
              <a:cxnLst>
                <a:cxn ang="0">
                  <a:pos x="86" y="136"/>
                </a:cxn>
                <a:cxn ang="0">
                  <a:pos x="86" y="136"/>
                </a:cxn>
                <a:cxn ang="0">
                  <a:pos x="85" y="116"/>
                </a:cxn>
                <a:cxn ang="0">
                  <a:pos x="81" y="95"/>
                </a:cxn>
                <a:cxn ang="0">
                  <a:pos x="76" y="76"/>
                </a:cxn>
                <a:cxn ang="0">
                  <a:pos x="66" y="58"/>
                </a:cxn>
                <a:cxn ang="0">
                  <a:pos x="55" y="41"/>
                </a:cxn>
                <a:cxn ang="0">
                  <a:pos x="42" y="26"/>
                </a:cxn>
                <a:cxn ang="0">
                  <a:pos x="27" y="12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4" y="29"/>
                </a:cxn>
                <a:cxn ang="0">
                  <a:pos x="28" y="40"/>
                </a:cxn>
                <a:cxn ang="0">
                  <a:pos x="39" y="54"/>
                </a:cxn>
                <a:cxn ang="0">
                  <a:pos x="48" y="69"/>
                </a:cxn>
                <a:cxn ang="0">
                  <a:pos x="55" y="85"/>
                </a:cxn>
                <a:cxn ang="0">
                  <a:pos x="60" y="102"/>
                </a:cxn>
                <a:cxn ang="0">
                  <a:pos x="64" y="118"/>
                </a:cxn>
                <a:cxn ang="0">
                  <a:pos x="65" y="136"/>
                </a:cxn>
                <a:cxn ang="0">
                  <a:pos x="65" y="136"/>
                </a:cxn>
                <a:cxn ang="0">
                  <a:pos x="86" y="136"/>
                </a:cxn>
              </a:cxnLst>
              <a:rect l="0" t="0" r="r" b="b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26" name="Freeform 322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/>
              <a:ahLst/>
              <a:cxnLst>
                <a:cxn ang="0">
                  <a:pos x="21" y="35"/>
                </a:cxn>
                <a:cxn ang="0">
                  <a:pos x="22" y="30"/>
                </a:cxn>
                <a:cxn ang="0">
                  <a:pos x="22" y="26"/>
                </a:cxn>
                <a:cxn ang="0">
                  <a:pos x="23" y="21"/>
                </a:cxn>
                <a:cxn ang="0">
                  <a:pos x="23" y="18"/>
                </a:cxn>
                <a:cxn ang="0">
                  <a:pos x="24" y="15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24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2" y="14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8"/>
                </a:cxn>
                <a:cxn ang="0">
                  <a:pos x="0" y="31"/>
                </a:cxn>
                <a:cxn ang="0">
                  <a:pos x="21" y="35"/>
                </a:cxn>
              </a:cxnLst>
              <a:rect l="0" t="0" r="r" b="b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27" name="Freeform 323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9"/>
                </a:cxn>
                <a:cxn ang="0">
                  <a:pos x="10" y="13"/>
                </a:cxn>
                <a:cxn ang="0">
                  <a:pos x="17" y="12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28" name="Freeform 324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0" y="73"/>
                </a:cxn>
                <a:cxn ang="0">
                  <a:pos x="959" y="2481"/>
                </a:cxn>
                <a:cxn ang="0">
                  <a:pos x="1169" y="2389"/>
                </a:cxn>
                <a:cxn ang="0">
                  <a:pos x="166" y="0"/>
                </a:cxn>
              </a:cxnLst>
              <a:rect l="0" t="0" r="r" b="b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29" name="Freeform 325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104" y="14"/>
                </a:cxn>
                <a:cxn ang="0">
                  <a:pos x="81" y="24"/>
                </a:cxn>
                <a:cxn ang="0">
                  <a:pos x="36" y="44"/>
                </a:cxn>
                <a:cxn ang="0">
                  <a:pos x="29" y="132"/>
                </a:cxn>
                <a:cxn ang="0">
                  <a:pos x="81" y="260"/>
                </a:cxn>
                <a:cxn ang="0">
                  <a:pos x="125" y="370"/>
                </a:cxn>
                <a:cxn ang="0">
                  <a:pos x="163" y="467"/>
                </a:cxn>
                <a:cxn ang="0">
                  <a:pos x="198" y="554"/>
                </a:cxn>
                <a:cxn ang="0">
                  <a:pos x="232" y="637"/>
                </a:cxn>
                <a:cxn ang="0">
                  <a:pos x="265" y="723"/>
                </a:cxn>
                <a:cxn ang="0">
                  <a:pos x="302" y="812"/>
                </a:cxn>
                <a:cxn ang="0">
                  <a:pos x="342" y="913"/>
                </a:cxn>
                <a:cxn ang="0">
                  <a:pos x="388" y="1029"/>
                </a:cxn>
                <a:cxn ang="0">
                  <a:pos x="442" y="1164"/>
                </a:cxn>
                <a:cxn ang="0">
                  <a:pos x="505" y="1323"/>
                </a:cxn>
                <a:cxn ang="0">
                  <a:pos x="581" y="1511"/>
                </a:cxn>
                <a:cxn ang="0">
                  <a:pos x="669" y="1733"/>
                </a:cxn>
                <a:cxn ang="0">
                  <a:pos x="773" y="1993"/>
                </a:cxn>
                <a:cxn ang="0">
                  <a:pos x="895" y="2297"/>
                </a:cxn>
                <a:cxn ang="0">
                  <a:pos x="972" y="2462"/>
                </a:cxn>
                <a:cxn ang="0">
                  <a:pos x="989" y="2455"/>
                </a:cxn>
                <a:cxn ang="0">
                  <a:pos x="1003" y="2449"/>
                </a:cxn>
                <a:cxn ang="0">
                  <a:pos x="1015" y="2442"/>
                </a:cxn>
                <a:cxn ang="0">
                  <a:pos x="1030" y="2436"/>
                </a:cxn>
                <a:cxn ang="0">
                  <a:pos x="1050" y="2428"/>
                </a:cxn>
                <a:cxn ang="0">
                  <a:pos x="1077" y="2416"/>
                </a:cxn>
                <a:cxn ang="0">
                  <a:pos x="1116" y="2399"/>
                </a:cxn>
                <a:cxn ang="0">
                  <a:pos x="1110" y="2318"/>
                </a:cxn>
                <a:cxn ang="0">
                  <a:pos x="1056" y="2190"/>
                </a:cxn>
                <a:cxn ang="0">
                  <a:pos x="1011" y="2082"/>
                </a:cxn>
                <a:cxn ang="0">
                  <a:pos x="970" y="1985"/>
                </a:cxn>
                <a:cxn ang="0">
                  <a:pos x="935" y="1897"/>
                </a:cxn>
                <a:cxn ang="0">
                  <a:pos x="899" y="1814"/>
                </a:cxn>
                <a:cxn ang="0">
                  <a:pos x="864" y="1730"/>
                </a:cxn>
                <a:cxn ang="0">
                  <a:pos x="826" y="1640"/>
                </a:cxn>
                <a:cxn ang="0">
                  <a:pos x="785" y="1541"/>
                </a:cxn>
                <a:cxn ang="0">
                  <a:pos x="738" y="1426"/>
                </a:cxn>
                <a:cxn ang="0">
                  <a:pos x="682" y="1292"/>
                </a:cxn>
                <a:cxn ang="0">
                  <a:pos x="615" y="1134"/>
                </a:cxn>
                <a:cxn ang="0">
                  <a:pos x="537" y="947"/>
                </a:cxn>
                <a:cxn ang="0">
                  <a:pos x="445" y="727"/>
                </a:cxn>
                <a:cxn ang="0">
                  <a:pos x="337" y="469"/>
                </a:cxn>
                <a:cxn ang="0">
                  <a:pos x="210" y="167"/>
                </a:cxn>
              </a:cxnLst>
              <a:rect l="0" t="0" r="r" b="b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30" name="Freeform 326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4" y="12"/>
                </a:cxn>
                <a:cxn ang="0">
                  <a:pos x="65" y="19"/>
                </a:cxn>
                <a:cxn ang="0">
                  <a:pos x="29" y="36"/>
                </a:cxn>
                <a:cxn ang="0">
                  <a:pos x="29" y="120"/>
                </a:cxn>
                <a:cxn ang="0">
                  <a:pos x="81" y="248"/>
                </a:cxn>
                <a:cxn ang="0">
                  <a:pos x="125" y="358"/>
                </a:cxn>
                <a:cxn ang="0">
                  <a:pos x="164" y="455"/>
                </a:cxn>
                <a:cxn ang="0">
                  <a:pos x="199" y="542"/>
                </a:cxn>
                <a:cxn ang="0">
                  <a:pos x="233" y="625"/>
                </a:cxn>
                <a:cxn ang="0">
                  <a:pos x="267" y="711"/>
                </a:cxn>
                <a:cxn ang="0">
                  <a:pos x="302" y="800"/>
                </a:cxn>
                <a:cxn ang="0">
                  <a:pos x="343" y="900"/>
                </a:cxn>
                <a:cxn ang="0">
                  <a:pos x="389" y="1016"/>
                </a:cxn>
                <a:cxn ang="0">
                  <a:pos x="443" y="1151"/>
                </a:cxn>
                <a:cxn ang="0">
                  <a:pos x="507" y="1311"/>
                </a:cxn>
                <a:cxn ang="0">
                  <a:pos x="583" y="1499"/>
                </a:cxn>
                <a:cxn ang="0">
                  <a:pos x="672" y="1721"/>
                </a:cxn>
                <a:cxn ang="0">
                  <a:pos x="777" y="1981"/>
                </a:cxn>
                <a:cxn ang="0">
                  <a:pos x="898" y="2285"/>
                </a:cxn>
                <a:cxn ang="0">
                  <a:pos x="982" y="2447"/>
                </a:cxn>
                <a:cxn ang="0">
                  <a:pos x="1003" y="2436"/>
                </a:cxn>
                <a:cxn ang="0">
                  <a:pos x="1029" y="2426"/>
                </a:cxn>
                <a:cxn ang="0">
                  <a:pos x="1073" y="2407"/>
                </a:cxn>
                <a:cxn ang="0">
                  <a:pos x="1080" y="2320"/>
                </a:cxn>
                <a:cxn ang="0">
                  <a:pos x="1027" y="2193"/>
                </a:cxn>
                <a:cxn ang="0">
                  <a:pos x="981" y="2083"/>
                </a:cxn>
                <a:cxn ang="0">
                  <a:pos x="941" y="1987"/>
                </a:cxn>
                <a:cxn ang="0">
                  <a:pos x="905" y="1900"/>
                </a:cxn>
                <a:cxn ang="0">
                  <a:pos x="869" y="1817"/>
                </a:cxn>
                <a:cxn ang="0">
                  <a:pos x="835" y="1732"/>
                </a:cxn>
                <a:cxn ang="0">
                  <a:pos x="797" y="1643"/>
                </a:cxn>
                <a:cxn ang="0">
                  <a:pos x="756" y="1542"/>
                </a:cxn>
                <a:cxn ang="0">
                  <a:pos x="708" y="1428"/>
                </a:cxn>
                <a:cxn ang="0">
                  <a:pos x="652" y="1294"/>
                </a:cxn>
                <a:cxn ang="0">
                  <a:pos x="586" y="1136"/>
                </a:cxn>
                <a:cxn ang="0">
                  <a:pos x="508" y="948"/>
                </a:cxn>
                <a:cxn ang="0">
                  <a:pos x="417" y="728"/>
                </a:cxn>
                <a:cxn ang="0">
                  <a:pos x="308" y="469"/>
                </a:cxn>
                <a:cxn ang="0">
                  <a:pos x="183" y="168"/>
                </a:cxn>
              </a:cxnLst>
              <a:rect l="0" t="0" r="r" b="b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31" name="Freeform 327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65" y="8"/>
                </a:cxn>
                <a:cxn ang="0">
                  <a:pos x="49" y="14"/>
                </a:cxn>
                <a:cxn ang="0">
                  <a:pos x="22" y="27"/>
                </a:cxn>
                <a:cxn ang="0">
                  <a:pos x="30" y="108"/>
                </a:cxn>
                <a:cxn ang="0">
                  <a:pos x="81" y="236"/>
                </a:cxn>
                <a:cxn ang="0">
                  <a:pos x="126" y="345"/>
                </a:cxn>
                <a:cxn ang="0">
                  <a:pos x="165" y="442"/>
                </a:cxn>
                <a:cxn ang="0">
                  <a:pos x="199" y="530"/>
                </a:cxn>
                <a:cxn ang="0">
                  <a:pos x="234" y="613"/>
                </a:cxn>
                <a:cxn ang="0">
                  <a:pos x="268" y="698"/>
                </a:cxn>
                <a:cxn ang="0">
                  <a:pos x="304" y="788"/>
                </a:cxn>
                <a:cxn ang="0">
                  <a:pos x="345" y="888"/>
                </a:cxn>
                <a:cxn ang="0">
                  <a:pos x="391" y="1003"/>
                </a:cxn>
                <a:cxn ang="0">
                  <a:pos x="445" y="1138"/>
                </a:cxn>
                <a:cxn ang="0">
                  <a:pos x="509" y="1297"/>
                </a:cxn>
                <a:cxn ang="0">
                  <a:pos x="585" y="1486"/>
                </a:cxn>
                <a:cxn ang="0">
                  <a:pos x="675" y="1707"/>
                </a:cxn>
                <a:cxn ang="0">
                  <a:pos x="780" y="1968"/>
                </a:cxn>
                <a:cxn ang="0">
                  <a:pos x="901" y="2270"/>
                </a:cxn>
                <a:cxn ang="0">
                  <a:pos x="982" y="2435"/>
                </a:cxn>
                <a:cxn ang="0">
                  <a:pos x="998" y="2426"/>
                </a:cxn>
                <a:cxn ang="0">
                  <a:pos x="1016" y="2419"/>
                </a:cxn>
                <a:cxn ang="0">
                  <a:pos x="1050" y="2404"/>
                </a:cxn>
                <a:cxn ang="0">
                  <a:pos x="1048" y="2322"/>
                </a:cxn>
                <a:cxn ang="0">
                  <a:pos x="995" y="2195"/>
                </a:cxn>
                <a:cxn ang="0">
                  <a:pos x="950" y="2085"/>
                </a:cxn>
                <a:cxn ang="0">
                  <a:pos x="910" y="1989"/>
                </a:cxn>
                <a:cxn ang="0">
                  <a:pos x="875" y="1901"/>
                </a:cxn>
                <a:cxn ang="0">
                  <a:pos x="840" y="1817"/>
                </a:cxn>
                <a:cxn ang="0">
                  <a:pos x="805" y="1733"/>
                </a:cxn>
                <a:cxn ang="0">
                  <a:pos x="768" y="1643"/>
                </a:cxn>
                <a:cxn ang="0">
                  <a:pos x="727" y="1543"/>
                </a:cxn>
                <a:cxn ang="0">
                  <a:pos x="679" y="1428"/>
                </a:cxn>
                <a:cxn ang="0">
                  <a:pos x="624" y="1294"/>
                </a:cxn>
                <a:cxn ang="0">
                  <a:pos x="557" y="1135"/>
                </a:cxn>
                <a:cxn ang="0">
                  <a:pos x="480" y="948"/>
                </a:cxn>
                <a:cxn ang="0">
                  <a:pos x="388" y="728"/>
                </a:cxn>
                <a:cxn ang="0">
                  <a:pos x="281" y="469"/>
                </a:cxn>
                <a:cxn ang="0">
                  <a:pos x="155" y="168"/>
                </a:cxn>
              </a:cxnLst>
              <a:rect l="0" t="0" r="r" b="b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32" name="Freeform 328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43" y="5"/>
                </a:cxn>
                <a:cxn ang="0">
                  <a:pos x="33" y="10"/>
                </a:cxn>
                <a:cxn ang="0">
                  <a:pos x="15" y="18"/>
                </a:cxn>
                <a:cxn ang="0">
                  <a:pos x="29" y="97"/>
                </a:cxn>
                <a:cxn ang="0">
                  <a:pos x="80" y="225"/>
                </a:cxn>
                <a:cxn ang="0">
                  <a:pos x="125" y="334"/>
                </a:cxn>
                <a:cxn ang="0">
                  <a:pos x="164" y="430"/>
                </a:cxn>
                <a:cxn ang="0">
                  <a:pos x="199" y="518"/>
                </a:cxn>
                <a:cxn ang="0">
                  <a:pos x="233" y="601"/>
                </a:cxn>
                <a:cxn ang="0">
                  <a:pos x="268" y="686"/>
                </a:cxn>
                <a:cxn ang="0">
                  <a:pos x="305" y="776"/>
                </a:cxn>
                <a:cxn ang="0">
                  <a:pos x="344" y="876"/>
                </a:cxn>
                <a:cxn ang="0">
                  <a:pos x="391" y="991"/>
                </a:cxn>
                <a:cxn ang="0">
                  <a:pos x="445" y="1126"/>
                </a:cxn>
                <a:cxn ang="0">
                  <a:pos x="511" y="1285"/>
                </a:cxn>
                <a:cxn ang="0">
                  <a:pos x="586" y="1474"/>
                </a:cxn>
                <a:cxn ang="0">
                  <a:pos x="676" y="1695"/>
                </a:cxn>
                <a:cxn ang="0">
                  <a:pos x="781" y="1956"/>
                </a:cxn>
                <a:cxn ang="0">
                  <a:pos x="903" y="2258"/>
                </a:cxn>
                <a:cxn ang="0">
                  <a:pos x="980" y="2424"/>
                </a:cxn>
                <a:cxn ang="0">
                  <a:pos x="991" y="2419"/>
                </a:cxn>
                <a:cxn ang="0">
                  <a:pos x="1004" y="2412"/>
                </a:cxn>
                <a:cxn ang="0">
                  <a:pos x="1028" y="2403"/>
                </a:cxn>
                <a:cxn ang="0">
                  <a:pos x="1017" y="2324"/>
                </a:cxn>
                <a:cxn ang="0">
                  <a:pos x="964" y="2196"/>
                </a:cxn>
                <a:cxn ang="0">
                  <a:pos x="920" y="2086"/>
                </a:cxn>
                <a:cxn ang="0">
                  <a:pos x="880" y="1990"/>
                </a:cxn>
                <a:cxn ang="0">
                  <a:pos x="843" y="1903"/>
                </a:cxn>
                <a:cxn ang="0">
                  <a:pos x="809" y="1819"/>
                </a:cxn>
                <a:cxn ang="0">
                  <a:pos x="774" y="1734"/>
                </a:cxn>
                <a:cxn ang="0">
                  <a:pos x="737" y="1645"/>
                </a:cxn>
                <a:cxn ang="0">
                  <a:pos x="696" y="1545"/>
                </a:cxn>
                <a:cxn ang="0">
                  <a:pos x="648" y="1430"/>
                </a:cxn>
                <a:cxn ang="0">
                  <a:pos x="593" y="1296"/>
                </a:cxn>
                <a:cxn ang="0">
                  <a:pos x="528" y="1138"/>
                </a:cxn>
                <a:cxn ang="0">
                  <a:pos x="450" y="950"/>
                </a:cxn>
                <a:cxn ang="0">
                  <a:pos x="359" y="730"/>
                </a:cxn>
                <a:cxn ang="0">
                  <a:pos x="251" y="470"/>
                </a:cxn>
                <a:cxn ang="0">
                  <a:pos x="127" y="169"/>
                </a:cxn>
              </a:cxnLst>
              <a:rect l="0" t="0" r="r" b="b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33" name="Freeform 329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3"/>
                </a:cxn>
                <a:cxn ang="0">
                  <a:pos x="977" y="2414"/>
                </a:cxn>
                <a:cxn ang="0">
                  <a:pos x="1017" y="2396"/>
                </a:cxn>
                <a:cxn ang="0">
                  <a:pos x="32" y="0"/>
                </a:cxn>
              </a:cxnLst>
              <a:rect l="0" t="0" r="r" b="b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34" name="Freeform 330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/>
              <a:ahLst/>
              <a:cxnLst>
                <a:cxn ang="0">
                  <a:pos x="173" y="20"/>
                </a:cxn>
                <a:cxn ang="0">
                  <a:pos x="7" y="95"/>
                </a:cxn>
                <a:cxn ang="0">
                  <a:pos x="0" y="75"/>
                </a:cxn>
                <a:cxn ang="0">
                  <a:pos x="166" y="0"/>
                </a:cxn>
                <a:cxn ang="0">
                  <a:pos x="173" y="20"/>
                </a:cxn>
              </a:cxnLst>
              <a:rect l="0" t="0" r="r" b="b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35" name="Freeform 331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/>
              <a:ahLst/>
              <a:cxnLst>
                <a:cxn ang="0">
                  <a:pos x="200" y="106"/>
                </a:cxn>
                <a:cxn ang="0">
                  <a:pos x="33" y="179"/>
                </a:cxn>
                <a:cxn ang="0">
                  <a:pos x="0" y="100"/>
                </a:cxn>
                <a:cxn ang="0">
                  <a:pos x="58" y="0"/>
                </a:cxn>
                <a:cxn ang="0">
                  <a:pos x="168" y="26"/>
                </a:cxn>
                <a:cxn ang="0">
                  <a:pos x="200" y="106"/>
                </a:cxn>
              </a:cxnLst>
              <a:rect l="0" t="0" r="r" b="b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36" name="Freeform 332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/>
              <a:ahLst/>
              <a:cxnLst>
                <a:cxn ang="0">
                  <a:pos x="173" y="116"/>
                </a:cxn>
                <a:cxn ang="0">
                  <a:pos x="159" y="122"/>
                </a:cxn>
                <a:cxn ang="0">
                  <a:pos x="147" y="126"/>
                </a:cxn>
                <a:cxn ang="0">
                  <a:pos x="137" y="131"/>
                </a:cxn>
                <a:cxn ang="0">
                  <a:pos x="127" y="135"/>
                </a:cxn>
                <a:cxn ang="0">
                  <a:pos x="114" y="141"/>
                </a:cxn>
                <a:cxn ang="0">
                  <a:pos x="94" y="150"/>
                </a:cxn>
                <a:cxn ang="0">
                  <a:pos x="69" y="161"/>
                </a:cxn>
                <a:cxn ang="0">
                  <a:pos x="33" y="177"/>
                </a:cxn>
                <a:cxn ang="0">
                  <a:pos x="30" y="168"/>
                </a:cxn>
                <a:cxn ang="0">
                  <a:pos x="27" y="161"/>
                </a:cxn>
                <a:cxn ang="0">
                  <a:pos x="25" y="156"/>
                </a:cxn>
                <a:cxn ang="0">
                  <a:pos x="23" y="150"/>
                </a:cxn>
                <a:cxn ang="0">
                  <a:pos x="20" y="141"/>
                </a:cxn>
                <a:cxn ang="0">
                  <a:pos x="16" y="131"/>
                </a:cxn>
                <a:cxn ang="0">
                  <a:pos x="9" y="117"/>
                </a:cxn>
                <a:cxn ang="0">
                  <a:pos x="0" y="97"/>
                </a:cxn>
                <a:cxn ang="0">
                  <a:pos x="7" y="86"/>
                </a:cxn>
                <a:cxn ang="0">
                  <a:pos x="11" y="78"/>
                </a:cxn>
                <a:cxn ang="0">
                  <a:pos x="15" y="70"/>
                </a:cxn>
                <a:cxn ang="0">
                  <a:pos x="19" y="63"/>
                </a:cxn>
                <a:cxn ang="0">
                  <a:pos x="24" y="54"/>
                </a:cxn>
                <a:cxn ang="0">
                  <a:pos x="31" y="41"/>
                </a:cxn>
                <a:cxn ang="0">
                  <a:pos x="40" y="24"/>
                </a:cxn>
                <a:cxn ang="0">
                  <a:pos x="52" y="0"/>
                </a:cxn>
                <a:cxn ang="0">
                  <a:pos x="63" y="3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83" y="11"/>
                </a:cxn>
                <a:cxn ang="0">
                  <a:pos x="91" y="15"/>
                </a:cxn>
                <a:cxn ang="0">
                  <a:pos x="102" y="20"/>
                </a:cxn>
                <a:cxn ang="0">
                  <a:pos x="119" y="27"/>
                </a:cxn>
                <a:cxn ang="0">
                  <a:pos x="140" y="37"/>
                </a:cxn>
                <a:cxn ang="0">
                  <a:pos x="144" y="44"/>
                </a:cxn>
                <a:cxn ang="0">
                  <a:pos x="146" y="50"/>
                </a:cxn>
                <a:cxn ang="0">
                  <a:pos x="149" y="56"/>
                </a:cxn>
                <a:cxn ang="0">
                  <a:pos x="151" y="61"/>
                </a:cxn>
                <a:cxn ang="0">
                  <a:pos x="154" y="69"/>
                </a:cxn>
                <a:cxn ang="0">
                  <a:pos x="159" y="80"/>
                </a:cxn>
                <a:cxn ang="0">
                  <a:pos x="165" y="95"/>
                </a:cxn>
                <a:cxn ang="0">
                  <a:pos x="173" y="116"/>
                </a:cxn>
              </a:cxnLst>
              <a:rect l="0" t="0" r="r" b="b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37" name="Freeform 333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/>
              <a:ahLst/>
              <a:cxnLst>
                <a:cxn ang="0">
                  <a:pos x="142" y="126"/>
                </a:cxn>
                <a:cxn ang="0">
                  <a:pos x="131" y="131"/>
                </a:cxn>
                <a:cxn ang="0">
                  <a:pos x="122" y="135"/>
                </a:cxn>
                <a:cxn ang="0">
                  <a:pos x="115" y="137"/>
                </a:cxn>
                <a:cxn ang="0">
                  <a:pos x="107" y="141"/>
                </a:cxn>
                <a:cxn ang="0">
                  <a:pos x="96" y="145"/>
                </a:cxn>
                <a:cxn ang="0">
                  <a:pos x="81" y="152"/>
                </a:cxn>
                <a:cxn ang="0">
                  <a:pos x="61" y="161"/>
                </a:cxn>
                <a:cxn ang="0">
                  <a:pos x="32" y="175"/>
                </a:cxn>
                <a:cxn ang="0">
                  <a:pos x="29" y="165"/>
                </a:cxn>
                <a:cxn ang="0">
                  <a:pos x="26" y="159"/>
                </a:cxn>
                <a:cxn ang="0">
                  <a:pos x="24" y="153"/>
                </a:cxn>
                <a:cxn ang="0">
                  <a:pos x="22" y="146"/>
                </a:cxn>
                <a:cxn ang="0">
                  <a:pos x="19" y="139"/>
                </a:cxn>
                <a:cxn ang="0">
                  <a:pos x="15" y="128"/>
                </a:cxn>
                <a:cxn ang="0">
                  <a:pos x="8" y="114"/>
                </a:cxn>
                <a:cxn ang="0">
                  <a:pos x="0" y="95"/>
                </a:cxn>
                <a:cxn ang="0">
                  <a:pos x="5" y="84"/>
                </a:cxn>
                <a:cxn ang="0">
                  <a:pos x="9" y="76"/>
                </a:cxn>
                <a:cxn ang="0">
                  <a:pos x="12" y="68"/>
                </a:cxn>
                <a:cxn ang="0">
                  <a:pos x="16" y="61"/>
                </a:cxn>
                <a:cxn ang="0">
                  <a:pos x="20" y="53"/>
                </a:cxn>
                <a:cxn ang="0">
                  <a:pos x="26" y="40"/>
                </a:cxn>
                <a:cxn ang="0">
                  <a:pos x="34" y="23"/>
                </a:cxn>
                <a:cxn ang="0">
                  <a:pos x="45" y="0"/>
                </a:cxn>
                <a:cxn ang="0">
                  <a:pos x="53" y="4"/>
                </a:cxn>
                <a:cxn ang="0">
                  <a:pos x="59" y="8"/>
                </a:cxn>
                <a:cxn ang="0">
                  <a:pos x="63" y="11"/>
                </a:cxn>
                <a:cxn ang="0">
                  <a:pos x="68" y="15"/>
                </a:cxn>
                <a:cxn ang="0">
                  <a:pos x="74" y="19"/>
                </a:cxn>
                <a:cxn ang="0">
                  <a:pos x="83" y="25"/>
                </a:cxn>
                <a:cxn ang="0">
                  <a:pos x="94" y="34"/>
                </a:cxn>
                <a:cxn ang="0">
                  <a:pos x="111" y="46"/>
                </a:cxn>
                <a:cxn ang="0">
                  <a:pos x="115" y="55"/>
                </a:cxn>
                <a:cxn ang="0">
                  <a:pos x="117" y="60"/>
                </a:cxn>
                <a:cxn ang="0">
                  <a:pos x="120" y="65"/>
                </a:cxn>
                <a:cxn ang="0">
                  <a:pos x="122" y="71"/>
                </a:cxn>
                <a:cxn ang="0">
                  <a:pos x="125" y="79"/>
                </a:cxn>
                <a:cxn ang="0">
                  <a:pos x="129" y="89"/>
                </a:cxn>
                <a:cxn ang="0">
                  <a:pos x="135" y="105"/>
                </a:cxn>
                <a:cxn ang="0">
                  <a:pos x="142" y="126"/>
                </a:cxn>
              </a:cxnLst>
              <a:rect l="0" t="0" r="r" b="b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38" name="Freeform 334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/>
              <a:ahLst/>
              <a:cxnLst>
                <a:cxn ang="0">
                  <a:pos x="116" y="136"/>
                </a:cxn>
                <a:cxn ang="0">
                  <a:pos x="107" y="139"/>
                </a:cxn>
                <a:cxn ang="0">
                  <a:pos x="101" y="141"/>
                </a:cxn>
                <a:cxn ang="0">
                  <a:pos x="95" y="144"/>
                </a:cxn>
                <a:cxn ang="0">
                  <a:pos x="88" y="146"/>
                </a:cxn>
                <a:cxn ang="0">
                  <a:pos x="80" y="150"/>
                </a:cxn>
                <a:cxn ang="0">
                  <a:pos x="69" y="155"/>
                </a:cxn>
                <a:cxn ang="0">
                  <a:pos x="54" y="162"/>
                </a:cxn>
                <a:cxn ang="0">
                  <a:pos x="32" y="172"/>
                </a:cxn>
                <a:cxn ang="0">
                  <a:pos x="29" y="163"/>
                </a:cxn>
                <a:cxn ang="0">
                  <a:pos x="26" y="156"/>
                </a:cxn>
                <a:cxn ang="0">
                  <a:pos x="24" y="151"/>
                </a:cxn>
                <a:cxn ang="0">
                  <a:pos x="22" y="144"/>
                </a:cxn>
                <a:cxn ang="0">
                  <a:pos x="19" y="136"/>
                </a:cxn>
                <a:cxn ang="0">
                  <a:pos x="15" y="126"/>
                </a:cxn>
                <a:cxn ang="0">
                  <a:pos x="8" y="112"/>
                </a:cxn>
                <a:cxn ang="0">
                  <a:pos x="0" y="93"/>
                </a:cxn>
                <a:cxn ang="0">
                  <a:pos x="5" y="82"/>
                </a:cxn>
                <a:cxn ang="0">
                  <a:pos x="8" y="74"/>
                </a:cxn>
                <a:cxn ang="0">
                  <a:pos x="11" y="67"/>
                </a:cxn>
                <a:cxn ang="0">
                  <a:pos x="14" y="60"/>
                </a:cxn>
                <a:cxn ang="0">
                  <a:pos x="18" y="51"/>
                </a:cxn>
                <a:cxn ang="0">
                  <a:pos x="23" y="39"/>
                </a:cxn>
                <a:cxn ang="0">
                  <a:pos x="31" y="22"/>
                </a:cxn>
                <a:cxn ang="0">
                  <a:pos x="40" y="0"/>
                </a:cxn>
                <a:cxn ang="0">
                  <a:pos x="46" y="5"/>
                </a:cxn>
                <a:cxn ang="0">
                  <a:pos x="50" y="9"/>
                </a:cxn>
                <a:cxn ang="0">
                  <a:pos x="53" y="14"/>
                </a:cxn>
                <a:cxn ang="0">
                  <a:pos x="56" y="18"/>
                </a:cxn>
                <a:cxn ang="0">
                  <a:pos x="60" y="23"/>
                </a:cxn>
                <a:cxn ang="0">
                  <a:pos x="65" y="30"/>
                </a:cxn>
                <a:cxn ang="0">
                  <a:pos x="73" y="41"/>
                </a:cxn>
                <a:cxn ang="0">
                  <a:pos x="83" y="56"/>
                </a:cxn>
                <a:cxn ang="0">
                  <a:pos x="87" y="64"/>
                </a:cxn>
                <a:cxn ang="0">
                  <a:pos x="89" y="69"/>
                </a:cxn>
                <a:cxn ang="0">
                  <a:pos x="92" y="75"/>
                </a:cxn>
                <a:cxn ang="0">
                  <a:pos x="95" y="81"/>
                </a:cxn>
                <a:cxn ang="0">
                  <a:pos x="98" y="88"/>
                </a:cxn>
                <a:cxn ang="0">
                  <a:pos x="102" y="99"/>
                </a:cxn>
                <a:cxn ang="0">
                  <a:pos x="108" y="115"/>
                </a:cxn>
                <a:cxn ang="0">
                  <a:pos x="116" y="136"/>
                </a:cxn>
              </a:cxnLst>
              <a:rect l="0" t="0" r="r" b="b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39" name="Freeform 335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/>
              <a:ahLst/>
              <a:cxnLst>
                <a:cxn ang="0">
                  <a:pos x="88" y="145"/>
                </a:cxn>
                <a:cxn ang="0">
                  <a:pos x="81" y="147"/>
                </a:cxn>
                <a:cxn ang="0">
                  <a:pos x="77" y="150"/>
                </a:cxn>
                <a:cxn ang="0">
                  <a:pos x="73" y="151"/>
                </a:cxn>
                <a:cxn ang="0">
                  <a:pos x="69" y="153"/>
                </a:cxn>
                <a:cxn ang="0">
                  <a:pos x="64" y="155"/>
                </a:cxn>
                <a:cxn ang="0">
                  <a:pos x="57" y="158"/>
                </a:cxn>
                <a:cxn ang="0">
                  <a:pos x="47" y="163"/>
                </a:cxn>
                <a:cxn ang="0">
                  <a:pos x="32" y="170"/>
                </a:cxn>
                <a:cxn ang="0">
                  <a:pos x="29" y="161"/>
                </a:cxn>
                <a:cxn ang="0">
                  <a:pos x="26" y="154"/>
                </a:cxn>
                <a:cxn ang="0">
                  <a:pos x="24" y="148"/>
                </a:cxn>
                <a:cxn ang="0">
                  <a:pos x="22" y="142"/>
                </a:cxn>
                <a:cxn ang="0">
                  <a:pos x="19" y="134"/>
                </a:cxn>
                <a:cxn ang="0">
                  <a:pos x="15" y="123"/>
                </a:cxn>
                <a:cxn ang="0">
                  <a:pos x="8" y="109"/>
                </a:cxn>
                <a:cxn ang="0">
                  <a:pos x="0" y="89"/>
                </a:cxn>
                <a:cxn ang="0">
                  <a:pos x="4" y="79"/>
                </a:cxn>
                <a:cxn ang="0">
                  <a:pos x="7" y="71"/>
                </a:cxn>
                <a:cxn ang="0">
                  <a:pos x="9" y="65"/>
                </a:cxn>
                <a:cxn ang="0">
                  <a:pos x="12" y="58"/>
                </a:cxn>
                <a:cxn ang="0">
                  <a:pos x="15" y="49"/>
                </a:cxn>
                <a:cxn ang="0">
                  <a:pos x="19" y="38"/>
                </a:cxn>
                <a:cxn ang="0">
                  <a:pos x="26" y="22"/>
                </a:cxn>
                <a:cxn ang="0">
                  <a:pos x="34" y="0"/>
                </a:cxn>
                <a:cxn ang="0">
                  <a:pos x="40" y="11"/>
                </a:cxn>
                <a:cxn ang="0">
                  <a:pos x="43" y="21"/>
                </a:cxn>
                <a:cxn ang="0">
                  <a:pos x="47" y="36"/>
                </a:cxn>
                <a:cxn ang="0">
                  <a:pos x="55" y="65"/>
                </a:cxn>
                <a:cxn ang="0">
                  <a:pos x="59" y="74"/>
                </a:cxn>
                <a:cxn ang="0">
                  <a:pos x="61" y="79"/>
                </a:cxn>
                <a:cxn ang="0">
                  <a:pos x="64" y="84"/>
                </a:cxn>
                <a:cxn ang="0">
                  <a:pos x="66" y="90"/>
                </a:cxn>
                <a:cxn ang="0">
                  <a:pos x="69" y="98"/>
                </a:cxn>
                <a:cxn ang="0">
                  <a:pos x="73" y="108"/>
                </a:cxn>
                <a:cxn ang="0">
                  <a:pos x="79" y="124"/>
                </a:cxn>
                <a:cxn ang="0">
                  <a:pos x="88" y="145"/>
                </a:cxn>
              </a:cxnLst>
              <a:rect l="0" t="0" r="r" b="b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40" name="Freeform 336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/>
              <a:ahLst/>
              <a:cxnLst>
                <a:cxn ang="0">
                  <a:pos x="59" y="155"/>
                </a:cxn>
                <a:cxn ang="0">
                  <a:pos x="33" y="167"/>
                </a:cxn>
                <a:cxn ang="0">
                  <a:pos x="0" y="87"/>
                </a:cxn>
                <a:cxn ang="0">
                  <a:pos x="29" y="0"/>
                </a:cxn>
                <a:cxn ang="0">
                  <a:pos x="26" y="76"/>
                </a:cxn>
                <a:cxn ang="0">
                  <a:pos x="59" y="155"/>
                </a:cxn>
              </a:cxnLst>
              <a:rect l="0" t="0" r="r" b="b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41" name="Freeform 337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/>
              <a:ahLst/>
              <a:cxnLst>
                <a:cxn ang="0">
                  <a:pos x="170" y="4"/>
                </a:cxn>
                <a:cxn ang="0">
                  <a:pos x="168" y="0"/>
                </a:cxn>
                <a:cxn ang="0">
                  <a:pos x="0" y="73"/>
                </a:cxn>
                <a:cxn ang="0">
                  <a:pos x="4" y="81"/>
                </a:cxn>
                <a:cxn ang="0">
                  <a:pos x="172" y="8"/>
                </a:cxn>
                <a:cxn ang="0">
                  <a:pos x="170" y="4"/>
                </a:cxn>
              </a:cxnLst>
              <a:rect l="0" t="0" r="r" b="b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42" name="Freeform 338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/>
              <a:ahLst/>
              <a:cxnLst>
                <a:cxn ang="0">
                  <a:pos x="216" y="12"/>
                </a:cxn>
                <a:cxn ang="0">
                  <a:pos x="4" y="103"/>
                </a:cxn>
                <a:cxn ang="0">
                  <a:pos x="0" y="93"/>
                </a:cxn>
                <a:cxn ang="0">
                  <a:pos x="211" y="0"/>
                </a:cxn>
                <a:cxn ang="0">
                  <a:pos x="216" y="12"/>
                </a:cxn>
              </a:cxnLst>
              <a:rect l="0" t="0" r="r" b="b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43" name="Freeform 339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/>
              <a:ahLst/>
              <a:cxnLst>
                <a:cxn ang="0">
                  <a:pos x="207" y="296"/>
                </a:cxn>
                <a:cxn ang="0">
                  <a:pos x="219" y="286"/>
                </a:cxn>
                <a:cxn ang="0">
                  <a:pos x="232" y="267"/>
                </a:cxn>
                <a:cxn ang="0">
                  <a:pos x="242" y="241"/>
                </a:cxn>
                <a:cxn ang="0">
                  <a:pos x="248" y="206"/>
                </a:cxn>
                <a:cxn ang="0">
                  <a:pos x="250" y="165"/>
                </a:cxn>
                <a:cxn ang="0">
                  <a:pos x="245" y="116"/>
                </a:cxn>
                <a:cxn ang="0">
                  <a:pos x="233" y="62"/>
                </a:cxn>
                <a:cxn ang="0">
                  <a:pos x="211" y="0"/>
                </a:cxn>
                <a:cxn ang="0">
                  <a:pos x="198" y="6"/>
                </a:cxn>
                <a:cxn ang="0">
                  <a:pos x="185" y="12"/>
                </a:cxn>
                <a:cxn ang="0">
                  <a:pos x="171" y="17"/>
                </a:cxn>
                <a:cxn ang="0">
                  <a:pos x="158" y="24"/>
                </a:cxn>
                <a:cxn ang="0">
                  <a:pos x="145" y="29"/>
                </a:cxn>
                <a:cxn ang="0">
                  <a:pos x="132" y="35"/>
                </a:cxn>
                <a:cxn ang="0">
                  <a:pos x="118" y="41"/>
                </a:cxn>
                <a:cxn ang="0">
                  <a:pos x="106" y="46"/>
                </a:cxn>
                <a:cxn ang="0">
                  <a:pos x="93" y="52"/>
                </a:cxn>
                <a:cxn ang="0">
                  <a:pos x="80" y="57"/>
                </a:cxn>
                <a:cxn ang="0">
                  <a:pos x="66" y="64"/>
                </a:cxn>
                <a:cxn ang="0">
                  <a:pos x="53" y="69"/>
                </a:cxn>
                <a:cxn ang="0">
                  <a:pos x="40" y="75"/>
                </a:cxn>
                <a:cxn ang="0">
                  <a:pos x="27" y="81"/>
                </a:cxn>
                <a:cxn ang="0">
                  <a:pos x="13" y="87"/>
                </a:cxn>
                <a:cxn ang="0">
                  <a:pos x="0" y="92"/>
                </a:cxn>
                <a:cxn ang="0">
                  <a:pos x="13" y="123"/>
                </a:cxn>
                <a:cxn ang="0">
                  <a:pos x="28" y="150"/>
                </a:cxn>
                <a:cxn ang="0">
                  <a:pos x="42" y="175"/>
                </a:cxn>
                <a:cxn ang="0">
                  <a:pos x="57" y="198"/>
                </a:cxn>
                <a:cxn ang="0">
                  <a:pos x="73" y="218"/>
                </a:cxn>
                <a:cxn ang="0">
                  <a:pos x="87" y="236"/>
                </a:cxn>
                <a:cxn ang="0">
                  <a:pos x="102" y="250"/>
                </a:cxn>
                <a:cxn ang="0">
                  <a:pos x="117" y="263"/>
                </a:cxn>
                <a:cxn ang="0">
                  <a:pos x="132" y="274"/>
                </a:cxn>
                <a:cxn ang="0">
                  <a:pos x="145" y="283"/>
                </a:cxn>
                <a:cxn ang="0">
                  <a:pos x="158" y="289"/>
                </a:cxn>
                <a:cxn ang="0">
                  <a:pos x="170" y="294"/>
                </a:cxn>
                <a:cxn ang="0">
                  <a:pos x="182" y="297"/>
                </a:cxn>
                <a:cxn ang="0">
                  <a:pos x="192" y="298"/>
                </a:cxn>
                <a:cxn ang="0">
                  <a:pos x="200" y="298"/>
                </a:cxn>
                <a:cxn ang="0">
                  <a:pos x="207" y="296"/>
                </a:cxn>
              </a:cxnLst>
              <a:rect l="0" t="0" r="r" b="b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44" name="Freeform 340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/>
              <a:ahLst/>
              <a:cxnLst>
                <a:cxn ang="0">
                  <a:pos x="199" y="285"/>
                </a:cxn>
                <a:cxn ang="0">
                  <a:pos x="209" y="276"/>
                </a:cxn>
                <a:cxn ang="0">
                  <a:pos x="217" y="259"/>
                </a:cxn>
                <a:cxn ang="0">
                  <a:pos x="224" y="234"/>
                </a:cxn>
                <a:cxn ang="0">
                  <a:pos x="226" y="202"/>
                </a:cxn>
                <a:cxn ang="0">
                  <a:pos x="223" y="162"/>
                </a:cxn>
                <a:cxn ang="0">
                  <a:pos x="214" y="115"/>
                </a:cxn>
                <a:cxn ang="0">
                  <a:pos x="200" y="61"/>
                </a:cxn>
                <a:cxn ang="0">
                  <a:pos x="178" y="0"/>
                </a:cxn>
                <a:cxn ang="0">
                  <a:pos x="166" y="5"/>
                </a:cxn>
                <a:cxn ang="0">
                  <a:pos x="155" y="10"/>
                </a:cxn>
                <a:cxn ang="0">
                  <a:pos x="144" y="15"/>
                </a:cxn>
                <a:cxn ang="0">
                  <a:pos x="134" y="20"/>
                </a:cxn>
                <a:cxn ang="0">
                  <a:pos x="123" y="24"/>
                </a:cxn>
                <a:cxn ang="0">
                  <a:pos x="111" y="30"/>
                </a:cxn>
                <a:cxn ang="0">
                  <a:pos x="100" y="34"/>
                </a:cxn>
                <a:cxn ang="0">
                  <a:pos x="89" y="39"/>
                </a:cxn>
                <a:cxn ang="0">
                  <a:pos x="78" y="44"/>
                </a:cxn>
                <a:cxn ang="0">
                  <a:pos x="67" y="49"/>
                </a:cxn>
                <a:cxn ang="0">
                  <a:pos x="55" y="54"/>
                </a:cxn>
                <a:cxn ang="0">
                  <a:pos x="45" y="58"/>
                </a:cxn>
                <a:cxn ang="0">
                  <a:pos x="34" y="63"/>
                </a:cxn>
                <a:cxn ang="0">
                  <a:pos x="23" y="69"/>
                </a:cxn>
                <a:cxn ang="0">
                  <a:pos x="11" y="73"/>
                </a:cxn>
                <a:cxn ang="0">
                  <a:pos x="0" y="78"/>
                </a:cxn>
                <a:cxn ang="0">
                  <a:pos x="13" y="109"/>
                </a:cxn>
                <a:cxn ang="0">
                  <a:pos x="28" y="136"/>
                </a:cxn>
                <a:cxn ang="0">
                  <a:pos x="42" y="161"/>
                </a:cxn>
                <a:cxn ang="0">
                  <a:pos x="56" y="184"/>
                </a:cxn>
                <a:cxn ang="0">
                  <a:pos x="72" y="204"/>
                </a:cxn>
                <a:cxn ang="0">
                  <a:pos x="86" y="221"/>
                </a:cxn>
                <a:cxn ang="0">
                  <a:pos x="101" y="236"/>
                </a:cxn>
                <a:cxn ang="0">
                  <a:pos x="115" y="250"/>
                </a:cxn>
                <a:cxn ang="0">
                  <a:pos x="129" y="260"/>
                </a:cxn>
                <a:cxn ang="0">
                  <a:pos x="142" y="270"/>
                </a:cxn>
                <a:cxn ang="0">
                  <a:pos x="155" y="276"/>
                </a:cxn>
                <a:cxn ang="0">
                  <a:pos x="166" y="282"/>
                </a:cxn>
                <a:cxn ang="0">
                  <a:pos x="177" y="285"/>
                </a:cxn>
                <a:cxn ang="0">
                  <a:pos x="186" y="287"/>
                </a:cxn>
                <a:cxn ang="0">
                  <a:pos x="193" y="287"/>
                </a:cxn>
                <a:cxn ang="0">
                  <a:pos x="199" y="285"/>
                </a:cxn>
              </a:cxnLst>
              <a:rect l="0" t="0" r="r" b="b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45" name="Freeform 341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/>
              <a:ahLst/>
              <a:cxnLst>
                <a:cxn ang="0">
                  <a:pos x="189" y="273"/>
                </a:cxn>
                <a:cxn ang="0">
                  <a:pos x="196" y="265"/>
                </a:cxn>
                <a:cxn ang="0">
                  <a:pos x="201" y="251"/>
                </a:cxn>
                <a:cxn ang="0">
                  <a:pos x="202" y="227"/>
                </a:cxn>
                <a:cxn ang="0">
                  <a:pos x="200" y="197"/>
                </a:cxn>
                <a:cxn ang="0">
                  <a:pos x="193" y="159"/>
                </a:cxn>
                <a:cxn ang="0">
                  <a:pos x="182" y="114"/>
                </a:cxn>
                <a:cxn ang="0">
                  <a:pos x="165" y="60"/>
                </a:cxn>
                <a:cxn ang="0">
                  <a:pos x="142" y="0"/>
                </a:cxn>
                <a:cxn ang="0">
                  <a:pos x="125" y="7"/>
                </a:cxn>
                <a:cxn ang="0">
                  <a:pos x="107" y="14"/>
                </a:cxn>
                <a:cxn ang="0">
                  <a:pos x="89" y="23"/>
                </a:cxn>
                <a:cxn ang="0">
                  <a:pos x="72" y="30"/>
                </a:cxn>
                <a:cxn ang="0">
                  <a:pos x="53" y="39"/>
                </a:cxn>
                <a:cxn ang="0">
                  <a:pos x="36" y="46"/>
                </a:cxn>
                <a:cxn ang="0">
                  <a:pos x="18" y="54"/>
                </a:cxn>
                <a:cxn ang="0">
                  <a:pos x="0" y="62"/>
                </a:cxn>
                <a:cxn ang="0">
                  <a:pos x="14" y="92"/>
                </a:cxn>
                <a:cxn ang="0">
                  <a:pos x="28" y="120"/>
                </a:cxn>
                <a:cxn ang="0">
                  <a:pos x="41" y="145"/>
                </a:cxn>
                <a:cxn ang="0">
                  <a:pos x="57" y="168"/>
                </a:cxn>
                <a:cxn ang="0">
                  <a:pos x="71" y="188"/>
                </a:cxn>
                <a:cxn ang="0">
                  <a:pos x="85" y="206"/>
                </a:cxn>
                <a:cxn ang="0">
                  <a:pos x="98" y="221"/>
                </a:cxn>
                <a:cxn ang="0">
                  <a:pos x="113" y="235"/>
                </a:cxn>
                <a:cxn ang="0">
                  <a:pos x="126" y="246"/>
                </a:cxn>
                <a:cxn ang="0">
                  <a:pos x="138" y="256"/>
                </a:cxn>
                <a:cxn ang="0">
                  <a:pos x="149" y="262"/>
                </a:cxn>
                <a:cxn ang="0">
                  <a:pos x="160" y="268"/>
                </a:cxn>
                <a:cxn ang="0">
                  <a:pos x="170" y="272"/>
                </a:cxn>
                <a:cxn ang="0">
                  <a:pos x="178" y="274"/>
                </a:cxn>
                <a:cxn ang="0">
                  <a:pos x="184" y="274"/>
                </a:cxn>
                <a:cxn ang="0">
                  <a:pos x="189" y="273"/>
                </a:cxn>
              </a:cxnLst>
              <a:rect l="0" t="0" r="r" b="b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46" name="Freeform 342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/>
              <a:ahLst/>
              <a:cxnLst>
                <a:cxn ang="0">
                  <a:pos x="180" y="263"/>
                </a:cxn>
                <a:cxn ang="0">
                  <a:pos x="185" y="256"/>
                </a:cxn>
                <a:cxn ang="0">
                  <a:pos x="186" y="243"/>
                </a:cxn>
                <a:cxn ang="0">
                  <a:pos x="183" y="222"/>
                </a:cxn>
                <a:cxn ang="0">
                  <a:pos x="177" y="193"/>
                </a:cxn>
                <a:cxn ang="0">
                  <a:pos x="166" y="157"/>
                </a:cxn>
                <a:cxn ang="0">
                  <a:pos x="151" y="113"/>
                </a:cxn>
                <a:cxn ang="0">
                  <a:pos x="131" y="60"/>
                </a:cxn>
                <a:cxn ang="0">
                  <a:pos x="108" y="0"/>
                </a:cxn>
                <a:cxn ang="0">
                  <a:pos x="94" y="7"/>
                </a:cxn>
                <a:cxn ang="0">
                  <a:pos x="80" y="13"/>
                </a:cxn>
                <a:cxn ang="0">
                  <a:pos x="67" y="18"/>
                </a:cxn>
                <a:cxn ang="0">
                  <a:pos x="54" y="24"/>
                </a:cxn>
                <a:cxn ang="0">
                  <a:pos x="40" y="30"/>
                </a:cxn>
                <a:cxn ang="0">
                  <a:pos x="27" y="36"/>
                </a:cxn>
                <a:cxn ang="0">
                  <a:pos x="13" y="41"/>
                </a:cxn>
                <a:cxn ang="0">
                  <a:pos x="0" y="48"/>
                </a:cxn>
                <a:cxn ang="0">
                  <a:pos x="13" y="78"/>
                </a:cxn>
                <a:cxn ang="0">
                  <a:pos x="26" y="106"/>
                </a:cxn>
                <a:cxn ang="0">
                  <a:pos x="40" y="131"/>
                </a:cxn>
                <a:cxn ang="0">
                  <a:pos x="55" y="154"/>
                </a:cxn>
                <a:cxn ang="0">
                  <a:pos x="69" y="174"/>
                </a:cxn>
                <a:cxn ang="0">
                  <a:pos x="83" y="192"/>
                </a:cxn>
                <a:cxn ang="0">
                  <a:pos x="96" y="208"/>
                </a:cxn>
                <a:cxn ang="0">
                  <a:pos x="110" y="222"/>
                </a:cxn>
                <a:cxn ang="0">
                  <a:pos x="122" y="233"/>
                </a:cxn>
                <a:cxn ang="0">
                  <a:pos x="134" y="243"/>
                </a:cxn>
                <a:cxn ang="0">
                  <a:pos x="145" y="250"/>
                </a:cxn>
                <a:cxn ang="0">
                  <a:pos x="155" y="256"/>
                </a:cxn>
                <a:cxn ang="0">
                  <a:pos x="164" y="261"/>
                </a:cxn>
                <a:cxn ang="0">
                  <a:pos x="171" y="263"/>
                </a:cxn>
                <a:cxn ang="0">
                  <a:pos x="176" y="264"/>
                </a:cxn>
                <a:cxn ang="0">
                  <a:pos x="180" y="263"/>
                </a:cxn>
              </a:cxnLst>
              <a:rect l="0" t="0" r="r" b="b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47" name="Freeform 343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/>
              <a:ahLst/>
              <a:cxnLst>
                <a:cxn ang="0">
                  <a:pos x="171" y="251"/>
                </a:cxn>
                <a:cxn ang="0">
                  <a:pos x="173" y="245"/>
                </a:cxn>
                <a:cxn ang="0">
                  <a:pos x="170" y="233"/>
                </a:cxn>
                <a:cxn ang="0">
                  <a:pos x="164" y="214"/>
                </a:cxn>
                <a:cxn ang="0">
                  <a:pos x="153" y="187"/>
                </a:cxn>
                <a:cxn ang="0">
                  <a:pos x="137" y="153"/>
                </a:cxn>
                <a:cxn ang="0">
                  <a:pos x="119" y="110"/>
                </a:cxn>
                <a:cxn ang="0">
                  <a:pos x="97" y="60"/>
                </a:cxn>
                <a:cxn ang="0">
                  <a:pos x="72" y="0"/>
                </a:cxn>
                <a:cxn ang="0">
                  <a:pos x="63" y="4"/>
                </a:cxn>
                <a:cxn ang="0">
                  <a:pos x="54" y="7"/>
                </a:cxn>
                <a:cxn ang="0">
                  <a:pos x="45" y="11"/>
                </a:cxn>
                <a:cxn ang="0">
                  <a:pos x="36" y="16"/>
                </a:cxn>
                <a:cxn ang="0">
                  <a:pos x="27" y="20"/>
                </a:cxn>
                <a:cxn ang="0">
                  <a:pos x="18" y="23"/>
                </a:cxn>
                <a:cxn ang="0">
                  <a:pos x="9" y="27"/>
                </a:cxn>
                <a:cxn ang="0">
                  <a:pos x="0" y="31"/>
                </a:cxn>
                <a:cxn ang="0">
                  <a:pos x="13" y="62"/>
                </a:cxn>
                <a:cxn ang="0">
                  <a:pos x="26" y="89"/>
                </a:cxn>
                <a:cxn ang="0">
                  <a:pos x="41" y="115"/>
                </a:cxn>
                <a:cxn ang="0">
                  <a:pos x="54" y="138"/>
                </a:cxn>
                <a:cxn ang="0">
                  <a:pos x="68" y="159"/>
                </a:cxn>
                <a:cxn ang="0">
                  <a:pos x="81" y="177"/>
                </a:cxn>
                <a:cxn ang="0">
                  <a:pos x="95" y="193"/>
                </a:cxn>
                <a:cxn ang="0">
                  <a:pos x="107" y="206"/>
                </a:cxn>
                <a:cxn ang="0">
                  <a:pos x="119" y="218"/>
                </a:cxn>
                <a:cxn ang="0">
                  <a:pos x="130" y="229"/>
                </a:cxn>
                <a:cxn ang="0">
                  <a:pos x="141" y="236"/>
                </a:cxn>
                <a:cxn ang="0">
                  <a:pos x="150" y="242"/>
                </a:cxn>
                <a:cxn ang="0">
                  <a:pos x="157" y="246"/>
                </a:cxn>
                <a:cxn ang="0">
                  <a:pos x="163" y="250"/>
                </a:cxn>
                <a:cxn ang="0">
                  <a:pos x="168" y="251"/>
                </a:cxn>
                <a:cxn ang="0">
                  <a:pos x="171" y="251"/>
                </a:cxn>
              </a:cxnLst>
              <a:rect l="0" t="0" r="r" b="b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48" name="Freeform 344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/>
              <a:ahLst/>
              <a:cxnLst>
                <a:cxn ang="0">
                  <a:pos x="163" y="240"/>
                </a:cxn>
                <a:cxn ang="0">
                  <a:pos x="162" y="235"/>
                </a:cxn>
                <a:cxn ang="0">
                  <a:pos x="156" y="225"/>
                </a:cxn>
                <a:cxn ang="0">
                  <a:pos x="145" y="208"/>
                </a:cxn>
                <a:cxn ang="0">
                  <a:pos x="129" y="183"/>
                </a:cxn>
                <a:cxn ang="0">
                  <a:pos x="110" y="150"/>
                </a:cxn>
                <a:cxn ang="0">
                  <a:pos x="89" y="110"/>
                </a:cxn>
                <a:cxn ang="0">
                  <a:pos x="64" y="59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8" y="5"/>
                </a:cxn>
                <a:cxn ang="0">
                  <a:pos x="24" y="7"/>
                </a:cxn>
                <a:cxn ang="0">
                  <a:pos x="19" y="9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5" y="15"/>
                </a:cxn>
                <a:cxn ang="0">
                  <a:pos x="0" y="17"/>
                </a:cxn>
                <a:cxn ang="0">
                  <a:pos x="13" y="48"/>
                </a:cxn>
                <a:cxn ang="0">
                  <a:pos x="26" y="75"/>
                </a:cxn>
                <a:cxn ang="0">
                  <a:pos x="41" y="102"/>
                </a:cxn>
                <a:cxn ang="0">
                  <a:pos x="54" y="124"/>
                </a:cxn>
                <a:cxn ang="0">
                  <a:pos x="68" y="145"/>
                </a:cxn>
                <a:cxn ang="0">
                  <a:pos x="82" y="163"/>
                </a:cxn>
                <a:cxn ang="0">
                  <a:pos x="94" y="180"/>
                </a:cxn>
                <a:cxn ang="0">
                  <a:pos x="106" y="193"/>
                </a:cxn>
                <a:cxn ang="0">
                  <a:pos x="117" y="205"/>
                </a:cxn>
                <a:cxn ang="0">
                  <a:pos x="127" y="215"/>
                </a:cxn>
                <a:cxn ang="0">
                  <a:pos x="138" y="224"/>
                </a:cxn>
                <a:cxn ang="0">
                  <a:pos x="146" y="230"/>
                </a:cxn>
                <a:cxn ang="0">
                  <a:pos x="152" y="234"/>
                </a:cxn>
                <a:cxn ang="0">
                  <a:pos x="158" y="238"/>
                </a:cxn>
                <a:cxn ang="0">
                  <a:pos x="161" y="240"/>
                </a:cxn>
                <a:cxn ang="0">
                  <a:pos x="163" y="240"/>
                </a:cxn>
              </a:cxnLst>
              <a:rect l="0" t="0" r="r" b="b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49" name="Freeform 345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76"/>
                </a:cxn>
                <a:cxn ang="0">
                  <a:pos x="48" y="92"/>
                </a:cxn>
                <a:cxn ang="0">
                  <a:pos x="46" y="99"/>
                </a:cxn>
                <a:cxn ang="0">
                  <a:pos x="39" y="96"/>
                </a:cxn>
                <a:cxn ang="0">
                  <a:pos x="31" y="83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050" name="Group 346"/>
          <p:cNvGrpSpPr>
            <a:grpSpLocks/>
          </p:cNvGrpSpPr>
          <p:nvPr/>
        </p:nvGrpSpPr>
        <p:grpSpPr bwMode="auto">
          <a:xfrm>
            <a:off x="6580188" y="5392738"/>
            <a:ext cx="469900" cy="685800"/>
            <a:chOff x="3360" y="3024"/>
            <a:chExt cx="296" cy="432"/>
          </a:xfrm>
        </p:grpSpPr>
        <p:sp>
          <p:nvSpPr>
            <p:cNvPr id="73051" name="Freeform 347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99" y="0"/>
                </a:cxn>
                <a:cxn ang="0">
                  <a:pos x="206" y="17"/>
                </a:cxn>
                <a:cxn ang="0">
                  <a:pos x="7" y="84"/>
                </a:cxn>
                <a:cxn ang="0">
                  <a:pos x="0" y="67"/>
                </a:cxn>
              </a:cxnLst>
              <a:rect l="0" t="0" r="r" b="b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52" name="Freeform 348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0" y="77"/>
                </a:cxn>
                <a:cxn ang="0">
                  <a:pos x="82" y="87"/>
                </a:cxn>
                <a:cxn ang="0">
                  <a:pos x="80" y="95"/>
                </a:cxn>
                <a:cxn ang="0">
                  <a:pos x="74" y="102"/>
                </a:cxn>
                <a:cxn ang="0">
                  <a:pos x="66" y="106"/>
                </a:cxn>
                <a:cxn ang="0">
                  <a:pos x="57" y="108"/>
                </a:cxn>
                <a:cxn ang="0">
                  <a:pos x="49" y="106"/>
                </a:cxn>
                <a:cxn ang="0">
                  <a:pos x="41" y="102"/>
                </a:cxn>
                <a:cxn ang="0">
                  <a:pos x="35" y="93"/>
                </a:cxn>
                <a:cxn ang="0">
                  <a:pos x="0" y="16"/>
                </a:cxn>
                <a:cxn ang="0">
                  <a:pos x="45" y="0"/>
                </a:cxn>
              </a:cxnLst>
              <a:rect l="0" t="0" r="r" b="b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53" name="Freeform 349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/>
              <a:ahLst/>
              <a:cxnLst>
                <a:cxn ang="0">
                  <a:pos x="247" y="317"/>
                </a:cxn>
                <a:cxn ang="0">
                  <a:pos x="261" y="307"/>
                </a:cxn>
                <a:cxn ang="0">
                  <a:pos x="275" y="287"/>
                </a:cxn>
                <a:cxn ang="0">
                  <a:pos x="285" y="256"/>
                </a:cxn>
                <a:cxn ang="0">
                  <a:pos x="292" y="218"/>
                </a:cxn>
                <a:cxn ang="0">
                  <a:pos x="293" y="173"/>
                </a:cxn>
                <a:cxn ang="0">
                  <a:pos x="288" y="120"/>
                </a:cxn>
                <a:cxn ang="0">
                  <a:pos x="274" y="62"/>
                </a:cxn>
                <a:cxn ang="0">
                  <a:pos x="251" y="0"/>
                </a:cxn>
                <a:cxn ang="0">
                  <a:pos x="235" y="5"/>
                </a:cxn>
                <a:cxn ang="0">
                  <a:pos x="219" y="10"/>
                </a:cxn>
                <a:cxn ang="0">
                  <a:pos x="204" y="17"/>
                </a:cxn>
                <a:cxn ang="0">
                  <a:pos x="188" y="22"/>
                </a:cxn>
                <a:cxn ang="0">
                  <a:pos x="172" y="28"/>
                </a:cxn>
                <a:cxn ang="0">
                  <a:pos x="157" y="34"/>
                </a:cxn>
                <a:cxn ang="0">
                  <a:pos x="140" y="40"/>
                </a:cxn>
                <a:cxn ang="0">
                  <a:pos x="125" y="45"/>
                </a:cxn>
                <a:cxn ang="0">
                  <a:pos x="110" y="52"/>
                </a:cxn>
                <a:cxn ang="0">
                  <a:pos x="94" y="58"/>
                </a:cxn>
                <a:cxn ang="0">
                  <a:pos x="78" y="63"/>
                </a:cxn>
                <a:cxn ang="0">
                  <a:pos x="63" y="69"/>
                </a:cxn>
                <a:cxn ang="0">
                  <a:pos x="47" y="75"/>
                </a:cxn>
                <a:cxn ang="0">
                  <a:pos x="31" y="81"/>
                </a:cxn>
                <a:cxn ang="0">
                  <a:pos x="15" y="86"/>
                </a:cxn>
                <a:cxn ang="0">
                  <a:pos x="0" y="92"/>
                </a:cxn>
                <a:cxn ang="0">
                  <a:pos x="15" y="122"/>
                </a:cxn>
                <a:cxn ang="0">
                  <a:pos x="30" y="152"/>
                </a:cxn>
                <a:cxn ang="0">
                  <a:pos x="48" y="177"/>
                </a:cxn>
                <a:cxn ang="0">
                  <a:pos x="65" y="201"/>
                </a:cxn>
                <a:cxn ang="0">
                  <a:pos x="82" y="222"/>
                </a:cxn>
                <a:cxn ang="0">
                  <a:pos x="101" y="242"/>
                </a:cxn>
                <a:cxn ang="0">
                  <a:pos x="119" y="259"/>
                </a:cxn>
                <a:cxn ang="0">
                  <a:pos x="136" y="274"/>
                </a:cxn>
                <a:cxn ang="0">
                  <a:pos x="154" y="287"/>
                </a:cxn>
                <a:cxn ang="0">
                  <a:pos x="171" y="297"/>
                </a:cxn>
                <a:cxn ang="0">
                  <a:pos x="186" y="306"/>
                </a:cxn>
                <a:cxn ang="0">
                  <a:pos x="202" y="312"/>
                </a:cxn>
                <a:cxn ang="0">
                  <a:pos x="215" y="316"/>
                </a:cxn>
                <a:cxn ang="0">
                  <a:pos x="227" y="318"/>
                </a:cxn>
                <a:cxn ang="0">
                  <a:pos x="238" y="319"/>
                </a:cxn>
                <a:cxn ang="0">
                  <a:pos x="247" y="317"/>
                </a:cxn>
              </a:cxnLst>
              <a:rect l="0" t="0" r="r" b="b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54" name="Freeform 350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66"/>
                </a:cxn>
                <a:cxn ang="0">
                  <a:pos x="1064" y="2506"/>
                </a:cxn>
                <a:cxn ang="0">
                  <a:pos x="1314" y="2421"/>
                </a:cxn>
                <a:cxn ang="0">
                  <a:pos x="198" y="0"/>
                </a:cxn>
              </a:cxnLst>
              <a:rect l="0" t="0" r="r" b="b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55" name="Freeform 351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/>
              <a:ahLst/>
              <a:cxnLst>
                <a:cxn ang="0">
                  <a:pos x="235" y="111"/>
                </a:cxn>
                <a:cxn ang="0">
                  <a:pos x="36" y="179"/>
                </a:cxn>
                <a:cxn ang="0">
                  <a:pos x="0" y="97"/>
                </a:cxn>
                <a:cxn ang="0">
                  <a:pos x="70" y="0"/>
                </a:cxn>
                <a:cxn ang="0">
                  <a:pos x="199" y="30"/>
                </a:cxn>
                <a:cxn ang="0">
                  <a:pos x="235" y="111"/>
                </a:cxn>
              </a:cxnLst>
              <a:rect l="0" t="0" r="r" b="b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56" name="Freeform 352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/>
              <a:ahLst/>
              <a:cxnLst>
                <a:cxn ang="0">
                  <a:pos x="0" y="1626"/>
                </a:cxn>
                <a:cxn ang="0">
                  <a:pos x="3650" y="0"/>
                </a:cxn>
                <a:cxn ang="0">
                  <a:pos x="4569" y="1998"/>
                </a:cxn>
                <a:cxn ang="0">
                  <a:pos x="873" y="3641"/>
                </a:cxn>
                <a:cxn ang="0">
                  <a:pos x="0" y="1626"/>
                </a:cxn>
              </a:cxnLst>
              <a:rect l="0" t="0" r="r" b="b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57" name="Freeform 353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/>
              <a:ahLst/>
              <a:cxnLst>
                <a:cxn ang="0">
                  <a:pos x="2496" y="7056"/>
                </a:cxn>
                <a:cxn ang="0">
                  <a:pos x="5894" y="5433"/>
                </a:cxn>
                <a:cxn ang="0">
                  <a:pos x="5912" y="5421"/>
                </a:cxn>
                <a:cxn ang="0">
                  <a:pos x="5927" y="5407"/>
                </a:cxn>
                <a:cxn ang="0">
                  <a:pos x="5941" y="5389"/>
                </a:cxn>
                <a:cxn ang="0">
                  <a:pos x="5950" y="5369"/>
                </a:cxn>
                <a:cxn ang="0">
                  <a:pos x="5955" y="5348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5"/>
                </a:cxn>
                <a:cxn ang="0">
                  <a:pos x="3492" y="47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9"/>
                </a:cxn>
                <a:cxn ang="0">
                  <a:pos x="3420" y="3"/>
                </a:cxn>
                <a:cxn ang="0">
                  <a:pos x="3399" y="0"/>
                </a:cxn>
                <a:cxn ang="0">
                  <a:pos x="3377" y="3"/>
                </a:cxn>
                <a:cxn ang="0">
                  <a:pos x="3357" y="9"/>
                </a:cxn>
                <a:cxn ang="0">
                  <a:pos x="63" y="1487"/>
                </a:cxn>
                <a:cxn ang="0">
                  <a:pos x="45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6"/>
                </a:cxn>
                <a:cxn ang="0">
                  <a:pos x="9" y="1637"/>
                </a:cxn>
                <a:cxn ang="0">
                  <a:pos x="2350" y="7000"/>
                </a:cxn>
                <a:cxn ang="0">
                  <a:pos x="2361" y="7018"/>
                </a:cxn>
                <a:cxn ang="0">
                  <a:pos x="2376" y="7034"/>
                </a:cxn>
                <a:cxn ang="0">
                  <a:pos x="2393" y="7048"/>
                </a:cxn>
                <a:cxn ang="0">
                  <a:pos x="2412" y="7057"/>
                </a:cxn>
                <a:cxn ang="0">
                  <a:pos x="2433" y="7064"/>
                </a:cxn>
                <a:cxn ang="0">
                  <a:pos x="2454" y="7066"/>
                </a:cxn>
                <a:cxn ang="0">
                  <a:pos x="2476" y="7064"/>
                </a:cxn>
                <a:cxn ang="0">
                  <a:pos x="2496" y="7056"/>
                </a:cxn>
              </a:cxnLst>
              <a:rect l="0" t="0" r="r" b="b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58" name="Freeform 354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3" y="0"/>
                </a:cxn>
                <a:cxn ang="0">
                  <a:pos x="70" y="14"/>
                </a:cxn>
                <a:cxn ang="0">
                  <a:pos x="106" y="29"/>
                </a:cxn>
                <a:cxn ang="0">
                  <a:pos x="143" y="44"/>
                </a:cxn>
                <a:cxn ang="0">
                  <a:pos x="180" y="61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8" y="159"/>
                </a:cxn>
                <a:cxn ang="0">
                  <a:pos x="393" y="181"/>
                </a:cxn>
                <a:cxn ang="0">
                  <a:pos x="428" y="204"/>
                </a:cxn>
                <a:cxn ang="0">
                  <a:pos x="461" y="228"/>
                </a:cxn>
                <a:cxn ang="0">
                  <a:pos x="495" y="252"/>
                </a:cxn>
                <a:cxn ang="0">
                  <a:pos x="528" y="279"/>
                </a:cxn>
                <a:cxn ang="0">
                  <a:pos x="560" y="305"/>
                </a:cxn>
                <a:cxn ang="0">
                  <a:pos x="592" y="333"/>
                </a:cxn>
                <a:cxn ang="0">
                  <a:pos x="624" y="361"/>
                </a:cxn>
                <a:cxn ang="0">
                  <a:pos x="654" y="389"/>
                </a:cxn>
                <a:cxn ang="0">
                  <a:pos x="684" y="419"/>
                </a:cxn>
                <a:cxn ang="0">
                  <a:pos x="713" y="450"/>
                </a:cxn>
                <a:cxn ang="0">
                  <a:pos x="742" y="481"/>
                </a:cxn>
                <a:cxn ang="0">
                  <a:pos x="769" y="513"/>
                </a:cxn>
                <a:cxn ang="0">
                  <a:pos x="796" y="545"/>
                </a:cxn>
                <a:cxn ang="0">
                  <a:pos x="822" y="578"/>
                </a:cxn>
                <a:cxn ang="0">
                  <a:pos x="847" y="612"/>
                </a:cxn>
                <a:cxn ang="0">
                  <a:pos x="871" y="647"/>
                </a:cxn>
                <a:cxn ang="0">
                  <a:pos x="895" y="681"/>
                </a:cxn>
                <a:cxn ang="0">
                  <a:pos x="917" y="717"/>
                </a:cxn>
                <a:cxn ang="0">
                  <a:pos x="939" y="754"/>
                </a:cxn>
                <a:cxn ang="0">
                  <a:pos x="959" y="791"/>
                </a:cxn>
                <a:cxn ang="0">
                  <a:pos x="979" y="828"/>
                </a:cxn>
                <a:cxn ang="0">
                  <a:pos x="997" y="866"/>
                </a:cxn>
                <a:cxn ang="0">
                  <a:pos x="1026" y="938"/>
                </a:cxn>
                <a:cxn ang="0">
                  <a:pos x="1053" y="1015"/>
                </a:cxn>
                <a:cxn ang="0">
                  <a:pos x="1075" y="1096"/>
                </a:cxn>
                <a:cxn ang="0">
                  <a:pos x="1095" y="1180"/>
                </a:cxn>
                <a:cxn ang="0">
                  <a:pos x="1110" y="1267"/>
                </a:cxn>
                <a:cxn ang="0">
                  <a:pos x="1121" y="1356"/>
                </a:cxn>
                <a:cxn ang="0">
                  <a:pos x="1130" y="1446"/>
                </a:cxn>
                <a:cxn ang="0">
                  <a:pos x="1134" y="1536"/>
                </a:cxn>
                <a:cxn ang="0">
                  <a:pos x="1134" y="1626"/>
                </a:cxn>
                <a:cxn ang="0">
                  <a:pos x="1131" y="1716"/>
                </a:cxn>
                <a:cxn ang="0">
                  <a:pos x="1122" y="1802"/>
                </a:cxn>
                <a:cxn ang="0">
                  <a:pos x="1111" y="1886"/>
                </a:cxn>
                <a:cxn ang="0">
                  <a:pos x="1096" y="1967"/>
                </a:cxn>
                <a:cxn ang="0">
                  <a:pos x="1076" y="2044"/>
                </a:cxn>
                <a:cxn ang="0">
                  <a:pos x="1053" y="2115"/>
                </a:cxn>
                <a:cxn ang="0">
                  <a:pos x="1025" y="2180"/>
                </a:cxn>
                <a:cxn ang="0">
                  <a:pos x="917" y="2127"/>
                </a:cxn>
              </a:cxnLst>
              <a:rect l="0" t="0" r="r" b="b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59" name="Freeform 355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/>
              <a:ahLst/>
              <a:cxnLst>
                <a:cxn ang="0">
                  <a:pos x="0" y="1625"/>
                </a:cxn>
                <a:cxn ang="0">
                  <a:pos x="3650" y="0"/>
                </a:cxn>
                <a:cxn ang="0">
                  <a:pos x="4569" y="1997"/>
                </a:cxn>
                <a:cxn ang="0">
                  <a:pos x="873" y="3641"/>
                </a:cxn>
                <a:cxn ang="0">
                  <a:pos x="0" y="1625"/>
                </a:cxn>
              </a:cxnLst>
              <a:rect l="0" t="0" r="r" b="b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60" name="Freeform 356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/>
              <a:ahLst/>
              <a:cxnLst>
                <a:cxn ang="0">
                  <a:pos x="2497" y="7056"/>
                </a:cxn>
                <a:cxn ang="0">
                  <a:pos x="5894" y="5432"/>
                </a:cxn>
                <a:cxn ang="0">
                  <a:pos x="5912" y="5421"/>
                </a:cxn>
                <a:cxn ang="0">
                  <a:pos x="5928" y="5406"/>
                </a:cxn>
                <a:cxn ang="0">
                  <a:pos x="5941" y="5388"/>
                </a:cxn>
                <a:cxn ang="0">
                  <a:pos x="5950" y="5368"/>
                </a:cxn>
                <a:cxn ang="0">
                  <a:pos x="5955" y="5347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4"/>
                </a:cxn>
                <a:cxn ang="0">
                  <a:pos x="3492" y="46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8"/>
                </a:cxn>
                <a:cxn ang="0">
                  <a:pos x="3420" y="2"/>
                </a:cxn>
                <a:cxn ang="0">
                  <a:pos x="3399" y="0"/>
                </a:cxn>
                <a:cxn ang="0">
                  <a:pos x="3377" y="2"/>
                </a:cxn>
                <a:cxn ang="0">
                  <a:pos x="3357" y="8"/>
                </a:cxn>
                <a:cxn ang="0">
                  <a:pos x="63" y="1486"/>
                </a:cxn>
                <a:cxn ang="0">
                  <a:pos x="45" y="1497"/>
                </a:cxn>
                <a:cxn ang="0">
                  <a:pos x="30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5"/>
                </a:cxn>
                <a:cxn ang="0">
                  <a:pos x="9" y="1636"/>
                </a:cxn>
                <a:cxn ang="0">
                  <a:pos x="2351" y="6999"/>
                </a:cxn>
                <a:cxn ang="0">
                  <a:pos x="2362" y="7018"/>
                </a:cxn>
                <a:cxn ang="0">
                  <a:pos x="2377" y="7034"/>
                </a:cxn>
                <a:cxn ang="0">
                  <a:pos x="2394" y="7048"/>
                </a:cxn>
                <a:cxn ang="0">
                  <a:pos x="2413" y="7057"/>
                </a:cxn>
                <a:cxn ang="0">
                  <a:pos x="2434" y="7063"/>
                </a:cxn>
                <a:cxn ang="0">
                  <a:pos x="2455" y="7065"/>
                </a:cxn>
                <a:cxn ang="0">
                  <a:pos x="2477" y="7063"/>
                </a:cxn>
                <a:cxn ang="0">
                  <a:pos x="2497" y="7056"/>
                </a:cxn>
              </a:cxnLst>
              <a:rect l="0" t="0" r="r" b="b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61" name="Freeform 357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/>
              <a:ahLst/>
              <a:cxnLst>
                <a:cxn ang="0">
                  <a:pos x="3562" y="1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68" y="1773"/>
                </a:cxn>
                <a:cxn ang="0">
                  <a:pos x="3562" y="183"/>
                </a:cxn>
              </a:cxnLst>
              <a:rect l="0" t="0" r="r" b="b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62" name="Freeform 358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/>
              <a:ahLst/>
              <a:cxnLst>
                <a:cxn ang="0">
                  <a:pos x="3545" y="153"/>
                </a:cxn>
                <a:cxn ang="0">
                  <a:pos x="3538" y="137"/>
                </a:cxn>
                <a:cxn ang="0">
                  <a:pos x="3529" y="120"/>
                </a:cxn>
                <a:cxn ang="0">
                  <a:pos x="3514" y="90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1" y="1665"/>
                </a:cxn>
                <a:cxn ang="0">
                  <a:pos x="31" y="1685"/>
                </a:cxn>
                <a:cxn ang="0">
                  <a:pos x="46" y="1719"/>
                </a:cxn>
                <a:cxn ang="0">
                  <a:pos x="162" y="1700"/>
                </a:cxn>
                <a:cxn ang="0">
                  <a:pos x="348" y="1616"/>
                </a:cxn>
                <a:cxn ang="0">
                  <a:pos x="508" y="1543"/>
                </a:cxn>
                <a:cxn ang="0">
                  <a:pos x="648" y="1480"/>
                </a:cxn>
                <a:cxn ang="0">
                  <a:pos x="776" y="1422"/>
                </a:cxn>
                <a:cxn ang="0">
                  <a:pos x="898" y="1367"/>
                </a:cxn>
                <a:cxn ang="0">
                  <a:pos x="1021" y="1311"/>
                </a:cxn>
                <a:cxn ang="0">
                  <a:pos x="1153" y="1251"/>
                </a:cxn>
                <a:cxn ang="0">
                  <a:pos x="1299" y="1186"/>
                </a:cxn>
                <a:cxn ang="0">
                  <a:pos x="1466" y="1110"/>
                </a:cxn>
                <a:cxn ang="0">
                  <a:pos x="1662" y="1020"/>
                </a:cxn>
                <a:cxn ang="0">
                  <a:pos x="1892" y="916"/>
                </a:cxn>
                <a:cxn ang="0">
                  <a:pos x="2166" y="792"/>
                </a:cxn>
                <a:cxn ang="0">
                  <a:pos x="2488" y="646"/>
                </a:cxn>
                <a:cxn ang="0">
                  <a:pos x="2864" y="474"/>
                </a:cxn>
                <a:cxn ang="0">
                  <a:pos x="3304" y="275"/>
                </a:cxn>
              </a:cxnLst>
              <a:rect l="0" t="0" r="r" b="b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63" name="Freeform 359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/>
              <a:ahLst/>
              <a:cxnLst>
                <a:cxn ang="0">
                  <a:pos x="3534" y="135"/>
                </a:cxn>
                <a:cxn ang="0">
                  <a:pos x="3529" y="123"/>
                </a:cxn>
                <a:cxn ang="0">
                  <a:pos x="3523" y="110"/>
                </a:cxn>
                <a:cxn ang="0">
                  <a:pos x="3511" y="84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3" y="1646"/>
                </a:cxn>
                <a:cxn ang="0">
                  <a:pos x="19" y="1658"/>
                </a:cxn>
                <a:cxn ang="0">
                  <a:pos x="26" y="1674"/>
                </a:cxn>
                <a:cxn ang="0">
                  <a:pos x="37" y="1702"/>
                </a:cxn>
                <a:cxn ang="0">
                  <a:pos x="151" y="1676"/>
                </a:cxn>
                <a:cxn ang="0">
                  <a:pos x="337" y="1592"/>
                </a:cxn>
                <a:cxn ang="0">
                  <a:pos x="497" y="1520"/>
                </a:cxn>
                <a:cxn ang="0">
                  <a:pos x="637" y="1457"/>
                </a:cxn>
                <a:cxn ang="0">
                  <a:pos x="765" y="1399"/>
                </a:cxn>
                <a:cxn ang="0">
                  <a:pos x="886" y="1344"/>
                </a:cxn>
                <a:cxn ang="0">
                  <a:pos x="1010" y="1288"/>
                </a:cxn>
                <a:cxn ang="0">
                  <a:pos x="1141" y="1229"/>
                </a:cxn>
                <a:cxn ang="0">
                  <a:pos x="1287" y="1163"/>
                </a:cxn>
                <a:cxn ang="0">
                  <a:pos x="1455" y="1087"/>
                </a:cxn>
                <a:cxn ang="0">
                  <a:pos x="1650" y="998"/>
                </a:cxn>
                <a:cxn ang="0">
                  <a:pos x="1881" y="894"/>
                </a:cxn>
                <a:cxn ang="0">
                  <a:pos x="2154" y="771"/>
                </a:cxn>
                <a:cxn ang="0">
                  <a:pos x="2477" y="625"/>
                </a:cxn>
                <a:cxn ang="0">
                  <a:pos x="2853" y="453"/>
                </a:cxn>
                <a:cxn ang="0">
                  <a:pos x="3293" y="254"/>
                </a:cxn>
              </a:cxnLst>
              <a:rect l="0" t="0" r="r" b="b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64" name="Freeform 360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/>
              <a:ahLst/>
              <a:cxnLst>
                <a:cxn ang="0">
                  <a:pos x="3522" y="112"/>
                </a:cxn>
                <a:cxn ang="0">
                  <a:pos x="3513" y="9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5" y="1671"/>
                </a:cxn>
                <a:cxn ang="0">
                  <a:pos x="141" y="1651"/>
                </a:cxn>
                <a:cxn ang="0">
                  <a:pos x="326" y="1568"/>
                </a:cxn>
                <a:cxn ang="0">
                  <a:pos x="486" y="1496"/>
                </a:cxn>
                <a:cxn ang="0">
                  <a:pos x="626" y="1433"/>
                </a:cxn>
                <a:cxn ang="0">
                  <a:pos x="754" y="1375"/>
                </a:cxn>
                <a:cxn ang="0">
                  <a:pos x="875" y="1320"/>
                </a:cxn>
                <a:cxn ang="0">
                  <a:pos x="999" y="1264"/>
                </a:cxn>
                <a:cxn ang="0">
                  <a:pos x="1130" y="1205"/>
                </a:cxn>
                <a:cxn ang="0">
                  <a:pos x="1276" y="1140"/>
                </a:cxn>
                <a:cxn ang="0">
                  <a:pos x="1443" y="1064"/>
                </a:cxn>
                <a:cxn ang="0">
                  <a:pos x="1639" y="975"/>
                </a:cxn>
                <a:cxn ang="0">
                  <a:pos x="1870" y="872"/>
                </a:cxn>
                <a:cxn ang="0">
                  <a:pos x="2143" y="749"/>
                </a:cxn>
                <a:cxn ang="0">
                  <a:pos x="2464" y="603"/>
                </a:cxn>
                <a:cxn ang="0">
                  <a:pos x="2841" y="432"/>
                </a:cxn>
                <a:cxn ang="0">
                  <a:pos x="3281" y="234"/>
                </a:cxn>
              </a:cxnLst>
              <a:rect l="0" t="0" r="r" b="b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65" name="Freeform 361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/>
              <a:ahLst/>
              <a:cxnLst>
                <a:cxn ang="0">
                  <a:pos x="3513" y="96"/>
                </a:cxn>
                <a:cxn ang="0">
                  <a:pos x="3508" y="8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2" y="1644"/>
                </a:cxn>
                <a:cxn ang="0">
                  <a:pos x="18" y="1657"/>
                </a:cxn>
                <a:cxn ang="0">
                  <a:pos x="130" y="1627"/>
                </a:cxn>
                <a:cxn ang="0">
                  <a:pos x="315" y="1543"/>
                </a:cxn>
                <a:cxn ang="0">
                  <a:pos x="474" y="1472"/>
                </a:cxn>
                <a:cxn ang="0">
                  <a:pos x="615" y="1408"/>
                </a:cxn>
                <a:cxn ang="0">
                  <a:pos x="743" y="1352"/>
                </a:cxn>
                <a:cxn ang="0">
                  <a:pos x="864" y="1297"/>
                </a:cxn>
                <a:cxn ang="0">
                  <a:pos x="987" y="1241"/>
                </a:cxn>
                <a:cxn ang="0">
                  <a:pos x="1119" y="1182"/>
                </a:cxn>
                <a:cxn ang="0">
                  <a:pos x="1265" y="1116"/>
                </a:cxn>
                <a:cxn ang="0">
                  <a:pos x="1432" y="1042"/>
                </a:cxn>
                <a:cxn ang="0">
                  <a:pos x="1628" y="953"/>
                </a:cxn>
                <a:cxn ang="0">
                  <a:pos x="1859" y="850"/>
                </a:cxn>
                <a:cxn ang="0">
                  <a:pos x="2132" y="726"/>
                </a:cxn>
                <a:cxn ang="0">
                  <a:pos x="2453" y="582"/>
                </a:cxn>
                <a:cxn ang="0">
                  <a:pos x="2830" y="412"/>
                </a:cxn>
                <a:cxn ang="0">
                  <a:pos x="3269" y="214"/>
                </a:cxn>
              </a:cxnLst>
              <a:rect l="0" t="0" r="r" b="b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66" name="Freeform 362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/>
              <a:ahLst/>
              <a:cxnLst>
                <a:cxn ang="0">
                  <a:pos x="3503" y="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13" y="1649"/>
                </a:cxn>
                <a:cxn ang="0">
                  <a:pos x="3503" y="83"/>
                </a:cxn>
              </a:cxnLst>
              <a:rect l="0" t="0" r="r" b="b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67" name="Freeform 363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7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68" name="Freeform 364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/>
              <a:ahLst/>
              <a:cxnLst>
                <a:cxn ang="0">
                  <a:pos x="8" y="1596"/>
                </a:cxn>
                <a:cxn ang="0">
                  <a:pos x="0" y="1577"/>
                </a:cxn>
                <a:cxn ang="0">
                  <a:pos x="3513" y="0"/>
                </a:cxn>
                <a:cxn ang="0">
                  <a:pos x="3529" y="38"/>
                </a:cxn>
                <a:cxn ang="0">
                  <a:pos x="16" y="1614"/>
                </a:cxn>
                <a:cxn ang="0">
                  <a:pos x="8" y="1596"/>
                </a:cxn>
              </a:cxnLst>
              <a:rect l="0" t="0" r="r" b="b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69" name="Freeform 365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19" y="40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2" y="0"/>
                </a:cxn>
                <a:cxn ang="0">
                  <a:pos x="28" y="37"/>
                </a:cxn>
              </a:cxnLst>
              <a:rect l="0" t="0" r="r" b="b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70" name="Freeform 366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6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71" name="Freeform 367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/>
              <a:ahLst/>
              <a:cxnLst>
                <a:cxn ang="0">
                  <a:pos x="8" y="1614"/>
                </a:cxn>
                <a:cxn ang="0">
                  <a:pos x="0" y="1595"/>
                </a:cxn>
                <a:cxn ang="0">
                  <a:pos x="3531" y="0"/>
                </a:cxn>
                <a:cxn ang="0">
                  <a:pos x="3547" y="38"/>
                </a:cxn>
                <a:cxn ang="0">
                  <a:pos x="17" y="1633"/>
                </a:cxn>
                <a:cxn ang="0">
                  <a:pos x="8" y="1614"/>
                </a:cxn>
              </a:cxnLst>
              <a:rect l="0" t="0" r="r" b="b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72" name="Freeform 368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/>
              <a:ahLst/>
              <a:cxnLst>
                <a:cxn ang="0">
                  <a:pos x="29" y="38"/>
                </a:cxn>
                <a:cxn ang="0">
                  <a:pos x="19" y="40"/>
                </a:cxn>
                <a:cxn ang="0">
                  <a:pos x="12" y="38"/>
                </a:cxn>
                <a:cxn ang="0">
                  <a:pos x="6" y="34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29" y="38"/>
                </a:cxn>
              </a:cxnLst>
              <a:rect l="0" t="0" r="r" b="b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73" name="Freeform 369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1"/>
                </a:cxn>
                <a:cxn ang="0">
                  <a:pos x="1031" y="2186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80" y="2058"/>
                </a:cxn>
                <a:cxn ang="0">
                  <a:pos x="745" y="2036"/>
                </a:cxn>
                <a:cxn ang="0">
                  <a:pos x="711" y="2012"/>
                </a:cxn>
                <a:cxn ang="0">
                  <a:pos x="677" y="1988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9" y="1911"/>
                </a:cxn>
                <a:cxn ang="0">
                  <a:pos x="547" y="1884"/>
                </a:cxn>
                <a:cxn ang="0">
                  <a:pos x="515" y="1856"/>
                </a:cxn>
                <a:cxn ang="0">
                  <a:pos x="485" y="1827"/>
                </a:cxn>
                <a:cxn ang="0">
                  <a:pos x="455" y="1797"/>
                </a:cxn>
                <a:cxn ang="0">
                  <a:pos x="426" y="1767"/>
                </a:cxn>
                <a:cxn ang="0">
                  <a:pos x="397" y="1736"/>
                </a:cxn>
                <a:cxn ang="0">
                  <a:pos x="370" y="1705"/>
                </a:cxn>
                <a:cxn ang="0">
                  <a:pos x="342" y="1672"/>
                </a:cxn>
                <a:cxn ang="0">
                  <a:pos x="316" y="1638"/>
                </a:cxn>
                <a:cxn ang="0">
                  <a:pos x="291" y="1604"/>
                </a:cxn>
                <a:cxn ang="0">
                  <a:pos x="267" y="1571"/>
                </a:cxn>
                <a:cxn ang="0">
                  <a:pos x="243" y="1536"/>
                </a:cxn>
                <a:cxn ang="0">
                  <a:pos x="221" y="1500"/>
                </a:cxn>
                <a:cxn ang="0">
                  <a:pos x="199" y="1463"/>
                </a:cxn>
                <a:cxn ang="0">
                  <a:pos x="178" y="1427"/>
                </a:cxn>
                <a:cxn ang="0">
                  <a:pos x="158" y="1389"/>
                </a:cxn>
                <a:cxn ang="0">
                  <a:pos x="140" y="1351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70" y="1164"/>
                </a:cxn>
                <a:cxn ang="0">
                  <a:pos x="49" y="1083"/>
                </a:cxn>
                <a:cxn ang="0">
                  <a:pos x="32" y="997"/>
                </a:cxn>
                <a:cxn ang="0">
                  <a:pos x="19" y="910"/>
                </a:cxn>
                <a:cxn ang="0">
                  <a:pos x="8" y="822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1"/>
                </a:cxn>
                <a:cxn ang="0">
                  <a:pos x="8" y="463"/>
                </a:cxn>
                <a:cxn ang="0">
                  <a:pos x="18" y="375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9" y="136"/>
                </a:cxn>
                <a:cxn ang="0">
                  <a:pos x="94" y="65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74" name="Freeform 370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2"/>
                </a:cxn>
                <a:cxn ang="0">
                  <a:pos x="1030" y="2187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79" y="2058"/>
                </a:cxn>
                <a:cxn ang="0">
                  <a:pos x="745" y="2036"/>
                </a:cxn>
                <a:cxn ang="0">
                  <a:pos x="711" y="2013"/>
                </a:cxn>
                <a:cxn ang="0">
                  <a:pos x="676" y="1989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8" y="1912"/>
                </a:cxn>
                <a:cxn ang="0">
                  <a:pos x="547" y="1884"/>
                </a:cxn>
                <a:cxn ang="0">
                  <a:pos x="515" y="1857"/>
                </a:cxn>
                <a:cxn ang="0">
                  <a:pos x="485" y="1827"/>
                </a:cxn>
                <a:cxn ang="0">
                  <a:pos x="455" y="1798"/>
                </a:cxn>
                <a:cxn ang="0">
                  <a:pos x="425" y="1767"/>
                </a:cxn>
                <a:cxn ang="0">
                  <a:pos x="397" y="1737"/>
                </a:cxn>
                <a:cxn ang="0">
                  <a:pos x="369" y="1705"/>
                </a:cxn>
                <a:cxn ang="0">
                  <a:pos x="342" y="1672"/>
                </a:cxn>
                <a:cxn ang="0">
                  <a:pos x="316" y="1639"/>
                </a:cxn>
                <a:cxn ang="0">
                  <a:pos x="291" y="1605"/>
                </a:cxn>
                <a:cxn ang="0">
                  <a:pos x="266" y="1571"/>
                </a:cxn>
                <a:cxn ang="0">
                  <a:pos x="243" y="1536"/>
                </a:cxn>
                <a:cxn ang="0">
                  <a:pos x="220" y="1500"/>
                </a:cxn>
                <a:cxn ang="0">
                  <a:pos x="199" y="1464"/>
                </a:cxn>
                <a:cxn ang="0">
                  <a:pos x="178" y="1428"/>
                </a:cxn>
                <a:cxn ang="0">
                  <a:pos x="158" y="1390"/>
                </a:cxn>
                <a:cxn ang="0">
                  <a:pos x="140" y="1352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69" y="1164"/>
                </a:cxn>
                <a:cxn ang="0">
                  <a:pos x="49" y="1083"/>
                </a:cxn>
                <a:cxn ang="0">
                  <a:pos x="32" y="998"/>
                </a:cxn>
                <a:cxn ang="0">
                  <a:pos x="18" y="910"/>
                </a:cxn>
                <a:cxn ang="0">
                  <a:pos x="8" y="823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2"/>
                </a:cxn>
                <a:cxn ang="0">
                  <a:pos x="8" y="463"/>
                </a:cxn>
                <a:cxn ang="0">
                  <a:pos x="17" y="376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8" y="136"/>
                </a:cxn>
                <a:cxn ang="0">
                  <a:pos x="94" y="66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75" name="Freeform 371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2" y="0"/>
                </a:cxn>
                <a:cxn ang="0">
                  <a:pos x="69" y="14"/>
                </a:cxn>
                <a:cxn ang="0">
                  <a:pos x="106" y="29"/>
                </a:cxn>
                <a:cxn ang="0">
                  <a:pos x="142" y="44"/>
                </a:cxn>
                <a:cxn ang="0">
                  <a:pos x="179" y="60"/>
                </a:cxn>
                <a:cxn ang="0">
                  <a:pos x="216" y="78"/>
                </a:cxn>
                <a:cxn ang="0">
                  <a:pos x="252" y="96"/>
                </a:cxn>
                <a:cxn ang="0">
                  <a:pos x="287" y="116"/>
                </a:cxn>
                <a:cxn ang="0">
                  <a:pos x="323" y="136"/>
                </a:cxn>
                <a:cxn ang="0">
                  <a:pos x="358" y="159"/>
                </a:cxn>
                <a:cxn ang="0">
                  <a:pos x="392" y="181"/>
                </a:cxn>
                <a:cxn ang="0">
                  <a:pos x="427" y="204"/>
                </a:cxn>
                <a:cxn ang="0">
                  <a:pos x="461" y="228"/>
                </a:cxn>
                <a:cxn ang="0">
                  <a:pos x="494" y="252"/>
                </a:cxn>
                <a:cxn ang="0">
                  <a:pos x="527" y="279"/>
                </a:cxn>
                <a:cxn ang="0">
                  <a:pos x="560" y="305"/>
                </a:cxn>
                <a:cxn ang="0">
                  <a:pos x="591" y="332"/>
                </a:cxn>
                <a:cxn ang="0">
                  <a:pos x="623" y="361"/>
                </a:cxn>
                <a:cxn ang="0">
                  <a:pos x="653" y="389"/>
                </a:cxn>
                <a:cxn ang="0">
                  <a:pos x="683" y="419"/>
                </a:cxn>
                <a:cxn ang="0">
                  <a:pos x="713" y="449"/>
                </a:cxn>
                <a:cxn ang="0">
                  <a:pos x="741" y="481"/>
                </a:cxn>
                <a:cxn ang="0">
                  <a:pos x="769" y="513"/>
                </a:cxn>
                <a:cxn ang="0">
                  <a:pos x="795" y="545"/>
                </a:cxn>
                <a:cxn ang="0">
                  <a:pos x="822" y="578"/>
                </a:cxn>
                <a:cxn ang="0">
                  <a:pos x="846" y="612"/>
                </a:cxn>
                <a:cxn ang="0">
                  <a:pos x="871" y="647"/>
                </a:cxn>
                <a:cxn ang="0">
                  <a:pos x="894" y="681"/>
                </a:cxn>
                <a:cxn ang="0">
                  <a:pos x="917" y="717"/>
                </a:cxn>
                <a:cxn ang="0">
                  <a:pos x="938" y="754"/>
                </a:cxn>
                <a:cxn ang="0">
                  <a:pos x="958" y="791"/>
                </a:cxn>
                <a:cxn ang="0">
                  <a:pos x="978" y="828"/>
                </a:cxn>
                <a:cxn ang="0">
                  <a:pos x="996" y="866"/>
                </a:cxn>
                <a:cxn ang="0">
                  <a:pos x="1026" y="938"/>
                </a:cxn>
                <a:cxn ang="0">
                  <a:pos x="1052" y="1015"/>
                </a:cxn>
                <a:cxn ang="0">
                  <a:pos x="1075" y="1096"/>
                </a:cxn>
                <a:cxn ang="0">
                  <a:pos x="1094" y="1180"/>
                </a:cxn>
                <a:cxn ang="0">
                  <a:pos x="1109" y="1266"/>
                </a:cxn>
                <a:cxn ang="0">
                  <a:pos x="1121" y="1356"/>
                </a:cxn>
                <a:cxn ang="0">
                  <a:pos x="1129" y="1446"/>
                </a:cxn>
                <a:cxn ang="0">
                  <a:pos x="1133" y="1536"/>
                </a:cxn>
                <a:cxn ang="0">
                  <a:pos x="1133" y="1626"/>
                </a:cxn>
                <a:cxn ang="0">
                  <a:pos x="1130" y="1716"/>
                </a:cxn>
                <a:cxn ang="0">
                  <a:pos x="1122" y="1802"/>
                </a:cxn>
                <a:cxn ang="0">
                  <a:pos x="1110" y="1886"/>
                </a:cxn>
                <a:cxn ang="0">
                  <a:pos x="1095" y="1967"/>
                </a:cxn>
                <a:cxn ang="0">
                  <a:pos x="1076" y="2043"/>
                </a:cxn>
                <a:cxn ang="0">
                  <a:pos x="1052" y="2115"/>
                </a:cxn>
                <a:cxn ang="0">
                  <a:pos x="1025" y="2181"/>
                </a:cxn>
                <a:cxn ang="0">
                  <a:pos x="917" y="2127"/>
                </a:cxn>
              </a:cxnLst>
              <a:rect l="0" t="0" r="r" b="b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76" name="Freeform 372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/>
              <a:ahLst/>
              <a:cxnLst>
                <a:cxn ang="0">
                  <a:pos x="918" y="2126"/>
                </a:cxn>
                <a:cxn ang="0">
                  <a:pos x="0" y="130"/>
                </a:cxn>
                <a:cxn ang="0">
                  <a:pos x="33" y="0"/>
                </a:cxn>
                <a:cxn ang="0">
                  <a:pos x="70" y="13"/>
                </a:cxn>
                <a:cxn ang="0">
                  <a:pos x="107" y="28"/>
                </a:cxn>
                <a:cxn ang="0">
                  <a:pos x="143" y="43"/>
                </a:cxn>
                <a:cxn ang="0">
                  <a:pos x="180" y="60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9" y="158"/>
                </a:cxn>
                <a:cxn ang="0">
                  <a:pos x="393" y="180"/>
                </a:cxn>
                <a:cxn ang="0">
                  <a:pos x="428" y="203"/>
                </a:cxn>
                <a:cxn ang="0">
                  <a:pos x="462" y="227"/>
                </a:cxn>
                <a:cxn ang="0">
                  <a:pos x="495" y="252"/>
                </a:cxn>
                <a:cxn ang="0">
                  <a:pos x="528" y="278"/>
                </a:cxn>
                <a:cxn ang="0">
                  <a:pos x="561" y="304"/>
                </a:cxn>
                <a:cxn ang="0">
                  <a:pos x="592" y="332"/>
                </a:cxn>
                <a:cxn ang="0">
                  <a:pos x="624" y="360"/>
                </a:cxn>
                <a:cxn ang="0">
                  <a:pos x="654" y="389"/>
                </a:cxn>
                <a:cxn ang="0">
                  <a:pos x="684" y="418"/>
                </a:cxn>
                <a:cxn ang="0">
                  <a:pos x="714" y="449"/>
                </a:cxn>
                <a:cxn ang="0">
                  <a:pos x="742" y="480"/>
                </a:cxn>
                <a:cxn ang="0">
                  <a:pos x="770" y="512"/>
                </a:cxn>
                <a:cxn ang="0">
                  <a:pos x="796" y="545"/>
                </a:cxn>
                <a:cxn ang="0">
                  <a:pos x="823" y="577"/>
                </a:cxn>
                <a:cxn ang="0">
                  <a:pos x="847" y="611"/>
                </a:cxn>
                <a:cxn ang="0">
                  <a:pos x="872" y="646"/>
                </a:cxn>
                <a:cxn ang="0">
                  <a:pos x="895" y="681"/>
                </a:cxn>
                <a:cxn ang="0">
                  <a:pos x="918" y="717"/>
                </a:cxn>
                <a:cxn ang="0">
                  <a:pos x="939" y="754"/>
                </a:cxn>
                <a:cxn ang="0">
                  <a:pos x="959" y="790"/>
                </a:cxn>
                <a:cxn ang="0">
                  <a:pos x="979" y="827"/>
                </a:cxn>
                <a:cxn ang="0">
                  <a:pos x="997" y="865"/>
                </a:cxn>
                <a:cxn ang="0">
                  <a:pos x="1027" y="937"/>
                </a:cxn>
                <a:cxn ang="0">
                  <a:pos x="1053" y="1014"/>
                </a:cxn>
                <a:cxn ang="0">
                  <a:pos x="1076" y="1095"/>
                </a:cxn>
                <a:cxn ang="0">
                  <a:pos x="1095" y="1179"/>
                </a:cxn>
                <a:cxn ang="0">
                  <a:pos x="1110" y="1266"/>
                </a:cxn>
                <a:cxn ang="0">
                  <a:pos x="1122" y="1355"/>
                </a:cxn>
                <a:cxn ang="0">
                  <a:pos x="1130" y="1445"/>
                </a:cxn>
                <a:cxn ang="0">
                  <a:pos x="1134" y="1536"/>
                </a:cxn>
                <a:cxn ang="0">
                  <a:pos x="1134" y="1625"/>
                </a:cxn>
                <a:cxn ang="0">
                  <a:pos x="1131" y="1715"/>
                </a:cxn>
                <a:cxn ang="0">
                  <a:pos x="1123" y="1801"/>
                </a:cxn>
                <a:cxn ang="0">
                  <a:pos x="1111" y="1886"/>
                </a:cxn>
                <a:cxn ang="0">
                  <a:pos x="1096" y="1966"/>
                </a:cxn>
                <a:cxn ang="0">
                  <a:pos x="1077" y="2043"/>
                </a:cxn>
                <a:cxn ang="0">
                  <a:pos x="1053" y="2115"/>
                </a:cxn>
                <a:cxn ang="0">
                  <a:pos x="1026" y="2180"/>
                </a:cxn>
                <a:cxn ang="0">
                  <a:pos x="918" y="2126"/>
                </a:cxn>
              </a:cxnLst>
              <a:rect l="0" t="0" r="r" b="b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77" name="Freeform 373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/>
              <a:ahLst/>
              <a:cxnLst>
                <a:cxn ang="0">
                  <a:pos x="1404" y="4112"/>
                </a:cxn>
                <a:cxn ang="0">
                  <a:pos x="3622" y="3023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2"/>
                </a:cxn>
              </a:cxnLst>
              <a:rect l="0" t="0" r="r" b="b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78" name="Freeform 374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/>
              <a:ahLst/>
              <a:cxnLst>
                <a:cxn ang="0">
                  <a:pos x="1404" y="4113"/>
                </a:cxn>
                <a:cxn ang="0">
                  <a:pos x="3622" y="3024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3"/>
                </a:cxn>
              </a:cxnLst>
              <a:rect l="0" t="0" r="r" b="b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79" name="Freeform 375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/>
              <a:ahLst/>
              <a:cxnLst>
                <a:cxn ang="0">
                  <a:pos x="1335" y="3913"/>
                </a:cxn>
                <a:cxn ang="0">
                  <a:pos x="3446" y="2878"/>
                </a:cxn>
                <a:cxn ang="0">
                  <a:pos x="2111" y="0"/>
                </a:cxn>
                <a:cxn ang="0">
                  <a:pos x="0" y="942"/>
                </a:cxn>
                <a:cxn ang="0">
                  <a:pos x="1335" y="3913"/>
                </a:cxn>
              </a:cxnLst>
              <a:rect l="0" t="0" r="r" b="b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80" name="Freeform 376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/>
              <a:ahLst/>
              <a:cxnLst>
                <a:cxn ang="0">
                  <a:pos x="431" y="186"/>
                </a:cxn>
                <a:cxn ang="0">
                  <a:pos x="79" y="343"/>
                </a:cxn>
                <a:cxn ang="0">
                  <a:pos x="0" y="157"/>
                </a:cxn>
                <a:cxn ang="0">
                  <a:pos x="352" y="0"/>
                </a:cxn>
                <a:cxn ang="0">
                  <a:pos x="431" y="186"/>
                </a:cxn>
              </a:cxnLst>
              <a:rect l="0" t="0" r="r" b="b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81" name="Freeform 377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/>
              <a:ahLst/>
              <a:cxnLst>
                <a:cxn ang="0">
                  <a:pos x="347" y="126"/>
                </a:cxn>
                <a:cxn ang="0">
                  <a:pos x="53" y="257"/>
                </a:cxn>
                <a:cxn ang="0">
                  <a:pos x="0" y="132"/>
                </a:cxn>
                <a:cxn ang="0">
                  <a:pos x="294" y="0"/>
                </a:cxn>
                <a:cxn ang="0">
                  <a:pos x="347" y="126"/>
                </a:cxn>
              </a:cxnLst>
              <a:rect l="0" t="0" r="r" b="b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82" name="Freeform 378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/>
              <a:ahLst/>
              <a:cxnLst>
                <a:cxn ang="0">
                  <a:pos x="5" y="73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3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4" y="232"/>
                </a:cxn>
                <a:cxn ang="0">
                  <a:pos x="60" y="228"/>
                </a:cxn>
                <a:cxn ang="0">
                  <a:pos x="56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5" y="73"/>
                </a:cxn>
              </a:cxnLst>
              <a:rect l="0" t="0" r="r" b="b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83" name="Freeform 379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2" y="0"/>
                </a:cxn>
                <a:cxn ang="0">
                  <a:pos x="146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4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84" name="Freeform 380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7"/>
                </a:cxn>
                <a:cxn ang="0">
                  <a:pos x="118" y="85"/>
                </a:cxn>
                <a:cxn ang="0">
                  <a:pos x="118" y="95"/>
                </a:cxn>
                <a:cxn ang="0">
                  <a:pos x="116" y="103"/>
                </a:cxn>
                <a:cxn ang="0">
                  <a:pos x="112" y="108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7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7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3" y="1"/>
                </a:cxn>
                <a:cxn ang="0">
                  <a:pos x="88" y="6"/>
                </a:cxn>
              </a:cxnLst>
              <a:rect l="0" t="0" r="r" b="b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85" name="Freeform 381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/>
              <a:ahLst/>
              <a:cxnLst>
                <a:cxn ang="0">
                  <a:pos x="287" y="186"/>
                </a:cxn>
                <a:cxn ang="0">
                  <a:pos x="78" y="280"/>
                </a:cxn>
                <a:cxn ang="0">
                  <a:pos x="0" y="93"/>
                </a:cxn>
                <a:cxn ang="0">
                  <a:pos x="210" y="0"/>
                </a:cxn>
                <a:cxn ang="0">
                  <a:pos x="287" y="186"/>
                </a:cxn>
              </a:cxnLst>
              <a:rect l="0" t="0" r="r" b="b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86" name="Freeform 382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/>
              <a:ahLst/>
              <a:cxnLst>
                <a:cxn ang="0">
                  <a:pos x="227" y="125"/>
                </a:cxn>
                <a:cxn ang="0">
                  <a:pos x="53" y="203"/>
                </a:cxn>
                <a:cxn ang="0">
                  <a:pos x="0" y="78"/>
                </a:cxn>
                <a:cxn ang="0">
                  <a:pos x="175" y="0"/>
                </a:cxn>
                <a:cxn ang="0">
                  <a:pos x="227" y="125"/>
                </a:cxn>
              </a:cxnLst>
              <a:rect l="0" t="0" r="r" b="b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87" name="Freeform 383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/>
              <a:ahLst/>
              <a:cxnLst>
                <a:cxn ang="0">
                  <a:pos x="4" y="72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2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3" y="232"/>
                </a:cxn>
                <a:cxn ang="0">
                  <a:pos x="59" y="227"/>
                </a:cxn>
                <a:cxn ang="0">
                  <a:pos x="55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4" y="72"/>
                </a:cxn>
              </a:cxnLst>
              <a:rect l="0" t="0" r="r" b="b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88" name="Freeform 384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1" y="0"/>
                </a:cxn>
                <a:cxn ang="0">
                  <a:pos x="145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3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89" name="Freeform 385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8"/>
                </a:cxn>
                <a:cxn ang="0">
                  <a:pos x="118" y="86"/>
                </a:cxn>
                <a:cxn ang="0">
                  <a:pos x="119" y="95"/>
                </a:cxn>
                <a:cxn ang="0">
                  <a:pos x="117" y="103"/>
                </a:cxn>
                <a:cxn ang="0">
                  <a:pos x="112" y="109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8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2" y="1"/>
                </a:cxn>
                <a:cxn ang="0">
                  <a:pos x="88" y="6"/>
                </a:cxn>
              </a:cxnLst>
              <a:rect l="0" t="0" r="r" b="b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90" name="Freeform 386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/>
              <a:ahLst/>
              <a:cxnLst>
                <a:cxn ang="0">
                  <a:pos x="50" y="104"/>
                </a:cxn>
                <a:cxn ang="0">
                  <a:pos x="40" y="103"/>
                </a:cxn>
                <a:cxn ang="0">
                  <a:pos x="31" y="99"/>
                </a:cxn>
                <a:cxn ang="0">
                  <a:pos x="23" y="95"/>
                </a:cxn>
                <a:cxn ang="0">
                  <a:pos x="15" y="89"/>
                </a:cxn>
                <a:cxn ang="0">
                  <a:pos x="8" y="80"/>
                </a:cxn>
                <a:cxn ang="0">
                  <a:pos x="4" y="72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1" y="41"/>
                </a:cxn>
                <a:cxn ang="0">
                  <a:pos x="4" y="32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70" y="5"/>
                </a:cxn>
                <a:cxn ang="0">
                  <a:pos x="78" y="9"/>
                </a:cxn>
                <a:cxn ang="0">
                  <a:pos x="86" y="15"/>
                </a:cxn>
                <a:cxn ang="0">
                  <a:pos x="92" y="23"/>
                </a:cxn>
                <a:cxn ang="0">
                  <a:pos x="96" y="32"/>
                </a:cxn>
                <a:cxn ang="0">
                  <a:pos x="99" y="41"/>
                </a:cxn>
                <a:cxn ang="0">
                  <a:pos x="100" y="52"/>
                </a:cxn>
                <a:cxn ang="0">
                  <a:pos x="99" y="62"/>
                </a:cxn>
                <a:cxn ang="0">
                  <a:pos x="96" y="72"/>
                </a:cxn>
                <a:cxn ang="0">
                  <a:pos x="92" y="80"/>
                </a:cxn>
                <a:cxn ang="0">
                  <a:pos x="86" y="89"/>
                </a:cxn>
                <a:cxn ang="0">
                  <a:pos x="78" y="95"/>
                </a:cxn>
                <a:cxn ang="0">
                  <a:pos x="70" y="99"/>
                </a:cxn>
                <a:cxn ang="0">
                  <a:pos x="60" y="103"/>
                </a:cxn>
                <a:cxn ang="0">
                  <a:pos x="50" y="104"/>
                </a:cxn>
              </a:cxnLst>
              <a:rect l="0" t="0" r="r" b="b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91" name="Freeform 387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39" y="102"/>
                </a:cxn>
                <a:cxn ang="0">
                  <a:pos x="30" y="99"/>
                </a:cxn>
                <a:cxn ang="0">
                  <a:pos x="22" y="95"/>
                </a:cxn>
                <a:cxn ang="0">
                  <a:pos x="14" y="88"/>
                </a:cxn>
                <a:cxn ang="0">
                  <a:pos x="8" y="80"/>
                </a:cxn>
                <a:cxn ang="0">
                  <a:pos x="4" y="71"/>
                </a:cxn>
                <a:cxn ang="0">
                  <a:pos x="1" y="62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4" y="31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8"/>
                </a:cxn>
                <a:cxn ang="0">
                  <a:pos x="30" y="4"/>
                </a:cxn>
                <a:cxn ang="0">
                  <a:pos x="39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9" y="4"/>
                </a:cxn>
                <a:cxn ang="0">
                  <a:pos x="77" y="8"/>
                </a:cxn>
                <a:cxn ang="0">
                  <a:pos x="85" y="15"/>
                </a:cxn>
                <a:cxn ang="0">
                  <a:pos x="91" y="23"/>
                </a:cxn>
                <a:cxn ang="0">
                  <a:pos x="96" y="31"/>
                </a:cxn>
                <a:cxn ang="0">
                  <a:pos x="99" y="41"/>
                </a:cxn>
                <a:cxn ang="0">
                  <a:pos x="100" y="51"/>
                </a:cxn>
                <a:cxn ang="0">
                  <a:pos x="99" y="62"/>
                </a:cxn>
                <a:cxn ang="0">
                  <a:pos x="96" y="71"/>
                </a:cxn>
                <a:cxn ang="0">
                  <a:pos x="91" y="80"/>
                </a:cxn>
                <a:cxn ang="0">
                  <a:pos x="85" y="88"/>
                </a:cxn>
                <a:cxn ang="0">
                  <a:pos x="77" y="95"/>
                </a:cxn>
                <a:cxn ang="0">
                  <a:pos x="69" y="99"/>
                </a:cxn>
                <a:cxn ang="0">
                  <a:pos x="60" y="102"/>
                </a:cxn>
                <a:cxn ang="0">
                  <a:pos x="50" y="103"/>
                </a:cxn>
              </a:cxnLst>
              <a:rect l="0" t="0" r="r" b="b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92" name="Freeform 388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/>
              <a:ahLst/>
              <a:cxnLst>
                <a:cxn ang="0">
                  <a:pos x="28" y="57"/>
                </a:cxn>
                <a:cxn ang="0">
                  <a:pos x="16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7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9"/>
                </a:cxn>
                <a:cxn ang="0">
                  <a:pos x="39" y="55"/>
                </a:cxn>
                <a:cxn ang="0">
                  <a:pos x="28" y="57"/>
                </a:cxn>
              </a:cxnLst>
              <a:rect l="0" t="0" r="r" b="b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93" name="Freeform 389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17" y="54"/>
                </a:cxn>
                <a:cxn ang="0">
                  <a:pos x="9" y="48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6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8"/>
                </a:cxn>
                <a:cxn ang="0">
                  <a:pos x="39" y="54"/>
                </a:cxn>
                <a:cxn ang="0">
                  <a:pos x="28" y="56"/>
                </a:cxn>
              </a:cxnLst>
              <a:rect l="0" t="0" r="r" b="b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94" name="Freeform 390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0" y="222"/>
                </a:cxn>
                <a:cxn ang="0">
                  <a:pos x="125" y="522"/>
                </a:cxn>
                <a:cxn ang="0">
                  <a:pos x="624" y="301"/>
                </a:cxn>
                <a:cxn ang="0">
                  <a:pos x="498" y="0"/>
                </a:cxn>
              </a:cxnLst>
              <a:rect l="0" t="0" r="r" b="b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95" name="Freeform 391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211"/>
                </a:cxn>
                <a:cxn ang="0">
                  <a:pos x="114" y="484"/>
                </a:cxn>
                <a:cxn ang="0">
                  <a:pos x="589" y="273"/>
                </a:cxn>
                <a:cxn ang="0">
                  <a:pos x="474" y="0"/>
                </a:cxn>
              </a:cxnLst>
              <a:rect l="0" t="0" r="r" b="b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96" name="Freeform 392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0" y="211"/>
                </a:cxn>
                <a:cxn ang="0">
                  <a:pos x="108" y="471"/>
                </a:cxn>
                <a:cxn ang="0">
                  <a:pos x="583" y="260"/>
                </a:cxn>
                <a:cxn ang="0">
                  <a:pos x="473" y="0"/>
                </a:cxn>
              </a:cxnLst>
              <a:rect l="0" t="0" r="r" b="b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97" name="Freeform 393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/>
              <a:ahLst/>
              <a:cxnLst>
                <a:cxn ang="0">
                  <a:pos x="159" y="223"/>
                </a:cxn>
                <a:cxn ang="0">
                  <a:pos x="137" y="231"/>
                </a:cxn>
                <a:cxn ang="0">
                  <a:pos x="115" y="234"/>
                </a:cxn>
                <a:cxn ang="0">
                  <a:pos x="93" y="232"/>
                </a:cxn>
                <a:cxn ang="0">
                  <a:pos x="73" y="225"/>
                </a:cxn>
                <a:cxn ang="0">
                  <a:pos x="54" y="215"/>
                </a:cxn>
                <a:cxn ang="0">
                  <a:pos x="36" y="201"/>
                </a:cxn>
                <a:cxn ang="0">
                  <a:pos x="22" y="184"/>
                </a:cxn>
                <a:cxn ang="0">
                  <a:pos x="11" y="163"/>
                </a:cxn>
                <a:cxn ang="0">
                  <a:pos x="4" y="141"/>
                </a:cxn>
                <a:cxn ang="0">
                  <a:pos x="0" y="118"/>
                </a:cxn>
                <a:cxn ang="0">
                  <a:pos x="3" y="96"/>
                </a:cxn>
                <a:cxn ang="0">
                  <a:pos x="9" y="74"/>
                </a:cxn>
                <a:cxn ang="0">
                  <a:pos x="19" y="55"/>
                </a:cxn>
                <a:cxn ang="0">
                  <a:pos x="32" y="37"/>
                </a:cxn>
                <a:cxn ang="0">
                  <a:pos x="48" y="22"/>
                </a:cxn>
                <a:cxn ang="0">
                  <a:pos x="69" y="10"/>
                </a:cxn>
                <a:cxn ang="0">
                  <a:pos x="90" y="3"/>
                </a:cxn>
                <a:cxn ang="0">
                  <a:pos x="113" y="0"/>
                </a:cxn>
                <a:cxn ang="0">
                  <a:pos x="134" y="2"/>
                </a:cxn>
                <a:cxn ang="0">
                  <a:pos x="156" y="8"/>
                </a:cxn>
                <a:cxn ang="0">
                  <a:pos x="174" y="19"/>
                </a:cxn>
                <a:cxn ang="0">
                  <a:pos x="191" y="32"/>
                </a:cxn>
                <a:cxn ang="0">
                  <a:pos x="206" y="49"/>
                </a:cxn>
                <a:cxn ang="0">
                  <a:pos x="217" y="70"/>
                </a:cxn>
                <a:cxn ang="0">
                  <a:pos x="224" y="93"/>
                </a:cxn>
                <a:cxn ang="0">
                  <a:pos x="227" y="116"/>
                </a:cxn>
                <a:cxn ang="0">
                  <a:pos x="225" y="138"/>
                </a:cxn>
                <a:cxn ang="0">
                  <a:pos x="219" y="159"/>
                </a:cxn>
                <a:cxn ang="0">
                  <a:pos x="209" y="179"/>
                </a:cxn>
                <a:cxn ang="0">
                  <a:pos x="195" y="197"/>
                </a:cxn>
                <a:cxn ang="0">
                  <a:pos x="179" y="212"/>
                </a:cxn>
                <a:cxn ang="0">
                  <a:pos x="159" y="223"/>
                </a:cxn>
              </a:cxnLst>
              <a:rect l="0" t="0" r="r" b="b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98" name="Freeform 394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/>
              <a:ahLst/>
              <a:cxnLst>
                <a:cxn ang="0">
                  <a:pos x="146" y="206"/>
                </a:cxn>
                <a:cxn ang="0">
                  <a:pos x="125" y="212"/>
                </a:cxn>
                <a:cxn ang="0">
                  <a:pos x="105" y="214"/>
                </a:cxn>
                <a:cxn ang="0">
                  <a:pos x="84" y="212"/>
                </a:cxn>
                <a:cxn ang="0">
                  <a:pos x="66" y="206"/>
                </a:cxn>
                <a:cxn ang="0">
                  <a:pos x="48" y="196"/>
                </a:cxn>
                <a:cxn ang="0">
                  <a:pos x="31" y="183"/>
                </a:cxn>
                <a:cxn ang="0">
                  <a:pos x="18" y="168"/>
                </a:cxn>
                <a:cxn ang="0">
                  <a:pos x="8" y="149"/>
                </a:cxn>
                <a:cxn ang="0">
                  <a:pos x="2" y="129"/>
                </a:cxn>
                <a:cxn ang="0">
                  <a:pos x="0" y="108"/>
                </a:cxn>
                <a:cxn ang="0">
                  <a:pos x="2" y="86"/>
                </a:cxn>
                <a:cxn ang="0">
                  <a:pos x="8" y="67"/>
                </a:cxn>
                <a:cxn ang="0">
                  <a:pos x="17" y="49"/>
                </a:cxn>
                <a:cxn ang="0">
                  <a:pos x="29" y="33"/>
                </a:cxn>
                <a:cxn ang="0">
                  <a:pos x="45" y="19"/>
                </a:cxn>
                <a:cxn ang="0">
                  <a:pos x="63" y="8"/>
                </a:cxn>
                <a:cxn ang="0">
                  <a:pos x="83" y="2"/>
                </a:cxn>
                <a:cxn ang="0">
                  <a:pos x="104" y="0"/>
                </a:cxn>
                <a:cxn ang="0">
                  <a:pos x="123" y="2"/>
                </a:cxn>
                <a:cxn ang="0">
                  <a:pos x="142" y="7"/>
                </a:cxn>
                <a:cxn ang="0">
                  <a:pos x="161" y="17"/>
                </a:cxn>
                <a:cxn ang="0">
                  <a:pos x="176" y="30"/>
                </a:cxn>
                <a:cxn ang="0">
                  <a:pos x="189" y="45"/>
                </a:cxn>
                <a:cxn ang="0">
                  <a:pos x="200" y="63"/>
                </a:cxn>
                <a:cxn ang="0">
                  <a:pos x="206" y="84"/>
                </a:cxn>
                <a:cxn ang="0">
                  <a:pos x="208" y="105"/>
                </a:cxn>
                <a:cxn ang="0">
                  <a:pos x="206" y="127"/>
                </a:cxn>
                <a:cxn ang="0">
                  <a:pos x="201" y="147"/>
                </a:cxn>
                <a:cxn ang="0">
                  <a:pos x="191" y="164"/>
                </a:cxn>
                <a:cxn ang="0">
                  <a:pos x="179" y="181"/>
                </a:cxn>
                <a:cxn ang="0">
                  <a:pos x="164" y="195"/>
                </a:cxn>
                <a:cxn ang="0">
                  <a:pos x="146" y="206"/>
                </a:cxn>
              </a:cxnLst>
              <a:rect l="0" t="0" r="r" b="b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99" name="Freeform 395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31" y="187"/>
                </a:cxn>
                <a:cxn ang="0">
                  <a:pos x="113" y="193"/>
                </a:cxn>
                <a:cxn ang="0">
                  <a:pos x="95" y="194"/>
                </a:cxn>
                <a:cxn ang="0">
                  <a:pos x="76" y="192"/>
                </a:cxn>
                <a:cxn ang="0">
                  <a:pos x="59" y="187"/>
                </a:cxn>
                <a:cxn ang="0">
                  <a:pos x="44" y="178"/>
                </a:cxn>
                <a:cxn ang="0">
                  <a:pos x="29" y="167"/>
                </a:cxn>
                <a:cxn ang="0">
                  <a:pos x="17" y="152"/>
                </a:cxn>
                <a:cxn ang="0">
                  <a:pos x="8" y="135"/>
                </a:cxn>
                <a:cxn ang="0">
                  <a:pos x="2" y="116"/>
                </a:cxn>
                <a:cxn ang="0">
                  <a:pos x="0" y="97"/>
                </a:cxn>
                <a:cxn ang="0">
                  <a:pos x="2" y="79"/>
                </a:cxn>
                <a:cxn ang="0">
                  <a:pos x="7" y="61"/>
                </a:cxn>
                <a:cxn ang="0">
                  <a:pos x="15" y="45"/>
                </a:cxn>
                <a:cxn ang="0">
                  <a:pos x="26" y="30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5" y="1"/>
                </a:cxn>
                <a:cxn ang="0">
                  <a:pos x="95" y="0"/>
                </a:cxn>
                <a:cxn ang="0">
                  <a:pos x="112" y="1"/>
                </a:cxn>
                <a:cxn ang="0">
                  <a:pos x="130" y="7"/>
                </a:cxn>
                <a:cxn ang="0">
                  <a:pos x="146" y="15"/>
                </a:cxn>
                <a:cxn ang="0">
                  <a:pos x="160" y="27"/>
                </a:cxn>
                <a:cxn ang="0">
                  <a:pos x="172" y="41"/>
                </a:cxn>
                <a:cxn ang="0">
                  <a:pos x="181" y="58"/>
                </a:cxn>
                <a:cxn ang="0">
                  <a:pos x="187" y="77"/>
                </a:cxn>
                <a:cxn ang="0">
                  <a:pos x="189" y="96"/>
                </a:cxn>
                <a:cxn ang="0">
                  <a:pos x="188" y="114"/>
                </a:cxn>
                <a:cxn ang="0">
                  <a:pos x="182" y="132"/>
                </a:cxn>
                <a:cxn ang="0">
                  <a:pos x="174" y="149"/>
                </a:cxn>
                <a:cxn ang="0">
                  <a:pos x="163" y="165"/>
                </a:cxn>
                <a:cxn ang="0">
                  <a:pos x="149" y="177"/>
                </a:cxn>
                <a:cxn ang="0">
                  <a:pos x="131" y="187"/>
                </a:cxn>
              </a:cxnLst>
              <a:rect l="0" t="0" r="r" b="b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00" name="Freeform 396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20" y="170"/>
                </a:cxn>
                <a:cxn ang="0">
                  <a:pos x="104" y="175"/>
                </a:cxn>
                <a:cxn ang="0">
                  <a:pos x="87" y="177"/>
                </a:cxn>
                <a:cxn ang="0">
                  <a:pos x="70" y="176"/>
                </a:cxn>
                <a:cxn ang="0">
                  <a:pos x="54" y="171"/>
                </a:cxn>
                <a:cxn ang="0">
                  <a:pos x="40" y="163"/>
                </a:cxn>
                <a:cxn ang="0">
                  <a:pos x="27" y="152"/>
                </a:cxn>
                <a:cxn ang="0">
                  <a:pos x="15" y="139"/>
                </a:cxn>
                <a:cxn ang="0">
                  <a:pos x="7" y="124"/>
                </a:cxn>
                <a:cxn ang="0">
                  <a:pos x="2" y="107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7" y="56"/>
                </a:cxn>
                <a:cxn ang="0">
                  <a:pos x="14" y="41"/>
                </a:cxn>
                <a:cxn ang="0">
                  <a:pos x="25" y="28"/>
                </a:cxn>
                <a:cxn ang="0">
                  <a:pos x="37" y="16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7" y="7"/>
                </a:cxn>
                <a:cxn ang="0">
                  <a:pos x="132" y="15"/>
                </a:cxn>
                <a:cxn ang="0">
                  <a:pos x="145" y="25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5"/>
                </a:cxn>
                <a:cxn ang="0">
                  <a:pos x="165" y="121"/>
                </a:cxn>
                <a:cxn ang="0">
                  <a:pos x="158" y="136"/>
                </a:cxn>
                <a:cxn ang="0">
                  <a:pos x="148" y="150"/>
                </a:cxn>
                <a:cxn ang="0">
                  <a:pos x="136" y="162"/>
                </a:cxn>
                <a:cxn ang="0">
                  <a:pos x="120" y="170"/>
                </a:cxn>
              </a:cxnLst>
              <a:rect l="0" t="0" r="r" b="b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01" name="Freeform 397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/>
              <a:ahLst/>
              <a:cxnLst>
                <a:cxn ang="0">
                  <a:pos x="106" y="149"/>
                </a:cxn>
                <a:cxn ang="0">
                  <a:pos x="92" y="155"/>
                </a:cxn>
                <a:cxn ang="0">
                  <a:pos x="77" y="156"/>
                </a:cxn>
                <a:cxn ang="0">
                  <a:pos x="63" y="155"/>
                </a:cxn>
                <a:cxn ang="0">
                  <a:pos x="48" y="150"/>
                </a:cxn>
                <a:cxn ang="0">
                  <a:pos x="35" y="143"/>
                </a:cxn>
                <a:cxn ang="0">
                  <a:pos x="24" y="133"/>
                </a:cxn>
                <a:cxn ang="0">
                  <a:pos x="14" y="122"/>
                </a:cxn>
                <a:cxn ang="0">
                  <a:pos x="6" y="108"/>
                </a:cxn>
                <a:cxn ang="0">
                  <a:pos x="2" y="93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9"/>
                </a:cxn>
                <a:cxn ang="0">
                  <a:pos x="13" y="35"/>
                </a:cxn>
                <a:cxn ang="0">
                  <a:pos x="22" y="24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0" y="1"/>
                </a:cxn>
                <a:cxn ang="0">
                  <a:pos x="76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8" y="11"/>
                </a:cxn>
                <a:cxn ang="0">
                  <a:pos x="129" y="21"/>
                </a:cxn>
                <a:cxn ang="0">
                  <a:pos x="139" y="32"/>
                </a:cxn>
                <a:cxn ang="0">
                  <a:pos x="146" y="46"/>
                </a:cxn>
                <a:cxn ang="0">
                  <a:pos x="150" y="61"/>
                </a:cxn>
                <a:cxn ang="0">
                  <a:pos x="152" y="77"/>
                </a:cxn>
                <a:cxn ang="0">
                  <a:pos x="151" y="91"/>
                </a:cxn>
                <a:cxn ang="0">
                  <a:pos x="147" y="106"/>
                </a:cxn>
                <a:cxn ang="0">
                  <a:pos x="140" y="120"/>
                </a:cxn>
                <a:cxn ang="0">
                  <a:pos x="131" y="131"/>
                </a:cxn>
                <a:cxn ang="0">
                  <a:pos x="120" y="142"/>
                </a:cxn>
                <a:cxn ang="0">
                  <a:pos x="106" y="149"/>
                </a:cxn>
              </a:cxnLst>
              <a:rect l="0" t="0" r="r" b="b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02" name="Freeform 398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/>
              <a:ahLst/>
              <a:cxnLst>
                <a:cxn ang="0">
                  <a:pos x="93" y="134"/>
                </a:cxn>
                <a:cxn ang="0">
                  <a:pos x="80" y="138"/>
                </a:cxn>
                <a:cxn ang="0">
                  <a:pos x="68" y="139"/>
                </a:cxn>
                <a:cxn ang="0">
                  <a:pos x="55" y="138"/>
                </a:cxn>
                <a:cxn ang="0">
                  <a:pos x="42" y="134"/>
                </a:cxn>
                <a:cxn ang="0">
                  <a:pos x="30" y="127"/>
                </a:cxn>
                <a:cxn ang="0">
                  <a:pos x="20" y="119"/>
                </a:cxn>
                <a:cxn ang="0">
                  <a:pos x="12" y="109"/>
                </a:cxn>
                <a:cxn ang="0">
                  <a:pos x="5" y="97"/>
                </a:cxn>
                <a:cxn ang="0">
                  <a:pos x="1" y="83"/>
                </a:cxn>
                <a:cxn ang="0">
                  <a:pos x="0" y="70"/>
                </a:cxn>
                <a:cxn ang="0">
                  <a:pos x="1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5"/>
                </a:cxn>
                <a:cxn ang="0">
                  <a:pos x="54" y="1"/>
                </a:cxn>
                <a:cxn ang="0">
                  <a:pos x="66" y="0"/>
                </a:cxn>
                <a:cxn ang="0">
                  <a:pos x="79" y="1"/>
                </a:cxn>
                <a:cxn ang="0">
                  <a:pos x="91" y="5"/>
                </a:cxn>
                <a:cxn ang="0">
                  <a:pos x="104" y="11"/>
                </a:cxn>
                <a:cxn ang="0">
                  <a:pos x="114" y="20"/>
                </a:cxn>
                <a:cxn ang="0">
                  <a:pos x="122" y="29"/>
                </a:cxn>
                <a:cxn ang="0">
                  <a:pos x="129" y="42"/>
                </a:cxn>
                <a:cxn ang="0">
                  <a:pos x="133" y="56"/>
                </a:cxn>
                <a:cxn ang="0">
                  <a:pos x="134" y="68"/>
                </a:cxn>
                <a:cxn ang="0">
                  <a:pos x="133" y="82"/>
                </a:cxn>
                <a:cxn ang="0">
                  <a:pos x="129" y="95"/>
                </a:cxn>
                <a:cxn ang="0">
                  <a:pos x="123" y="107"/>
                </a:cxn>
                <a:cxn ang="0">
                  <a:pos x="115" y="118"/>
                </a:cxn>
                <a:cxn ang="0">
                  <a:pos x="106" y="126"/>
                </a:cxn>
                <a:cxn ang="0">
                  <a:pos x="93" y="134"/>
                </a:cxn>
              </a:cxnLst>
              <a:rect l="0" t="0" r="r" b="b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03" name="Freeform 399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8" y="31"/>
                </a:cxn>
                <a:cxn ang="0">
                  <a:pos x="14" y="33"/>
                </a:cxn>
                <a:cxn ang="0">
                  <a:pos x="21" y="32"/>
                </a:cxn>
                <a:cxn ang="0">
                  <a:pos x="11" y="0"/>
                </a:cxn>
              </a:cxnLst>
              <a:rect l="0" t="0" r="r" b="b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04" name="Freeform 400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40" y="12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39" y="37"/>
                </a:cxn>
                <a:cxn ang="0">
                  <a:pos x="36" y="43"/>
                </a:cxn>
                <a:cxn ang="0">
                  <a:pos x="30" y="49"/>
                </a:cxn>
                <a:cxn ang="0">
                  <a:pos x="21" y="57"/>
                </a:cxn>
                <a:cxn ang="0">
                  <a:pos x="12" y="61"/>
                </a:cxn>
                <a:cxn ang="0">
                  <a:pos x="0" y="66"/>
                </a:cxn>
                <a:cxn ang="0">
                  <a:pos x="10" y="98"/>
                </a:cxn>
                <a:cxn ang="0">
                  <a:pos x="26" y="92"/>
                </a:cxn>
                <a:cxn ang="0">
                  <a:pos x="39" y="84"/>
                </a:cxn>
                <a:cxn ang="0">
                  <a:pos x="50" y="74"/>
                </a:cxn>
                <a:cxn ang="0">
                  <a:pos x="63" y="64"/>
                </a:cxn>
                <a:cxn ang="0">
                  <a:pos x="70" y="49"/>
                </a:cxn>
                <a:cxn ang="0">
                  <a:pos x="75" y="34"/>
                </a:cxn>
                <a:cxn ang="0">
                  <a:pos x="75" y="18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40" y="12"/>
                </a:cxn>
              </a:cxnLst>
              <a:rect l="0" t="0" r="r" b="b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05" name="Freeform 401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/>
              <a:ahLst/>
              <a:cxnLst>
                <a:cxn ang="0">
                  <a:pos x="20" y="43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6" y="35"/>
                </a:cxn>
                <a:cxn ang="0">
                  <a:pos x="45" y="33"/>
                </a:cxn>
                <a:cxn ang="0">
                  <a:pos x="54" y="33"/>
                </a:cxn>
                <a:cxn ang="0">
                  <a:pos x="62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49"/>
                </a:cxn>
                <a:cxn ang="0">
                  <a:pos x="108" y="37"/>
                </a:cxn>
                <a:cxn ang="0">
                  <a:pos x="98" y="22"/>
                </a:cxn>
                <a:cxn ang="0">
                  <a:pos x="87" y="11"/>
                </a:cxn>
                <a:cxn ang="0">
                  <a:pos x="74" y="4"/>
                </a:cxn>
                <a:cxn ang="0">
                  <a:pos x="58" y="0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3" y="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0" y="43"/>
                </a:cxn>
              </a:cxnLst>
              <a:rect l="0" t="0" r="r" b="b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06" name="Freeform 402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/>
              <a:ahLst/>
              <a:cxnLst>
                <a:cxn ang="0">
                  <a:pos x="36" y="112"/>
                </a:cxn>
                <a:cxn ang="0">
                  <a:pos x="36" y="112"/>
                </a:cxn>
                <a:cxn ang="0">
                  <a:pos x="33" y="104"/>
                </a:cxn>
                <a:cxn ang="0">
                  <a:pos x="32" y="95"/>
                </a:cxn>
                <a:cxn ang="0">
                  <a:pos x="34" y="83"/>
                </a:cxn>
                <a:cxn ang="0">
                  <a:pos x="38" y="69"/>
                </a:cxn>
                <a:cxn ang="0">
                  <a:pos x="44" y="58"/>
                </a:cxn>
                <a:cxn ang="0">
                  <a:pos x="52" y="44"/>
                </a:cxn>
                <a:cxn ang="0">
                  <a:pos x="60" y="34"/>
                </a:cxn>
                <a:cxn ang="0">
                  <a:pos x="69" y="25"/>
                </a:cxn>
                <a:cxn ang="0">
                  <a:pos x="49" y="0"/>
                </a:cxn>
                <a:cxn ang="0">
                  <a:pos x="37" y="11"/>
                </a:cxn>
                <a:cxn ang="0">
                  <a:pos x="25" y="25"/>
                </a:cxn>
                <a:cxn ang="0">
                  <a:pos x="16" y="41"/>
                </a:cxn>
                <a:cxn ang="0">
                  <a:pos x="8" y="57"/>
                </a:cxn>
                <a:cxn ang="0">
                  <a:pos x="2" y="75"/>
                </a:cxn>
                <a:cxn ang="0">
                  <a:pos x="0" y="92"/>
                </a:cxn>
                <a:cxn ang="0">
                  <a:pos x="1" y="112"/>
                </a:cxn>
                <a:cxn ang="0">
                  <a:pos x="8" y="129"/>
                </a:cxn>
                <a:cxn ang="0">
                  <a:pos x="8" y="129"/>
                </a:cxn>
                <a:cxn ang="0">
                  <a:pos x="36" y="112"/>
                </a:cxn>
              </a:cxnLst>
              <a:rect l="0" t="0" r="r" b="b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07" name="Freeform 403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3" y="43"/>
                </a:cxn>
                <a:cxn ang="0">
                  <a:pos x="72" y="42"/>
                </a:cxn>
                <a:cxn ang="0">
                  <a:pos x="62" y="36"/>
                </a:cxn>
                <a:cxn ang="0">
                  <a:pos x="52" y="30"/>
                </a:cxn>
                <a:cxn ang="0">
                  <a:pos x="43" y="23"/>
                </a:cxn>
                <a:cxn ang="0">
                  <a:pos x="35" y="13"/>
                </a:cxn>
                <a:cxn ang="0">
                  <a:pos x="28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0" y="46"/>
                </a:cxn>
                <a:cxn ang="0">
                  <a:pos x="33" y="57"/>
                </a:cxn>
                <a:cxn ang="0">
                  <a:pos x="48" y="66"/>
                </a:cxn>
                <a:cxn ang="0">
                  <a:pos x="64" y="73"/>
                </a:cxn>
                <a:cxn ang="0">
                  <a:pos x="81" y="76"/>
                </a:cxn>
                <a:cxn ang="0">
                  <a:pos x="98" y="76"/>
                </a:cxn>
                <a:cxn ang="0">
                  <a:pos x="117" y="72"/>
                </a:cxn>
                <a:cxn ang="0">
                  <a:pos x="117" y="72"/>
                </a:cxn>
                <a:cxn ang="0">
                  <a:pos x="107" y="41"/>
                </a:cxn>
              </a:cxnLst>
              <a:rect l="0" t="0" r="r" b="b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08" name="Freeform 404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8"/>
                </a:cxn>
                <a:cxn ang="0">
                  <a:pos x="44" y="15"/>
                </a:cxn>
                <a:cxn ang="0">
                  <a:pos x="40" y="24"/>
                </a:cxn>
                <a:cxn ang="0">
                  <a:pos x="35" y="32"/>
                </a:cxn>
                <a:cxn ang="0">
                  <a:pos x="28" y="39"/>
                </a:cxn>
                <a:cxn ang="0">
                  <a:pos x="21" y="46"/>
                </a:cxn>
                <a:cxn ang="0">
                  <a:pos x="11" y="52"/>
                </a:cxn>
                <a:cxn ang="0">
                  <a:pos x="0" y="57"/>
                </a:cxn>
                <a:cxn ang="0">
                  <a:pos x="10" y="88"/>
                </a:cxn>
                <a:cxn ang="0">
                  <a:pos x="25" y="82"/>
                </a:cxn>
                <a:cxn ang="0">
                  <a:pos x="40" y="73"/>
                </a:cxn>
                <a:cxn ang="0">
                  <a:pos x="51" y="64"/>
                </a:cxn>
                <a:cxn ang="0">
                  <a:pos x="61" y="53"/>
                </a:cxn>
                <a:cxn ang="0">
                  <a:pos x="68" y="41"/>
                </a:cxn>
                <a:cxn ang="0">
                  <a:pos x="74" y="28"/>
                </a:cxn>
                <a:cxn ang="0">
                  <a:pos x="78" y="14"/>
                </a:cxn>
                <a:cxn ang="0">
                  <a:pos x="79" y="2"/>
                </a:cxn>
                <a:cxn ang="0">
                  <a:pos x="47" y="0"/>
                </a:cxn>
              </a:cxnLst>
              <a:rect l="0" t="0" r="r" b="b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09" name="Freeform 405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31" y="11"/>
                </a:cxn>
                <a:cxn ang="0">
                  <a:pos x="28" y="6"/>
                </a:cxn>
                <a:cxn ang="0">
                  <a:pos x="23" y="3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6" y="4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32" y="18"/>
                </a:cxn>
              </a:cxnLst>
              <a:rect l="0" t="0" r="r" b="b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10" name="Freeform 406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9" y="30"/>
                </a:cxn>
                <a:cxn ang="0">
                  <a:pos x="15" y="32"/>
                </a:cxn>
                <a:cxn ang="0">
                  <a:pos x="22" y="31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11" name="Freeform 407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39" y="12"/>
                </a:cxn>
                <a:cxn ang="0">
                  <a:pos x="41" y="22"/>
                </a:cxn>
                <a:cxn ang="0">
                  <a:pos x="41" y="30"/>
                </a:cxn>
                <a:cxn ang="0">
                  <a:pos x="38" y="37"/>
                </a:cxn>
                <a:cxn ang="0">
                  <a:pos x="35" y="43"/>
                </a:cxn>
                <a:cxn ang="0">
                  <a:pos x="28" y="51"/>
                </a:cxn>
                <a:cxn ang="0">
                  <a:pos x="20" y="58"/>
                </a:cxn>
                <a:cxn ang="0">
                  <a:pos x="11" y="62"/>
                </a:cxn>
                <a:cxn ang="0">
                  <a:pos x="0" y="68"/>
                </a:cxn>
                <a:cxn ang="0">
                  <a:pos x="10" y="99"/>
                </a:cxn>
                <a:cxn ang="0">
                  <a:pos x="25" y="94"/>
                </a:cxn>
                <a:cxn ang="0">
                  <a:pos x="38" y="85"/>
                </a:cxn>
                <a:cxn ang="0">
                  <a:pos x="51" y="76"/>
                </a:cxn>
                <a:cxn ang="0">
                  <a:pos x="62" y="64"/>
                </a:cxn>
                <a:cxn ang="0">
                  <a:pos x="69" y="52"/>
                </a:cxn>
                <a:cxn ang="0">
                  <a:pos x="74" y="36"/>
                </a:cxn>
                <a:cxn ang="0">
                  <a:pos x="74" y="18"/>
                </a:cxn>
                <a:cxn ang="0">
                  <a:pos x="70" y="1"/>
                </a:cxn>
                <a:cxn ang="0">
                  <a:pos x="70" y="0"/>
                </a:cxn>
                <a:cxn ang="0">
                  <a:pos x="39" y="13"/>
                </a:cxn>
              </a:cxnLst>
              <a:rect l="0" t="0" r="r" b="b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12" name="Freeform 408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7" y="35"/>
                </a:cxn>
                <a:cxn ang="0">
                  <a:pos x="46" y="34"/>
                </a:cxn>
                <a:cxn ang="0">
                  <a:pos x="54" y="34"/>
                </a:cxn>
                <a:cxn ang="0">
                  <a:pos x="61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50"/>
                </a:cxn>
                <a:cxn ang="0">
                  <a:pos x="108" y="37"/>
                </a:cxn>
                <a:cxn ang="0">
                  <a:pos x="99" y="22"/>
                </a:cxn>
                <a:cxn ang="0">
                  <a:pos x="88" y="12"/>
                </a:cxn>
                <a:cxn ang="0">
                  <a:pos x="73" y="4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26" y="3"/>
                </a:cxn>
                <a:cxn ang="0">
                  <a:pos x="13" y="1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20" y="44"/>
                </a:cxn>
              </a:cxnLst>
              <a:rect l="0" t="0" r="r" b="b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13" name="Freeform 409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/>
              <a:ahLst/>
              <a:cxnLst>
                <a:cxn ang="0">
                  <a:pos x="36" y="114"/>
                </a:cxn>
                <a:cxn ang="0">
                  <a:pos x="36" y="114"/>
                </a:cxn>
                <a:cxn ang="0">
                  <a:pos x="34" y="107"/>
                </a:cxn>
                <a:cxn ang="0">
                  <a:pos x="33" y="96"/>
                </a:cxn>
                <a:cxn ang="0">
                  <a:pos x="35" y="83"/>
                </a:cxn>
                <a:cxn ang="0">
                  <a:pos x="38" y="72"/>
                </a:cxn>
                <a:cxn ang="0">
                  <a:pos x="44" y="59"/>
                </a:cxn>
                <a:cxn ang="0">
                  <a:pos x="52" y="46"/>
                </a:cxn>
                <a:cxn ang="0">
                  <a:pos x="60" y="36"/>
                </a:cxn>
                <a:cxn ang="0">
                  <a:pos x="69" y="27"/>
                </a:cxn>
                <a:cxn ang="0">
                  <a:pos x="49" y="0"/>
                </a:cxn>
                <a:cxn ang="0">
                  <a:pos x="36" y="13"/>
                </a:cxn>
                <a:cxn ang="0">
                  <a:pos x="25" y="27"/>
                </a:cxn>
                <a:cxn ang="0">
                  <a:pos x="15" y="42"/>
                </a:cxn>
                <a:cxn ang="0">
                  <a:pos x="7" y="59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1" y="113"/>
                </a:cxn>
                <a:cxn ang="0">
                  <a:pos x="7" y="131"/>
                </a:cxn>
                <a:cxn ang="0">
                  <a:pos x="7" y="131"/>
                </a:cxn>
                <a:cxn ang="0">
                  <a:pos x="36" y="114"/>
                </a:cxn>
              </a:cxnLst>
              <a:rect l="0" t="0" r="r" b="b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14" name="Freeform 410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5" y="43"/>
                </a:cxn>
                <a:cxn ang="0">
                  <a:pos x="75" y="41"/>
                </a:cxn>
                <a:cxn ang="0">
                  <a:pos x="63" y="37"/>
                </a:cxn>
                <a:cxn ang="0">
                  <a:pos x="54" y="29"/>
                </a:cxn>
                <a:cxn ang="0">
                  <a:pos x="44" y="22"/>
                </a:cxn>
                <a:cxn ang="0">
                  <a:pos x="36" y="13"/>
                </a:cxn>
                <a:cxn ang="0">
                  <a:pos x="29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1" y="45"/>
                </a:cxn>
                <a:cxn ang="0">
                  <a:pos x="34" y="57"/>
                </a:cxn>
                <a:cxn ang="0">
                  <a:pos x="49" y="66"/>
                </a:cxn>
                <a:cxn ang="0">
                  <a:pos x="64" y="73"/>
                </a:cxn>
                <a:cxn ang="0">
                  <a:pos x="81" y="77"/>
                </a:cxn>
                <a:cxn ang="0">
                  <a:pos x="98" y="77"/>
                </a:cxn>
                <a:cxn ang="0">
                  <a:pos x="117" y="73"/>
                </a:cxn>
                <a:cxn ang="0">
                  <a:pos x="117" y="73"/>
                </a:cxn>
                <a:cxn ang="0">
                  <a:pos x="107" y="41"/>
                </a:cxn>
              </a:cxnLst>
              <a:rect l="0" t="0" r="r" b="b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15" name="Freeform 411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7" y="8"/>
                </a:cxn>
                <a:cxn ang="0">
                  <a:pos x="44" y="18"/>
                </a:cxn>
                <a:cxn ang="0">
                  <a:pos x="41" y="26"/>
                </a:cxn>
                <a:cxn ang="0">
                  <a:pos x="36" y="34"/>
                </a:cxn>
                <a:cxn ang="0">
                  <a:pos x="31" y="40"/>
                </a:cxn>
                <a:cxn ang="0">
                  <a:pos x="22" y="47"/>
                </a:cxn>
                <a:cxn ang="0">
                  <a:pos x="12" y="54"/>
                </a:cxn>
                <a:cxn ang="0">
                  <a:pos x="0" y="58"/>
                </a:cxn>
                <a:cxn ang="0">
                  <a:pos x="10" y="90"/>
                </a:cxn>
                <a:cxn ang="0">
                  <a:pos x="27" y="83"/>
                </a:cxn>
                <a:cxn ang="0">
                  <a:pos x="40" y="75"/>
                </a:cxn>
                <a:cxn ang="0">
                  <a:pos x="51" y="65"/>
                </a:cxn>
                <a:cxn ang="0">
                  <a:pos x="62" y="55"/>
                </a:cxn>
                <a:cxn ang="0">
                  <a:pos x="70" y="41"/>
                </a:cxn>
                <a:cxn ang="0">
                  <a:pos x="75" y="28"/>
                </a:cxn>
                <a:cxn ang="0">
                  <a:pos x="78" y="17"/>
                </a:cxn>
                <a:cxn ang="0">
                  <a:pos x="81" y="4"/>
                </a:cxn>
                <a:cxn ang="0">
                  <a:pos x="48" y="0"/>
                </a:cxn>
              </a:cxnLst>
              <a:rect l="0" t="0" r="r" b="b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16" name="Freeform 412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2" y="12"/>
                </a:cxn>
                <a:cxn ang="0">
                  <a:pos x="28" y="6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5"/>
                </a:cxn>
                <a:cxn ang="0">
                  <a:pos x="33" y="19"/>
                </a:cxn>
              </a:cxnLst>
              <a:rect l="0" t="0" r="r" b="b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17" name="Freeform 413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5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18" name="Freeform 414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3" y="56"/>
                </a:cxn>
                <a:cxn ang="0">
                  <a:pos x="8" y="84"/>
                </a:cxn>
                <a:cxn ang="0">
                  <a:pos x="15" y="110"/>
                </a:cxn>
                <a:cxn ang="0">
                  <a:pos x="22" y="135"/>
                </a:cxn>
                <a:cxn ang="0">
                  <a:pos x="31" y="162"/>
                </a:cxn>
                <a:cxn ang="0">
                  <a:pos x="41" y="187"/>
                </a:cxn>
                <a:cxn ang="0">
                  <a:pos x="55" y="211"/>
                </a:cxn>
                <a:cxn ang="0">
                  <a:pos x="68" y="235"/>
                </a:cxn>
                <a:cxn ang="0">
                  <a:pos x="84" y="258"/>
                </a:cxn>
                <a:cxn ang="0">
                  <a:pos x="102" y="278"/>
                </a:cxn>
                <a:cxn ang="0">
                  <a:pos x="119" y="298"/>
                </a:cxn>
                <a:cxn ang="0">
                  <a:pos x="138" y="317"/>
                </a:cxn>
                <a:cxn ang="0">
                  <a:pos x="159" y="335"/>
                </a:cxn>
                <a:cxn ang="0">
                  <a:pos x="180" y="352"/>
                </a:cxn>
                <a:cxn ang="0">
                  <a:pos x="204" y="365"/>
                </a:cxn>
                <a:cxn ang="0">
                  <a:pos x="218" y="340"/>
                </a:cxn>
                <a:cxn ang="0">
                  <a:pos x="196" y="326"/>
                </a:cxn>
                <a:cxn ang="0">
                  <a:pos x="177" y="311"/>
                </a:cxn>
                <a:cxn ang="0">
                  <a:pos x="157" y="296"/>
                </a:cxn>
                <a:cxn ang="0">
                  <a:pos x="139" y="277"/>
                </a:cxn>
                <a:cxn ang="0">
                  <a:pos x="122" y="259"/>
                </a:cxn>
                <a:cxn ang="0">
                  <a:pos x="107" y="239"/>
                </a:cxn>
                <a:cxn ang="0">
                  <a:pos x="92" y="218"/>
                </a:cxn>
                <a:cxn ang="0">
                  <a:pos x="79" y="197"/>
                </a:cxn>
                <a:cxn ang="0">
                  <a:pos x="68" y="174"/>
                </a:cxn>
                <a:cxn ang="0">
                  <a:pos x="58" y="151"/>
                </a:cxn>
                <a:cxn ang="0">
                  <a:pos x="49" y="127"/>
                </a:cxn>
                <a:cxn ang="0">
                  <a:pos x="41" y="102"/>
                </a:cxn>
                <a:cxn ang="0">
                  <a:pos x="36" y="77"/>
                </a:cxn>
                <a:cxn ang="0">
                  <a:pos x="31" y="52"/>
                </a:cxn>
                <a:cxn ang="0">
                  <a:pos x="29" y="2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19" name="Freeform 415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0"/>
                </a:cxn>
                <a:cxn ang="0">
                  <a:pos x="5" y="23"/>
                </a:cxn>
                <a:cxn ang="0">
                  <a:pos x="4" y="33"/>
                </a:cxn>
                <a:cxn ang="0">
                  <a:pos x="2" y="45"/>
                </a:cxn>
                <a:cxn ang="0">
                  <a:pos x="1" y="58"/>
                </a:cxn>
                <a:cxn ang="0">
                  <a:pos x="1" y="69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28" y="92"/>
                </a:cxn>
                <a:cxn ang="0">
                  <a:pos x="28" y="82"/>
                </a:cxn>
                <a:cxn ang="0">
                  <a:pos x="29" y="71"/>
                </a:cxn>
                <a:cxn ang="0">
                  <a:pos x="29" y="60"/>
                </a:cxn>
                <a:cxn ang="0">
                  <a:pos x="30" y="49"/>
                </a:cxn>
                <a:cxn ang="0">
                  <a:pos x="32" y="38"/>
                </a:cxn>
                <a:cxn ang="0">
                  <a:pos x="33" y="27"/>
                </a:cxn>
                <a:cxn ang="0">
                  <a:pos x="35" y="17"/>
                </a:cxn>
                <a:cxn ang="0">
                  <a:pos x="37" y="6"/>
                </a:cxn>
                <a:cxn ang="0">
                  <a:pos x="9" y="0"/>
                </a:cxn>
              </a:cxnLst>
              <a:rect l="0" t="0" r="r" b="b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20" name="Freeform 416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8" y="11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8" y="18"/>
                </a:cxn>
              </a:cxnLst>
              <a:rect l="0" t="0" r="r" b="b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21" name="Freeform 417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22" name="Freeform 418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" y="27"/>
                </a:cxn>
                <a:cxn ang="0">
                  <a:pos x="4" y="40"/>
                </a:cxn>
                <a:cxn ang="0">
                  <a:pos x="7" y="53"/>
                </a:cxn>
                <a:cxn ang="0">
                  <a:pos x="11" y="68"/>
                </a:cxn>
                <a:cxn ang="0">
                  <a:pos x="15" y="80"/>
                </a:cxn>
                <a:cxn ang="0">
                  <a:pos x="21" y="92"/>
                </a:cxn>
                <a:cxn ang="0">
                  <a:pos x="28" y="104"/>
                </a:cxn>
                <a:cxn ang="0">
                  <a:pos x="34" y="116"/>
                </a:cxn>
                <a:cxn ang="0">
                  <a:pos x="42" y="126"/>
                </a:cxn>
                <a:cxn ang="0">
                  <a:pos x="50" y="138"/>
                </a:cxn>
                <a:cxn ang="0">
                  <a:pos x="59" y="147"/>
                </a:cxn>
                <a:cxn ang="0">
                  <a:pos x="68" y="157"/>
                </a:cxn>
                <a:cxn ang="0">
                  <a:pos x="80" y="165"/>
                </a:cxn>
                <a:cxn ang="0">
                  <a:pos x="90" y="173"/>
                </a:cxn>
                <a:cxn ang="0">
                  <a:pos x="101" y="181"/>
                </a:cxn>
                <a:cxn ang="0">
                  <a:pos x="115" y="156"/>
                </a:cxn>
                <a:cxn ang="0">
                  <a:pos x="106" y="149"/>
                </a:cxn>
                <a:cxn ang="0">
                  <a:pos x="96" y="142"/>
                </a:cxn>
                <a:cxn ang="0">
                  <a:pos x="87" y="136"/>
                </a:cxn>
                <a:cxn ang="0">
                  <a:pos x="80" y="126"/>
                </a:cxn>
                <a:cxn ang="0">
                  <a:pos x="70" y="119"/>
                </a:cxn>
                <a:cxn ang="0">
                  <a:pos x="64" y="109"/>
                </a:cxn>
                <a:cxn ang="0">
                  <a:pos x="58" y="101"/>
                </a:cxn>
                <a:cxn ang="0">
                  <a:pos x="52" y="89"/>
                </a:cxn>
                <a:cxn ang="0">
                  <a:pos x="46" y="80"/>
                </a:cxn>
                <a:cxn ang="0">
                  <a:pos x="42" y="69"/>
                </a:cxn>
                <a:cxn ang="0">
                  <a:pos x="38" y="58"/>
                </a:cxn>
                <a:cxn ang="0">
                  <a:pos x="34" y="47"/>
                </a:cxn>
                <a:cxn ang="0">
                  <a:pos x="33" y="35"/>
                </a:cxn>
                <a:cxn ang="0">
                  <a:pos x="31" y="23"/>
                </a:cxn>
                <a:cxn ang="0">
                  <a:pos x="29" y="1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23" name="Freeform 419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6"/>
                </a:cxn>
                <a:cxn ang="0">
                  <a:pos x="2" y="11"/>
                </a:cxn>
                <a:cxn ang="0">
                  <a:pos x="1" y="18"/>
                </a:cxn>
                <a:cxn ang="0">
                  <a:pos x="1" y="23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29" y="47"/>
                </a:cxn>
                <a:cxn ang="0">
                  <a:pos x="29" y="41"/>
                </a:cxn>
                <a:cxn ang="0">
                  <a:pos x="29" y="36"/>
                </a:cxn>
                <a:cxn ang="0">
                  <a:pos x="29" y="32"/>
                </a:cxn>
                <a:cxn ang="0">
                  <a:pos x="30" y="26"/>
                </a:cxn>
                <a:cxn ang="0">
                  <a:pos x="30" y="20"/>
                </a:cxn>
                <a:cxn ang="0">
                  <a:pos x="31" y="17"/>
                </a:cxn>
                <a:cxn ang="0">
                  <a:pos x="32" y="12"/>
                </a:cxn>
                <a:cxn ang="0">
                  <a:pos x="33" y="7"/>
                </a:cxn>
                <a:cxn ang="0">
                  <a:pos x="4" y="0"/>
                </a:cxn>
              </a:cxnLst>
              <a:rect l="0" t="0" r="r" b="b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24" name="Freeform 420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29" y="11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9" y="18"/>
                </a:cxn>
              </a:cxnLst>
              <a:rect l="0" t="0" r="r" b="b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25" name="Freeform 421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5"/>
                </a:cxn>
                <a:cxn ang="0">
                  <a:pos x="0" y="13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26" name="Freeform 422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/>
              <a:ahLst/>
              <a:cxnLst>
                <a:cxn ang="0">
                  <a:pos x="164" y="274"/>
                </a:cxn>
                <a:cxn ang="0">
                  <a:pos x="164" y="274"/>
                </a:cxn>
                <a:cxn ang="0">
                  <a:pos x="162" y="253"/>
                </a:cxn>
                <a:cxn ang="0">
                  <a:pos x="160" y="233"/>
                </a:cxn>
                <a:cxn ang="0">
                  <a:pos x="157" y="211"/>
                </a:cxn>
                <a:cxn ang="0">
                  <a:pos x="153" y="190"/>
                </a:cxn>
                <a:cxn ang="0">
                  <a:pos x="147" y="170"/>
                </a:cxn>
                <a:cxn ang="0">
                  <a:pos x="139" y="152"/>
                </a:cxn>
                <a:cxn ang="0">
                  <a:pos x="130" y="135"/>
                </a:cxn>
                <a:cxn ang="0">
                  <a:pos x="122" y="116"/>
                </a:cxn>
                <a:cxn ang="0">
                  <a:pos x="112" y="98"/>
                </a:cxn>
                <a:cxn ang="0">
                  <a:pos x="100" y="82"/>
                </a:cxn>
                <a:cxn ang="0">
                  <a:pos x="87" y="65"/>
                </a:cxn>
                <a:cxn ang="0">
                  <a:pos x="73" y="50"/>
                </a:cxn>
                <a:cxn ang="0">
                  <a:pos x="59" y="35"/>
                </a:cxn>
                <a:cxn ang="0">
                  <a:pos x="43" y="23"/>
                </a:cxn>
                <a:cxn ang="0">
                  <a:pos x="27" y="10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5" y="29"/>
                </a:cxn>
                <a:cxn ang="0">
                  <a:pos x="30" y="40"/>
                </a:cxn>
                <a:cxn ang="0">
                  <a:pos x="45" y="52"/>
                </a:cxn>
                <a:cxn ang="0">
                  <a:pos x="59" y="65"/>
                </a:cxn>
                <a:cxn ang="0">
                  <a:pos x="71" y="80"/>
                </a:cxn>
                <a:cxn ang="0">
                  <a:pos x="83" y="94"/>
                </a:cxn>
                <a:cxn ang="0">
                  <a:pos x="94" y="110"/>
                </a:cxn>
                <a:cxn ang="0">
                  <a:pos x="104" y="126"/>
                </a:cxn>
                <a:cxn ang="0">
                  <a:pos x="112" y="143"/>
                </a:cxn>
                <a:cxn ang="0">
                  <a:pos x="119" y="161"/>
                </a:cxn>
                <a:cxn ang="0">
                  <a:pos x="126" y="179"/>
                </a:cxn>
                <a:cxn ang="0">
                  <a:pos x="132" y="197"/>
                </a:cxn>
                <a:cxn ang="0">
                  <a:pos x="136" y="216"/>
                </a:cxn>
                <a:cxn ang="0">
                  <a:pos x="139" y="235"/>
                </a:cxn>
                <a:cxn ang="0">
                  <a:pos x="141" y="255"/>
                </a:cxn>
                <a:cxn ang="0">
                  <a:pos x="141" y="274"/>
                </a:cxn>
                <a:cxn ang="0">
                  <a:pos x="141" y="274"/>
                </a:cxn>
                <a:cxn ang="0">
                  <a:pos x="164" y="274"/>
                </a:cxn>
              </a:cxnLst>
              <a:rect l="0" t="0" r="r" b="b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27" name="Freeform 423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/>
              <a:ahLst/>
              <a:cxnLst>
                <a:cxn ang="0">
                  <a:pos x="21" y="68"/>
                </a:cxn>
                <a:cxn ang="0">
                  <a:pos x="22" y="60"/>
                </a:cxn>
                <a:cxn ang="0">
                  <a:pos x="24" y="52"/>
                </a:cxn>
                <a:cxn ang="0">
                  <a:pos x="25" y="43"/>
                </a:cxn>
                <a:cxn ang="0">
                  <a:pos x="26" y="34"/>
                </a:cxn>
                <a:cxn ang="0">
                  <a:pos x="28" y="25"/>
                </a:cxn>
                <a:cxn ang="0">
                  <a:pos x="28" y="17"/>
                </a:cxn>
                <a:cxn ang="0">
                  <a:pos x="29" y="8"/>
                </a:cxn>
                <a:cxn ang="0">
                  <a:pos x="29" y="0"/>
                </a:cxn>
                <a:cxn ang="0">
                  <a:pos x="6" y="0"/>
                </a:cxn>
                <a:cxn ang="0">
                  <a:pos x="6" y="8"/>
                </a:cxn>
                <a:cxn ang="0">
                  <a:pos x="5" y="17"/>
                </a:cxn>
                <a:cxn ang="0">
                  <a:pos x="5" y="25"/>
                </a:cxn>
                <a:cxn ang="0">
                  <a:pos x="5" y="32"/>
                </a:cxn>
                <a:cxn ang="0">
                  <a:pos x="4" y="41"/>
                </a:cxn>
                <a:cxn ang="0">
                  <a:pos x="3" y="48"/>
                </a:cxn>
                <a:cxn ang="0">
                  <a:pos x="1" y="56"/>
                </a:cxn>
                <a:cxn ang="0">
                  <a:pos x="0" y="64"/>
                </a:cxn>
                <a:cxn ang="0">
                  <a:pos x="21" y="68"/>
                </a:cxn>
              </a:cxnLst>
              <a:rect l="0" t="0" r="r" b="b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28" name="Freeform 424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10" y="12"/>
                </a:cxn>
                <a:cxn ang="0">
                  <a:pos x="17" y="11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29" name="Freeform 425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6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30" name="Freeform 426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/>
              <a:ahLst/>
              <a:cxnLst>
                <a:cxn ang="0">
                  <a:pos x="86" y="136"/>
                </a:cxn>
                <a:cxn ang="0">
                  <a:pos x="86" y="136"/>
                </a:cxn>
                <a:cxn ang="0">
                  <a:pos x="85" y="116"/>
                </a:cxn>
                <a:cxn ang="0">
                  <a:pos x="81" y="95"/>
                </a:cxn>
                <a:cxn ang="0">
                  <a:pos x="76" y="76"/>
                </a:cxn>
                <a:cxn ang="0">
                  <a:pos x="66" y="58"/>
                </a:cxn>
                <a:cxn ang="0">
                  <a:pos x="55" y="41"/>
                </a:cxn>
                <a:cxn ang="0">
                  <a:pos x="42" y="26"/>
                </a:cxn>
                <a:cxn ang="0">
                  <a:pos x="27" y="12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4" y="29"/>
                </a:cxn>
                <a:cxn ang="0">
                  <a:pos x="28" y="40"/>
                </a:cxn>
                <a:cxn ang="0">
                  <a:pos x="39" y="54"/>
                </a:cxn>
                <a:cxn ang="0">
                  <a:pos x="48" y="69"/>
                </a:cxn>
                <a:cxn ang="0">
                  <a:pos x="55" y="85"/>
                </a:cxn>
                <a:cxn ang="0">
                  <a:pos x="60" y="102"/>
                </a:cxn>
                <a:cxn ang="0">
                  <a:pos x="64" y="118"/>
                </a:cxn>
                <a:cxn ang="0">
                  <a:pos x="65" y="136"/>
                </a:cxn>
                <a:cxn ang="0">
                  <a:pos x="65" y="136"/>
                </a:cxn>
                <a:cxn ang="0">
                  <a:pos x="86" y="136"/>
                </a:cxn>
              </a:cxnLst>
              <a:rect l="0" t="0" r="r" b="b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31" name="Freeform 427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/>
              <a:ahLst/>
              <a:cxnLst>
                <a:cxn ang="0">
                  <a:pos x="21" y="35"/>
                </a:cxn>
                <a:cxn ang="0">
                  <a:pos x="22" y="30"/>
                </a:cxn>
                <a:cxn ang="0">
                  <a:pos x="22" y="26"/>
                </a:cxn>
                <a:cxn ang="0">
                  <a:pos x="23" y="21"/>
                </a:cxn>
                <a:cxn ang="0">
                  <a:pos x="23" y="18"/>
                </a:cxn>
                <a:cxn ang="0">
                  <a:pos x="24" y="15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24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2" y="14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8"/>
                </a:cxn>
                <a:cxn ang="0">
                  <a:pos x="0" y="31"/>
                </a:cxn>
                <a:cxn ang="0">
                  <a:pos x="21" y="35"/>
                </a:cxn>
              </a:cxnLst>
              <a:rect l="0" t="0" r="r" b="b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32" name="Freeform 428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9"/>
                </a:cxn>
                <a:cxn ang="0">
                  <a:pos x="10" y="13"/>
                </a:cxn>
                <a:cxn ang="0">
                  <a:pos x="17" y="12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33" name="Freeform 429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0" y="73"/>
                </a:cxn>
                <a:cxn ang="0">
                  <a:pos x="959" y="2481"/>
                </a:cxn>
                <a:cxn ang="0">
                  <a:pos x="1169" y="2389"/>
                </a:cxn>
                <a:cxn ang="0">
                  <a:pos x="166" y="0"/>
                </a:cxn>
              </a:cxnLst>
              <a:rect l="0" t="0" r="r" b="b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34" name="Freeform 430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104" y="14"/>
                </a:cxn>
                <a:cxn ang="0">
                  <a:pos x="81" y="24"/>
                </a:cxn>
                <a:cxn ang="0">
                  <a:pos x="36" y="44"/>
                </a:cxn>
                <a:cxn ang="0">
                  <a:pos x="29" y="132"/>
                </a:cxn>
                <a:cxn ang="0">
                  <a:pos x="81" y="260"/>
                </a:cxn>
                <a:cxn ang="0">
                  <a:pos x="125" y="370"/>
                </a:cxn>
                <a:cxn ang="0">
                  <a:pos x="163" y="467"/>
                </a:cxn>
                <a:cxn ang="0">
                  <a:pos x="198" y="554"/>
                </a:cxn>
                <a:cxn ang="0">
                  <a:pos x="232" y="637"/>
                </a:cxn>
                <a:cxn ang="0">
                  <a:pos x="265" y="723"/>
                </a:cxn>
                <a:cxn ang="0">
                  <a:pos x="302" y="812"/>
                </a:cxn>
                <a:cxn ang="0">
                  <a:pos x="342" y="913"/>
                </a:cxn>
                <a:cxn ang="0">
                  <a:pos x="388" y="1029"/>
                </a:cxn>
                <a:cxn ang="0">
                  <a:pos x="442" y="1164"/>
                </a:cxn>
                <a:cxn ang="0">
                  <a:pos x="505" y="1323"/>
                </a:cxn>
                <a:cxn ang="0">
                  <a:pos x="581" y="1511"/>
                </a:cxn>
                <a:cxn ang="0">
                  <a:pos x="669" y="1733"/>
                </a:cxn>
                <a:cxn ang="0">
                  <a:pos x="773" y="1993"/>
                </a:cxn>
                <a:cxn ang="0">
                  <a:pos x="895" y="2297"/>
                </a:cxn>
                <a:cxn ang="0">
                  <a:pos x="972" y="2462"/>
                </a:cxn>
                <a:cxn ang="0">
                  <a:pos x="989" y="2455"/>
                </a:cxn>
                <a:cxn ang="0">
                  <a:pos x="1003" y="2449"/>
                </a:cxn>
                <a:cxn ang="0">
                  <a:pos x="1015" y="2442"/>
                </a:cxn>
                <a:cxn ang="0">
                  <a:pos x="1030" y="2436"/>
                </a:cxn>
                <a:cxn ang="0">
                  <a:pos x="1050" y="2428"/>
                </a:cxn>
                <a:cxn ang="0">
                  <a:pos x="1077" y="2416"/>
                </a:cxn>
                <a:cxn ang="0">
                  <a:pos x="1116" y="2399"/>
                </a:cxn>
                <a:cxn ang="0">
                  <a:pos x="1110" y="2318"/>
                </a:cxn>
                <a:cxn ang="0">
                  <a:pos x="1056" y="2190"/>
                </a:cxn>
                <a:cxn ang="0">
                  <a:pos x="1011" y="2082"/>
                </a:cxn>
                <a:cxn ang="0">
                  <a:pos x="970" y="1985"/>
                </a:cxn>
                <a:cxn ang="0">
                  <a:pos x="935" y="1897"/>
                </a:cxn>
                <a:cxn ang="0">
                  <a:pos x="899" y="1814"/>
                </a:cxn>
                <a:cxn ang="0">
                  <a:pos x="864" y="1730"/>
                </a:cxn>
                <a:cxn ang="0">
                  <a:pos x="826" y="1640"/>
                </a:cxn>
                <a:cxn ang="0">
                  <a:pos x="785" y="1541"/>
                </a:cxn>
                <a:cxn ang="0">
                  <a:pos x="738" y="1426"/>
                </a:cxn>
                <a:cxn ang="0">
                  <a:pos x="682" y="1292"/>
                </a:cxn>
                <a:cxn ang="0">
                  <a:pos x="615" y="1134"/>
                </a:cxn>
                <a:cxn ang="0">
                  <a:pos x="537" y="947"/>
                </a:cxn>
                <a:cxn ang="0">
                  <a:pos x="445" y="727"/>
                </a:cxn>
                <a:cxn ang="0">
                  <a:pos x="337" y="469"/>
                </a:cxn>
                <a:cxn ang="0">
                  <a:pos x="210" y="167"/>
                </a:cxn>
              </a:cxnLst>
              <a:rect l="0" t="0" r="r" b="b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35" name="Freeform 431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4" y="12"/>
                </a:cxn>
                <a:cxn ang="0">
                  <a:pos x="65" y="19"/>
                </a:cxn>
                <a:cxn ang="0">
                  <a:pos x="29" y="36"/>
                </a:cxn>
                <a:cxn ang="0">
                  <a:pos x="29" y="120"/>
                </a:cxn>
                <a:cxn ang="0">
                  <a:pos x="81" y="248"/>
                </a:cxn>
                <a:cxn ang="0">
                  <a:pos x="125" y="358"/>
                </a:cxn>
                <a:cxn ang="0">
                  <a:pos x="164" y="455"/>
                </a:cxn>
                <a:cxn ang="0">
                  <a:pos x="199" y="542"/>
                </a:cxn>
                <a:cxn ang="0">
                  <a:pos x="233" y="625"/>
                </a:cxn>
                <a:cxn ang="0">
                  <a:pos x="267" y="711"/>
                </a:cxn>
                <a:cxn ang="0">
                  <a:pos x="302" y="800"/>
                </a:cxn>
                <a:cxn ang="0">
                  <a:pos x="343" y="900"/>
                </a:cxn>
                <a:cxn ang="0">
                  <a:pos x="389" y="1016"/>
                </a:cxn>
                <a:cxn ang="0">
                  <a:pos x="443" y="1151"/>
                </a:cxn>
                <a:cxn ang="0">
                  <a:pos x="507" y="1311"/>
                </a:cxn>
                <a:cxn ang="0">
                  <a:pos x="583" y="1499"/>
                </a:cxn>
                <a:cxn ang="0">
                  <a:pos x="672" y="1721"/>
                </a:cxn>
                <a:cxn ang="0">
                  <a:pos x="777" y="1981"/>
                </a:cxn>
                <a:cxn ang="0">
                  <a:pos x="898" y="2285"/>
                </a:cxn>
                <a:cxn ang="0">
                  <a:pos x="982" y="2447"/>
                </a:cxn>
                <a:cxn ang="0">
                  <a:pos x="1003" y="2436"/>
                </a:cxn>
                <a:cxn ang="0">
                  <a:pos x="1029" y="2426"/>
                </a:cxn>
                <a:cxn ang="0">
                  <a:pos x="1073" y="2407"/>
                </a:cxn>
                <a:cxn ang="0">
                  <a:pos x="1080" y="2320"/>
                </a:cxn>
                <a:cxn ang="0">
                  <a:pos x="1027" y="2193"/>
                </a:cxn>
                <a:cxn ang="0">
                  <a:pos x="981" y="2083"/>
                </a:cxn>
                <a:cxn ang="0">
                  <a:pos x="941" y="1987"/>
                </a:cxn>
                <a:cxn ang="0">
                  <a:pos x="905" y="1900"/>
                </a:cxn>
                <a:cxn ang="0">
                  <a:pos x="869" y="1817"/>
                </a:cxn>
                <a:cxn ang="0">
                  <a:pos x="835" y="1732"/>
                </a:cxn>
                <a:cxn ang="0">
                  <a:pos x="797" y="1643"/>
                </a:cxn>
                <a:cxn ang="0">
                  <a:pos x="756" y="1542"/>
                </a:cxn>
                <a:cxn ang="0">
                  <a:pos x="708" y="1428"/>
                </a:cxn>
                <a:cxn ang="0">
                  <a:pos x="652" y="1294"/>
                </a:cxn>
                <a:cxn ang="0">
                  <a:pos x="586" y="1136"/>
                </a:cxn>
                <a:cxn ang="0">
                  <a:pos x="508" y="948"/>
                </a:cxn>
                <a:cxn ang="0">
                  <a:pos x="417" y="728"/>
                </a:cxn>
                <a:cxn ang="0">
                  <a:pos x="308" y="469"/>
                </a:cxn>
                <a:cxn ang="0">
                  <a:pos x="183" y="168"/>
                </a:cxn>
              </a:cxnLst>
              <a:rect l="0" t="0" r="r" b="b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36" name="Freeform 432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65" y="8"/>
                </a:cxn>
                <a:cxn ang="0">
                  <a:pos x="49" y="14"/>
                </a:cxn>
                <a:cxn ang="0">
                  <a:pos x="22" y="27"/>
                </a:cxn>
                <a:cxn ang="0">
                  <a:pos x="30" y="108"/>
                </a:cxn>
                <a:cxn ang="0">
                  <a:pos x="81" y="236"/>
                </a:cxn>
                <a:cxn ang="0">
                  <a:pos x="126" y="345"/>
                </a:cxn>
                <a:cxn ang="0">
                  <a:pos x="165" y="442"/>
                </a:cxn>
                <a:cxn ang="0">
                  <a:pos x="199" y="530"/>
                </a:cxn>
                <a:cxn ang="0">
                  <a:pos x="234" y="613"/>
                </a:cxn>
                <a:cxn ang="0">
                  <a:pos x="268" y="698"/>
                </a:cxn>
                <a:cxn ang="0">
                  <a:pos x="304" y="788"/>
                </a:cxn>
                <a:cxn ang="0">
                  <a:pos x="345" y="888"/>
                </a:cxn>
                <a:cxn ang="0">
                  <a:pos x="391" y="1003"/>
                </a:cxn>
                <a:cxn ang="0">
                  <a:pos x="445" y="1138"/>
                </a:cxn>
                <a:cxn ang="0">
                  <a:pos x="509" y="1297"/>
                </a:cxn>
                <a:cxn ang="0">
                  <a:pos x="585" y="1486"/>
                </a:cxn>
                <a:cxn ang="0">
                  <a:pos x="675" y="1707"/>
                </a:cxn>
                <a:cxn ang="0">
                  <a:pos x="780" y="1968"/>
                </a:cxn>
                <a:cxn ang="0">
                  <a:pos x="901" y="2270"/>
                </a:cxn>
                <a:cxn ang="0">
                  <a:pos x="982" y="2435"/>
                </a:cxn>
                <a:cxn ang="0">
                  <a:pos x="998" y="2426"/>
                </a:cxn>
                <a:cxn ang="0">
                  <a:pos x="1016" y="2419"/>
                </a:cxn>
                <a:cxn ang="0">
                  <a:pos x="1050" y="2404"/>
                </a:cxn>
                <a:cxn ang="0">
                  <a:pos x="1048" y="2322"/>
                </a:cxn>
                <a:cxn ang="0">
                  <a:pos x="995" y="2195"/>
                </a:cxn>
                <a:cxn ang="0">
                  <a:pos x="950" y="2085"/>
                </a:cxn>
                <a:cxn ang="0">
                  <a:pos x="910" y="1989"/>
                </a:cxn>
                <a:cxn ang="0">
                  <a:pos x="875" y="1901"/>
                </a:cxn>
                <a:cxn ang="0">
                  <a:pos x="840" y="1817"/>
                </a:cxn>
                <a:cxn ang="0">
                  <a:pos x="805" y="1733"/>
                </a:cxn>
                <a:cxn ang="0">
                  <a:pos x="768" y="1643"/>
                </a:cxn>
                <a:cxn ang="0">
                  <a:pos x="727" y="1543"/>
                </a:cxn>
                <a:cxn ang="0">
                  <a:pos x="679" y="1428"/>
                </a:cxn>
                <a:cxn ang="0">
                  <a:pos x="624" y="1294"/>
                </a:cxn>
                <a:cxn ang="0">
                  <a:pos x="557" y="1135"/>
                </a:cxn>
                <a:cxn ang="0">
                  <a:pos x="480" y="948"/>
                </a:cxn>
                <a:cxn ang="0">
                  <a:pos x="388" y="728"/>
                </a:cxn>
                <a:cxn ang="0">
                  <a:pos x="281" y="469"/>
                </a:cxn>
                <a:cxn ang="0">
                  <a:pos x="155" y="168"/>
                </a:cxn>
              </a:cxnLst>
              <a:rect l="0" t="0" r="r" b="b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37" name="Freeform 433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43" y="5"/>
                </a:cxn>
                <a:cxn ang="0">
                  <a:pos x="33" y="10"/>
                </a:cxn>
                <a:cxn ang="0">
                  <a:pos x="15" y="18"/>
                </a:cxn>
                <a:cxn ang="0">
                  <a:pos x="29" y="97"/>
                </a:cxn>
                <a:cxn ang="0">
                  <a:pos x="80" y="225"/>
                </a:cxn>
                <a:cxn ang="0">
                  <a:pos x="125" y="334"/>
                </a:cxn>
                <a:cxn ang="0">
                  <a:pos x="164" y="430"/>
                </a:cxn>
                <a:cxn ang="0">
                  <a:pos x="199" y="518"/>
                </a:cxn>
                <a:cxn ang="0">
                  <a:pos x="233" y="601"/>
                </a:cxn>
                <a:cxn ang="0">
                  <a:pos x="268" y="686"/>
                </a:cxn>
                <a:cxn ang="0">
                  <a:pos x="305" y="776"/>
                </a:cxn>
                <a:cxn ang="0">
                  <a:pos x="344" y="876"/>
                </a:cxn>
                <a:cxn ang="0">
                  <a:pos x="391" y="991"/>
                </a:cxn>
                <a:cxn ang="0">
                  <a:pos x="445" y="1126"/>
                </a:cxn>
                <a:cxn ang="0">
                  <a:pos x="511" y="1285"/>
                </a:cxn>
                <a:cxn ang="0">
                  <a:pos x="586" y="1474"/>
                </a:cxn>
                <a:cxn ang="0">
                  <a:pos x="676" y="1695"/>
                </a:cxn>
                <a:cxn ang="0">
                  <a:pos x="781" y="1956"/>
                </a:cxn>
                <a:cxn ang="0">
                  <a:pos x="903" y="2258"/>
                </a:cxn>
                <a:cxn ang="0">
                  <a:pos x="980" y="2424"/>
                </a:cxn>
                <a:cxn ang="0">
                  <a:pos x="991" y="2419"/>
                </a:cxn>
                <a:cxn ang="0">
                  <a:pos x="1004" y="2412"/>
                </a:cxn>
                <a:cxn ang="0">
                  <a:pos x="1028" y="2403"/>
                </a:cxn>
                <a:cxn ang="0">
                  <a:pos x="1017" y="2324"/>
                </a:cxn>
                <a:cxn ang="0">
                  <a:pos x="964" y="2196"/>
                </a:cxn>
                <a:cxn ang="0">
                  <a:pos x="920" y="2086"/>
                </a:cxn>
                <a:cxn ang="0">
                  <a:pos x="880" y="1990"/>
                </a:cxn>
                <a:cxn ang="0">
                  <a:pos x="843" y="1903"/>
                </a:cxn>
                <a:cxn ang="0">
                  <a:pos x="809" y="1819"/>
                </a:cxn>
                <a:cxn ang="0">
                  <a:pos x="774" y="1734"/>
                </a:cxn>
                <a:cxn ang="0">
                  <a:pos x="737" y="1645"/>
                </a:cxn>
                <a:cxn ang="0">
                  <a:pos x="696" y="1545"/>
                </a:cxn>
                <a:cxn ang="0">
                  <a:pos x="648" y="1430"/>
                </a:cxn>
                <a:cxn ang="0">
                  <a:pos x="593" y="1296"/>
                </a:cxn>
                <a:cxn ang="0">
                  <a:pos x="528" y="1138"/>
                </a:cxn>
                <a:cxn ang="0">
                  <a:pos x="450" y="950"/>
                </a:cxn>
                <a:cxn ang="0">
                  <a:pos x="359" y="730"/>
                </a:cxn>
                <a:cxn ang="0">
                  <a:pos x="251" y="470"/>
                </a:cxn>
                <a:cxn ang="0">
                  <a:pos x="127" y="169"/>
                </a:cxn>
              </a:cxnLst>
              <a:rect l="0" t="0" r="r" b="b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38" name="Freeform 434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3"/>
                </a:cxn>
                <a:cxn ang="0">
                  <a:pos x="977" y="2414"/>
                </a:cxn>
                <a:cxn ang="0">
                  <a:pos x="1017" y="2396"/>
                </a:cxn>
                <a:cxn ang="0">
                  <a:pos x="32" y="0"/>
                </a:cxn>
              </a:cxnLst>
              <a:rect l="0" t="0" r="r" b="b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39" name="Freeform 435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/>
              <a:ahLst/>
              <a:cxnLst>
                <a:cxn ang="0">
                  <a:pos x="173" y="20"/>
                </a:cxn>
                <a:cxn ang="0">
                  <a:pos x="7" y="95"/>
                </a:cxn>
                <a:cxn ang="0">
                  <a:pos x="0" y="75"/>
                </a:cxn>
                <a:cxn ang="0">
                  <a:pos x="166" y="0"/>
                </a:cxn>
                <a:cxn ang="0">
                  <a:pos x="173" y="20"/>
                </a:cxn>
              </a:cxnLst>
              <a:rect l="0" t="0" r="r" b="b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40" name="Freeform 436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/>
              <a:ahLst/>
              <a:cxnLst>
                <a:cxn ang="0">
                  <a:pos x="200" y="106"/>
                </a:cxn>
                <a:cxn ang="0">
                  <a:pos x="33" y="179"/>
                </a:cxn>
                <a:cxn ang="0">
                  <a:pos x="0" y="100"/>
                </a:cxn>
                <a:cxn ang="0">
                  <a:pos x="58" y="0"/>
                </a:cxn>
                <a:cxn ang="0">
                  <a:pos x="168" y="26"/>
                </a:cxn>
                <a:cxn ang="0">
                  <a:pos x="200" y="106"/>
                </a:cxn>
              </a:cxnLst>
              <a:rect l="0" t="0" r="r" b="b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41" name="Freeform 437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/>
              <a:ahLst/>
              <a:cxnLst>
                <a:cxn ang="0">
                  <a:pos x="173" y="116"/>
                </a:cxn>
                <a:cxn ang="0">
                  <a:pos x="159" y="122"/>
                </a:cxn>
                <a:cxn ang="0">
                  <a:pos x="147" y="126"/>
                </a:cxn>
                <a:cxn ang="0">
                  <a:pos x="137" y="131"/>
                </a:cxn>
                <a:cxn ang="0">
                  <a:pos x="127" y="135"/>
                </a:cxn>
                <a:cxn ang="0">
                  <a:pos x="114" y="141"/>
                </a:cxn>
                <a:cxn ang="0">
                  <a:pos x="94" y="150"/>
                </a:cxn>
                <a:cxn ang="0">
                  <a:pos x="69" y="161"/>
                </a:cxn>
                <a:cxn ang="0">
                  <a:pos x="33" y="177"/>
                </a:cxn>
                <a:cxn ang="0">
                  <a:pos x="30" y="168"/>
                </a:cxn>
                <a:cxn ang="0">
                  <a:pos x="27" y="161"/>
                </a:cxn>
                <a:cxn ang="0">
                  <a:pos x="25" y="156"/>
                </a:cxn>
                <a:cxn ang="0">
                  <a:pos x="23" y="150"/>
                </a:cxn>
                <a:cxn ang="0">
                  <a:pos x="20" y="141"/>
                </a:cxn>
                <a:cxn ang="0">
                  <a:pos x="16" y="131"/>
                </a:cxn>
                <a:cxn ang="0">
                  <a:pos x="9" y="117"/>
                </a:cxn>
                <a:cxn ang="0">
                  <a:pos x="0" y="97"/>
                </a:cxn>
                <a:cxn ang="0">
                  <a:pos x="7" y="86"/>
                </a:cxn>
                <a:cxn ang="0">
                  <a:pos x="11" y="78"/>
                </a:cxn>
                <a:cxn ang="0">
                  <a:pos x="15" y="70"/>
                </a:cxn>
                <a:cxn ang="0">
                  <a:pos x="19" y="63"/>
                </a:cxn>
                <a:cxn ang="0">
                  <a:pos x="24" y="54"/>
                </a:cxn>
                <a:cxn ang="0">
                  <a:pos x="31" y="41"/>
                </a:cxn>
                <a:cxn ang="0">
                  <a:pos x="40" y="24"/>
                </a:cxn>
                <a:cxn ang="0">
                  <a:pos x="52" y="0"/>
                </a:cxn>
                <a:cxn ang="0">
                  <a:pos x="63" y="3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83" y="11"/>
                </a:cxn>
                <a:cxn ang="0">
                  <a:pos x="91" y="15"/>
                </a:cxn>
                <a:cxn ang="0">
                  <a:pos x="102" y="20"/>
                </a:cxn>
                <a:cxn ang="0">
                  <a:pos x="119" y="27"/>
                </a:cxn>
                <a:cxn ang="0">
                  <a:pos x="140" y="37"/>
                </a:cxn>
                <a:cxn ang="0">
                  <a:pos x="144" y="44"/>
                </a:cxn>
                <a:cxn ang="0">
                  <a:pos x="146" y="50"/>
                </a:cxn>
                <a:cxn ang="0">
                  <a:pos x="149" y="56"/>
                </a:cxn>
                <a:cxn ang="0">
                  <a:pos x="151" y="61"/>
                </a:cxn>
                <a:cxn ang="0">
                  <a:pos x="154" y="69"/>
                </a:cxn>
                <a:cxn ang="0">
                  <a:pos x="159" y="80"/>
                </a:cxn>
                <a:cxn ang="0">
                  <a:pos x="165" y="95"/>
                </a:cxn>
                <a:cxn ang="0">
                  <a:pos x="173" y="116"/>
                </a:cxn>
              </a:cxnLst>
              <a:rect l="0" t="0" r="r" b="b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42" name="Freeform 438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/>
              <a:ahLst/>
              <a:cxnLst>
                <a:cxn ang="0">
                  <a:pos x="142" y="126"/>
                </a:cxn>
                <a:cxn ang="0">
                  <a:pos x="131" y="131"/>
                </a:cxn>
                <a:cxn ang="0">
                  <a:pos x="122" y="135"/>
                </a:cxn>
                <a:cxn ang="0">
                  <a:pos x="115" y="137"/>
                </a:cxn>
                <a:cxn ang="0">
                  <a:pos x="107" y="141"/>
                </a:cxn>
                <a:cxn ang="0">
                  <a:pos x="96" y="145"/>
                </a:cxn>
                <a:cxn ang="0">
                  <a:pos x="81" y="152"/>
                </a:cxn>
                <a:cxn ang="0">
                  <a:pos x="61" y="161"/>
                </a:cxn>
                <a:cxn ang="0">
                  <a:pos x="32" y="175"/>
                </a:cxn>
                <a:cxn ang="0">
                  <a:pos x="29" y="165"/>
                </a:cxn>
                <a:cxn ang="0">
                  <a:pos x="26" y="159"/>
                </a:cxn>
                <a:cxn ang="0">
                  <a:pos x="24" y="153"/>
                </a:cxn>
                <a:cxn ang="0">
                  <a:pos x="22" y="146"/>
                </a:cxn>
                <a:cxn ang="0">
                  <a:pos x="19" y="139"/>
                </a:cxn>
                <a:cxn ang="0">
                  <a:pos x="15" y="128"/>
                </a:cxn>
                <a:cxn ang="0">
                  <a:pos x="8" y="114"/>
                </a:cxn>
                <a:cxn ang="0">
                  <a:pos x="0" y="95"/>
                </a:cxn>
                <a:cxn ang="0">
                  <a:pos x="5" y="84"/>
                </a:cxn>
                <a:cxn ang="0">
                  <a:pos x="9" y="76"/>
                </a:cxn>
                <a:cxn ang="0">
                  <a:pos x="12" y="68"/>
                </a:cxn>
                <a:cxn ang="0">
                  <a:pos x="16" y="61"/>
                </a:cxn>
                <a:cxn ang="0">
                  <a:pos x="20" y="53"/>
                </a:cxn>
                <a:cxn ang="0">
                  <a:pos x="26" y="40"/>
                </a:cxn>
                <a:cxn ang="0">
                  <a:pos x="34" y="23"/>
                </a:cxn>
                <a:cxn ang="0">
                  <a:pos x="45" y="0"/>
                </a:cxn>
                <a:cxn ang="0">
                  <a:pos x="53" y="4"/>
                </a:cxn>
                <a:cxn ang="0">
                  <a:pos x="59" y="8"/>
                </a:cxn>
                <a:cxn ang="0">
                  <a:pos x="63" y="11"/>
                </a:cxn>
                <a:cxn ang="0">
                  <a:pos x="68" y="15"/>
                </a:cxn>
                <a:cxn ang="0">
                  <a:pos x="74" y="19"/>
                </a:cxn>
                <a:cxn ang="0">
                  <a:pos x="83" y="25"/>
                </a:cxn>
                <a:cxn ang="0">
                  <a:pos x="94" y="34"/>
                </a:cxn>
                <a:cxn ang="0">
                  <a:pos x="111" y="46"/>
                </a:cxn>
                <a:cxn ang="0">
                  <a:pos x="115" y="55"/>
                </a:cxn>
                <a:cxn ang="0">
                  <a:pos x="117" y="60"/>
                </a:cxn>
                <a:cxn ang="0">
                  <a:pos x="120" y="65"/>
                </a:cxn>
                <a:cxn ang="0">
                  <a:pos x="122" y="71"/>
                </a:cxn>
                <a:cxn ang="0">
                  <a:pos x="125" y="79"/>
                </a:cxn>
                <a:cxn ang="0">
                  <a:pos x="129" y="89"/>
                </a:cxn>
                <a:cxn ang="0">
                  <a:pos x="135" y="105"/>
                </a:cxn>
                <a:cxn ang="0">
                  <a:pos x="142" y="126"/>
                </a:cxn>
              </a:cxnLst>
              <a:rect l="0" t="0" r="r" b="b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43" name="Freeform 439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/>
              <a:ahLst/>
              <a:cxnLst>
                <a:cxn ang="0">
                  <a:pos x="116" y="136"/>
                </a:cxn>
                <a:cxn ang="0">
                  <a:pos x="107" y="139"/>
                </a:cxn>
                <a:cxn ang="0">
                  <a:pos x="101" y="141"/>
                </a:cxn>
                <a:cxn ang="0">
                  <a:pos x="95" y="144"/>
                </a:cxn>
                <a:cxn ang="0">
                  <a:pos x="88" y="146"/>
                </a:cxn>
                <a:cxn ang="0">
                  <a:pos x="80" y="150"/>
                </a:cxn>
                <a:cxn ang="0">
                  <a:pos x="69" y="155"/>
                </a:cxn>
                <a:cxn ang="0">
                  <a:pos x="54" y="162"/>
                </a:cxn>
                <a:cxn ang="0">
                  <a:pos x="32" y="172"/>
                </a:cxn>
                <a:cxn ang="0">
                  <a:pos x="29" y="163"/>
                </a:cxn>
                <a:cxn ang="0">
                  <a:pos x="26" y="156"/>
                </a:cxn>
                <a:cxn ang="0">
                  <a:pos x="24" y="151"/>
                </a:cxn>
                <a:cxn ang="0">
                  <a:pos x="22" y="144"/>
                </a:cxn>
                <a:cxn ang="0">
                  <a:pos x="19" y="136"/>
                </a:cxn>
                <a:cxn ang="0">
                  <a:pos x="15" y="126"/>
                </a:cxn>
                <a:cxn ang="0">
                  <a:pos x="8" y="112"/>
                </a:cxn>
                <a:cxn ang="0">
                  <a:pos x="0" y="93"/>
                </a:cxn>
                <a:cxn ang="0">
                  <a:pos x="5" y="82"/>
                </a:cxn>
                <a:cxn ang="0">
                  <a:pos x="8" y="74"/>
                </a:cxn>
                <a:cxn ang="0">
                  <a:pos x="11" y="67"/>
                </a:cxn>
                <a:cxn ang="0">
                  <a:pos x="14" y="60"/>
                </a:cxn>
                <a:cxn ang="0">
                  <a:pos x="18" y="51"/>
                </a:cxn>
                <a:cxn ang="0">
                  <a:pos x="23" y="39"/>
                </a:cxn>
                <a:cxn ang="0">
                  <a:pos x="31" y="22"/>
                </a:cxn>
                <a:cxn ang="0">
                  <a:pos x="40" y="0"/>
                </a:cxn>
                <a:cxn ang="0">
                  <a:pos x="46" y="5"/>
                </a:cxn>
                <a:cxn ang="0">
                  <a:pos x="50" y="9"/>
                </a:cxn>
                <a:cxn ang="0">
                  <a:pos x="53" y="14"/>
                </a:cxn>
                <a:cxn ang="0">
                  <a:pos x="56" y="18"/>
                </a:cxn>
                <a:cxn ang="0">
                  <a:pos x="60" y="23"/>
                </a:cxn>
                <a:cxn ang="0">
                  <a:pos x="65" y="30"/>
                </a:cxn>
                <a:cxn ang="0">
                  <a:pos x="73" y="41"/>
                </a:cxn>
                <a:cxn ang="0">
                  <a:pos x="83" y="56"/>
                </a:cxn>
                <a:cxn ang="0">
                  <a:pos x="87" y="64"/>
                </a:cxn>
                <a:cxn ang="0">
                  <a:pos x="89" y="69"/>
                </a:cxn>
                <a:cxn ang="0">
                  <a:pos x="92" y="75"/>
                </a:cxn>
                <a:cxn ang="0">
                  <a:pos x="95" y="81"/>
                </a:cxn>
                <a:cxn ang="0">
                  <a:pos x="98" y="88"/>
                </a:cxn>
                <a:cxn ang="0">
                  <a:pos x="102" y="99"/>
                </a:cxn>
                <a:cxn ang="0">
                  <a:pos x="108" y="115"/>
                </a:cxn>
                <a:cxn ang="0">
                  <a:pos x="116" y="136"/>
                </a:cxn>
              </a:cxnLst>
              <a:rect l="0" t="0" r="r" b="b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44" name="Freeform 440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/>
              <a:ahLst/>
              <a:cxnLst>
                <a:cxn ang="0">
                  <a:pos x="88" y="145"/>
                </a:cxn>
                <a:cxn ang="0">
                  <a:pos x="81" y="147"/>
                </a:cxn>
                <a:cxn ang="0">
                  <a:pos x="77" y="150"/>
                </a:cxn>
                <a:cxn ang="0">
                  <a:pos x="73" y="151"/>
                </a:cxn>
                <a:cxn ang="0">
                  <a:pos x="69" y="153"/>
                </a:cxn>
                <a:cxn ang="0">
                  <a:pos x="64" y="155"/>
                </a:cxn>
                <a:cxn ang="0">
                  <a:pos x="57" y="158"/>
                </a:cxn>
                <a:cxn ang="0">
                  <a:pos x="47" y="163"/>
                </a:cxn>
                <a:cxn ang="0">
                  <a:pos x="32" y="170"/>
                </a:cxn>
                <a:cxn ang="0">
                  <a:pos x="29" y="161"/>
                </a:cxn>
                <a:cxn ang="0">
                  <a:pos x="26" y="154"/>
                </a:cxn>
                <a:cxn ang="0">
                  <a:pos x="24" y="148"/>
                </a:cxn>
                <a:cxn ang="0">
                  <a:pos x="22" y="142"/>
                </a:cxn>
                <a:cxn ang="0">
                  <a:pos x="19" y="134"/>
                </a:cxn>
                <a:cxn ang="0">
                  <a:pos x="15" y="123"/>
                </a:cxn>
                <a:cxn ang="0">
                  <a:pos x="8" y="109"/>
                </a:cxn>
                <a:cxn ang="0">
                  <a:pos x="0" y="89"/>
                </a:cxn>
                <a:cxn ang="0">
                  <a:pos x="4" y="79"/>
                </a:cxn>
                <a:cxn ang="0">
                  <a:pos x="7" y="71"/>
                </a:cxn>
                <a:cxn ang="0">
                  <a:pos x="9" y="65"/>
                </a:cxn>
                <a:cxn ang="0">
                  <a:pos x="12" y="58"/>
                </a:cxn>
                <a:cxn ang="0">
                  <a:pos x="15" y="49"/>
                </a:cxn>
                <a:cxn ang="0">
                  <a:pos x="19" y="38"/>
                </a:cxn>
                <a:cxn ang="0">
                  <a:pos x="26" y="22"/>
                </a:cxn>
                <a:cxn ang="0">
                  <a:pos x="34" y="0"/>
                </a:cxn>
                <a:cxn ang="0">
                  <a:pos x="40" y="11"/>
                </a:cxn>
                <a:cxn ang="0">
                  <a:pos x="43" y="21"/>
                </a:cxn>
                <a:cxn ang="0">
                  <a:pos x="47" y="36"/>
                </a:cxn>
                <a:cxn ang="0">
                  <a:pos x="55" y="65"/>
                </a:cxn>
                <a:cxn ang="0">
                  <a:pos x="59" y="74"/>
                </a:cxn>
                <a:cxn ang="0">
                  <a:pos x="61" y="79"/>
                </a:cxn>
                <a:cxn ang="0">
                  <a:pos x="64" y="84"/>
                </a:cxn>
                <a:cxn ang="0">
                  <a:pos x="66" y="90"/>
                </a:cxn>
                <a:cxn ang="0">
                  <a:pos x="69" y="98"/>
                </a:cxn>
                <a:cxn ang="0">
                  <a:pos x="73" y="108"/>
                </a:cxn>
                <a:cxn ang="0">
                  <a:pos x="79" y="124"/>
                </a:cxn>
                <a:cxn ang="0">
                  <a:pos x="88" y="145"/>
                </a:cxn>
              </a:cxnLst>
              <a:rect l="0" t="0" r="r" b="b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45" name="Freeform 441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/>
              <a:ahLst/>
              <a:cxnLst>
                <a:cxn ang="0">
                  <a:pos x="59" y="155"/>
                </a:cxn>
                <a:cxn ang="0">
                  <a:pos x="33" y="167"/>
                </a:cxn>
                <a:cxn ang="0">
                  <a:pos x="0" y="87"/>
                </a:cxn>
                <a:cxn ang="0">
                  <a:pos x="29" y="0"/>
                </a:cxn>
                <a:cxn ang="0">
                  <a:pos x="26" y="76"/>
                </a:cxn>
                <a:cxn ang="0">
                  <a:pos x="59" y="155"/>
                </a:cxn>
              </a:cxnLst>
              <a:rect l="0" t="0" r="r" b="b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46" name="Freeform 442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/>
              <a:ahLst/>
              <a:cxnLst>
                <a:cxn ang="0">
                  <a:pos x="170" y="4"/>
                </a:cxn>
                <a:cxn ang="0">
                  <a:pos x="168" y="0"/>
                </a:cxn>
                <a:cxn ang="0">
                  <a:pos x="0" y="73"/>
                </a:cxn>
                <a:cxn ang="0">
                  <a:pos x="4" y="81"/>
                </a:cxn>
                <a:cxn ang="0">
                  <a:pos x="172" y="8"/>
                </a:cxn>
                <a:cxn ang="0">
                  <a:pos x="170" y="4"/>
                </a:cxn>
              </a:cxnLst>
              <a:rect l="0" t="0" r="r" b="b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47" name="Freeform 443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/>
              <a:ahLst/>
              <a:cxnLst>
                <a:cxn ang="0">
                  <a:pos x="216" y="12"/>
                </a:cxn>
                <a:cxn ang="0">
                  <a:pos x="4" y="103"/>
                </a:cxn>
                <a:cxn ang="0">
                  <a:pos x="0" y="93"/>
                </a:cxn>
                <a:cxn ang="0">
                  <a:pos x="211" y="0"/>
                </a:cxn>
                <a:cxn ang="0">
                  <a:pos x="216" y="12"/>
                </a:cxn>
              </a:cxnLst>
              <a:rect l="0" t="0" r="r" b="b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48" name="Freeform 444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/>
              <a:ahLst/>
              <a:cxnLst>
                <a:cxn ang="0">
                  <a:pos x="207" y="296"/>
                </a:cxn>
                <a:cxn ang="0">
                  <a:pos x="219" y="286"/>
                </a:cxn>
                <a:cxn ang="0">
                  <a:pos x="232" y="267"/>
                </a:cxn>
                <a:cxn ang="0">
                  <a:pos x="242" y="241"/>
                </a:cxn>
                <a:cxn ang="0">
                  <a:pos x="248" y="206"/>
                </a:cxn>
                <a:cxn ang="0">
                  <a:pos x="250" y="165"/>
                </a:cxn>
                <a:cxn ang="0">
                  <a:pos x="245" y="116"/>
                </a:cxn>
                <a:cxn ang="0">
                  <a:pos x="233" y="62"/>
                </a:cxn>
                <a:cxn ang="0">
                  <a:pos x="211" y="0"/>
                </a:cxn>
                <a:cxn ang="0">
                  <a:pos x="198" y="6"/>
                </a:cxn>
                <a:cxn ang="0">
                  <a:pos x="185" y="12"/>
                </a:cxn>
                <a:cxn ang="0">
                  <a:pos x="171" y="17"/>
                </a:cxn>
                <a:cxn ang="0">
                  <a:pos x="158" y="24"/>
                </a:cxn>
                <a:cxn ang="0">
                  <a:pos x="145" y="29"/>
                </a:cxn>
                <a:cxn ang="0">
                  <a:pos x="132" y="35"/>
                </a:cxn>
                <a:cxn ang="0">
                  <a:pos x="118" y="41"/>
                </a:cxn>
                <a:cxn ang="0">
                  <a:pos x="106" y="46"/>
                </a:cxn>
                <a:cxn ang="0">
                  <a:pos x="93" y="52"/>
                </a:cxn>
                <a:cxn ang="0">
                  <a:pos x="80" y="57"/>
                </a:cxn>
                <a:cxn ang="0">
                  <a:pos x="66" y="64"/>
                </a:cxn>
                <a:cxn ang="0">
                  <a:pos x="53" y="69"/>
                </a:cxn>
                <a:cxn ang="0">
                  <a:pos x="40" y="75"/>
                </a:cxn>
                <a:cxn ang="0">
                  <a:pos x="27" y="81"/>
                </a:cxn>
                <a:cxn ang="0">
                  <a:pos x="13" y="87"/>
                </a:cxn>
                <a:cxn ang="0">
                  <a:pos x="0" y="92"/>
                </a:cxn>
                <a:cxn ang="0">
                  <a:pos x="13" y="123"/>
                </a:cxn>
                <a:cxn ang="0">
                  <a:pos x="28" y="150"/>
                </a:cxn>
                <a:cxn ang="0">
                  <a:pos x="42" y="175"/>
                </a:cxn>
                <a:cxn ang="0">
                  <a:pos x="57" y="198"/>
                </a:cxn>
                <a:cxn ang="0">
                  <a:pos x="73" y="218"/>
                </a:cxn>
                <a:cxn ang="0">
                  <a:pos x="87" y="236"/>
                </a:cxn>
                <a:cxn ang="0">
                  <a:pos x="102" y="250"/>
                </a:cxn>
                <a:cxn ang="0">
                  <a:pos x="117" y="263"/>
                </a:cxn>
                <a:cxn ang="0">
                  <a:pos x="132" y="274"/>
                </a:cxn>
                <a:cxn ang="0">
                  <a:pos x="145" y="283"/>
                </a:cxn>
                <a:cxn ang="0">
                  <a:pos x="158" y="289"/>
                </a:cxn>
                <a:cxn ang="0">
                  <a:pos x="170" y="294"/>
                </a:cxn>
                <a:cxn ang="0">
                  <a:pos x="182" y="297"/>
                </a:cxn>
                <a:cxn ang="0">
                  <a:pos x="192" y="298"/>
                </a:cxn>
                <a:cxn ang="0">
                  <a:pos x="200" y="298"/>
                </a:cxn>
                <a:cxn ang="0">
                  <a:pos x="207" y="296"/>
                </a:cxn>
              </a:cxnLst>
              <a:rect l="0" t="0" r="r" b="b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49" name="Freeform 445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/>
              <a:ahLst/>
              <a:cxnLst>
                <a:cxn ang="0">
                  <a:pos x="199" y="285"/>
                </a:cxn>
                <a:cxn ang="0">
                  <a:pos x="209" y="276"/>
                </a:cxn>
                <a:cxn ang="0">
                  <a:pos x="217" y="259"/>
                </a:cxn>
                <a:cxn ang="0">
                  <a:pos x="224" y="234"/>
                </a:cxn>
                <a:cxn ang="0">
                  <a:pos x="226" y="202"/>
                </a:cxn>
                <a:cxn ang="0">
                  <a:pos x="223" y="162"/>
                </a:cxn>
                <a:cxn ang="0">
                  <a:pos x="214" y="115"/>
                </a:cxn>
                <a:cxn ang="0">
                  <a:pos x="200" y="61"/>
                </a:cxn>
                <a:cxn ang="0">
                  <a:pos x="178" y="0"/>
                </a:cxn>
                <a:cxn ang="0">
                  <a:pos x="166" y="5"/>
                </a:cxn>
                <a:cxn ang="0">
                  <a:pos x="155" y="10"/>
                </a:cxn>
                <a:cxn ang="0">
                  <a:pos x="144" y="15"/>
                </a:cxn>
                <a:cxn ang="0">
                  <a:pos x="134" y="20"/>
                </a:cxn>
                <a:cxn ang="0">
                  <a:pos x="123" y="24"/>
                </a:cxn>
                <a:cxn ang="0">
                  <a:pos x="111" y="30"/>
                </a:cxn>
                <a:cxn ang="0">
                  <a:pos x="100" y="34"/>
                </a:cxn>
                <a:cxn ang="0">
                  <a:pos x="89" y="39"/>
                </a:cxn>
                <a:cxn ang="0">
                  <a:pos x="78" y="44"/>
                </a:cxn>
                <a:cxn ang="0">
                  <a:pos x="67" y="49"/>
                </a:cxn>
                <a:cxn ang="0">
                  <a:pos x="55" y="54"/>
                </a:cxn>
                <a:cxn ang="0">
                  <a:pos x="45" y="58"/>
                </a:cxn>
                <a:cxn ang="0">
                  <a:pos x="34" y="63"/>
                </a:cxn>
                <a:cxn ang="0">
                  <a:pos x="23" y="69"/>
                </a:cxn>
                <a:cxn ang="0">
                  <a:pos x="11" y="73"/>
                </a:cxn>
                <a:cxn ang="0">
                  <a:pos x="0" y="78"/>
                </a:cxn>
                <a:cxn ang="0">
                  <a:pos x="13" y="109"/>
                </a:cxn>
                <a:cxn ang="0">
                  <a:pos x="28" y="136"/>
                </a:cxn>
                <a:cxn ang="0">
                  <a:pos x="42" y="161"/>
                </a:cxn>
                <a:cxn ang="0">
                  <a:pos x="56" y="184"/>
                </a:cxn>
                <a:cxn ang="0">
                  <a:pos x="72" y="204"/>
                </a:cxn>
                <a:cxn ang="0">
                  <a:pos x="86" y="221"/>
                </a:cxn>
                <a:cxn ang="0">
                  <a:pos x="101" y="236"/>
                </a:cxn>
                <a:cxn ang="0">
                  <a:pos x="115" y="250"/>
                </a:cxn>
                <a:cxn ang="0">
                  <a:pos x="129" y="260"/>
                </a:cxn>
                <a:cxn ang="0">
                  <a:pos x="142" y="270"/>
                </a:cxn>
                <a:cxn ang="0">
                  <a:pos x="155" y="276"/>
                </a:cxn>
                <a:cxn ang="0">
                  <a:pos x="166" y="282"/>
                </a:cxn>
                <a:cxn ang="0">
                  <a:pos x="177" y="285"/>
                </a:cxn>
                <a:cxn ang="0">
                  <a:pos x="186" y="287"/>
                </a:cxn>
                <a:cxn ang="0">
                  <a:pos x="193" y="287"/>
                </a:cxn>
                <a:cxn ang="0">
                  <a:pos x="199" y="285"/>
                </a:cxn>
              </a:cxnLst>
              <a:rect l="0" t="0" r="r" b="b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50" name="Freeform 446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/>
              <a:ahLst/>
              <a:cxnLst>
                <a:cxn ang="0">
                  <a:pos x="189" y="273"/>
                </a:cxn>
                <a:cxn ang="0">
                  <a:pos x="196" y="265"/>
                </a:cxn>
                <a:cxn ang="0">
                  <a:pos x="201" y="251"/>
                </a:cxn>
                <a:cxn ang="0">
                  <a:pos x="202" y="227"/>
                </a:cxn>
                <a:cxn ang="0">
                  <a:pos x="200" y="197"/>
                </a:cxn>
                <a:cxn ang="0">
                  <a:pos x="193" y="159"/>
                </a:cxn>
                <a:cxn ang="0">
                  <a:pos x="182" y="114"/>
                </a:cxn>
                <a:cxn ang="0">
                  <a:pos x="165" y="60"/>
                </a:cxn>
                <a:cxn ang="0">
                  <a:pos x="142" y="0"/>
                </a:cxn>
                <a:cxn ang="0">
                  <a:pos x="125" y="7"/>
                </a:cxn>
                <a:cxn ang="0">
                  <a:pos x="107" y="14"/>
                </a:cxn>
                <a:cxn ang="0">
                  <a:pos x="89" y="23"/>
                </a:cxn>
                <a:cxn ang="0">
                  <a:pos x="72" y="30"/>
                </a:cxn>
                <a:cxn ang="0">
                  <a:pos x="53" y="39"/>
                </a:cxn>
                <a:cxn ang="0">
                  <a:pos x="36" y="46"/>
                </a:cxn>
                <a:cxn ang="0">
                  <a:pos x="18" y="54"/>
                </a:cxn>
                <a:cxn ang="0">
                  <a:pos x="0" y="62"/>
                </a:cxn>
                <a:cxn ang="0">
                  <a:pos x="14" y="92"/>
                </a:cxn>
                <a:cxn ang="0">
                  <a:pos x="28" y="120"/>
                </a:cxn>
                <a:cxn ang="0">
                  <a:pos x="41" y="145"/>
                </a:cxn>
                <a:cxn ang="0">
                  <a:pos x="57" y="168"/>
                </a:cxn>
                <a:cxn ang="0">
                  <a:pos x="71" y="188"/>
                </a:cxn>
                <a:cxn ang="0">
                  <a:pos x="85" y="206"/>
                </a:cxn>
                <a:cxn ang="0">
                  <a:pos x="98" y="221"/>
                </a:cxn>
                <a:cxn ang="0">
                  <a:pos x="113" y="235"/>
                </a:cxn>
                <a:cxn ang="0">
                  <a:pos x="126" y="246"/>
                </a:cxn>
                <a:cxn ang="0">
                  <a:pos x="138" y="256"/>
                </a:cxn>
                <a:cxn ang="0">
                  <a:pos x="149" y="262"/>
                </a:cxn>
                <a:cxn ang="0">
                  <a:pos x="160" y="268"/>
                </a:cxn>
                <a:cxn ang="0">
                  <a:pos x="170" y="272"/>
                </a:cxn>
                <a:cxn ang="0">
                  <a:pos x="178" y="274"/>
                </a:cxn>
                <a:cxn ang="0">
                  <a:pos x="184" y="274"/>
                </a:cxn>
                <a:cxn ang="0">
                  <a:pos x="189" y="273"/>
                </a:cxn>
              </a:cxnLst>
              <a:rect l="0" t="0" r="r" b="b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51" name="Freeform 447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/>
              <a:ahLst/>
              <a:cxnLst>
                <a:cxn ang="0">
                  <a:pos x="180" y="263"/>
                </a:cxn>
                <a:cxn ang="0">
                  <a:pos x="185" y="256"/>
                </a:cxn>
                <a:cxn ang="0">
                  <a:pos x="186" y="243"/>
                </a:cxn>
                <a:cxn ang="0">
                  <a:pos x="183" y="222"/>
                </a:cxn>
                <a:cxn ang="0">
                  <a:pos x="177" y="193"/>
                </a:cxn>
                <a:cxn ang="0">
                  <a:pos x="166" y="157"/>
                </a:cxn>
                <a:cxn ang="0">
                  <a:pos x="151" y="113"/>
                </a:cxn>
                <a:cxn ang="0">
                  <a:pos x="131" y="60"/>
                </a:cxn>
                <a:cxn ang="0">
                  <a:pos x="108" y="0"/>
                </a:cxn>
                <a:cxn ang="0">
                  <a:pos x="94" y="7"/>
                </a:cxn>
                <a:cxn ang="0">
                  <a:pos x="80" y="13"/>
                </a:cxn>
                <a:cxn ang="0">
                  <a:pos x="67" y="18"/>
                </a:cxn>
                <a:cxn ang="0">
                  <a:pos x="54" y="24"/>
                </a:cxn>
                <a:cxn ang="0">
                  <a:pos x="40" y="30"/>
                </a:cxn>
                <a:cxn ang="0">
                  <a:pos x="27" y="36"/>
                </a:cxn>
                <a:cxn ang="0">
                  <a:pos x="13" y="41"/>
                </a:cxn>
                <a:cxn ang="0">
                  <a:pos x="0" y="48"/>
                </a:cxn>
                <a:cxn ang="0">
                  <a:pos x="13" y="78"/>
                </a:cxn>
                <a:cxn ang="0">
                  <a:pos x="26" y="106"/>
                </a:cxn>
                <a:cxn ang="0">
                  <a:pos x="40" y="131"/>
                </a:cxn>
                <a:cxn ang="0">
                  <a:pos x="55" y="154"/>
                </a:cxn>
                <a:cxn ang="0">
                  <a:pos x="69" y="174"/>
                </a:cxn>
                <a:cxn ang="0">
                  <a:pos x="83" y="192"/>
                </a:cxn>
                <a:cxn ang="0">
                  <a:pos x="96" y="208"/>
                </a:cxn>
                <a:cxn ang="0">
                  <a:pos x="110" y="222"/>
                </a:cxn>
                <a:cxn ang="0">
                  <a:pos x="122" y="233"/>
                </a:cxn>
                <a:cxn ang="0">
                  <a:pos x="134" y="243"/>
                </a:cxn>
                <a:cxn ang="0">
                  <a:pos x="145" y="250"/>
                </a:cxn>
                <a:cxn ang="0">
                  <a:pos x="155" y="256"/>
                </a:cxn>
                <a:cxn ang="0">
                  <a:pos x="164" y="261"/>
                </a:cxn>
                <a:cxn ang="0">
                  <a:pos x="171" y="263"/>
                </a:cxn>
                <a:cxn ang="0">
                  <a:pos x="176" y="264"/>
                </a:cxn>
                <a:cxn ang="0">
                  <a:pos x="180" y="263"/>
                </a:cxn>
              </a:cxnLst>
              <a:rect l="0" t="0" r="r" b="b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52" name="Freeform 448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/>
              <a:ahLst/>
              <a:cxnLst>
                <a:cxn ang="0">
                  <a:pos x="171" y="251"/>
                </a:cxn>
                <a:cxn ang="0">
                  <a:pos x="173" y="245"/>
                </a:cxn>
                <a:cxn ang="0">
                  <a:pos x="170" y="233"/>
                </a:cxn>
                <a:cxn ang="0">
                  <a:pos x="164" y="214"/>
                </a:cxn>
                <a:cxn ang="0">
                  <a:pos x="153" y="187"/>
                </a:cxn>
                <a:cxn ang="0">
                  <a:pos x="137" y="153"/>
                </a:cxn>
                <a:cxn ang="0">
                  <a:pos x="119" y="110"/>
                </a:cxn>
                <a:cxn ang="0">
                  <a:pos x="97" y="60"/>
                </a:cxn>
                <a:cxn ang="0">
                  <a:pos x="72" y="0"/>
                </a:cxn>
                <a:cxn ang="0">
                  <a:pos x="63" y="4"/>
                </a:cxn>
                <a:cxn ang="0">
                  <a:pos x="54" y="7"/>
                </a:cxn>
                <a:cxn ang="0">
                  <a:pos x="45" y="11"/>
                </a:cxn>
                <a:cxn ang="0">
                  <a:pos x="36" y="16"/>
                </a:cxn>
                <a:cxn ang="0">
                  <a:pos x="27" y="20"/>
                </a:cxn>
                <a:cxn ang="0">
                  <a:pos x="18" y="23"/>
                </a:cxn>
                <a:cxn ang="0">
                  <a:pos x="9" y="27"/>
                </a:cxn>
                <a:cxn ang="0">
                  <a:pos x="0" y="31"/>
                </a:cxn>
                <a:cxn ang="0">
                  <a:pos x="13" y="62"/>
                </a:cxn>
                <a:cxn ang="0">
                  <a:pos x="26" y="89"/>
                </a:cxn>
                <a:cxn ang="0">
                  <a:pos x="41" y="115"/>
                </a:cxn>
                <a:cxn ang="0">
                  <a:pos x="54" y="138"/>
                </a:cxn>
                <a:cxn ang="0">
                  <a:pos x="68" y="159"/>
                </a:cxn>
                <a:cxn ang="0">
                  <a:pos x="81" y="177"/>
                </a:cxn>
                <a:cxn ang="0">
                  <a:pos x="95" y="193"/>
                </a:cxn>
                <a:cxn ang="0">
                  <a:pos x="107" y="206"/>
                </a:cxn>
                <a:cxn ang="0">
                  <a:pos x="119" y="218"/>
                </a:cxn>
                <a:cxn ang="0">
                  <a:pos x="130" y="229"/>
                </a:cxn>
                <a:cxn ang="0">
                  <a:pos x="141" y="236"/>
                </a:cxn>
                <a:cxn ang="0">
                  <a:pos x="150" y="242"/>
                </a:cxn>
                <a:cxn ang="0">
                  <a:pos x="157" y="246"/>
                </a:cxn>
                <a:cxn ang="0">
                  <a:pos x="163" y="250"/>
                </a:cxn>
                <a:cxn ang="0">
                  <a:pos x="168" y="251"/>
                </a:cxn>
                <a:cxn ang="0">
                  <a:pos x="171" y="251"/>
                </a:cxn>
              </a:cxnLst>
              <a:rect l="0" t="0" r="r" b="b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53" name="Freeform 449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/>
              <a:ahLst/>
              <a:cxnLst>
                <a:cxn ang="0">
                  <a:pos x="163" y="240"/>
                </a:cxn>
                <a:cxn ang="0">
                  <a:pos x="162" y="235"/>
                </a:cxn>
                <a:cxn ang="0">
                  <a:pos x="156" y="225"/>
                </a:cxn>
                <a:cxn ang="0">
                  <a:pos x="145" y="208"/>
                </a:cxn>
                <a:cxn ang="0">
                  <a:pos x="129" y="183"/>
                </a:cxn>
                <a:cxn ang="0">
                  <a:pos x="110" y="150"/>
                </a:cxn>
                <a:cxn ang="0">
                  <a:pos x="89" y="110"/>
                </a:cxn>
                <a:cxn ang="0">
                  <a:pos x="64" y="59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8" y="5"/>
                </a:cxn>
                <a:cxn ang="0">
                  <a:pos x="24" y="7"/>
                </a:cxn>
                <a:cxn ang="0">
                  <a:pos x="19" y="9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5" y="15"/>
                </a:cxn>
                <a:cxn ang="0">
                  <a:pos x="0" y="17"/>
                </a:cxn>
                <a:cxn ang="0">
                  <a:pos x="13" y="48"/>
                </a:cxn>
                <a:cxn ang="0">
                  <a:pos x="26" y="75"/>
                </a:cxn>
                <a:cxn ang="0">
                  <a:pos x="41" y="102"/>
                </a:cxn>
                <a:cxn ang="0">
                  <a:pos x="54" y="124"/>
                </a:cxn>
                <a:cxn ang="0">
                  <a:pos x="68" y="145"/>
                </a:cxn>
                <a:cxn ang="0">
                  <a:pos x="82" y="163"/>
                </a:cxn>
                <a:cxn ang="0">
                  <a:pos x="94" y="180"/>
                </a:cxn>
                <a:cxn ang="0">
                  <a:pos x="106" y="193"/>
                </a:cxn>
                <a:cxn ang="0">
                  <a:pos x="117" y="205"/>
                </a:cxn>
                <a:cxn ang="0">
                  <a:pos x="127" y="215"/>
                </a:cxn>
                <a:cxn ang="0">
                  <a:pos x="138" y="224"/>
                </a:cxn>
                <a:cxn ang="0">
                  <a:pos x="146" y="230"/>
                </a:cxn>
                <a:cxn ang="0">
                  <a:pos x="152" y="234"/>
                </a:cxn>
                <a:cxn ang="0">
                  <a:pos x="158" y="238"/>
                </a:cxn>
                <a:cxn ang="0">
                  <a:pos x="161" y="240"/>
                </a:cxn>
                <a:cxn ang="0">
                  <a:pos x="163" y="240"/>
                </a:cxn>
              </a:cxnLst>
              <a:rect l="0" t="0" r="r" b="b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54" name="Freeform 450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76"/>
                </a:cxn>
                <a:cxn ang="0">
                  <a:pos x="48" y="92"/>
                </a:cxn>
                <a:cxn ang="0">
                  <a:pos x="46" y="99"/>
                </a:cxn>
                <a:cxn ang="0">
                  <a:pos x="39" y="96"/>
                </a:cxn>
                <a:cxn ang="0">
                  <a:pos x="31" y="83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155" name="Group 451"/>
          <p:cNvGrpSpPr>
            <a:grpSpLocks/>
          </p:cNvGrpSpPr>
          <p:nvPr/>
        </p:nvGrpSpPr>
        <p:grpSpPr bwMode="auto">
          <a:xfrm>
            <a:off x="2617788" y="3030538"/>
            <a:ext cx="469900" cy="685800"/>
            <a:chOff x="3360" y="3024"/>
            <a:chExt cx="296" cy="432"/>
          </a:xfrm>
        </p:grpSpPr>
        <p:sp>
          <p:nvSpPr>
            <p:cNvPr id="73156" name="Freeform 452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99" y="0"/>
                </a:cxn>
                <a:cxn ang="0">
                  <a:pos x="206" y="17"/>
                </a:cxn>
                <a:cxn ang="0">
                  <a:pos x="7" y="84"/>
                </a:cxn>
                <a:cxn ang="0">
                  <a:pos x="0" y="67"/>
                </a:cxn>
              </a:cxnLst>
              <a:rect l="0" t="0" r="r" b="b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57" name="Freeform 453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0" y="77"/>
                </a:cxn>
                <a:cxn ang="0">
                  <a:pos x="82" y="87"/>
                </a:cxn>
                <a:cxn ang="0">
                  <a:pos x="80" y="95"/>
                </a:cxn>
                <a:cxn ang="0">
                  <a:pos x="74" y="102"/>
                </a:cxn>
                <a:cxn ang="0">
                  <a:pos x="66" y="106"/>
                </a:cxn>
                <a:cxn ang="0">
                  <a:pos x="57" y="108"/>
                </a:cxn>
                <a:cxn ang="0">
                  <a:pos x="49" y="106"/>
                </a:cxn>
                <a:cxn ang="0">
                  <a:pos x="41" y="102"/>
                </a:cxn>
                <a:cxn ang="0">
                  <a:pos x="35" y="93"/>
                </a:cxn>
                <a:cxn ang="0">
                  <a:pos x="0" y="16"/>
                </a:cxn>
                <a:cxn ang="0">
                  <a:pos x="45" y="0"/>
                </a:cxn>
              </a:cxnLst>
              <a:rect l="0" t="0" r="r" b="b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58" name="Freeform 454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/>
              <a:ahLst/>
              <a:cxnLst>
                <a:cxn ang="0">
                  <a:pos x="247" y="317"/>
                </a:cxn>
                <a:cxn ang="0">
                  <a:pos x="261" y="307"/>
                </a:cxn>
                <a:cxn ang="0">
                  <a:pos x="275" y="287"/>
                </a:cxn>
                <a:cxn ang="0">
                  <a:pos x="285" y="256"/>
                </a:cxn>
                <a:cxn ang="0">
                  <a:pos x="292" y="218"/>
                </a:cxn>
                <a:cxn ang="0">
                  <a:pos x="293" y="173"/>
                </a:cxn>
                <a:cxn ang="0">
                  <a:pos x="288" y="120"/>
                </a:cxn>
                <a:cxn ang="0">
                  <a:pos x="274" y="62"/>
                </a:cxn>
                <a:cxn ang="0">
                  <a:pos x="251" y="0"/>
                </a:cxn>
                <a:cxn ang="0">
                  <a:pos x="235" y="5"/>
                </a:cxn>
                <a:cxn ang="0">
                  <a:pos x="219" y="10"/>
                </a:cxn>
                <a:cxn ang="0">
                  <a:pos x="204" y="17"/>
                </a:cxn>
                <a:cxn ang="0">
                  <a:pos x="188" y="22"/>
                </a:cxn>
                <a:cxn ang="0">
                  <a:pos x="172" y="28"/>
                </a:cxn>
                <a:cxn ang="0">
                  <a:pos x="157" y="34"/>
                </a:cxn>
                <a:cxn ang="0">
                  <a:pos x="140" y="40"/>
                </a:cxn>
                <a:cxn ang="0">
                  <a:pos x="125" y="45"/>
                </a:cxn>
                <a:cxn ang="0">
                  <a:pos x="110" y="52"/>
                </a:cxn>
                <a:cxn ang="0">
                  <a:pos x="94" y="58"/>
                </a:cxn>
                <a:cxn ang="0">
                  <a:pos x="78" y="63"/>
                </a:cxn>
                <a:cxn ang="0">
                  <a:pos x="63" y="69"/>
                </a:cxn>
                <a:cxn ang="0">
                  <a:pos x="47" y="75"/>
                </a:cxn>
                <a:cxn ang="0">
                  <a:pos x="31" y="81"/>
                </a:cxn>
                <a:cxn ang="0">
                  <a:pos x="15" y="86"/>
                </a:cxn>
                <a:cxn ang="0">
                  <a:pos x="0" y="92"/>
                </a:cxn>
                <a:cxn ang="0">
                  <a:pos x="15" y="122"/>
                </a:cxn>
                <a:cxn ang="0">
                  <a:pos x="30" y="152"/>
                </a:cxn>
                <a:cxn ang="0">
                  <a:pos x="48" y="177"/>
                </a:cxn>
                <a:cxn ang="0">
                  <a:pos x="65" y="201"/>
                </a:cxn>
                <a:cxn ang="0">
                  <a:pos x="82" y="222"/>
                </a:cxn>
                <a:cxn ang="0">
                  <a:pos x="101" y="242"/>
                </a:cxn>
                <a:cxn ang="0">
                  <a:pos x="119" y="259"/>
                </a:cxn>
                <a:cxn ang="0">
                  <a:pos x="136" y="274"/>
                </a:cxn>
                <a:cxn ang="0">
                  <a:pos x="154" y="287"/>
                </a:cxn>
                <a:cxn ang="0">
                  <a:pos x="171" y="297"/>
                </a:cxn>
                <a:cxn ang="0">
                  <a:pos x="186" y="306"/>
                </a:cxn>
                <a:cxn ang="0">
                  <a:pos x="202" y="312"/>
                </a:cxn>
                <a:cxn ang="0">
                  <a:pos x="215" y="316"/>
                </a:cxn>
                <a:cxn ang="0">
                  <a:pos x="227" y="318"/>
                </a:cxn>
                <a:cxn ang="0">
                  <a:pos x="238" y="319"/>
                </a:cxn>
                <a:cxn ang="0">
                  <a:pos x="247" y="317"/>
                </a:cxn>
              </a:cxnLst>
              <a:rect l="0" t="0" r="r" b="b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59" name="Freeform 455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66"/>
                </a:cxn>
                <a:cxn ang="0">
                  <a:pos x="1064" y="2506"/>
                </a:cxn>
                <a:cxn ang="0">
                  <a:pos x="1314" y="2421"/>
                </a:cxn>
                <a:cxn ang="0">
                  <a:pos x="198" y="0"/>
                </a:cxn>
              </a:cxnLst>
              <a:rect l="0" t="0" r="r" b="b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60" name="Freeform 456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/>
              <a:ahLst/>
              <a:cxnLst>
                <a:cxn ang="0">
                  <a:pos x="235" y="111"/>
                </a:cxn>
                <a:cxn ang="0">
                  <a:pos x="36" y="179"/>
                </a:cxn>
                <a:cxn ang="0">
                  <a:pos x="0" y="97"/>
                </a:cxn>
                <a:cxn ang="0">
                  <a:pos x="70" y="0"/>
                </a:cxn>
                <a:cxn ang="0">
                  <a:pos x="199" y="30"/>
                </a:cxn>
                <a:cxn ang="0">
                  <a:pos x="235" y="111"/>
                </a:cxn>
              </a:cxnLst>
              <a:rect l="0" t="0" r="r" b="b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61" name="Freeform 457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/>
              <a:ahLst/>
              <a:cxnLst>
                <a:cxn ang="0">
                  <a:pos x="0" y="1626"/>
                </a:cxn>
                <a:cxn ang="0">
                  <a:pos x="3650" y="0"/>
                </a:cxn>
                <a:cxn ang="0">
                  <a:pos x="4569" y="1998"/>
                </a:cxn>
                <a:cxn ang="0">
                  <a:pos x="873" y="3641"/>
                </a:cxn>
                <a:cxn ang="0">
                  <a:pos x="0" y="1626"/>
                </a:cxn>
              </a:cxnLst>
              <a:rect l="0" t="0" r="r" b="b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62" name="Freeform 458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/>
              <a:ahLst/>
              <a:cxnLst>
                <a:cxn ang="0">
                  <a:pos x="2496" y="7056"/>
                </a:cxn>
                <a:cxn ang="0">
                  <a:pos x="5894" y="5433"/>
                </a:cxn>
                <a:cxn ang="0">
                  <a:pos x="5912" y="5421"/>
                </a:cxn>
                <a:cxn ang="0">
                  <a:pos x="5927" y="5407"/>
                </a:cxn>
                <a:cxn ang="0">
                  <a:pos x="5941" y="5389"/>
                </a:cxn>
                <a:cxn ang="0">
                  <a:pos x="5950" y="5369"/>
                </a:cxn>
                <a:cxn ang="0">
                  <a:pos x="5955" y="5348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5"/>
                </a:cxn>
                <a:cxn ang="0">
                  <a:pos x="3492" y="47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9"/>
                </a:cxn>
                <a:cxn ang="0">
                  <a:pos x="3420" y="3"/>
                </a:cxn>
                <a:cxn ang="0">
                  <a:pos x="3399" y="0"/>
                </a:cxn>
                <a:cxn ang="0">
                  <a:pos x="3377" y="3"/>
                </a:cxn>
                <a:cxn ang="0">
                  <a:pos x="3357" y="9"/>
                </a:cxn>
                <a:cxn ang="0">
                  <a:pos x="63" y="1487"/>
                </a:cxn>
                <a:cxn ang="0">
                  <a:pos x="45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6"/>
                </a:cxn>
                <a:cxn ang="0">
                  <a:pos x="9" y="1637"/>
                </a:cxn>
                <a:cxn ang="0">
                  <a:pos x="2350" y="7000"/>
                </a:cxn>
                <a:cxn ang="0">
                  <a:pos x="2361" y="7018"/>
                </a:cxn>
                <a:cxn ang="0">
                  <a:pos x="2376" y="7034"/>
                </a:cxn>
                <a:cxn ang="0">
                  <a:pos x="2393" y="7048"/>
                </a:cxn>
                <a:cxn ang="0">
                  <a:pos x="2412" y="7057"/>
                </a:cxn>
                <a:cxn ang="0">
                  <a:pos x="2433" y="7064"/>
                </a:cxn>
                <a:cxn ang="0">
                  <a:pos x="2454" y="7066"/>
                </a:cxn>
                <a:cxn ang="0">
                  <a:pos x="2476" y="7064"/>
                </a:cxn>
                <a:cxn ang="0">
                  <a:pos x="2496" y="7056"/>
                </a:cxn>
              </a:cxnLst>
              <a:rect l="0" t="0" r="r" b="b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63" name="Freeform 459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3" y="0"/>
                </a:cxn>
                <a:cxn ang="0">
                  <a:pos x="70" y="14"/>
                </a:cxn>
                <a:cxn ang="0">
                  <a:pos x="106" y="29"/>
                </a:cxn>
                <a:cxn ang="0">
                  <a:pos x="143" y="44"/>
                </a:cxn>
                <a:cxn ang="0">
                  <a:pos x="180" y="61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8" y="159"/>
                </a:cxn>
                <a:cxn ang="0">
                  <a:pos x="393" y="181"/>
                </a:cxn>
                <a:cxn ang="0">
                  <a:pos x="428" y="204"/>
                </a:cxn>
                <a:cxn ang="0">
                  <a:pos x="461" y="228"/>
                </a:cxn>
                <a:cxn ang="0">
                  <a:pos x="495" y="252"/>
                </a:cxn>
                <a:cxn ang="0">
                  <a:pos x="528" y="279"/>
                </a:cxn>
                <a:cxn ang="0">
                  <a:pos x="560" y="305"/>
                </a:cxn>
                <a:cxn ang="0">
                  <a:pos x="592" y="333"/>
                </a:cxn>
                <a:cxn ang="0">
                  <a:pos x="624" y="361"/>
                </a:cxn>
                <a:cxn ang="0">
                  <a:pos x="654" y="389"/>
                </a:cxn>
                <a:cxn ang="0">
                  <a:pos x="684" y="419"/>
                </a:cxn>
                <a:cxn ang="0">
                  <a:pos x="713" y="450"/>
                </a:cxn>
                <a:cxn ang="0">
                  <a:pos x="742" y="481"/>
                </a:cxn>
                <a:cxn ang="0">
                  <a:pos x="769" y="513"/>
                </a:cxn>
                <a:cxn ang="0">
                  <a:pos x="796" y="545"/>
                </a:cxn>
                <a:cxn ang="0">
                  <a:pos x="822" y="578"/>
                </a:cxn>
                <a:cxn ang="0">
                  <a:pos x="847" y="612"/>
                </a:cxn>
                <a:cxn ang="0">
                  <a:pos x="871" y="647"/>
                </a:cxn>
                <a:cxn ang="0">
                  <a:pos x="895" y="681"/>
                </a:cxn>
                <a:cxn ang="0">
                  <a:pos x="917" y="717"/>
                </a:cxn>
                <a:cxn ang="0">
                  <a:pos x="939" y="754"/>
                </a:cxn>
                <a:cxn ang="0">
                  <a:pos x="959" y="791"/>
                </a:cxn>
                <a:cxn ang="0">
                  <a:pos x="979" y="828"/>
                </a:cxn>
                <a:cxn ang="0">
                  <a:pos x="997" y="866"/>
                </a:cxn>
                <a:cxn ang="0">
                  <a:pos x="1026" y="938"/>
                </a:cxn>
                <a:cxn ang="0">
                  <a:pos x="1053" y="1015"/>
                </a:cxn>
                <a:cxn ang="0">
                  <a:pos x="1075" y="1096"/>
                </a:cxn>
                <a:cxn ang="0">
                  <a:pos x="1095" y="1180"/>
                </a:cxn>
                <a:cxn ang="0">
                  <a:pos x="1110" y="1267"/>
                </a:cxn>
                <a:cxn ang="0">
                  <a:pos x="1121" y="1356"/>
                </a:cxn>
                <a:cxn ang="0">
                  <a:pos x="1130" y="1446"/>
                </a:cxn>
                <a:cxn ang="0">
                  <a:pos x="1134" y="1536"/>
                </a:cxn>
                <a:cxn ang="0">
                  <a:pos x="1134" y="1626"/>
                </a:cxn>
                <a:cxn ang="0">
                  <a:pos x="1131" y="1716"/>
                </a:cxn>
                <a:cxn ang="0">
                  <a:pos x="1122" y="1802"/>
                </a:cxn>
                <a:cxn ang="0">
                  <a:pos x="1111" y="1886"/>
                </a:cxn>
                <a:cxn ang="0">
                  <a:pos x="1096" y="1967"/>
                </a:cxn>
                <a:cxn ang="0">
                  <a:pos x="1076" y="2044"/>
                </a:cxn>
                <a:cxn ang="0">
                  <a:pos x="1053" y="2115"/>
                </a:cxn>
                <a:cxn ang="0">
                  <a:pos x="1025" y="2180"/>
                </a:cxn>
                <a:cxn ang="0">
                  <a:pos x="917" y="2127"/>
                </a:cxn>
              </a:cxnLst>
              <a:rect l="0" t="0" r="r" b="b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64" name="Freeform 460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/>
              <a:ahLst/>
              <a:cxnLst>
                <a:cxn ang="0">
                  <a:pos x="0" y="1625"/>
                </a:cxn>
                <a:cxn ang="0">
                  <a:pos x="3650" y="0"/>
                </a:cxn>
                <a:cxn ang="0">
                  <a:pos x="4569" y="1997"/>
                </a:cxn>
                <a:cxn ang="0">
                  <a:pos x="873" y="3641"/>
                </a:cxn>
                <a:cxn ang="0">
                  <a:pos x="0" y="1625"/>
                </a:cxn>
              </a:cxnLst>
              <a:rect l="0" t="0" r="r" b="b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65" name="Freeform 461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/>
              <a:ahLst/>
              <a:cxnLst>
                <a:cxn ang="0">
                  <a:pos x="2497" y="7056"/>
                </a:cxn>
                <a:cxn ang="0">
                  <a:pos x="5894" y="5432"/>
                </a:cxn>
                <a:cxn ang="0">
                  <a:pos x="5912" y="5421"/>
                </a:cxn>
                <a:cxn ang="0">
                  <a:pos x="5928" y="5406"/>
                </a:cxn>
                <a:cxn ang="0">
                  <a:pos x="5941" y="5388"/>
                </a:cxn>
                <a:cxn ang="0">
                  <a:pos x="5950" y="5368"/>
                </a:cxn>
                <a:cxn ang="0">
                  <a:pos x="5955" y="5347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4"/>
                </a:cxn>
                <a:cxn ang="0">
                  <a:pos x="3492" y="46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8"/>
                </a:cxn>
                <a:cxn ang="0">
                  <a:pos x="3420" y="2"/>
                </a:cxn>
                <a:cxn ang="0">
                  <a:pos x="3399" y="0"/>
                </a:cxn>
                <a:cxn ang="0">
                  <a:pos x="3377" y="2"/>
                </a:cxn>
                <a:cxn ang="0">
                  <a:pos x="3357" y="8"/>
                </a:cxn>
                <a:cxn ang="0">
                  <a:pos x="63" y="1486"/>
                </a:cxn>
                <a:cxn ang="0">
                  <a:pos x="45" y="1497"/>
                </a:cxn>
                <a:cxn ang="0">
                  <a:pos x="30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5"/>
                </a:cxn>
                <a:cxn ang="0">
                  <a:pos x="9" y="1636"/>
                </a:cxn>
                <a:cxn ang="0">
                  <a:pos x="2351" y="6999"/>
                </a:cxn>
                <a:cxn ang="0">
                  <a:pos x="2362" y="7018"/>
                </a:cxn>
                <a:cxn ang="0">
                  <a:pos x="2377" y="7034"/>
                </a:cxn>
                <a:cxn ang="0">
                  <a:pos x="2394" y="7048"/>
                </a:cxn>
                <a:cxn ang="0">
                  <a:pos x="2413" y="7057"/>
                </a:cxn>
                <a:cxn ang="0">
                  <a:pos x="2434" y="7063"/>
                </a:cxn>
                <a:cxn ang="0">
                  <a:pos x="2455" y="7065"/>
                </a:cxn>
                <a:cxn ang="0">
                  <a:pos x="2477" y="7063"/>
                </a:cxn>
                <a:cxn ang="0">
                  <a:pos x="2497" y="7056"/>
                </a:cxn>
              </a:cxnLst>
              <a:rect l="0" t="0" r="r" b="b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66" name="Freeform 462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/>
              <a:ahLst/>
              <a:cxnLst>
                <a:cxn ang="0">
                  <a:pos x="3562" y="1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68" y="1773"/>
                </a:cxn>
                <a:cxn ang="0">
                  <a:pos x="3562" y="183"/>
                </a:cxn>
              </a:cxnLst>
              <a:rect l="0" t="0" r="r" b="b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67" name="Freeform 463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/>
              <a:ahLst/>
              <a:cxnLst>
                <a:cxn ang="0">
                  <a:pos x="3545" y="153"/>
                </a:cxn>
                <a:cxn ang="0">
                  <a:pos x="3538" y="137"/>
                </a:cxn>
                <a:cxn ang="0">
                  <a:pos x="3529" y="120"/>
                </a:cxn>
                <a:cxn ang="0">
                  <a:pos x="3514" y="90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1" y="1665"/>
                </a:cxn>
                <a:cxn ang="0">
                  <a:pos x="31" y="1685"/>
                </a:cxn>
                <a:cxn ang="0">
                  <a:pos x="46" y="1719"/>
                </a:cxn>
                <a:cxn ang="0">
                  <a:pos x="162" y="1700"/>
                </a:cxn>
                <a:cxn ang="0">
                  <a:pos x="348" y="1616"/>
                </a:cxn>
                <a:cxn ang="0">
                  <a:pos x="508" y="1543"/>
                </a:cxn>
                <a:cxn ang="0">
                  <a:pos x="648" y="1480"/>
                </a:cxn>
                <a:cxn ang="0">
                  <a:pos x="776" y="1422"/>
                </a:cxn>
                <a:cxn ang="0">
                  <a:pos x="898" y="1367"/>
                </a:cxn>
                <a:cxn ang="0">
                  <a:pos x="1021" y="1311"/>
                </a:cxn>
                <a:cxn ang="0">
                  <a:pos x="1153" y="1251"/>
                </a:cxn>
                <a:cxn ang="0">
                  <a:pos x="1299" y="1186"/>
                </a:cxn>
                <a:cxn ang="0">
                  <a:pos x="1466" y="1110"/>
                </a:cxn>
                <a:cxn ang="0">
                  <a:pos x="1662" y="1020"/>
                </a:cxn>
                <a:cxn ang="0">
                  <a:pos x="1892" y="916"/>
                </a:cxn>
                <a:cxn ang="0">
                  <a:pos x="2166" y="792"/>
                </a:cxn>
                <a:cxn ang="0">
                  <a:pos x="2488" y="646"/>
                </a:cxn>
                <a:cxn ang="0">
                  <a:pos x="2864" y="474"/>
                </a:cxn>
                <a:cxn ang="0">
                  <a:pos x="3304" y="275"/>
                </a:cxn>
              </a:cxnLst>
              <a:rect l="0" t="0" r="r" b="b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68" name="Freeform 464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/>
              <a:ahLst/>
              <a:cxnLst>
                <a:cxn ang="0">
                  <a:pos x="3534" y="135"/>
                </a:cxn>
                <a:cxn ang="0">
                  <a:pos x="3529" y="123"/>
                </a:cxn>
                <a:cxn ang="0">
                  <a:pos x="3523" y="110"/>
                </a:cxn>
                <a:cxn ang="0">
                  <a:pos x="3511" y="84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3" y="1646"/>
                </a:cxn>
                <a:cxn ang="0">
                  <a:pos x="19" y="1658"/>
                </a:cxn>
                <a:cxn ang="0">
                  <a:pos x="26" y="1674"/>
                </a:cxn>
                <a:cxn ang="0">
                  <a:pos x="37" y="1702"/>
                </a:cxn>
                <a:cxn ang="0">
                  <a:pos x="151" y="1676"/>
                </a:cxn>
                <a:cxn ang="0">
                  <a:pos x="337" y="1592"/>
                </a:cxn>
                <a:cxn ang="0">
                  <a:pos x="497" y="1520"/>
                </a:cxn>
                <a:cxn ang="0">
                  <a:pos x="637" y="1457"/>
                </a:cxn>
                <a:cxn ang="0">
                  <a:pos x="765" y="1399"/>
                </a:cxn>
                <a:cxn ang="0">
                  <a:pos x="886" y="1344"/>
                </a:cxn>
                <a:cxn ang="0">
                  <a:pos x="1010" y="1288"/>
                </a:cxn>
                <a:cxn ang="0">
                  <a:pos x="1141" y="1229"/>
                </a:cxn>
                <a:cxn ang="0">
                  <a:pos x="1287" y="1163"/>
                </a:cxn>
                <a:cxn ang="0">
                  <a:pos x="1455" y="1087"/>
                </a:cxn>
                <a:cxn ang="0">
                  <a:pos x="1650" y="998"/>
                </a:cxn>
                <a:cxn ang="0">
                  <a:pos x="1881" y="894"/>
                </a:cxn>
                <a:cxn ang="0">
                  <a:pos x="2154" y="771"/>
                </a:cxn>
                <a:cxn ang="0">
                  <a:pos x="2477" y="625"/>
                </a:cxn>
                <a:cxn ang="0">
                  <a:pos x="2853" y="453"/>
                </a:cxn>
                <a:cxn ang="0">
                  <a:pos x="3293" y="254"/>
                </a:cxn>
              </a:cxnLst>
              <a:rect l="0" t="0" r="r" b="b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69" name="Freeform 465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/>
              <a:ahLst/>
              <a:cxnLst>
                <a:cxn ang="0">
                  <a:pos x="3522" y="112"/>
                </a:cxn>
                <a:cxn ang="0">
                  <a:pos x="3513" y="9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5" y="1671"/>
                </a:cxn>
                <a:cxn ang="0">
                  <a:pos x="141" y="1651"/>
                </a:cxn>
                <a:cxn ang="0">
                  <a:pos x="326" y="1568"/>
                </a:cxn>
                <a:cxn ang="0">
                  <a:pos x="486" y="1496"/>
                </a:cxn>
                <a:cxn ang="0">
                  <a:pos x="626" y="1433"/>
                </a:cxn>
                <a:cxn ang="0">
                  <a:pos x="754" y="1375"/>
                </a:cxn>
                <a:cxn ang="0">
                  <a:pos x="875" y="1320"/>
                </a:cxn>
                <a:cxn ang="0">
                  <a:pos x="999" y="1264"/>
                </a:cxn>
                <a:cxn ang="0">
                  <a:pos x="1130" y="1205"/>
                </a:cxn>
                <a:cxn ang="0">
                  <a:pos x="1276" y="1140"/>
                </a:cxn>
                <a:cxn ang="0">
                  <a:pos x="1443" y="1064"/>
                </a:cxn>
                <a:cxn ang="0">
                  <a:pos x="1639" y="975"/>
                </a:cxn>
                <a:cxn ang="0">
                  <a:pos x="1870" y="872"/>
                </a:cxn>
                <a:cxn ang="0">
                  <a:pos x="2143" y="749"/>
                </a:cxn>
                <a:cxn ang="0">
                  <a:pos x="2464" y="603"/>
                </a:cxn>
                <a:cxn ang="0">
                  <a:pos x="2841" y="432"/>
                </a:cxn>
                <a:cxn ang="0">
                  <a:pos x="3281" y="234"/>
                </a:cxn>
              </a:cxnLst>
              <a:rect l="0" t="0" r="r" b="b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70" name="Freeform 466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/>
              <a:ahLst/>
              <a:cxnLst>
                <a:cxn ang="0">
                  <a:pos x="3513" y="96"/>
                </a:cxn>
                <a:cxn ang="0">
                  <a:pos x="3508" y="8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2" y="1644"/>
                </a:cxn>
                <a:cxn ang="0">
                  <a:pos x="18" y="1657"/>
                </a:cxn>
                <a:cxn ang="0">
                  <a:pos x="130" y="1627"/>
                </a:cxn>
                <a:cxn ang="0">
                  <a:pos x="315" y="1543"/>
                </a:cxn>
                <a:cxn ang="0">
                  <a:pos x="474" y="1472"/>
                </a:cxn>
                <a:cxn ang="0">
                  <a:pos x="615" y="1408"/>
                </a:cxn>
                <a:cxn ang="0">
                  <a:pos x="743" y="1352"/>
                </a:cxn>
                <a:cxn ang="0">
                  <a:pos x="864" y="1297"/>
                </a:cxn>
                <a:cxn ang="0">
                  <a:pos x="987" y="1241"/>
                </a:cxn>
                <a:cxn ang="0">
                  <a:pos x="1119" y="1182"/>
                </a:cxn>
                <a:cxn ang="0">
                  <a:pos x="1265" y="1116"/>
                </a:cxn>
                <a:cxn ang="0">
                  <a:pos x="1432" y="1042"/>
                </a:cxn>
                <a:cxn ang="0">
                  <a:pos x="1628" y="953"/>
                </a:cxn>
                <a:cxn ang="0">
                  <a:pos x="1859" y="850"/>
                </a:cxn>
                <a:cxn ang="0">
                  <a:pos x="2132" y="726"/>
                </a:cxn>
                <a:cxn ang="0">
                  <a:pos x="2453" y="582"/>
                </a:cxn>
                <a:cxn ang="0">
                  <a:pos x="2830" y="412"/>
                </a:cxn>
                <a:cxn ang="0">
                  <a:pos x="3269" y="214"/>
                </a:cxn>
              </a:cxnLst>
              <a:rect l="0" t="0" r="r" b="b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71" name="Freeform 467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/>
              <a:ahLst/>
              <a:cxnLst>
                <a:cxn ang="0">
                  <a:pos x="3503" y="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13" y="1649"/>
                </a:cxn>
                <a:cxn ang="0">
                  <a:pos x="3503" y="83"/>
                </a:cxn>
              </a:cxnLst>
              <a:rect l="0" t="0" r="r" b="b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72" name="Freeform 468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7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73" name="Freeform 469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/>
              <a:ahLst/>
              <a:cxnLst>
                <a:cxn ang="0">
                  <a:pos x="8" y="1596"/>
                </a:cxn>
                <a:cxn ang="0">
                  <a:pos x="0" y="1577"/>
                </a:cxn>
                <a:cxn ang="0">
                  <a:pos x="3513" y="0"/>
                </a:cxn>
                <a:cxn ang="0">
                  <a:pos x="3529" y="38"/>
                </a:cxn>
                <a:cxn ang="0">
                  <a:pos x="16" y="1614"/>
                </a:cxn>
                <a:cxn ang="0">
                  <a:pos x="8" y="1596"/>
                </a:cxn>
              </a:cxnLst>
              <a:rect l="0" t="0" r="r" b="b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74" name="Freeform 470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19" y="40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2" y="0"/>
                </a:cxn>
                <a:cxn ang="0">
                  <a:pos x="28" y="37"/>
                </a:cxn>
              </a:cxnLst>
              <a:rect l="0" t="0" r="r" b="b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75" name="Freeform 471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6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76" name="Freeform 472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/>
              <a:ahLst/>
              <a:cxnLst>
                <a:cxn ang="0">
                  <a:pos x="8" y="1614"/>
                </a:cxn>
                <a:cxn ang="0">
                  <a:pos x="0" y="1595"/>
                </a:cxn>
                <a:cxn ang="0">
                  <a:pos x="3531" y="0"/>
                </a:cxn>
                <a:cxn ang="0">
                  <a:pos x="3547" y="38"/>
                </a:cxn>
                <a:cxn ang="0">
                  <a:pos x="17" y="1633"/>
                </a:cxn>
                <a:cxn ang="0">
                  <a:pos x="8" y="1614"/>
                </a:cxn>
              </a:cxnLst>
              <a:rect l="0" t="0" r="r" b="b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77" name="Freeform 473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/>
              <a:ahLst/>
              <a:cxnLst>
                <a:cxn ang="0">
                  <a:pos x="29" y="38"/>
                </a:cxn>
                <a:cxn ang="0">
                  <a:pos x="19" y="40"/>
                </a:cxn>
                <a:cxn ang="0">
                  <a:pos x="12" y="38"/>
                </a:cxn>
                <a:cxn ang="0">
                  <a:pos x="6" y="34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29" y="38"/>
                </a:cxn>
              </a:cxnLst>
              <a:rect l="0" t="0" r="r" b="b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78" name="Freeform 474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1"/>
                </a:cxn>
                <a:cxn ang="0">
                  <a:pos x="1031" y="2186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80" y="2058"/>
                </a:cxn>
                <a:cxn ang="0">
                  <a:pos x="745" y="2036"/>
                </a:cxn>
                <a:cxn ang="0">
                  <a:pos x="711" y="2012"/>
                </a:cxn>
                <a:cxn ang="0">
                  <a:pos x="677" y="1988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9" y="1911"/>
                </a:cxn>
                <a:cxn ang="0">
                  <a:pos x="547" y="1884"/>
                </a:cxn>
                <a:cxn ang="0">
                  <a:pos x="515" y="1856"/>
                </a:cxn>
                <a:cxn ang="0">
                  <a:pos x="485" y="1827"/>
                </a:cxn>
                <a:cxn ang="0">
                  <a:pos x="455" y="1797"/>
                </a:cxn>
                <a:cxn ang="0">
                  <a:pos x="426" y="1767"/>
                </a:cxn>
                <a:cxn ang="0">
                  <a:pos x="397" y="1736"/>
                </a:cxn>
                <a:cxn ang="0">
                  <a:pos x="370" y="1705"/>
                </a:cxn>
                <a:cxn ang="0">
                  <a:pos x="342" y="1672"/>
                </a:cxn>
                <a:cxn ang="0">
                  <a:pos x="316" y="1638"/>
                </a:cxn>
                <a:cxn ang="0">
                  <a:pos x="291" y="1604"/>
                </a:cxn>
                <a:cxn ang="0">
                  <a:pos x="267" y="1571"/>
                </a:cxn>
                <a:cxn ang="0">
                  <a:pos x="243" y="1536"/>
                </a:cxn>
                <a:cxn ang="0">
                  <a:pos x="221" y="1500"/>
                </a:cxn>
                <a:cxn ang="0">
                  <a:pos x="199" y="1463"/>
                </a:cxn>
                <a:cxn ang="0">
                  <a:pos x="178" y="1427"/>
                </a:cxn>
                <a:cxn ang="0">
                  <a:pos x="158" y="1389"/>
                </a:cxn>
                <a:cxn ang="0">
                  <a:pos x="140" y="1351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70" y="1164"/>
                </a:cxn>
                <a:cxn ang="0">
                  <a:pos x="49" y="1083"/>
                </a:cxn>
                <a:cxn ang="0">
                  <a:pos x="32" y="997"/>
                </a:cxn>
                <a:cxn ang="0">
                  <a:pos x="19" y="910"/>
                </a:cxn>
                <a:cxn ang="0">
                  <a:pos x="8" y="822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1"/>
                </a:cxn>
                <a:cxn ang="0">
                  <a:pos x="8" y="463"/>
                </a:cxn>
                <a:cxn ang="0">
                  <a:pos x="18" y="375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9" y="136"/>
                </a:cxn>
                <a:cxn ang="0">
                  <a:pos x="94" y="65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79" name="Freeform 475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2"/>
                </a:cxn>
                <a:cxn ang="0">
                  <a:pos x="1030" y="2187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79" y="2058"/>
                </a:cxn>
                <a:cxn ang="0">
                  <a:pos x="745" y="2036"/>
                </a:cxn>
                <a:cxn ang="0">
                  <a:pos x="711" y="2013"/>
                </a:cxn>
                <a:cxn ang="0">
                  <a:pos x="676" y="1989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8" y="1912"/>
                </a:cxn>
                <a:cxn ang="0">
                  <a:pos x="547" y="1884"/>
                </a:cxn>
                <a:cxn ang="0">
                  <a:pos x="515" y="1857"/>
                </a:cxn>
                <a:cxn ang="0">
                  <a:pos x="485" y="1827"/>
                </a:cxn>
                <a:cxn ang="0">
                  <a:pos x="455" y="1798"/>
                </a:cxn>
                <a:cxn ang="0">
                  <a:pos x="425" y="1767"/>
                </a:cxn>
                <a:cxn ang="0">
                  <a:pos x="397" y="1737"/>
                </a:cxn>
                <a:cxn ang="0">
                  <a:pos x="369" y="1705"/>
                </a:cxn>
                <a:cxn ang="0">
                  <a:pos x="342" y="1672"/>
                </a:cxn>
                <a:cxn ang="0">
                  <a:pos x="316" y="1639"/>
                </a:cxn>
                <a:cxn ang="0">
                  <a:pos x="291" y="1605"/>
                </a:cxn>
                <a:cxn ang="0">
                  <a:pos x="266" y="1571"/>
                </a:cxn>
                <a:cxn ang="0">
                  <a:pos x="243" y="1536"/>
                </a:cxn>
                <a:cxn ang="0">
                  <a:pos x="220" y="1500"/>
                </a:cxn>
                <a:cxn ang="0">
                  <a:pos x="199" y="1464"/>
                </a:cxn>
                <a:cxn ang="0">
                  <a:pos x="178" y="1428"/>
                </a:cxn>
                <a:cxn ang="0">
                  <a:pos x="158" y="1390"/>
                </a:cxn>
                <a:cxn ang="0">
                  <a:pos x="140" y="1352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69" y="1164"/>
                </a:cxn>
                <a:cxn ang="0">
                  <a:pos x="49" y="1083"/>
                </a:cxn>
                <a:cxn ang="0">
                  <a:pos x="32" y="998"/>
                </a:cxn>
                <a:cxn ang="0">
                  <a:pos x="18" y="910"/>
                </a:cxn>
                <a:cxn ang="0">
                  <a:pos x="8" y="823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2"/>
                </a:cxn>
                <a:cxn ang="0">
                  <a:pos x="8" y="463"/>
                </a:cxn>
                <a:cxn ang="0">
                  <a:pos x="17" y="376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8" y="136"/>
                </a:cxn>
                <a:cxn ang="0">
                  <a:pos x="94" y="66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80" name="Freeform 476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2" y="0"/>
                </a:cxn>
                <a:cxn ang="0">
                  <a:pos x="69" y="14"/>
                </a:cxn>
                <a:cxn ang="0">
                  <a:pos x="106" y="29"/>
                </a:cxn>
                <a:cxn ang="0">
                  <a:pos x="142" y="44"/>
                </a:cxn>
                <a:cxn ang="0">
                  <a:pos x="179" y="60"/>
                </a:cxn>
                <a:cxn ang="0">
                  <a:pos x="216" y="78"/>
                </a:cxn>
                <a:cxn ang="0">
                  <a:pos x="252" y="96"/>
                </a:cxn>
                <a:cxn ang="0">
                  <a:pos x="287" y="116"/>
                </a:cxn>
                <a:cxn ang="0">
                  <a:pos x="323" y="136"/>
                </a:cxn>
                <a:cxn ang="0">
                  <a:pos x="358" y="159"/>
                </a:cxn>
                <a:cxn ang="0">
                  <a:pos x="392" y="181"/>
                </a:cxn>
                <a:cxn ang="0">
                  <a:pos x="427" y="204"/>
                </a:cxn>
                <a:cxn ang="0">
                  <a:pos x="461" y="228"/>
                </a:cxn>
                <a:cxn ang="0">
                  <a:pos x="494" y="252"/>
                </a:cxn>
                <a:cxn ang="0">
                  <a:pos x="527" y="279"/>
                </a:cxn>
                <a:cxn ang="0">
                  <a:pos x="560" y="305"/>
                </a:cxn>
                <a:cxn ang="0">
                  <a:pos x="591" y="332"/>
                </a:cxn>
                <a:cxn ang="0">
                  <a:pos x="623" y="361"/>
                </a:cxn>
                <a:cxn ang="0">
                  <a:pos x="653" y="389"/>
                </a:cxn>
                <a:cxn ang="0">
                  <a:pos x="683" y="419"/>
                </a:cxn>
                <a:cxn ang="0">
                  <a:pos x="713" y="449"/>
                </a:cxn>
                <a:cxn ang="0">
                  <a:pos x="741" y="481"/>
                </a:cxn>
                <a:cxn ang="0">
                  <a:pos x="769" y="513"/>
                </a:cxn>
                <a:cxn ang="0">
                  <a:pos x="795" y="545"/>
                </a:cxn>
                <a:cxn ang="0">
                  <a:pos x="822" y="578"/>
                </a:cxn>
                <a:cxn ang="0">
                  <a:pos x="846" y="612"/>
                </a:cxn>
                <a:cxn ang="0">
                  <a:pos x="871" y="647"/>
                </a:cxn>
                <a:cxn ang="0">
                  <a:pos x="894" y="681"/>
                </a:cxn>
                <a:cxn ang="0">
                  <a:pos x="917" y="717"/>
                </a:cxn>
                <a:cxn ang="0">
                  <a:pos x="938" y="754"/>
                </a:cxn>
                <a:cxn ang="0">
                  <a:pos x="958" y="791"/>
                </a:cxn>
                <a:cxn ang="0">
                  <a:pos x="978" y="828"/>
                </a:cxn>
                <a:cxn ang="0">
                  <a:pos x="996" y="866"/>
                </a:cxn>
                <a:cxn ang="0">
                  <a:pos x="1026" y="938"/>
                </a:cxn>
                <a:cxn ang="0">
                  <a:pos x="1052" y="1015"/>
                </a:cxn>
                <a:cxn ang="0">
                  <a:pos x="1075" y="1096"/>
                </a:cxn>
                <a:cxn ang="0">
                  <a:pos x="1094" y="1180"/>
                </a:cxn>
                <a:cxn ang="0">
                  <a:pos x="1109" y="1266"/>
                </a:cxn>
                <a:cxn ang="0">
                  <a:pos x="1121" y="1356"/>
                </a:cxn>
                <a:cxn ang="0">
                  <a:pos x="1129" y="1446"/>
                </a:cxn>
                <a:cxn ang="0">
                  <a:pos x="1133" y="1536"/>
                </a:cxn>
                <a:cxn ang="0">
                  <a:pos x="1133" y="1626"/>
                </a:cxn>
                <a:cxn ang="0">
                  <a:pos x="1130" y="1716"/>
                </a:cxn>
                <a:cxn ang="0">
                  <a:pos x="1122" y="1802"/>
                </a:cxn>
                <a:cxn ang="0">
                  <a:pos x="1110" y="1886"/>
                </a:cxn>
                <a:cxn ang="0">
                  <a:pos x="1095" y="1967"/>
                </a:cxn>
                <a:cxn ang="0">
                  <a:pos x="1076" y="2043"/>
                </a:cxn>
                <a:cxn ang="0">
                  <a:pos x="1052" y="2115"/>
                </a:cxn>
                <a:cxn ang="0">
                  <a:pos x="1025" y="2181"/>
                </a:cxn>
                <a:cxn ang="0">
                  <a:pos x="917" y="2127"/>
                </a:cxn>
              </a:cxnLst>
              <a:rect l="0" t="0" r="r" b="b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81" name="Freeform 477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/>
              <a:ahLst/>
              <a:cxnLst>
                <a:cxn ang="0">
                  <a:pos x="918" y="2126"/>
                </a:cxn>
                <a:cxn ang="0">
                  <a:pos x="0" y="130"/>
                </a:cxn>
                <a:cxn ang="0">
                  <a:pos x="33" y="0"/>
                </a:cxn>
                <a:cxn ang="0">
                  <a:pos x="70" y="13"/>
                </a:cxn>
                <a:cxn ang="0">
                  <a:pos x="107" y="28"/>
                </a:cxn>
                <a:cxn ang="0">
                  <a:pos x="143" y="43"/>
                </a:cxn>
                <a:cxn ang="0">
                  <a:pos x="180" y="60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9" y="158"/>
                </a:cxn>
                <a:cxn ang="0">
                  <a:pos x="393" y="180"/>
                </a:cxn>
                <a:cxn ang="0">
                  <a:pos x="428" y="203"/>
                </a:cxn>
                <a:cxn ang="0">
                  <a:pos x="462" y="227"/>
                </a:cxn>
                <a:cxn ang="0">
                  <a:pos x="495" y="252"/>
                </a:cxn>
                <a:cxn ang="0">
                  <a:pos x="528" y="278"/>
                </a:cxn>
                <a:cxn ang="0">
                  <a:pos x="561" y="304"/>
                </a:cxn>
                <a:cxn ang="0">
                  <a:pos x="592" y="332"/>
                </a:cxn>
                <a:cxn ang="0">
                  <a:pos x="624" y="360"/>
                </a:cxn>
                <a:cxn ang="0">
                  <a:pos x="654" y="389"/>
                </a:cxn>
                <a:cxn ang="0">
                  <a:pos x="684" y="418"/>
                </a:cxn>
                <a:cxn ang="0">
                  <a:pos x="714" y="449"/>
                </a:cxn>
                <a:cxn ang="0">
                  <a:pos x="742" y="480"/>
                </a:cxn>
                <a:cxn ang="0">
                  <a:pos x="770" y="512"/>
                </a:cxn>
                <a:cxn ang="0">
                  <a:pos x="796" y="545"/>
                </a:cxn>
                <a:cxn ang="0">
                  <a:pos x="823" y="577"/>
                </a:cxn>
                <a:cxn ang="0">
                  <a:pos x="847" y="611"/>
                </a:cxn>
                <a:cxn ang="0">
                  <a:pos x="872" y="646"/>
                </a:cxn>
                <a:cxn ang="0">
                  <a:pos x="895" y="681"/>
                </a:cxn>
                <a:cxn ang="0">
                  <a:pos x="918" y="717"/>
                </a:cxn>
                <a:cxn ang="0">
                  <a:pos x="939" y="754"/>
                </a:cxn>
                <a:cxn ang="0">
                  <a:pos x="959" y="790"/>
                </a:cxn>
                <a:cxn ang="0">
                  <a:pos x="979" y="827"/>
                </a:cxn>
                <a:cxn ang="0">
                  <a:pos x="997" y="865"/>
                </a:cxn>
                <a:cxn ang="0">
                  <a:pos x="1027" y="937"/>
                </a:cxn>
                <a:cxn ang="0">
                  <a:pos x="1053" y="1014"/>
                </a:cxn>
                <a:cxn ang="0">
                  <a:pos x="1076" y="1095"/>
                </a:cxn>
                <a:cxn ang="0">
                  <a:pos x="1095" y="1179"/>
                </a:cxn>
                <a:cxn ang="0">
                  <a:pos x="1110" y="1266"/>
                </a:cxn>
                <a:cxn ang="0">
                  <a:pos x="1122" y="1355"/>
                </a:cxn>
                <a:cxn ang="0">
                  <a:pos x="1130" y="1445"/>
                </a:cxn>
                <a:cxn ang="0">
                  <a:pos x="1134" y="1536"/>
                </a:cxn>
                <a:cxn ang="0">
                  <a:pos x="1134" y="1625"/>
                </a:cxn>
                <a:cxn ang="0">
                  <a:pos x="1131" y="1715"/>
                </a:cxn>
                <a:cxn ang="0">
                  <a:pos x="1123" y="1801"/>
                </a:cxn>
                <a:cxn ang="0">
                  <a:pos x="1111" y="1886"/>
                </a:cxn>
                <a:cxn ang="0">
                  <a:pos x="1096" y="1966"/>
                </a:cxn>
                <a:cxn ang="0">
                  <a:pos x="1077" y="2043"/>
                </a:cxn>
                <a:cxn ang="0">
                  <a:pos x="1053" y="2115"/>
                </a:cxn>
                <a:cxn ang="0">
                  <a:pos x="1026" y="2180"/>
                </a:cxn>
                <a:cxn ang="0">
                  <a:pos x="918" y="2126"/>
                </a:cxn>
              </a:cxnLst>
              <a:rect l="0" t="0" r="r" b="b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82" name="Freeform 478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/>
              <a:ahLst/>
              <a:cxnLst>
                <a:cxn ang="0">
                  <a:pos x="1404" y="4112"/>
                </a:cxn>
                <a:cxn ang="0">
                  <a:pos x="3622" y="3023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2"/>
                </a:cxn>
              </a:cxnLst>
              <a:rect l="0" t="0" r="r" b="b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83" name="Freeform 479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/>
              <a:ahLst/>
              <a:cxnLst>
                <a:cxn ang="0">
                  <a:pos x="1404" y="4113"/>
                </a:cxn>
                <a:cxn ang="0">
                  <a:pos x="3622" y="3024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3"/>
                </a:cxn>
              </a:cxnLst>
              <a:rect l="0" t="0" r="r" b="b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84" name="Freeform 480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/>
              <a:ahLst/>
              <a:cxnLst>
                <a:cxn ang="0">
                  <a:pos x="1335" y="3913"/>
                </a:cxn>
                <a:cxn ang="0">
                  <a:pos x="3446" y="2878"/>
                </a:cxn>
                <a:cxn ang="0">
                  <a:pos x="2111" y="0"/>
                </a:cxn>
                <a:cxn ang="0">
                  <a:pos x="0" y="942"/>
                </a:cxn>
                <a:cxn ang="0">
                  <a:pos x="1335" y="3913"/>
                </a:cxn>
              </a:cxnLst>
              <a:rect l="0" t="0" r="r" b="b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85" name="Freeform 481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/>
              <a:ahLst/>
              <a:cxnLst>
                <a:cxn ang="0">
                  <a:pos x="431" y="186"/>
                </a:cxn>
                <a:cxn ang="0">
                  <a:pos x="79" y="343"/>
                </a:cxn>
                <a:cxn ang="0">
                  <a:pos x="0" y="157"/>
                </a:cxn>
                <a:cxn ang="0">
                  <a:pos x="352" y="0"/>
                </a:cxn>
                <a:cxn ang="0">
                  <a:pos x="431" y="186"/>
                </a:cxn>
              </a:cxnLst>
              <a:rect l="0" t="0" r="r" b="b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86" name="Freeform 482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/>
              <a:ahLst/>
              <a:cxnLst>
                <a:cxn ang="0">
                  <a:pos x="347" y="126"/>
                </a:cxn>
                <a:cxn ang="0">
                  <a:pos x="53" y="257"/>
                </a:cxn>
                <a:cxn ang="0">
                  <a:pos x="0" y="132"/>
                </a:cxn>
                <a:cxn ang="0">
                  <a:pos x="294" y="0"/>
                </a:cxn>
                <a:cxn ang="0">
                  <a:pos x="347" y="126"/>
                </a:cxn>
              </a:cxnLst>
              <a:rect l="0" t="0" r="r" b="b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87" name="Freeform 483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/>
              <a:ahLst/>
              <a:cxnLst>
                <a:cxn ang="0">
                  <a:pos x="5" y="73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3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4" y="232"/>
                </a:cxn>
                <a:cxn ang="0">
                  <a:pos x="60" y="228"/>
                </a:cxn>
                <a:cxn ang="0">
                  <a:pos x="56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5" y="73"/>
                </a:cxn>
              </a:cxnLst>
              <a:rect l="0" t="0" r="r" b="b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88" name="Freeform 484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2" y="0"/>
                </a:cxn>
                <a:cxn ang="0">
                  <a:pos x="146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4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89" name="Freeform 485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7"/>
                </a:cxn>
                <a:cxn ang="0">
                  <a:pos x="118" y="85"/>
                </a:cxn>
                <a:cxn ang="0">
                  <a:pos x="118" y="95"/>
                </a:cxn>
                <a:cxn ang="0">
                  <a:pos x="116" y="103"/>
                </a:cxn>
                <a:cxn ang="0">
                  <a:pos x="112" y="108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7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7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3" y="1"/>
                </a:cxn>
                <a:cxn ang="0">
                  <a:pos x="88" y="6"/>
                </a:cxn>
              </a:cxnLst>
              <a:rect l="0" t="0" r="r" b="b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90" name="Freeform 486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/>
              <a:ahLst/>
              <a:cxnLst>
                <a:cxn ang="0">
                  <a:pos x="287" y="186"/>
                </a:cxn>
                <a:cxn ang="0">
                  <a:pos x="78" y="280"/>
                </a:cxn>
                <a:cxn ang="0">
                  <a:pos x="0" y="93"/>
                </a:cxn>
                <a:cxn ang="0">
                  <a:pos x="210" y="0"/>
                </a:cxn>
                <a:cxn ang="0">
                  <a:pos x="287" y="186"/>
                </a:cxn>
              </a:cxnLst>
              <a:rect l="0" t="0" r="r" b="b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91" name="Freeform 487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/>
              <a:ahLst/>
              <a:cxnLst>
                <a:cxn ang="0">
                  <a:pos x="227" y="125"/>
                </a:cxn>
                <a:cxn ang="0">
                  <a:pos x="53" y="203"/>
                </a:cxn>
                <a:cxn ang="0">
                  <a:pos x="0" y="78"/>
                </a:cxn>
                <a:cxn ang="0">
                  <a:pos x="175" y="0"/>
                </a:cxn>
                <a:cxn ang="0">
                  <a:pos x="227" y="125"/>
                </a:cxn>
              </a:cxnLst>
              <a:rect l="0" t="0" r="r" b="b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92" name="Freeform 488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/>
              <a:ahLst/>
              <a:cxnLst>
                <a:cxn ang="0">
                  <a:pos x="4" y="72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2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3" y="232"/>
                </a:cxn>
                <a:cxn ang="0">
                  <a:pos x="59" y="227"/>
                </a:cxn>
                <a:cxn ang="0">
                  <a:pos x="55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4" y="72"/>
                </a:cxn>
              </a:cxnLst>
              <a:rect l="0" t="0" r="r" b="b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93" name="Freeform 489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1" y="0"/>
                </a:cxn>
                <a:cxn ang="0">
                  <a:pos x="145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3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94" name="Freeform 490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8"/>
                </a:cxn>
                <a:cxn ang="0">
                  <a:pos x="118" y="86"/>
                </a:cxn>
                <a:cxn ang="0">
                  <a:pos x="119" y="95"/>
                </a:cxn>
                <a:cxn ang="0">
                  <a:pos x="117" y="103"/>
                </a:cxn>
                <a:cxn ang="0">
                  <a:pos x="112" y="109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8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2" y="1"/>
                </a:cxn>
                <a:cxn ang="0">
                  <a:pos x="88" y="6"/>
                </a:cxn>
              </a:cxnLst>
              <a:rect l="0" t="0" r="r" b="b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95" name="Freeform 491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/>
              <a:ahLst/>
              <a:cxnLst>
                <a:cxn ang="0">
                  <a:pos x="50" y="104"/>
                </a:cxn>
                <a:cxn ang="0">
                  <a:pos x="40" y="103"/>
                </a:cxn>
                <a:cxn ang="0">
                  <a:pos x="31" y="99"/>
                </a:cxn>
                <a:cxn ang="0">
                  <a:pos x="23" y="95"/>
                </a:cxn>
                <a:cxn ang="0">
                  <a:pos x="15" y="89"/>
                </a:cxn>
                <a:cxn ang="0">
                  <a:pos x="8" y="80"/>
                </a:cxn>
                <a:cxn ang="0">
                  <a:pos x="4" y="72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1" y="41"/>
                </a:cxn>
                <a:cxn ang="0">
                  <a:pos x="4" y="32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70" y="5"/>
                </a:cxn>
                <a:cxn ang="0">
                  <a:pos x="78" y="9"/>
                </a:cxn>
                <a:cxn ang="0">
                  <a:pos x="86" y="15"/>
                </a:cxn>
                <a:cxn ang="0">
                  <a:pos x="92" y="23"/>
                </a:cxn>
                <a:cxn ang="0">
                  <a:pos x="96" y="32"/>
                </a:cxn>
                <a:cxn ang="0">
                  <a:pos x="99" y="41"/>
                </a:cxn>
                <a:cxn ang="0">
                  <a:pos x="100" y="52"/>
                </a:cxn>
                <a:cxn ang="0">
                  <a:pos x="99" y="62"/>
                </a:cxn>
                <a:cxn ang="0">
                  <a:pos x="96" y="72"/>
                </a:cxn>
                <a:cxn ang="0">
                  <a:pos x="92" y="80"/>
                </a:cxn>
                <a:cxn ang="0">
                  <a:pos x="86" y="89"/>
                </a:cxn>
                <a:cxn ang="0">
                  <a:pos x="78" y="95"/>
                </a:cxn>
                <a:cxn ang="0">
                  <a:pos x="70" y="99"/>
                </a:cxn>
                <a:cxn ang="0">
                  <a:pos x="60" y="103"/>
                </a:cxn>
                <a:cxn ang="0">
                  <a:pos x="50" y="104"/>
                </a:cxn>
              </a:cxnLst>
              <a:rect l="0" t="0" r="r" b="b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96" name="Freeform 492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39" y="102"/>
                </a:cxn>
                <a:cxn ang="0">
                  <a:pos x="30" y="99"/>
                </a:cxn>
                <a:cxn ang="0">
                  <a:pos x="22" y="95"/>
                </a:cxn>
                <a:cxn ang="0">
                  <a:pos x="14" y="88"/>
                </a:cxn>
                <a:cxn ang="0">
                  <a:pos x="8" y="80"/>
                </a:cxn>
                <a:cxn ang="0">
                  <a:pos x="4" y="71"/>
                </a:cxn>
                <a:cxn ang="0">
                  <a:pos x="1" y="62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4" y="31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8"/>
                </a:cxn>
                <a:cxn ang="0">
                  <a:pos x="30" y="4"/>
                </a:cxn>
                <a:cxn ang="0">
                  <a:pos x="39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9" y="4"/>
                </a:cxn>
                <a:cxn ang="0">
                  <a:pos x="77" y="8"/>
                </a:cxn>
                <a:cxn ang="0">
                  <a:pos x="85" y="15"/>
                </a:cxn>
                <a:cxn ang="0">
                  <a:pos x="91" y="23"/>
                </a:cxn>
                <a:cxn ang="0">
                  <a:pos x="96" y="31"/>
                </a:cxn>
                <a:cxn ang="0">
                  <a:pos x="99" y="41"/>
                </a:cxn>
                <a:cxn ang="0">
                  <a:pos x="100" y="51"/>
                </a:cxn>
                <a:cxn ang="0">
                  <a:pos x="99" y="62"/>
                </a:cxn>
                <a:cxn ang="0">
                  <a:pos x="96" y="71"/>
                </a:cxn>
                <a:cxn ang="0">
                  <a:pos x="91" y="80"/>
                </a:cxn>
                <a:cxn ang="0">
                  <a:pos x="85" y="88"/>
                </a:cxn>
                <a:cxn ang="0">
                  <a:pos x="77" y="95"/>
                </a:cxn>
                <a:cxn ang="0">
                  <a:pos x="69" y="99"/>
                </a:cxn>
                <a:cxn ang="0">
                  <a:pos x="60" y="102"/>
                </a:cxn>
                <a:cxn ang="0">
                  <a:pos x="50" y="103"/>
                </a:cxn>
              </a:cxnLst>
              <a:rect l="0" t="0" r="r" b="b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97" name="Freeform 493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/>
              <a:ahLst/>
              <a:cxnLst>
                <a:cxn ang="0">
                  <a:pos x="28" y="57"/>
                </a:cxn>
                <a:cxn ang="0">
                  <a:pos x="16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7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9"/>
                </a:cxn>
                <a:cxn ang="0">
                  <a:pos x="39" y="55"/>
                </a:cxn>
                <a:cxn ang="0">
                  <a:pos x="28" y="57"/>
                </a:cxn>
              </a:cxnLst>
              <a:rect l="0" t="0" r="r" b="b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98" name="Freeform 494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17" y="54"/>
                </a:cxn>
                <a:cxn ang="0">
                  <a:pos x="9" y="48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6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8"/>
                </a:cxn>
                <a:cxn ang="0">
                  <a:pos x="39" y="54"/>
                </a:cxn>
                <a:cxn ang="0">
                  <a:pos x="28" y="56"/>
                </a:cxn>
              </a:cxnLst>
              <a:rect l="0" t="0" r="r" b="b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99" name="Freeform 495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0" y="222"/>
                </a:cxn>
                <a:cxn ang="0">
                  <a:pos x="125" y="522"/>
                </a:cxn>
                <a:cxn ang="0">
                  <a:pos x="624" y="301"/>
                </a:cxn>
                <a:cxn ang="0">
                  <a:pos x="498" y="0"/>
                </a:cxn>
              </a:cxnLst>
              <a:rect l="0" t="0" r="r" b="b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00" name="Freeform 496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211"/>
                </a:cxn>
                <a:cxn ang="0">
                  <a:pos x="114" y="484"/>
                </a:cxn>
                <a:cxn ang="0">
                  <a:pos x="589" y="273"/>
                </a:cxn>
                <a:cxn ang="0">
                  <a:pos x="474" y="0"/>
                </a:cxn>
              </a:cxnLst>
              <a:rect l="0" t="0" r="r" b="b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01" name="Freeform 497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0" y="211"/>
                </a:cxn>
                <a:cxn ang="0">
                  <a:pos x="108" y="471"/>
                </a:cxn>
                <a:cxn ang="0">
                  <a:pos x="583" y="260"/>
                </a:cxn>
                <a:cxn ang="0">
                  <a:pos x="473" y="0"/>
                </a:cxn>
              </a:cxnLst>
              <a:rect l="0" t="0" r="r" b="b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02" name="Freeform 498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/>
              <a:ahLst/>
              <a:cxnLst>
                <a:cxn ang="0">
                  <a:pos x="159" y="223"/>
                </a:cxn>
                <a:cxn ang="0">
                  <a:pos x="137" y="231"/>
                </a:cxn>
                <a:cxn ang="0">
                  <a:pos x="115" y="234"/>
                </a:cxn>
                <a:cxn ang="0">
                  <a:pos x="93" y="232"/>
                </a:cxn>
                <a:cxn ang="0">
                  <a:pos x="73" y="225"/>
                </a:cxn>
                <a:cxn ang="0">
                  <a:pos x="54" y="215"/>
                </a:cxn>
                <a:cxn ang="0">
                  <a:pos x="36" y="201"/>
                </a:cxn>
                <a:cxn ang="0">
                  <a:pos x="22" y="184"/>
                </a:cxn>
                <a:cxn ang="0">
                  <a:pos x="11" y="163"/>
                </a:cxn>
                <a:cxn ang="0">
                  <a:pos x="4" y="141"/>
                </a:cxn>
                <a:cxn ang="0">
                  <a:pos x="0" y="118"/>
                </a:cxn>
                <a:cxn ang="0">
                  <a:pos x="3" y="96"/>
                </a:cxn>
                <a:cxn ang="0">
                  <a:pos x="9" y="74"/>
                </a:cxn>
                <a:cxn ang="0">
                  <a:pos x="19" y="55"/>
                </a:cxn>
                <a:cxn ang="0">
                  <a:pos x="32" y="37"/>
                </a:cxn>
                <a:cxn ang="0">
                  <a:pos x="48" y="22"/>
                </a:cxn>
                <a:cxn ang="0">
                  <a:pos x="69" y="10"/>
                </a:cxn>
                <a:cxn ang="0">
                  <a:pos x="90" y="3"/>
                </a:cxn>
                <a:cxn ang="0">
                  <a:pos x="113" y="0"/>
                </a:cxn>
                <a:cxn ang="0">
                  <a:pos x="134" y="2"/>
                </a:cxn>
                <a:cxn ang="0">
                  <a:pos x="156" y="8"/>
                </a:cxn>
                <a:cxn ang="0">
                  <a:pos x="174" y="19"/>
                </a:cxn>
                <a:cxn ang="0">
                  <a:pos x="191" y="32"/>
                </a:cxn>
                <a:cxn ang="0">
                  <a:pos x="206" y="49"/>
                </a:cxn>
                <a:cxn ang="0">
                  <a:pos x="217" y="70"/>
                </a:cxn>
                <a:cxn ang="0">
                  <a:pos x="224" y="93"/>
                </a:cxn>
                <a:cxn ang="0">
                  <a:pos x="227" y="116"/>
                </a:cxn>
                <a:cxn ang="0">
                  <a:pos x="225" y="138"/>
                </a:cxn>
                <a:cxn ang="0">
                  <a:pos x="219" y="159"/>
                </a:cxn>
                <a:cxn ang="0">
                  <a:pos x="209" y="179"/>
                </a:cxn>
                <a:cxn ang="0">
                  <a:pos x="195" y="197"/>
                </a:cxn>
                <a:cxn ang="0">
                  <a:pos x="179" y="212"/>
                </a:cxn>
                <a:cxn ang="0">
                  <a:pos x="159" y="223"/>
                </a:cxn>
              </a:cxnLst>
              <a:rect l="0" t="0" r="r" b="b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03" name="Freeform 499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/>
              <a:ahLst/>
              <a:cxnLst>
                <a:cxn ang="0">
                  <a:pos x="146" y="206"/>
                </a:cxn>
                <a:cxn ang="0">
                  <a:pos x="125" y="212"/>
                </a:cxn>
                <a:cxn ang="0">
                  <a:pos x="105" y="214"/>
                </a:cxn>
                <a:cxn ang="0">
                  <a:pos x="84" y="212"/>
                </a:cxn>
                <a:cxn ang="0">
                  <a:pos x="66" y="206"/>
                </a:cxn>
                <a:cxn ang="0">
                  <a:pos x="48" y="196"/>
                </a:cxn>
                <a:cxn ang="0">
                  <a:pos x="31" y="183"/>
                </a:cxn>
                <a:cxn ang="0">
                  <a:pos x="18" y="168"/>
                </a:cxn>
                <a:cxn ang="0">
                  <a:pos x="8" y="149"/>
                </a:cxn>
                <a:cxn ang="0">
                  <a:pos x="2" y="129"/>
                </a:cxn>
                <a:cxn ang="0">
                  <a:pos x="0" y="108"/>
                </a:cxn>
                <a:cxn ang="0">
                  <a:pos x="2" y="86"/>
                </a:cxn>
                <a:cxn ang="0">
                  <a:pos x="8" y="67"/>
                </a:cxn>
                <a:cxn ang="0">
                  <a:pos x="17" y="49"/>
                </a:cxn>
                <a:cxn ang="0">
                  <a:pos x="29" y="33"/>
                </a:cxn>
                <a:cxn ang="0">
                  <a:pos x="45" y="19"/>
                </a:cxn>
                <a:cxn ang="0">
                  <a:pos x="63" y="8"/>
                </a:cxn>
                <a:cxn ang="0">
                  <a:pos x="83" y="2"/>
                </a:cxn>
                <a:cxn ang="0">
                  <a:pos x="104" y="0"/>
                </a:cxn>
                <a:cxn ang="0">
                  <a:pos x="123" y="2"/>
                </a:cxn>
                <a:cxn ang="0">
                  <a:pos x="142" y="7"/>
                </a:cxn>
                <a:cxn ang="0">
                  <a:pos x="161" y="17"/>
                </a:cxn>
                <a:cxn ang="0">
                  <a:pos x="176" y="30"/>
                </a:cxn>
                <a:cxn ang="0">
                  <a:pos x="189" y="45"/>
                </a:cxn>
                <a:cxn ang="0">
                  <a:pos x="200" y="63"/>
                </a:cxn>
                <a:cxn ang="0">
                  <a:pos x="206" y="84"/>
                </a:cxn>
                <a:cxn ang="0">
                  <a:pos x="208" y="105"/>
                </a:cxn>
                <a:cxn ang="0">
                  <a:pos x="206" y="127"/>
                </a:cxn>
                <a:cxn ang="0">
                  <a:pos x="201" y="147"/>
                </a:cxn>
                <a:cxn ang="0">
                  <a:pos x="191" y="164"/>
                </a:cxn>
                <a:cxn ang="0">
                  <a:pos x="179" y="181"/>
                </a:cxn>
                <a:cxn ang="0">
                  <a:pos x="164" y="195"/>
                </a:cxn>
                <a:cxn ang="0">
                  <a:pos x="146" y="206"/>
                </a:cxn>
              </a:cxnLst>
              <a:rect l="0" t="0" r="r" b="b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04" name="Freeform 500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31" y="187"/>
                </a:cxn>
                <a:cxn ang="0">
                  <a:pos x="113" y="193"/>
                </a:cxn>
                <a:cxn ang="0">
                  <a:pos x="95" y="194"/>
                </a:cxn>
                <a:cxn ang="0">
                  <a:pos x="76" y="192"/>
                </a:cxn>
                <a:cxn ang="0">
                  <a:pos x="59" y="187"/>
                </a:cxn>
                <a:cxn ang="0">
                  <a:pos x="44" y="178"/>
                </a:cxn>
                <a:cxn ang="0">
                  <a:pos x="29" y="167"/>
                </a:cxn>
                <a:cxn ang="0">
                  <a:pos x="17" y="152"/>
                </a:cxn>
                <a:cxn ang="0">
                  <a:pos x="8" y="135"/>
                </a:cxn>
                <a:cxn ang="0">
                  <a:pos x="2" y="116"/>
                </a:cxn>
                <a:cxn ang="0">
                  <a:pos x="0" y="97"/>
                </a:cxn>
                <a:cxn ang="0">
                  <a:pos x="2" y="79"/>
                </a:cxn>
                <a:cxn ang="0">
                  <a:pos x="7" y="61"/>
                </a:cxn>
                <a:cxn ang="0">
                  <a:pos x="15" y="45"/>
                </a:cxn>
                <a:cxn ang="0">
                  <a:pos x="26" y="30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5" y="1"/>
                </a:cxn>
                <a:cxn ang="0">
                  <a:pos x="95" y="0"/>
                </a:cxn>
                <a:cxn ang="0">
                  <a:pos x="112" y="1"/>
                </a:cxn>
                <a:cxn ang="0">
                  <a:pos x="130" y="7"/>
                </a:cxn>
                <a:cxn ang="0">
                  <a:pos x="146" y="15"/>
                </a:cxn>
                <a:cxn ang="0">
                  <a:pos x="160" y="27"/>
                </a:cxn>
                <a:cxn ang="0">
                  <a:pos x="172" y="41"/>
                </a:cxn>
                <a:cxn ang="0">
                  <a:pos x="181" y="58"/>
                </a:cxn>
                <a:cxn ang="0">
                  <a:pos x="187" y="77"/>
                </a:cxn>
                <a:cxn ang="0">
                  <a:pos x="189" y="96"/>
                </a:cxn>
                <a:cxn ang="0">
                  <a:pos x="188" y="114"/>
                </a:cxn>
                <a:cxn ang="0">
                  <a:pos x="182" y="132"/>
                </a:cxn>
                <a:cxn ang="0">
                  <a:pos x="174" y="149"/>
                </a:cxn>
                <a:cxn ang="0">
                  <a:pos x="163" y="165"/>
                </a:cxn>
                <a:cxn ang="0">
                  <a:pos x="149" y="177"/>
                </a:cxn>
                <a:cxn ang="0">
                  <a:pos x="131" y="187"/>
                </a:cxn>
              </a:cxnLst>
              <a:rect l="0" t="0" r="r" b="b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05" name="Freeform 501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20" y="170"/>
                </a:cxn>
                <a:cxn ang="0">
                  <a:pos x="104" y="175"/>
                </a:cxn>
                <a:cxn ang="0">
                  <a:pos x="87" y="177"/>
                </a:cxn>
                <a:cxn ang="0">
                  <a:pos x="70" y="176"/>
                </a:cxn>
                <a:cxn ang="0">
                  <a:pos x="54" y="171"/>
                </a:cxn>
                <a:cxn ang="0">
                  <a:pos x="40" y="163"/>
                </a:cxn>
                <a:cxn ang="0">
                  <a:pos x="27" y="152"/>
                </a:cxn>
                <a:cxn ang="0">
                  <a:pos x="15" y="139"/>
                </a:cxn>
                <a:cxn ang="0">
                  <a:pos x="7" y="124"/>
                </a:cxn>
                <a:cxn ang="0">
                  <a:pos x="2" y="107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7" y="56"/>
                </a:cxn>
                <a:cxn ang="0">
                  <a:pos x="14" y="41"/>
                </a:cxn>
                <a:cxn ang="0">
                  <a:pos x="25" y="28"/>
                </a:cxn>
                <a:cxn ang="0">
                  <a:pos x="37" y="16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7" y="7"/>
                </a:cxn>
                <a:cxn ang="0">
                  <a:pos x="132" y="15"/>
                </a:cxn>
                <a:cxn ang="0">
                  <a:pos x="145" y="25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5"/>
                </a:cxn>
                <a:cxn ang="0">
                  <a:pos x="165" y="121"/>
                </a:cxn>
                <a:cxn ang="0">
                  <a:pos x="158" y="136"/>
                </a:cxn>
                <a:cxn ang="0">
                  <a:pos x="148" y="150"/>
                </a:cxn>
                <a:cxn ang="0">
                  <a:pos x="136" y="162"/>
                </a:cxn>
                <a:cxn ang="0">
                  <a:pos x="120" y="170"/>
                </a:cxn>
              </a:cxnLst>
              <a:rect l="0" t="0" r="r" b="b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06" name="Freeform 502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/>
              <a:ahLst/>
              <a:cxnLst>
                <a:cxn ang="0">
                  <a:pos x="106" y="149"/>
                </a:cxn>
                <a:cxn ang="0">
                  <a:pos x="92" y="155"/>
                </a:cxn>
                <a:cxn ang="0">
                  <a:pos x="77" y="156"/>
                </a:cxn>
                <a:cxn ang="0">
                  <a:pos x="63" y="155"/>
                </a:cxn>
                <a:cxn ang="0">
                  <a:pos x="48" y="150"/>
                </a:cxn>
                <a:cxn ang="0">
                  <a:pos x="35" y="143"/>
                </a:cxn>
                <a:cxn ang="0">
                  <a:pos x="24" y="133"/>
                </a:cxn>
                <a:cxn ang="0">
                  <a:pos x="14" y="122"/>
                </a:cxn>
                <a:cxn ang="0">
                  <a:pos x="6" y="108"/>
                </a:cxn>
                <a:cxn ang="0">
                  <a:pos x="2" y="93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9"/>
                </a:cxn>
                <a:cxn ang="0">
                  <a:pos x="13" y="35"/>
                </a:cxn>
                <a:cxn ang="0">
                  <a:pos x="22" y="24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0" y="1"/>
                </a:cxn>
                <a:cxn ang="0">
                  <a:pos x="76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8" y="11"/>
                </a:cxn>
                <a:cxn ang="0">
                  <a:pos x="129" y="21"/>
                </a:cxn>
                <a:cxn ang="0">
                  <a:pos x="139" y="32"/>
                </a:cxn>
                <a:cxn ang="0">
                  <a:pos x="146" y="46"/>
                </a:cxn>
                <a:cxn ang="0">
                  <a:pos x="150" y="61"/>
                </a:cxn>
                <a:cxn ang="0">
                  <a:pos x="152" y="77"/>
                </a:cxn>
                <a:cxn ang="0">
                  <a:pos x="151" y="91"/>
                </a:cxn>
                <a:cxn ang="0">
                  <a:pos x="147" y="106"/>
                </a:cxn>
                <a:cxn ang="0">
                  <a:pos x="140" y="120"/>
                </a:cxn>
                <a:cxn ang="0">
                  <a:pos x="131" y="131"/>
                </a:cxn>
                <a:cxn ang="0">
                  <a:pos x="120" y="142"/>
                </a:cxn>
                <a:cxn ang="0">
                  <a:pos x="106" y="149"/>
                </a:cxn>
              </a:cxnLst>
              <a:rect l="0" t="0" r="r" b="b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07" name="Freeform 503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/>
              <a:ahLst/>
              <a:cxnLst>
                <a:cxn ang="0">
                  <a:pos x="93" y="134"/>
                </a:cxn>
                <a:cxn ang="0">
                  <a:pos x="80" y="138"/>
                </a:cxn>
                <a:cxn ang="0">
                  <a:pos x="68" y="139"/>
                </a:cxn>
                <a:cxn ang="0">
                  <a:pos x="55" y="138"/>
                </a:cxn>
                <a:cxn ang="0">
                  <a:pos x="42" y="134"/>
                </a:cxn>
                <a:cxn ang="0">
                  <a:pos x="30" y="127"/>
                </a:cxn>
                <a:cxn ang="0">
                  <a:pos x="20" y="119"/>
                </a:cxn>
                <a:cxn ang="0">
                  <a:pos x="12" y="109"/>
                </a:cxn>
                <a:cxn ang="0">
                  <a:pos x="5" y="97"/>
                </a:cxn>
                <a:cxn ang="0">
                  <a:pos x="1" y="83"/>
                </a:cxn>
                <a:cxn ang="0">
                  <a:pos x="0" y="70"/>
                </a:cxn>
                <a:cxn ang="0">
                  <a:pos x="1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5"/>
                </a:cxn>
                <a:cxn ang="0">
                  <a:pos x="54" y="1"/>
                </a:cxn>
                <a:cxn ang="0">
                  <a:pos x="66" y="0"/>
                </a:cxn>
                <a:cxn ang="0">
                  <a:pos x="79" y="1"/>
                </a:cxn>
                <a:cxn ang="0">
                  <a:pos x="91" y="5"/>
                </a:cxn>
                <a:cxn ang="0">
                  <a:pos x="104" y="11"/>
                </a:cxn>
                <a:cxn ang="0">
                  <a:pos x="114" y="20"/>
                </a:cxn>
                <a:cxn ang="0">
                  <a:pos x="122" y="29"/>
                </a:cxn>
                <a:cxn ang="0">
                  <a:pos x="129" y="42"/>
                </a:cxn>
                <a:cxn ang="0">
                  <a:pos x="133" y="56"/>
                </a:cxn>
                <a:cxn ang="0">
                  <a:pos x="134" y="68"/>
                </a:cxn>
                <a:cxn ang="0">
                  <a:pos x="133" y="82"/>
                </a:cxn>
                <a:cxn ang="0">
                  <a:pos x="129" y="95"/>
                </a:cxn>
                <a:cxn ang="0">
                  <a:pos x="123" y="107"/>
                </a:cxn>
                <a:cxn ang="0">
                  <a:pos x="115" y="118"/>
                </a:cxn>
                <a:cxn ang="0">
                  <a:pos x="106" y="126"/>
                </a:cxn>
                <a:cxn ang="0">
                  <a:pos x="93" y="134"/>
                </a:cxn>
              </a:cxnLst>
              <a:rect l="0" t="0" r="r" b="b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08" name="Freeform 504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8" y="31"/>
                </a:cxn>
                <a:cxn ang="0">
                  <a:pos x="14" y="33"/>
                </a:cxn>
                <a:cxn ang="0">
                  <a:pos x="21" y="32"/>
                </a:cxn>
                <a:cxn ang="0">
                  <a:pos x="11" y="0"/>
                </a:cxn>
              </a:cxnLst>
              <a:rect l="0" t="0" r="r" b="b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09" name="Freeform 505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40" y="12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39" y="37"/>
                </a:cxn>
                <a:cxn ang="0">
                  <a:pos x="36" y="43"/>
                </a:cxn>
                <a:cxn ang="0">
                  <a:pos x="30" y="49"/>
                </a:cxn>
                <a:cxn ang="0">
                  <a:pos x="21" y="57"/>
                </a:cxn>
                <a:cxn ang="0">
                  <a:pos x="12" y="61"/>
                </a:cxn>
                <a:cxn ang="0">
                  <a:pos x="0" y="66"/>
                </a:cxn>
                <a:cxn ang="0">
                  <a:pos x="10" y="98"/>
                </a:cxn>
                <a:cxn ang="0">
                  <a:pos x="26" y="92"/>
                </a:cxn>
                <a:cxn ang="0">
                  <a:pos x="39" y="84"/>
                </a:cxn>
                <a:cxn ang="0">
                  <a:pos x="50" y="74"/>
                </a:cxn>
                <a:cxn ang="0">
                  <a:pos x="63" y="64"/>
                </a:cxn>
                <a:cxn ang="0">
                  <a:pos x="70" y="49"/>
                </a:cxn>
                <a:cxn ang="0">
                  <a:pos x="75" y="34"/>
                </a:cxn>
                <a:cxn ang="0">
                  <a:pos x="75" y="18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40" y="12"/>
                </a:cxn>
              </a:cxnLst>
              <a:rect l="0" t="0" r="r" b="b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10" name="Freeform 506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/>
              <a:ahLst/>
              <a:cxnLst>
                <a:cxn ang="0">
                  <a:pos x="20" y="43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6" y="35"/>
                </a:cxn>
                <a:cxn ang="0">
                  <a:pos x="45" y="33"/>
                </a:cxn>
                <a:cxn ang="0">
                  <a:pos x="54" y="33"/>
                </a:cxn>
                <a:cxn ang="0">
                  <a:pos x="62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49"/>
                </a:cxn>
                <a:cxn ang="0">
                  <a:pos x="108" y="37"/>
                </a:cxn>
                <a:cxn ang="0">
                  <a:pos x="98" y="22"/>
                </a:cxn>
                <a:cxn ang="0">
                  <a:pos x="87" y="11"/>
                </a:cxn>
                <a:cxn ang="0">
                  <a:pos x="74" y="4"/>
                </a:cxn>
                <a:cxn ang="0">
                  <a:pos x="58" y="0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3" y="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0" y="43"/>
                </a:cxn>
              </a:cxnLst>
              <a:rect l="0" t="0" r="r" b="b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11" name="Freeform 507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/>
              <a:ahLst/>
              <a:cxnLst>
                <a:cxn ang="0">
                  <a:pos x="36" y="112"/>
                </a:cxn>
                <a:cxn ang="0">
                  <a:pos x="36" y="112"/>
                </a:cxn>
                <a:cxn ang="0">
                  <a:pos x="33" y="104"/>
                </a:cxn>
                <a:cxn ang="0">
                  <a:pos x="32" y="95"/>
                </a:cxn>
                <a:cxn ang="0">
                  <a:pos x="34" y="83"/>
                </a:cxn>
                <a:cxn ang="0">
                  <a:pos x="38" y="69"/>
                </a:cxn>
                <a:cxn ang="0">
                  <a:pos x="44" y="58"/>
                </a:cxn>
                <a:cxn ang="0">
                  <a:pos x="52" y="44"/>
                </a:cxn>
                <a:cxn ang="0">
                  <a:pos x="60" y="34"/>
                </a:cxn>
                <a:cxn ang="0">
                  <a:pos x="69" y="25"/>
                </a:cxn>
                <a:cxn ang="0">
                  <a:pos x="49" y="0"/>
                </a:cxn>
                <a:cxn ang="0">
                  <a:pos x="37" y="11"/>
                </a:cxn>
                <a:cxn ang="0">
                  <a:pos x="25" y="25"/>
                </a:cxn>
                <a:cxn ang="0">
                  <a:pos x="16" y="41"/>
                </a:cxn>
                <a:cxn ang="0">
                  <a:pos x="8" y="57"/>
                </a:cxn>
                <a:cxn ang="0">
                  <a:pos x="2" y="75"/>
                </a:cxn>
                <a:cxn ang="0">
                  <a:pos x="0" y="92"/>
                </a:cxn>
                <a:cxn ang="0">
                  <a:pos x="1" y="112"/>
                </a:cxn>
                <a:cxn ang="0">
                  <a:pos x="8" y="129"/>
                </a:cxn>
                <a:cxn ang="0">
                  <a:pos x="8" y="129"/>
                </a:cxn>
                <a:cxn ang="0">
                  <a:pos x="36" y="112"/>
                </a:cxn>
              </a:cxnLst>
              <a:rect l="0" t="0" r="r" b="b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12" name="Freeform 508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3" y="43"/>
                </a:cxn>
                <a:cxn ang="0">
                  <a:pos x="72" y="42"/>
                </a:cxn>
                <a:cxn ang="0">
                  <a:pos x="62" y="36"/>
                </a:cxn>
                <a:cxn ang="0">
                  <a:pos x="52" y="30"/>
                </a:cxn>
                <a:cxn ang="0">
                  <a:pos x="43" y="23"/>
                </a:cxn>
                <a:cxn ang="0">
                  <a:pos x="35" y="13"/>
                </a:cxn>
                <a:cxn ang="0">
                  <a:pos x="28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0" y="46"/>
                </a:cxn>
                <a:cxn ang="0">
                  <a:pos x="33" y="57"/>
                </a:cxn>
                <a:cxn ang="0">
                  <a:pos x="48" y="66"/>
                </a:cxn>
                <a:cxn ang="0">
                  <a:pos x="64" y="73"/>
                </a:cxn>
                <a:cxn ang="0">
                  <a:pos x="81" y="76"/>
                </a:cxn>
                <a:cxn ang="0">
                  <a:pos x="98" y="76"/>
                </a:cxn>
                <a:cxn ang="0">
                  <a:pos x="117" y="72"/>
                </a:cxn>
                <a:cxn ang="0">
                  <a:pos x="117" y="72"/>
                </a:cxn>
                <a:cxn ang="0">
                  <a:pos x="107" y="41"/>
                </a:cxn>
              </a:cxnLst>
              <a:rect l="0" t="0" r="r" b="b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13" name="Freeform 509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8"/>
                </a:cxn>
                <a:cxn ang="0">
                  <a:pos x="44" y="15"/>
                </a:cxn>
                <a:cxn ang="0">
                  <a:pos x="40" y="24"/>
                </a:cxn>
                <a:cxn ang="0">
                  <a:pos x="35" y="32"/>
                </a:cxn>
                <a:cxn ang="0">
                  <a:pos x="28" y="39"/>
                </a:cxn>
                <a:cxn ang="0">
                  <a:pos x="21" y="46"/>
                </a:cxn>
                <a:cxn ang="0">
                  <a:pos x="11" y="52"/>
                </a:cxn>
                <a:cxn ang="0">
                  <a:pos x="0" y="57"/>
                </a:cxn>
                <a:cxn ang="0">
                  <a:pos x="10" y="88"/>
                </a:cxn>
                <a:cxn ang="0">
                  <a:pos x="25" y="82"/>
                </a:cxn>
                <a:cxn ang="0">
                  <a:pos x="40" y="73"/>
                </a:cxn>
                <a:cxn ang="0">
                  <a:pos x="51" y="64"/>
                </a:cxn>
                <a:cxn ang="0">
                  <a:pos x="61" y="53"/>
                </a:cxn>
                <a:cxn ang="0">
                  <a:pos x="68" y="41"/>
                </a:cxn>
                <a:cxn ang="0">
                  <a:pos x="74" y="28"/>
                </a:cxn>
                <a:cxn ang="0">
                  <a:pos x="78" y="14"/>
                </a:cxn>
                <a:cxn ang="0">
                  <a:pos x="79" y="2"/>
                </a:cxn>
                <a:cxn ang="0">
                  <a:pos x="47" y="0"/>
                </a:cxn>
              </a:cxnLst>
              <a:rect l="0" t="0" r="r" b="b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14" name="Freeform 510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31" y="11"/>
                </a:cxn>
                <a:cxn ang="0">
                  <a:pos x="28" y="6"/>
                </a:cxn>
                <a:cxn ang="0">
                  <a:pos x="23" y="3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6" y="4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32" y="18"/>
                </a:cxn>
              </a:cxnLst>
              <a:rect l="0" t="0" r="r" b="b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15" name="Freeform 511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9" y="30"/>
                </a:cxn>
                <a:cxn ang="0">
                  <a:pos x="15" y="32"/>
                </a:cxn>
                <a:cxn ang="0">
                  <a:pos x="22" y="31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16" name="Freeform 512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39" y="12"/>
                </a:cxn>
                <a:cxn ang="0">
                  <a:pos x="41" y="22"/>
                </a:cxn>
                <a:cxn ang="0">
                  <a:pos x="41" y="30"/>
                </a:cxn>
                <a:cxn ang="0">
                  <a:pos x="38" y="37"/>
                </a:cxn>
                <a:cxn ang="0">
                  <a:pos x="35" y="43"/>
                </a:cxn>
                <a:cxn ang="0">
                  <a:pos x="28" y="51"/>
                </a:cxn>
                <a:cxn ang="0">
                  <a:pos x="20" y="58"/>
                </a:cxn>
                <a:cxn ang="0">
                  <a:pos x="11" y="62"/>
                </a:cxn>
                <a:cxn ang="0">
                  <a:pos x="0" y="68"/>
                </a:cxn>
                <a:cxn ang="0">
                  <a:pos x="10" y="99"/>
                </a:cxn>
                <a:cxn ang="0">
                  <a:pos x="25" y="94"/>
                </a:cxn>
                <a:cxn ang="0">
                  <a:pos x="38" y="85"/>
                </a:cxn>
                <a:cxn ang="0">
                  <a:pos x="51" y="76"/>
                </a:cxn>
                <a:cxn ang="0">
                  <a:pos x="62" y="64"/>
                </a:cxn>
                <a:cxn ang="0">
                  <a:pos x="69" y="52"/>
                </a:cxn>
                <a:cxn ang="0">
                  <a:pos x="74" y="36"/>
                </a:cxn>
                <a:cxn ang="0">
                  <a:pos x="74" y="18"/>
                </a:cxn>
                <a:cxn ang="0">
                  <a:pos x="70" y="1"/>
                </a:cxn>
                <a:cxn ang="0">
                  <a:pos x="70" y="0"/>
                </a:cxn>
                <a:cxn ang="0">
                  <a:pos x="39" y="13"/>
                </a:cxn>
              </a:cxnLst>
              <a:rect l="0" t="0" r="r" b="b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17" name="Freeform 513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7" y="35"/>
                </a:cxn>
                <a:cxn ang="0">
                  <a:pos x="46" y="34"/>
                </a:cxn>
                <a:cxn ang="0">
                  <a:pos x="54" y="34"/>
                </a:cxn>
                <a:cxn ang="0">
                  <a:pos x="61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50"/>
                </a:cxn>
                <a:cxn ang="0">
                  <a:pos x="108" y="37"/>
                </a:cxn>
                <a:cxn ang="0">
                  <a:pos x="99" y="22"/>
                </a:cxn>
                <a:cxn ang="0">
                  <a:pos x="88" y="12"/>
                </a:cxn>
                <a:cxn ang="0">
                  <a:pos x="73" y="4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26" y="3"/>
                </a:cxn>
                <a:cxn ang="0">
                  <a:pos x="13" y="1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20" y="44"/>
                </a:cxn>
              </a:cxnLst>
              <a:rect l="0" t="0" r="r" b="b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18" name="Freeform 514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/>
              <a:ahLst/>
              <a:cxnLst>
                <a:cxn ang="0">
                  <a:pos x="36" y="114"/>
                </a:cxn>
                <a:cxn ang="0">
                  <a:pos x="36" y="114"/>
                </a:cxn>
                <a:cxn ang="0">
                  <a:pos x="34" y="107"/>
                </a:cxn>
                <a:cxn ang="0">
                  <a:pos x="33" y="96"/>
                </a:cxn>
                <a:cxn ang="0">
                  <a:pos x="35" y="83"/>
                </a:cxn>
                <a:cxn ang="0">
                  <a:pos x="38" y="72"/>
                </a:cxn>
                <a:cxn ang="0">
                  <a:pos x="44" y="59"/>
                </a:cxn>
                <a:cxn ang="0">
                  <a:pos x="52" y="46"/>
                </a:cxn>
                <a:cxn ang="0">
                  <a:pos x="60" y="36"/>
                </a:cxn>
                <a:cxn ang="0">
                  <a:pos x="69" y="27"/>
                </a:cxn>
                <a:cxn ang="0">
                  <a:pos x="49" y="0"/>
                </a:cxn>
                <a:cxn ang="0">
                  <a:pos x="36" y="13"/>
                </a:cxn>
                <a:cxn ang="0">
                  <a:pos x="25" y="27"/>
                </a:cxn>
                <a:cxn ang="0">
                  <a:pos x="15" y="42"/>
                </a:cxn>
                <a:cxn ang="0">
                  <a:pos x="7" y="59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1" y="113"/>
                </a:cxn>
                <a:cxn ang="0">
                  <a:pos x="7" y="131"/>
                </a:cxn>
                <a:cxn ang="0">
                  <a:pos x="7" y="131"/>
                </a:cxn>
                <a:cxn ang="0">
                  <a:pos x="36" y="114"/>
                </a:cxn>
              </a:cxnLst>
              <a:rect l="0" t="0" r="r" b="b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19" name="Freeform 515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5" y="43"/>
                </a:cxn>
                <a:cxn ang="0">
                  <a:pos x="75" y="41"/>
                </a:cxn>
                <a:cxn ang="0">
                  <a:pos x="63" y="37"/>
                </a:cxn>
                <a:cxn ang="0">
                  <a:pos x="54" y="29"/>
                </a:cxn>
                <a:cxn ang="0">
                  <a:pos x="44" y="22"/>
                </a:cxn>
                <a:cxn ang="0">
                  <a:pos x="36" y="13"/>
                </a:cxn>
                <a:cxn ang="0">
                  <a:pos x="29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1" y="45"/>
                </a:cxn>
                <a:cxn ang="0">
                  <a:pos x="34" y="57"/>
                </a:cxn>
                <a:cxn ang="0">
                  <a:pos x="49" y="66"/>
                </a:cxn>
                <a:cxn ang="0">
                  <a:pos x="64" y="73"/>
                </a:cxn>
                <a:cxn ang="0">
                  <a:pos x="81" y="77"/>
                </a:cxn>
                <a:cxn ang="0">
                  <a:pos x="98" y="77"/>
                </a:cxn>
                <a:cxn ang="0">
                  <a:pos x="117" y="73"/>
                </a:cxn>
                <a:cxn ang="0">
                  <a:pos x="117" y="73"/>
                </a:cxn>
                <a:cxn ang="0">
                  <a:pos x="107" y="41"/>
                </a:cxn>
              </a:cxnLst>
              <a:rect l="0" t="0" r="r" b="b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20" name="Freeform 516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7" y="8"/>
                </a:cxn>
                <a:cxn ang="0">
                  <a:pos x="44" y="18"/>
                </a:cxn>
                <a:cxn ang="0">
                  <a:pos x="41" y="26"/>
                </a:cxn>
                <a:cxn ang="0">
                  <a:pos x="36" y="34"/>
                </a:cxn>
                <a:cxn ang="0">
                  <a:pos x="31" y="40"/>
                </a:cxn>
                <a:cxn ang="0">
                  <a:pos x="22" y="47"/>
                </a:cxn>
                <a:cxn ang="0">
                  <a:pos x="12" y="54"/>
                </a:cxn>
                <a:cxn ang="0">
                  <a:pos x="0" y="58"/>
                </a:cxn>
                <a:cxn ang="0">
                  <a:pos x="10" y="90"/>
                </a:cxn>
                <a:cxn ang="0">
                  <a:pos x="27" y="83"/>
                </a:cxn>
                <a:cxn ang="0">
                  <a:pos x="40" y="75"/>
                </a:cxn>
                <a:cxn ang="0">
                  <a:pos x="51" y="65"/>
                </a:cxn>
                <a:cxn ang="0">
                  <a:pos x="62" y="55"/>
                </a:cxn>
                <a:cxn ang="0">
                  <a:pos x="70" y="41"/>
                </a:cxn>
                <a:cxn ang="0">
                  <a:pos x="75" y="28"/>
                </a:cxn>
                <a:cxn ang="0">
                  <a:pos x="78" y="17"/>
                </a:cxn>
                <a:cxn ang="0">
                  <a:pos x="81" y="4"/>
                </a:cxn>
                <a:cxn ang="0">
                  <a:pos x="48" y="0"/>
                </a:cxn>
              </a:cxnLst>
              <a:rect l="0" t="0" r="r" b="b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21" name="Freeform 517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2" y="12"/>
                </a:cxn>
                <a:cxn ang="0">
                  <a:pos x="28" y="6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5"/>
                </a:cxn>
                <a:cxn ang="0">
                  <a:pos x="33" y="19"/>
                </a:cxn>
              </a:cxnLst>
              <a:rect l="0" t="0" r="r" b="b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22" name="Freeform 518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5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23" name="Freeform 519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3" y="56"/>
                </a:cxn>
                <a:cxn ang="0">
                  <a:pos x="8" y="84"/>
                </a:cxn>
                <a:cxn ang="0">
                  <a:pos x="15" y="110"/>
                </a:cxn>
                <a:cxn ang="0">
                  <a:pos x="22" y="135"/>
                </a:cxn>
                <a:cxn ang="0">
                  <a:pos x="31" y="162"/>
                </a:cxn>
                <a:cxn ang="0">
                  <a:pos x="41" y="187"/>
                </a:cxn>
                <a:cxn ang="0">
                  <a:pos x="55" y="211"/>
                </a:cxn>
                <a:cxn ang="0">
                  <a:pos x="68" y="235"/>
                </a:cxn>
                <a:cxn ang="0">
                  <a:pos x="84" y="258"/>
                </a:cxn>
                <a:cxn ang="0">
                  <a:pos x="102" y="278"/>
                </a:cxn>
                <a:cxn ang="0">
                  <a:pos x="119" y="298"/>
                </a:cxn>
                <a:cxn ang="0">
                  <a:pos x="138" y="317"/>
                </a:cxn>
                <a:cxn ang="0">
                  <a:pos x="159" y="335"/>
                </a:cxn>
                <a:cxn ang="0">
                  <a:pos x="180" y="352"/>
                </a:cxn>
                <a:cxn ang="0">
                  <a:pos x="204" y="365"/>
                </a:cxn>
                <a:cxn ang="0">
                  <a:pos x="218" y="340"/>
                </a:cxn>
                <a:cxn ang="0">
                  <a:pos x="196" y="326"/>
                </a:cxn>
                <a:cxn ang="0">
                  <a:pos x="177" y="311"/>
                </a:cxn>
                <a:cxn ang="0">
                  <a:pos x="157" y="296"/>
                </a:cxn>
                <a:cxn ang="0">
                  <a:pos x="139" y="277"/>
                </a:cxn>
                <a:cxn ang="0">
                  <a:pos x="122" y="259"/>
                </a:cxn>
                <a:cxn ang="0">
                  <a:pos x="107" y="239"/>
                </a:cxn>
                <a:cxn ang="0">
                  <a:pos x="92" y="218"/>
                </a:cxn>
                <a:cxn ang="0">
                  <a:pos x="79" y="197"/>
                </a:cxn>
                <a:cxn ang="0">
                  <a:pos x="68" y="174"/>
                </a:cxn>
                <a:cxn ang="0">
                  <a:pos x="58" y="151"/>
                </a:cxn>
                <a:cxn ang="0">
                  <a:pos x="49" y="127"/>
                </a:cxn>
                <a:cxn ang="0">
                  <a:pos x="41" y="102"/>
                </a:cxn>
                <a:cxn ang="0">
                  <a:pos x="36" y="77"/>
                </a:cxn>
                <a:cxn ang="0">
                  <a:pos x="31" y="52"/>
                </a:cxn>
                <a:cxn ang="0">
                  <a:pos x="29" y="2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24" name="Freeform 520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0"/>
                </a:cxn>
                <a:cxn ang="0">
                  <a:pos x="5" y="23"/>
                </a:cxn>
                <a:cxn ang="0">
                  <a:pos x="4" y="33"/>
                </a:cxn>
                <a:cxn ang="0">
                  <a:pos x="2" y="45"/>
                </a:cxn>
                <a:cxn ang="0">
                  <a:pos x="1" y="58"/>
                </a:cxn>
                <a:cxn ang="0">
                  <a:pos x="1" y="69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28" y="92"/>
                </a:cxn>
                <a:cxn ang="0">
                  <a:pos x="28" y="82"/>
                </a:cxn>
                <a:cxn ang="0">
                  <a:pos x="29" y="71"/>
                </a:cxn>
                <a:cxn ang="0">
                  <a:pos x="29" y="60"/>
                </a:cxn>
                <a:cxn ang="0">
                  <a:pos x="30" y="49"/>
                </a:cxn>
                <a:cxn ang="0">
                  <a:pos x="32" y="38"/>
                </a:cxn>
                <a:cxn ang="0">
                  <a:pos x="33" y="27"/>
                </a:cxn>
                <a:cxn ang="0">
                  <a:pos x="35" y="17"/>
                </a:cxn>
                <a:cxn ang="0">
                  <a:pos x="37" y="6"/>
                </a:cxn>
                <a:cxn ang="0">
                  <a:pos x="9" y="0"/>
                </a:cxn>
              </a:cxnLst>
              <a:rect l="0" t="0" r="r" b="b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25" name="Freeform 521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8" y="11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8" y="18"/>
                </a:cxn>
              </a:cxnLst>
              <a:rect l="0" t="0" r="r" b="b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26" name="Freeform 522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27" name="Freeform 523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" y="27"/>
                </a:cxn>
                <a:cxn ang="0">
                  <a:pos x="4" y="40"/>
                </a:cxn>
                <a:cxn ang="0">
                  <a:pos x="7" y="53"/>
                </a:cxn>
                <a:cxn ang="0">
                  <a:pos x="11" y="68"/>
                </a:cxn>
                <a:cxn ang="0">
                  <a:pos x="15" y="80"/>
                </a:cxn>
                <a:cxn ang="0">
                  <a:pos x="21" y="92"/>
                </a:cxn>
                <a:cxn ang="0">
                  <a:pos x="28" y="104"/>
                </a:cxn>
                <a:cxn ang="0">
                  <a:pos x="34" y="116"/>
                </a:cxn>
                <a:cxn ang="0">
                  <a:pos x="42" y="126"/>
                </a:cxn>
                <a:cxn ang="0">
                  <a:pos x="50" y="138"/>
                </a:cxn>
                <a:cxn ang="0">
                  <a:pos x="59" y="147"/>
                </a:cxn>
                <a:cxn ang="0">
                  <a:pos x="68" y="157"/>
                </a:cxn>
                <a:cxn ang="0">
                  <a:pos x="80" y="165"/>
                </a:cxn>
                <a:cxn ang="0">
                  <a:pos x="90" y="173"/>
                </a:cxn>
                <a:cxn ang="0">
                  <a:pos x="101" y="181"/>
                </a:cxn>
                <a:cxn ang="0">
                  <a:pos x="115" y="156"/>
                </a:cxn>
                <a:cxn ang="0">
                  <a:pos x="106" y="149"/>
                </a:cxn>
                <a:cxn ang="0">
                  <a:pos x="96" y="142"/>
                </a:cxn>
                <a:cxn ang="0">
                  <a:pos x="87" y="136"/>
                </a:cxn>
                <a:cxn ang="0">
                  <a:pos x="80" y="126"/>
                </a:cxn>
                <a:cxn ang="0">
                  <a:pos x="70" y="119"/>
                </a:cxn>
                <a:cxn ang="0">
                  <a:pos x="64" y="109"/>
                </a:cxn>
                <a:cxn ang="0">
                  <a:pos x="58" y="101"/>
                </a:cxn>
                <a:cxn ang="0">
                  <a:pos x="52" y="89"/>
                </a:cxn>
                <a:cxn ang="0">
                  <a:pos x="46" y="80"/>
                </a:cxn>
                <a:cxn ang="0">
                  <a:pos x="42" y="69"/>
                </a:cxn>
                <a:cxn ang="0">
                  <a:pos x="38" y="58"/>
                </a:cxn>
                <a:cxn ang="0">
                  <a:pos x="34" y="47"/>
                </a:cxn>
                <a:cxn ang="0">
                  <a:pos x="33" y="35"/>
                </a:cxn>
                <a:cxn ang="0">
                  <a:pos x="31" y="23"/>
                </a:cxn>
                <a:cxn ang="0">
                  <a:pos x="29" y="1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28" name="Freeform 524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6"/>
                </a:cxn>
                <a:cxn ang="0">
                  <a:pos x="2" y="11"/>
                </a:cxn>
                <a:cxn ang="0">
                  <a:pos x="1" y="18"/>
                </a:cxn>
                <a:cxn ang="0">
                  <a:pos x="1" y="23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29" y="47"/>
                </a:cxn>
                <a:cxn ang="0">
                  <a:pos x="29" y="41"/>
                </a:cxn>
                <a:cxn ang="0">
                  <a:pos x="29" y="36"/>
                </a:cxn>
                <a:cxn ang="0">
                  <a:pos x="29" y="32"/>
                </a:cxn>
                <a:cxn ang="0">
                  <a:pos x="30" y="26"/>
                </a:cxn>
                <a:cxn ang="0">
                  <a:pos x="30" y="20"/>
                </a:cxn>
                <a:cxn ang="0">
                  <a:pos x="31" y="17"/>
                </a:cxn>
                <a:cxn ang="0">
                  <a:pos x="32" y="12"/>
                </a:cxn>
                <a:cxn ang="0">
                  <a:pos x="33" y="7"/>
                </a:cxn>
                <a:cxn ang="0">
                  <a:pos x="4" y="0"/>
                </a:cxn>
              </a:cxnLst>
              <a:rect l="0" t="0" r="r" b="b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29" name="Freeform 525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29" y="11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9" y="18"/>
                </a:cxn>
              </a:cxnLst>
              <a:rect l="0" t="0" r="r" b="b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30" name="Freeform 526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5"/>
                </a:cxn>
                <a:cxn ang="0">
                  <a:pos x="0" y="13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31" name="Freeform 527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/>
              <a:ahLst/>
              <a:cxnLst>
                <a:cxn ang="0">
                  <a:pos x="164" y="274"/>
                </a:cxn>
                <a:cxn ang="0">
                  <a:pos x="164" y="274"/>
                </a:cxn>
                <a:cxn ang="0">
                  <a:pos x="162" y="253"/>
                </a:cxn>
                <a:cxn ang="0">
                  <a:pos x="160" y="233"/>
                </a:cxn>
                <a:cxn ang="0">
                  <a:pos x="157" y="211"/>
                </a:cxn>
                <a:cxn ang="0">
                  <a:pos x="153" y="190"/>
                </a:cxn>
                <a:cxn ang="0">
                  <a:pos x="147" y="170"/>
                </a:cxn>
                <a:cxn ang="0">
                  <a:pos x="139" y="152"/>
                </a:cxn>
                <a:cxn ang="0">
                  <a:pos x="130" y="135"/>
                </a:cxn>
                <a:cxn ang="0">
                  <a:pos x="122" y="116"/>
                </a:cxn>
                <a:cxn ang="0">
                  <a:pos x="112" y="98"/>
                </a:cxn>
                <a:cxn ang="0">
                  <a:pos x="100" y="82"/>
                </a:cxn>
                <a:cxn ang="0">
                  <a:pos x="87" y="65"/>
                </a:cxn>
                <a:cxn ang="0">
                  <a:pos x="73" y="50"/>
                </a:cxn>
                <a:cxn ang="0">
                  <a:pos x="59" y="35"/>
                </a:cxn>
                <a:cxn ang="0">
                  <a:pos x="43" y="23"/>
                </a:cxn>
                <a:cxn ang="0">
                  <a:pos x="27" y="10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5" y="29"/>
                </a:cxn>
                <a:cxn ang="0">
                  <a:pos x="30" y="40"/>
                </a:cxn>
                <a:cxn ang="0">
                  <a:pos x="45" y="52"/>
                </a:cxn>
                <a:cxn ang="0">
                  <a:pos x="59" y="65"/>
                </a:cxn>
                <a:cxn ang="0">
                  <a:pos x="71" y="80"/>
                </a:cxn>
                <a:cxn ang="0">
                  <a:pos x="83" y="94"/>
                </a:cxn>
                <a:cxn ang="0">
                  <a:pos x="94" y="110"/>
                </a:cxn>
                <a:cxn ang="0">
                  <a:pos x="104" y="126"/>
                </a:cxn>
                <a:cxn ang="0">
                  <a:pos x="112" y="143"/>
                </a:cxn>
                <a:cxn ang="0">
                  <a:pos x="119" y="161"/>
                </a:cxn>
                <a:cxn ang="0">
                  <a:pos x="126" y="179"/>
                </a:cxn>
                <a:cxn ang="0">
                  <a:pos x="132" y="197"/>
                </a:cxn>
                <a:cxn ang="0">
                  <a:pos x="136" y="216"/>
                </a:cxn>
                <a:cxn ang="0">
                  <a:pos x="139" y="235"/>
                </a:cxn>
                <a:cxn ang="0">
                  <a:pos x="141" y="255"/>
                </a:cxn>
                <a:cxn ang="0">
                  <a:pos x="141" y="274"/>
                </a:cxn>
                <a:cxn ang="0">
                  <a:pos x="141" y="274"/>
                </a:cxn>
                <a:cxn ang="0">
                  <a:pos x="164" y="274"/>
                </a:cxn>
              </a:cxnLst>
              <a:rect l="0" t="0" r="r" b="b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32" name="Freeform 528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/>
              <a:ahLst/>
              <a:cxnLst>
                <a:cxn ang="0">
                  <a:pos x="21" y="68"/>
                </a:cxn>
                <a:cxn ang="0">
                  <a:pos x="22" y="60"/>
                </a:cxn>
                <a:cxn ang="0">
                  <a:pos x="24" y="52"/>
                </a:cxn>
                <a:cxn ang="0">
                  <a:pos x="25" y="43"/>
                </a:cxn>
                <a:cxn ang="0">
                  <a:pos x="26" y="34"/>
                </a:cxn>
                <a:cxn ang="0">
                  <a:pos x="28" y="25"/>
                </a:cxn>
                <a:cxn ang="0">
                  <a:pos x="28" y="17"/>
                </a:cxn>
                <a:cxn ang="0">
                  <a:pos x="29" y="8"/>
                </a:cxn>
                <a:cxn ang="0">
                  <a:pos x="29" y="0"/>
                </a:cxn>
                <a:cxn ang="0">
                  <a:pos x="6" y="0"/>
                </a:cxn>
                <a:cxn ang="0">
                  <a:pos x="6" y="8"/>
                </a:cxn>
                <a:cxn ang="0">
                  <a:pos x="5" y="17"/>
                </a:cxn>
                <a:cxn ang="0">
                  <a:pos x="5" y="25"/>
                </a:cxn>
                <a:cxn ang="0">
                  <a:pos x="5" y="32"/>
                </a:cxn>
                <a:cxn ang="0">
                  <a:pos x="4" y="41"/>
                </a:cxn>
                <a:cxn ang="0">
                  <a:pos x="3" y="48"/>
                </a:cxn>
                <a:cxn ang="0">
                  <a:pos x="1" y="56"/>
                </a:cxn>
                <a:cxn ang="0">
                  <a:pos x="0" y="64"/>
                </a:cxn>
                <a:cxn ang="0">
                  <a:pos x="21" y="68"/>
                </a:cxn>
              </a:cxnLst>
              <a:rect l="0" t="0" r="r" b="b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33" name="Freeform 529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10" y="12"/>
                </a:cxn>
                <a:cxn ang="0">
                  <a:pos x="17" y="11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34" name="Freeform 530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6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35" name="Freeform 531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/>
              <a:ahLst/>
              <a:cxnLst>
                <a:cxn ang="0">
                  <a:pos x="86" y="136"/>
                </a:cxn>
                <a:cxn ang="0">
                  <a:pos x="86" y="136"/>
                </a:cxn>
                <a:cxn ang="0">
                  <a:pos x="85" y="116"/>
                </a:cxn>
                <a:cxn ang="0">
                  <a:pos x="81" y="95"/>
                </a:cxn>
                <a:cxn ang="0">
                  <a:pos x="76" y="76"/>
                </a:cxn>
                <a:cxn ang="0">
                  <a:pos x="66" y="58"/>
                </a:cxn>
                <a:cxn ang="0">
                  <a:pos x="55" y="41"/>
                </a:cxn>
                <a:cxn ang="0">
                  <a:pos x="42" y="26"/>
                </a:cxn>
                <a:cxn ang="0">
                  <a:pos x="27" y="12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4" y="29"/>
                </a:cxn>
                <a:cxn ang="0">
                  <a:pos x="28" y="40"/>
                </a:cxn>
                <a:cxn ang="0">
                  <a:pos x="39" y="54"/>
                </a:cxn>
                <a:cxn ang="0">
                  <a:pos x="48" y="69"/>
                </a:cxn>
                <a:cxn ang="0">
                  <a:pos x="55" y="85"/>
                </a:cxn>
                <a:cxn ang="0">
                  <a:pos x="60" y="102"/>
                </a:cxn>
                <a:cxn ang="0">
                  <a:pos x="64" y="118"/>
                </a:cxn>
                <a:cxn ang="0">
                  <a:pos x="65" y="136"/>
                </a:cxn>
                <a:cxn ang="0">
                  <a:pos x="65" y="136"/>
                </a:cxn>
                <a:cxn ang="0">
                  <a:pos x="86" y="136"/>
                </a:cxn>
              </a:cxnLst>
              <a:rect l="0" t="0" r="r" b="b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36" name="Freeform 532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/>
              <a:ahLst/>
              <a:cxnLst>
                <a:cxn ang="0">
                  <a:pos x="21" y="35"/>
                </a:cxn>
                <a:cxn ang="0">
                  <a:pos x="22" y="30"/>
                </a:cxn>
                <a:cxn ang="0">
                  <a:pos x="22" y="26"/>
                </a:cxn>
                <a:cxn ang="0">
                  <a:pos x="23" y="21"/>
                </a:cxn>
                <a:cxn ang="0">
                  <a:pos x="23" y="18"/>
                </a:cxn>
                <a:cxn ang="0">
                  <a:pos x="24" y="15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24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2" y="14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8"/>
                </a:cxn>
                <a:cxn ang="0">
                  <a:pos x="0" y="31"/>
                </a:cxn>
                <a:cxn ang="0">
                  <a:pos x="21" y="35"/>
                </a:cxn>
              </a:cxnLst>
              <a:rect l="0" t="0" r="r" b="b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37" name="Freeform 533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9"/>
                </a:cxn>
                <a:cxn ang="0">
                  <a:pos x="10" y="13"/>
                </a:cxn>
                <a:cxn ang="0">
                  <a:pos x="17" y="12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38" name="Freeform 534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0" y="73"/>
                </a:cxn>
                <a:cxn ang="0">
                  <a:pos x="959" y="2481"/>
                </a:cxn>
                <a:cxn ang="0">
                  <a:pos x="1169" y="2389"/>
                </a:cxn>
                <a:cxn ang="0">
                  <a:pos x="166" y="0"/>
                </a:cxn>
              </a:cxnLst>
              <a:rect l="0" t="0" r="r" b="b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39" name="Freeform 535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104" y="14"/>
                </a:cxn>
                <a:cxn ang="0">
                  <a:pos x="81" y="24"/>
                </a:cxn>
                <a:cxn ang="0">
                  <a:pos x="36" y="44"/>
                </a:cxn>
                <a:cxn ang="0">
                  <a:pos x="29" y="132"/>
                </a:cxn>
                <a:cxn ang="0">
                  <a:pos x="81" y="260"/>
                </a:cxn>
                <a:cxn ang="0">
                  <a:pos x="125" y="370"/>
                </a:cxn>
                <a:cxn ang="0">
                  <a:pos x="163" y="467"/>
                </a:cxn>
                <a:cxn ang="0">
                  <a:pos x="198" y="554"/>
                </a:cxn>
                <a:cxn ang="0">
                  <a:pos x="232" y="637"/>
                </a:cxn>
                <a:cxn ang="0">
                  <a:pos x="265" y="723"/>
                </a:cxn>
                <a:cxn ang="0">
                  <a:pos x="302" y="812"/>
                </a:cxn>
                <a:cxn ang="0">
                  <a:pos x="342" y="913"/>
                </a:cxn>
                <a:cxn ang="0">
                  <a:pos x="388" y="1029"/>
                </a:cxn>
                <a:cxn ang="0">
                  <a:pos x="442" y="1164"/>
                </a:cxn>
                <a:cxn ang="0">
                  <a:pos x="505" y="1323"/>
                </a:cxn>
                <a:cxn ang="0">
                  <a:pos x="581" y="1511"/>
                </a:cxn>
                <a:cxn ang="0">
                  <a:pos x="669" y="1733"/>
                </a:cxn>
                <a:cxn ang="0">
                  <a:pos x="773" y="1993"/>
                </a:cxn>
                <a:cxn ang="0">
                  <a:pos x="895" y="2297"/>
                </a:cxn>
                <a:cxn ang="0">
                  <a:pos x="972" y="2462"/>
                </a:cxn>
                <a:cxn ang="0">
                  <a:pos x="989" y="2455"/>
                </a:cxn>
                <a:cxn ang="0">
                  <a:pos x="1003" y="2449"/>
                </a:cxn>
                <a:cxn ang="0">
                  <a:pos x="1015" y="2442"/>
                </a:cxn>
                <a:cxn ang="0">
                  <a:pos x="1030" y="2436"/>
                </a:cxn>
                <a:cxn ang="0">
                  <a:pos x="1050" y="2428"/>
                </a:cxn>
                <a:cxn ang="0">
                  <a:pos x="1077" y="2416"/>
                </a:cxn>
                <a:cxn ang="0">
                  <a:pos x="1116" y="2399"/>
                </a:cxn>
                <a:cxn ang="0">
                  <a:pos x="1110" y="2318"/>
                </a:cxn>
                <a:cxn ang="0">
                  <a:pos x="1056" y="2190"/>
                </a:cxn>
                <a:cxn ang="0">
                  <a:pos x="1011" y="2082"/>
                </a:cxn>
                <a:cxn ang="0">
                  <a:pos x="970" y="1985"/>
                </a:cxn>
                <a:cxn ang="0">
                  <a:pos x="935" y="1897"/>
                </a:cxn>
                <a:cxn ang="0">
                  <a:pos x="899" y="1814"/>
                </a:cxn>
                <a:cxn ang="0">
                  <a:pos x="864" y="1730"/>
                </a:cxn>
                <a:cxn ang="0">
                  <a:pos x="826" y="1640"/>
                </a:cxn>
                <a:cxn ang="0">
                  <a:pos x="785" y="1541"/>
                </a:cxn>
                <a:cxn ang="0">
                  <a:pos x="738" y="1426"/>
                </a:cxn>
                <a:cxn ang="0">
                  <a:pos x="682" y="1292"/>
                </a:cxn>
                <a:cxn ang="0">
                  <a:pos x="615" y="1134"/>
                </a:cxn>
                <a:cxn ang="0">
                  <a:pos x="537" y="947"/>
                </a:cxn>
                <a:cxn ang="0">
                  <a:pos x="445" y="727"/>
                </a:cxn>
                <a:cxn ang="0">
                  <a:pos x="337" y="469"/>
                </a:cxn>
                <a:cxn ang="0">
                  <a:pos x="210" y="167"/>
                </a:cxn>
              </a:cxnLst>
              <a:rect l="0" t="0" r="r" b="b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40" name="Freeform 536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4" y="12"/>
                </a:cxn>
                <a:cxn ang="0">
                  <a:pos x="65" y="19"/>
                </a:cxn>
                <a:cxn ang="0">
                  <a:pos x="29" y="36"/>
                </a:cxn>
                <a:cxn ang="0">
                  <a:pos x="29" y="120"/>
                </a:cxn>
                <a:cxn ang="0">
                  <a:pos x="81" y="248"/>
                </a:cxn>
                <a:cxn ang="0">
                  <a:pos x="125" y="358"/>
                </a:cxn>
                <a:cxn ang="0">
                  <a:pos x="164" y="455"/>
                </a:cxn>
                <a:cxn ang="0">
                  <a:pos x="199" y="542"/>
                </a:cxn>
                <a:cxn ang="0">
                  <a:pos x="233" y="625"/>
                </a:cxn>
                <a:cxn ang="0">
                  <a:pos x="267" y="711"/>
                </a:cxn>
                <a:cxn ang="0">
                  <a:pos x="302" y="800"/>
                </a:cxn>
                <a:cxn ang="0">
                  <a:pos x="343" y="900"/>
                </a:cxn>
                <a:cxn ang="0">
                  <a:pos x="389" y="1016"/>
                </a:cxn>
                <a:cxn ang="0">
                  <a:pos x="443" y="1151"/>
                </a:cxn>
                <a:cxn ang="0">
                  <a:pos x="507" y="1311"/>
                </a:cxn>
                <a:cxn ang="0">
                  <a:pos x="583" y="1499"/>
                </a:cxn>
                <a:cxn ang="0">
                  <a:pos x="672" y="1721"/>
                </a:cxn>
                <a:cxn ang="0">
                  <a:pos x="777" y="1981"/>
                </a:cxn>
                <a:cxn ang="0">
                  <a:pos x="898" y="2285"/>
                </a:cxn>
                <a:cxn ang="0">
                  <a:pos x="982" y="2447"/>
                </a:cxn>
                <a:cxn ang="0">
                  <a:pos x="1003" y="2436"/>
                </a:cxn>
                <a:cxn ang="0">
                  <a:pos x="1029" y="2426"/>
                </a:cxn>
                <a:cxn ang="0">
                  <a:pos x="1073" y="2407"/>
                </a:cxn>
                <a:cxn ang="0">
                  <a:pos x="1080" y="2320"/>
                </a:cxn>
                <a:cxn ang="0">
                  <a:pos x="1027" y="2193"/>
                </a:cxn>
                <a:cxn ang="0">
                  <a:pos x="981" y="2083"/>
                </a:cxn>
                <a:cxn ang="0">
                  <a:pos x="941" y="1987"/>
                </a:cxn>
                <a:cxn ang="0">
                  <a:pos x="905" y="1900"/>
                </a:cxn>
                <a:cxn ang="0">
                  <a:pos x="869" y="1817"/>
                </a:cxn>
                <a:cxn ang="0">
                  <a:pos x="835" y="1732"/>
                </a:cxn>
                <a:cxn ang="0">
                  <a:pos x="797" y="1643"/>
                </a:cxn>
                <a:cxn ang="0">
                  <a:pos x="756" y="1542"/>
                </a:cxn>
                <a:cxn ang="0">
                  <a:pos x="708" y="1428"/>
                </a:cxn>
                <a:cxn ang="0">
                  <a:pos x="652" y="1294"/>
                </a:cxn>
                <a:cxn ang="0">
                  <a:pos x="586" y="1136"/>
                </a:cxn>
                <a:cxn ang="0">
                  <a:pos x="508" y="948"/>
                </a:cxn>
                <a:cxn ang="0">
                  <a:pos x="417" y="728"/>
                </a:cxn>
                <a:cxn ang="0">
                  <a:pos x="308" y="469"/>
                </a:cxn>
                <a:cxn ang="0">
                  <a:pos x="183" y="168"/>
                </a:cxn>
              </a:cxnLst>
              <a:rect l="0" t="0" r="r" b="b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41" name="Freeform 537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65" y="8"/>
                </a:cxn>
                <a:cxn ang="0">
                  <a:pos x="49" y="14"/>
                </a:cxn>
                <a:cxn ang="0">
                  <a:pos x="22" y="27"/>
                </a:cxn>
                <a:cxn ang="0">
                  <a:pos x="30" y="108"/>
                </a:cxn>
                <a:cxn ang="0">
                  <a:pos x="81" y="236"/>
                </a:cxn>
                <a:cxn ang="0">
                  <a:pos x="126" y="345"/>
                </a:cxn>
                <a:cxn ang="0">
                  <a:pos x="165" y="442"/>
                </a:cxn>
                <a:cxn ang="0">
                  <a:pos x="199" y="530"/>
                </a:cxn>
                <a:cxn ang="0">
                  <a:pos x="234" y="613"/>
                </a:cxn>
                <a:cxn ang="0">
                  <a:pos x="268" y="698"/>
                </a:cxn>
                <a:cxn ang="0">
                  <a:pos x="304" y="788"/>
                </a:cxn>
                <a:cxn ang="0">
                  <a:pos x="345" y="888"/>
                </a:cxn>
                <a:cxn ang="0">
                  <a:pos x="391" y="1003"/>
                </a:cxn>
                <a:cxn ang="0">
                  <a:pos x="445" y="1138"/>
                </a:cxn>
                <a:cxn ang="0">
                  <a:pos x="509" y="1297"/>
                </a:cxn>
                <a:cxn ang="0">
                  <a:pos x="585" y="1486"/>
                </a:cxn>
                <a:cxn ang="0">
                  <a:pos x="675" y="1707"/>
                </a:cxn>
                <a:cxn ang="0">
                  <a:pos x="780" y="1968"/>
                </a:cxn>
                <a:cxn ang="0">
                  <a:pos x="901" y="2270"/>
                </a:cxn>
                <a:cxn ang="0">
                  <a:pos x="982" y="2435"/>
                </a:cxn>
                <a:cxn ang="0">
                  <a:pos x="998" y="2426"/>
                </a:cxn>
                <a:cxn ang="0">
                  <a:pos x="1016" y="2419"/>
                </a:cxn>
                <a:cxn ang="0">
                  <a:pos x="1050" y="2404"/>
                </a:cxn>
                <a:cxn ang="0">
                  <a:pos x="1048" y="2322"/>
                </a:cxn>
                <a:cxn ang="0">
                  <a:pos x="995" y="2195"/>
                </a:cxn>
                <a:cxn ang="0">
                  <a:pos x="950" y="2085"/>
                </a:cxn>
                <a:cxn ang="0">
                  <a:pos x="910" y="1989"/>
                </a:cxn>
                <a:cxn ang="0">
                  <a:pos x="875" y="1901"/>
                </a:cxn>
                <a:cxn ang="0">
                  <a:pos x="840" y="1817"/>
                </a:cxn>
                <a:cxn ang="0">
                  <a:pos x="805" y="1733"/>
                </a:cxn>
                <a:cxn ang="0">
                  <a:pos x="768" y="1643"/>
                </a:cxn>
                <a:cxn ang="0">
                  <a:pos x="727" y="1543"/>
                </a:cxn>
                <a:cxn ang="0">
                  <a:pos x="679" y="1428"/>
                </a:cxn>
                <a:cxn ang="0">
                  <a:pos x="624" y="1294"/>
                </a:cxn>
                <a:cxn ang="0">
                  <a:pos x="557" y="1135"/>
                </a:cxn>
                <a:cxn ang="0">
                  <a:pos x="480" y="948"/>
                </a:cxn>
                <a:cxn ang="0">
                  <a:pos x="388" y="728"/>
                </a:cxn>
                <a:cxn ang="0">
                  <a:pos x="281" y="469"/>
                </a:cxn>
                <a:cxn ang="0">
                  <a:pos x="155" y="168"/>
                </a:cxn>
              </a:cxnLst>
              <a:rect l="0" t="0" r="r" b="b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42" name="Freeform 538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43" y="5"/>
                </a:cxn>
                <a:cxn ang="0">
                  <a:pos x="33" y="10"/>
                </a:cxn>
                <a:cxn ang="0">
                  <a:pos x="15" y="18"/>
                </a:cxn>
                <a:cxn ang="0">
                  <a:pos x="29" y="97"/>
                </a:cxn>
                <a:cxn ang="0">
                  <a:pos x="80" y="225"/>
                </a:cxn>
                <a:cxn ang="0">
                  <a:pos x="125" y="334"/>
                </a:cxn>
                <a:cxn ang="0">
                  <a:pos x="164" y="430"/>
                </a:cxn>
                <a:cxn ang="0">
                  <a:pos x="199" y="518"/>
                </a:cxn>
                <a:cxn ang="0">
                  <a:pos x="233" y="601"/>
                </a:cxn>
                <a:cxn ang="0">
                  <a:pos x="268" y="686"/>
                </a:cxn>
                <a:cxn ang="0">
                  <a:pos x="305" y="776"/>
                </a:cxn>
                <a:cxn ang="0">
                  <a:pos x="344" y="876"/>
                </a:cxn>
                <a:cxn ang="0">
                  <a:pos x="391" y="991"/>
                </a:cxn>
                <a:cxn ang="0">
                  <a:pos x="445" y="1126"/>
                </a:cxn>
                <a:cxn ang="0">
                  <a:pos x="511" y="1285"/>
                </a:cxn>
                <a:cxn ang="0">
                  <a:pos x="586" y="1474"/>
                </a:cxn>
                <a:cxn ang="0">
                  <a:pos x="676" y="1695"/>
                </a:cxn>
                <a:cxn ang="0">
                  <a:pos x="781" y="1956"/>
                </a:cxn>
                <a:cxn ang="0">
                  <a:pos x="903" y="2258"/>
                </a:cxn>
                <a:cxn ang="0">
                  <a:pos x="980" y="2424"/>
                </a:cxn>
                <a:cxn ang="0">
                  <a:pos x="991" y="2419"/>
                </a:cxn>
                <a:cxn ang="0">
                  <a:pos x="1004" y="2412"/>
                </a:cxn>
                <a:cxn ang="0">
                  <a:pos x="1028" y="2403"/>
                </a:cxn>
                <a:cxn ang="0">
                  <a:pos x="1017" y="2324"/>
                </a:cxn>
                <a:cxn ang="0">
                  <a:pos x="964" y="2196"/>
                </a:cxn>
                <a:cxn ang="0">
                  <a:pos x="920" y="2086"/>
                </a:cxn>
                <a:cxn ang="0">
                  <a:pos x="880" y="1990"/>
                </a:cxn>
                <a:cxn ang="0">
                  <a:pos x="843" y="1903"/>
                </a:cxn>
                <a:cxn ang="0">
                  <a:pos x="809" y="1819"/>
                </a:cxn>
                <a:cxn ang="0">
                  <a:pos x="774" y="1734"/>
                </a:cxn>
                <a:cxn ang="0">
                  <a:pos x="737" y="1645"/>
                </a:cxn>
                <a:cxn ang="0">
                  <a:pos x="696" y="1545"/>
                </a:cxn>
                <a:cxn ang="0">
                  <a:pos x="648" y="1430"/>
                </a:cxn>
                <a:cxn ang="0">
                  <a:pos x="593" y="1296"/>
                </a:cxn>
                <a:cxn ang="0">
                  <a:pos x="528" y="1138"/>
                </a:cxn>
                <a:cxn ang="0">
                  <a:pos x="450" y="950"/>
                </a:cxn>
                <a:cxn ang="0">
                  <a:pos x="359" y="730"/>
                </a:cxn>
                <a:cxn ang="0">
                  <a:pos x="251" y="470"/>
                </a:cxn>
                <a:cxn ang="0">
                  <a:pos x="127" y="169"/>
                </a:cxn>
              </a:cxnLst>
              <a:rect l="0" t="0" r="r" b="b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43" name="Freeform 539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3"/>
                </a:cxn>
                <a:cxn ang="0">
                  <a:pos x="977" y="2414"/>
                </a:cxn>
                <a:cxn ang="0">
                  <a:pos x="1017" y="2396"/>
                </a:cxn>
                <a:cxn ang="0">
                  <a:pos x="32" y="0"/>
                </a:cxn>
              </a:cxnLst>
              <a:rect l="0" t="0" r="r" b="b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44" name="Freeform 540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/>
              <a:ahLst/>
              <a:cxnLst>
                <a:cxn ang="0">
                  <a:pos x="173" y="20"/>
                </a:cxn>
                <a:cxn ang="0">
                  <a:pos x="7" y="95"/>
                </a:cxn>
                <a:cxn ang="0">
                  <a:pos x="0" y="75"/>
                </a:cxn>
                <a:cxn ang="0">
                  <a:pos x="166" y="0"/>
                </a:cxn>
                <a:cxn ang="0">
                  <a:pos x="173" y="20"/>
                </a:cxn>
              </a:cxnLst>
              <a:rect l="0" t="0" r="r" b="b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45" name="Freeform 541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/>
              <a:ahLst/>
              <a:cxnLst>
                <a:cxn ang="0">
                  <a:pos x="200" y="106"/>
                </a:cxn>
                <a:cxn ang="0">
                  <a:pos x="33" y="179"/>
                </a:cxn>
                <a:cxn ang="0">
                  <a:pos x="0" y="100"/>
                </a:cxn>
                <a:cxn ang="0">
                  <a:pos x="58" y="0"/>
                </a:cxn>
                <a:cxn ang="0">
                  <a:pos x="168" y="26"/>
                </a:cxn>
                <a:cxn ang="0">
                  <a:pos x="200" y="106"/>
                </a:cxn>
              </a:cxnLst>
              <a:rect l="0" t="0" r="r" b="b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46" name="Freeform 542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/>
              <a:ahLst/>
              <a:cxnLst>
                <a:cxn ang="0">
                  <a:pos x="173" y="116"/>
                </a:cxn>
                <a:cxn ang="0">
                  <a:pos x="159" y="122"/>
                </a:cxn>
                <a:cxn ang="0">
                  <a:pos x="147" y="126"/>
                </a:cxn>
                <a:cxn ang="0">
                  <a:pos x="137" y="131"/>
                </a:cxn>
                <a:cxn ang="0">
                  <a:pos x="127" y="135"/>
                </a:cxn>
                <a:cxn ang="0">
                  <a:pos x="114" y="141"/>
                </a:cxn>
                <a:cxn ang="0">
                  <a:pos x="94" y="150"/>
                </a:cxn>
                <a:cxn ang="0">
                  <a:pos x="69" y="161"/>
                </a:cxn>
                <a:cxn ang="0">
                  <a:pos x="33" y="177"/>
                </a:cxn>
                <a:cxn ang="0">
                  <a:pos x="30" y="168"/>
                </a:cxn>
                <a:cxn ang="0">
                  <a:pos x="27" y="161"/>
                </a:cxn>
                <a:cxn ang="0">
                  <a:pos x="25" y="156"/>
                </a:cxn>
                <a:cxn ang="0">
                  <a:pos x="23" y="150"/>
                </a:cxn>
                <a:cxn ang="0">
                  <a:pos x="20" y="141"/>
                </a:cxn>
                <a:cxn ang="0">
                  <a:pos x="16" y="131"/>
                </a:cxn>
                <a:cxn ang="0">
                  <a:pos x="9" y="117"/>
                </a:cxn>
                <a:cxn ang="0">
                  <a:pos x="0" y="97"/>
                </a:cxn>
                <a:cxn ang="0">
                  <a:pos x="7" y="86"/>
                </a:cxn>
                <a:cxn ang="0">
                  <a:pos x="11" y="78"/>
                </a:cxn>
                <a:cxn ang="0">
                  <a:pos x="15" y="70"/>
                </a:cxn>
                <a:cxn ang="0">
                  <a:pos x="19" y="63"/>
                </a:cxn>
                <a:cxn ang="0">
                  <a:pos x="24" y="54"/>
                </a:cxn>
                <a:cxn ang="0">
                  <a:pos x="31" y="41"/>
                </a:cxn>
                <a:cxn ang="0">
                  <a:pos x="40" y="24"/>
                </a:cxn>
                <a:cxn ang="0">
                  <a:pos x="52" y="0"/>
                </a:cxn>
                <a:cxn ang="0">
                  <a:pos x="63" y="3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83" y="11"/>
                </a:cxn>
                <a:cxn ang="0">
                  <a:pos x="91" y="15"/>
                </a:cxn>
                <a:cxn ang="0">
                  <a:pos x="102" y="20"/>
                </a:cxn>
                <a:cxn ang="0">
                  <a:pos x="119" y="27"/>
                </a:cxn>
                <a:cxn ang="0">
                  <a:pos x="140" y="37"/>
                </a:cxn>
                <a:cxn ang="0">
                  <a:pos x="144" y="44"/>
                </a:cxn>
                <a:cxn ang="0">
                  <a:pos x="146" y="50"/>
                </a:cxn>
                <a:cxn ang="0">
                  <a:pos x="149" y="56"/>
                </a:cxn>
                <a:cxn ang="0">
                  <a:pos x="151" y="61"/>
                </a:cxn>
                <a:cxn ang="0">
                  <a:pos x="154" y="69"/>
                </a:cxn>
                <a:cxn ang="0">
                  <a:pos x="159" y="80"/>
                </a:cxn>
                <a:cxn ang="0">
                  <a:pos x="165" y="95"/>
                </a:cxn>
                <a:cxn ang="0">
                  <a:pos x="173" y="116"/>
                </a:cxn>
              </a:cxnLst>
              <a:rect l="0" t="0" r="r" b="b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47" name="Freeform 543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/>
              <a:ahLst/>
              <a:cxnLst>
                <a:cxn ang="0">
                  <a:pos x="142" y="126"/>
                </a:cxn>
                <a:cxn ang="0">
                  <a:pos x="131" y="131"/>
                </a:cxn>
                <a:cxn ang="0">
                  <a:pos x="122" y="135"/>
                </a:cxn>
                <a:cxn ang="0">
                  <a:pos x="115" y="137"/>
                </a:cxn>
                <a:cxn ang="0">
                  <a:pos x="107" y="141"/>
                </a:cxn>
                <a:cxn ang="0">
                  <a:pos x="96" y="145"/>
                </a:cxn>
                <a:cxn ang="0">
                  <a:pos x="81" y="152"/>
                </a:cxn>
                <a:cxn ang="0">
                  <a:pos x="61" y="161"/>
                </a:cxn>
                <a:cxn ang="0">
                  <a:pos x="32" y="175"/>
                </a:cxn>
                <a:cxn ang="0">
                  <a:pos x="29" y="165"/>
                </a:cxn>
                <a:cxn ang="0">
                  <a:pos x="26" y="159"/>
                </a:cxn>
                <a:cxn ang="0">
                  <a:pos x="24" y="153"/>
                </a:cxn>
                <a:cxn ang="0">
                  <a:pos x="22" y="146"/>
                </a:cxn>
                <a:cxn ang="0">
                  <a:pos x="19" y="139"/>
                </a:cxn>
                <a:cxn ang="0">
                  <a:pos x="15" y="128"/>
                </a:cxn>
                <a:cxn ang="0">
                  <a:pos x="8" y="114"/>
                </a:cxn>
                <a:cxn ang="0">
                  <a:pos x="0" y="95"/>
                </a:cxn>
                <a:cxn ang="0">
                  <a:pos x="5" y="84"/>
                </a:cxn>
                <a:cxn ang="0">
                  <a:pos x="9" y="76"/>
                </a:cxn>
                <a:cxn ang="0">
                  <a:pos x="12" y="68"/>
                </a:cxn>
                <a:cxn ang="0">
                  <a:pos x="16" y="61"/>
                </a:cxn>
                <a:cxn ang="0">
                  <a:pos x="20" y="53"/>
                </a:cxn>
                <a:cxn ang="0">
                  <a:pos x="26" y="40"/>
                </a:cxn>
                <a:cxn ang="0">
                  <a:pos x="34" y="23"/>
                </a:cxn>
                <a:cxn ang="0">
                  <a:pos x="45" y="0"/>
                </a:cxn>
                <a:cxn ang="0">
                  <a:pos x="53" y="4"/>
                </a:cxn>
                <a:cxn ang="0">
                  <a:pos x="59" y="8"/>
                </a:cxn>
                <a:cxn ang="0">
                  <a:pos x="63" y="11"/>
                </a:cxn>
                <a:cxn ang="0">
                  <a:pos x="68" y="15"/>
                </a:cxn>
                <a:cxn ang="0">
                  <a:pos x="74" y="19"/>
                </a:cxn>
                <a:cxn ang="0">
                  <a:pos x="83" y="25"/>
                </a:cxn>
                <a:cxn ang="0">
                  <a:pos x="94" y="34"/>
                </a:cxn>
                <a:cxn ang="0">
                  <a:pos x="111" y="46"/>
                </a:cxn>
                <a:cxn ang="0">
                  <a:pos x="115" y="55"/>
                </a:cxn>
                <a:cxn ang="0">
                  <a:pos x="117" y="60"/>
                </a:cxn>
                <a:cxn ang="0">
                  <a:pos x="120" y="65"/>
                </a:cxn>
                <a:cxn ang="0">
                  <a:pos x="122" y="71"/>
                </a:cxn>
                <a:cxn ang="0">
                  <a:pos x="125" y="79"/>
                </a:cxn>
                <a:cxn ang="0">
                  <a:pos x="129" y="89"/>
                </a:cxn>
                <a:cxn ang="0">
                  <a:pos x="135" y="105"/>
                </a:cxn>
                <a:cxn ang="0">
                  <a:pos x="142" y="126"/>
                </a:cxn>
              </a:cxnLst>
              <a:rect l="0" t="0" r="r" b="b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48" name="Freeform 544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/>
              <a:ahLst/>
              <a:cxnLst>
                <a:cxn ang="0">
                  <a:pos x="116" y="136"/>
                </a:cxn>
                <a:cxn ang="0">
                  <a:pos x="107" y="139"/>
                </a:cxn>
                <a:cxn ang="0">
                  <a:pos x="101" y="141"/>
                </a:cxn>
                <a:cxn ang="0">
                  <a:pos x="95" y="144"/>
                </a:cxn>
                <a:cxn ang="0">
                  <a:pos x="88" y="146"/>
                </a:cxn>
                <a:cxn ang="0">
                  <a:pos x="80" y="150"/>
                </a:cxn>
                <a:cxn ang="0">
                  <a:pos x="69" y="155"/>
                </a:cxn>
                <a:cxn ang="0">
                  <a:pos x="54" y="162"/>
                </a:cxn>
                <a:cxn ang="0">
                  <a:pos x="32" y="172"/>
                </a:cxn>
                <a:cxn ang="0">
                  <a:pos x="29" y="163"/>
                </a:cxn>
                <a:cxn ang="0">
                  <a:pos x="26" y="156"/>
                </a:cxn>
                <a:cxn ang="0">
                  <a:pos x="24" y="151"/>
                </a:cxn>
                <a:cxn ang="0">
                  <a:pos x="22" y="144"/>
                </a:cxn>
                <a:cxn ang="0">
                  <a:pos x="19" y="136"/>
                </a:cxn>
                <a:cxn ang="0">
                  <a:pos x="15" y="126"/>
                </a:cxn>
                <a:cxn ang="0">
                  <a:pos x="8" y="112"/>
                </a:cxn>
                <a:cxn ang="0">
                  <a:pos x="0" y="93"/>
                </a:cxn>
                <a:cxn ang="0">
                  <a:pos x="5" y="82"/>
                </a:cxn>
                <a:cxn ang="0">
                  <a:pos x="8" y="74"/>
                </a:cxn>
                <a:cxn ang="0">
                  <a:pos x="11" y="67"/>
                </a:cxn>
                <a:cxn ang="0">
                  <a:pos x="14" y="60"/>
                </a:cxn>
                <a:cxn ang="0">
                  <a:pos x="18" y="51"/>
                </a:cxn>
                <a:cxn ang="0">
                  <a:pos x="23" y="39"/>
                </a:cxn>
                <a:cxn ang="0">
                  <a:pos x="31" y="22"/>
                </a:cxn>
                <a:cxn ang="0">
                  <a:pos x="40" y="0"/>
                </a:cxn>
                <a:cxn ang="0">
                  <a:pos x="46" y="5"/>
                </a:cxn>
                <a:cxn ang="0">
                  <a:pos x="50" y="9"/>
                </a:cxn>
                <a:cxn ang="0">
                  <a:pos x="53" y="14"/>
                </a:cxn>
                <a:cxn ang="0">
                  <a:pos x="56" y="18"/>
                </a:cxn>
                <a:cxn ang="0">
                  <a:pos x="60" y="23"/>
                </a:cxn>
                <a:cxn ang="0">
                  <a:pos x="65" y="30"/>
                </a:cxn>
                <a:cxn ang="0">
                  <a:pos x="73" y="41"/>
                </a:cxn>
                <a:cxn ang="0">
                  <a:pos x="83" y="56"/>
                </a:cxn>
                <a:cxn ang="0">
                  <a:pos x="87" y="64"/>
                </a:cxn>
                <a:cxn ang="0">
                  <a:pos x="89" y="69"/>
                </a:cxn>
                <a:cxn ang="0">
                  <a:pos x="92" y="75"/>
                </a:cxn>
                <a:cxn ang="0">
                  <a:pos x="95" y="81"/>
                </a:cxn>
                <a:cxn ang="0">
                  <a:pos x="98" y="88"/>
                </a:cxn>
                <a:cxn ang="0">
                  <a:pos x="102" y="99"/>
                </a:cxn>
                <a:cxn ang="0">
                  <a:pos x="108" y="115"/>
                </a:cxn>
                <a:cxn ang="0">
                  <a:pos x="116" y="136"/>
                </a:cxn>
              </a:cxnLst>
              <a:rect l="0" t="0" r="r" b="b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49" name="Freeform 545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/>
              <a:ahLst/>
              <a:cxnLst>
                <a:cxn ang="0">
                  <a:pos x="88" y="145"/>
                </a:cxn>
                <a:cxn ang="0">
                  <a:pos x="81" y="147"/>
                </a:cxn>
                <a:cxn ang="0">
                  <a:pos x="77" y="150"/>
                </a:cxn>
                <a:cxn ang="0">
                  <a:pos x="73" y="151"/>
                </a:cxn>
                <a:cxn ang="0">
                  <a:pos x="69" y="153"/>
                </a:cxn>
                <a:cxn ang="0">
                  <a:pos x="64" y="155"/>
                </a:cxn>
                <a:cxn ang="0">
                  <a:pos x="57" y="158"/>
                </a:cxn>
                <a:cxn ang="0">
                  <a:pos x="47" y="163"/>
                </a:cxn>
                <a:cxn ang="0">
                  <a:pos x="32" y="170"/>
                </a:cxn>
                <a:cxn ang="0">
                  <a:pos x="29" y="161"/>
                </a:cxn>
                <a:cxn ang="0">
                  <a:pos x="26" y="154"/>
                </a:cxn>
                <a:cxn ang="0">
                  <a:pos x="24" y="148"/>
                </a:cxn>
                <a:cxn ang="0">
                  <a:pos x="22" y="142"/>
                </a:cxn>
                <a:cxn ang="0">
                  <a:pos x="19" y="134"/>
                </a:cxn>
                <a:cxn ang="0">
                  <a:pos x="15" y="123"/>
                </a:cxn>
                <a:cxn ang="0">
                  <a:pos x="8" y="109"/>
                </a:cxn>
                <a:cxn ang="0">
                  <a:pos x="0" y="89"/>
                </a:cxn>
                <a:cxn ang="0">
                  <a:pos x="4" y="79"/>
                </a:cxn>
                <a:cxn ang="0">
                  <a:pos x="7" y="71"/>
                </a:cxn>
                <a:cxn ang="0">
                  <a:pos x="9" y="65"/>
                </a:cxn>
                <a:cxn ang="0">
                  <a:pos x="12" y="58"/>
                </a:cxn>
                <a:cxn ang="0">
                  <a:pos x="15" y="49"/>
                </a:cxn>
                <a:cxn ang="0">
                  <a:pos x="19" y="38"/>
                </a:cxn>
                <a:cxn ang="0">
                  <a:pos x="26" y="22"/>
                </a:cxn>
                <a:cxn ang="0">
                  <a:pos x="34" y="0"/>
                </a:cxn>
                <a:cxn ang="0">
                  <a:pos x="40" y="11"/>
                </a:cxn>
                <a:cxn ang="0">
                  <a:pos x="43" y="21"/>
                </a:cxn>
                <a:cxn ang="0">
                  <a:pos x="47" y="36"/>
                </a:cxn>
                <a:cxn ang="0">
                  <a:pos x="55" y="65"/>
                </a:cxn>
                <a:cxn ang="0">
                  <a:pos x="59" y="74"/>
                </a:cxn>
                <a:cxn ang="0">
                  <a:pos x="61" y="79"/>
                </a:cxn>
                <a:cxn ang="0">
                  <a:pos x="64" y="84"/>
                </a:cxn>
                <a:cxn ang="0">
                  <a:pos x="66" y="90"/>
                </a:cxn>
                <a:cxn ang="0">
                  <a:pos x="69" y="98"/>
                </a:cxn>
                <a:cxn ang="0">
                  <a:pos x="73" y="108"/>
                </a:cxn>
                <a:cxn ang="0">
                  <a:pos x="79" y="124"/>
                </a:cxn>
                <a:cxn ang="0">
                  <a:pos x="88" y="145"/>
                </a:cxn>
              </a:cxnLst>
              <a:rect l="0" t="0" r="r" b="b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50" name="Freeform 546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/>
              <a:ahLst/>
              <a:cxnLst>
                <a:cxn ang="0">
                  <a:pos x="59" y="155"/>
                </a:cxn>
                <a:cxn ang="0">
                  <a:pos x="33" y="167"/>
                </a:cxn>
                <a:cxn ang="0">
                  <a:pos x="0" y="87"/>
                </a:cxn>
                <a:cxn ang="0">
                  <a:pos x="29" y="0"/>
                </a:cxn>
                <a:cxn ang="0">
                  <a:pos x="26" y="76"/>
                </a:cxn>
                <a:cxn ang="0">
                  <a:pos x="59" y="155"/>
                </a:cxn>
              </a:cxnLst>
              <a:rect l="0" t="0" r="r" b="b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51" name="Freeform 547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/>
              <a:ahLst/>
              <a:cxnLst>
                <a:cxn ang="0">
                  <a:pos x="170" y="4"/>
                </a:cxn>
                <a:cxn ang="0">
                  <a:pos x="168" y="0"/>
                </a:cxn>
                <a:cxn ang="0">
                  <a:pos x="0" y="73"/>
                </a:cxn>
                <a:cxn ang="0">
                  <a:pos x="4" y="81"/>
                </a:cxn>
                <a:cxn ang="0">
                  <a:pos x="172" y="8"/>
                </a:cxn>
                <a:cxn ang="0">
                  <a:pos x="170" y="4"/>
                </a:cxn>
              </a:cxnLst>
              <a:rect l="0" t="0" r="r" b="b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52" name="Freeform 548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/>
              <a:ahLst/>
              <a:cxnLst>
                <a:cxn ang="0">
                  <a:pos x="216" y="12"/>
                </a:cxn>
                <a:cxn ang="0">
                  <a:pos x="4" y="103"/>
                </a:cxn>
                <a:cxn ang="0">
                  <a:pos x="0" y="93"/>
                </a:cxn>
                <a:cxn ang="0">
                  <a:pos x="211" y="0"/>
                </a:cxn>
                <a:cxn ang="0">
                  <a:pos x="216" y="12"/>
                </a:cxn>
              </a:cxnLst>
              <a:rect l="0" t="0" r="r" b="b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53" name="Freeform 549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/>
              <a:ahLst/>
              <a:cxnLst>
                <a:cxn ang="0">
                  <a:pos x="207" y="296"/>
                </a:cxn>
                <a:cxn ang="0">
                  <a:pos x="219" y="286"/>
                </a:cxn>
                <a:cxn ang="0">
                  <a:pos x="232" y="267"/>
                </a:cxn>
                <a:cxn ang="0">
                  <a:pos x="242" y="241"/>
                </a:cxn>
                <a:cxn ang="0">
                  <a:pos x="248" y="206"/>
                </a:cxn>
                <a:cxn ang="0">
                  <a:pos x="250" y="165"/>
                </a:cxn>
                <a:cxn ang="0">
                  <a:pos x="245" y="116"/>
                </a:cxn>
                <a:cxn ang="0">
                  <a:pos x="233" y="62"/>
                </a:cxn>
                <a:cxn ang="0">
                  <a:pos x="211" y="0"/>
                </a:cxn>
                <a:cxn ang="0">
                  <a:pos x="198" y="6"/>
                </a:cxn>
                <a:cxn ang="0">
                  <a:pos x="185" y="12"/>
                </a:cxn>
                <a:cxn ang="0">
                  <a:pos x="171" y="17"/>
                </a:cxn>
                <a:cxn ang="0">
                  <a:pos x="158" y="24"/>
                </a:cxn>
                <a:cxn ang="0">
                  <a:pos x="145" y="29"/>
                </a:cxn>
                <a:cxn ang="0">
                  <a:pos x="132" y="35"/>
                </a:cxn>
                <a:cxn ang="0">
                  <a:pos x="118" y="41"/>
                </a:cxn>
                <a:cxn ang="0">
                  <a:pos x="106" y="46"/>
                </a:cxn>
                <a:cxn ang="0">
                  <a:pos x="93" y="52"/>
                </a:cxn>
                <a:cxn ang="0">
                  <a:pos x="80" y="57"/>
                </a:cxn>
                <a:cxn ang="0">
                  <a:pos x="66" y="64"/>
                </a:cxn>
                <a:cxn ang="0">
                  <a:pos x="53" y="69"/>
                </a:cxn>
                <a:cxn ang="0">
                  <a:pos x="40" y="75"/>
                </a:cxn>
                <a:cxn ang="0">
                  <a:pos x="27" y="81"/>
                </a:cxn>
                <a:cxn ang="0">
                  <a:pos x="13" y="87"/>
                </a:cxn>
                <a:cxn ang="0">
                  <a:pos x="0" y="92"/>
                </a:cxn>
                <a:cxn ang="0">
                  <a:pos x="13" y="123"/>
                </a:cxn>
                <a:cxn ang="0">
                  <a:pos x="28" y="150"/>
                </a:cxn>
                <a:cxn ang="0">
                  <a:pos x="42" y="175"/>
                </a:cxn>
                <a:cxn ang="0">
                  <a:pos x="57" y="198"/>
                </a:cxn>
                <a:cxn ang="0">
                  <a:pos x="73" y="218"/>
                </a:cxn>
                <a:cxn ang="0">
                  <a:pos x="87" y="236"/>
                </a:cxn>
                <a:cxn ang="0">
                  <a:pos x="102" y="250"/>
                </a:cxn>
                <a:cxn ang="0">
                  <a:pos x="117" y="263"/>
                </a:cxn>
                <a:cxn ang="0">
                  <a:pos x="132" y="274"/>
                </a:cxn>
                <a:cxn ang="0">
                  <a:pos x="145" y="283"/>
                </a:cxn>
                <a:cxn ang="0">
                  <a:pos x="158" y="289"/>
                </a:cxn>
                <a:cxn ang="0">
                  <a:pos x="170" y="294"/>
                </a:cxn>
                <a:cxn ang="0">
                  <a:pos x="182" y="297"/>
                </a:cxn>
                <a:cxn ang="0">
                  <a:pos x="192" y="298"/>
                </a:cxn>
                <a:cxn ang="0">
                  <a:pos x="200" y="298"/>
                </a:cxn>
                <a:cxn ang="0">
                  <a:pos x="207" y="296"/>
                </a:cxn>
              </a:cxnLst>
              <a:rect l="0" t="0" r="r" b="b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54" name="Freeform 550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/>
              <a:ahLst/>
              <a:cxnLst>
                <a:cxn ang="0">
                  <a:pos x="199" y="285"/>
                </a:cxn>
                <a:cxn ang="0">
                  <a:pos x="209" y="276"/>
                </a:cxn>
                <a:cxn ang="0">
                  <a:pos x="217" y="259"/>
                </a:cxn>
                <a:cxn ang="0">
                  <a:pos x="224" y="234"/>
                </a:cxn>
                <a:cxn ang="0">
                  <a:pos x="226" y="202"/>
                </a:cxn>
                <a:cxn ang="0">
                  <a:pos x="223" y="162"/>
                </a:cxn>
                <a:cxn ang="0">
                  <a:pos x="214" y="115"/>
                </a:cxn>
                <a:cxn ang="0">
                  <a:pos x="200" y="61"/>
                </a:cxn>
                <a:cxn ang="0">
                  <a:pos x="178" y="0"/>
                </a:cxn>
                <a:cxn ang="0">
                  <a:pos x="166" y="5"/>
                </a:cxn>
                <a:cxn ang="0">
                  <a:pos x="155" y="10"/>
                </a:cxn>
                <a:cxn ang="0">
                  <a:pos x="144" y="15"/>
                </a:cxn>
                <a:cxn ang="0">
                  <a:pos x="134" y="20"/>
                </a:cxn>
                <a:cxn ang="0">
                  <a:pos x="123" y="24"/>
                </a:cxn>
                <a:cxn ang="0">
                  <a:pos x="111" y="30"/>
                </a:cxn>
                <a:cxn ang="0">
                  <a:pos x="100" y="34"/>
                </a:cxn>
                <a:cxn ang="0">
                  <a:pos x="89" y="39"/>
                </a:cxn>
                <a:cxn ang="0">
                  <a:pos x="78" y="44"/>
                </a:cxn>
                <a:cxn ang="0">
                  <a:pos x="67" y="49"/>
                </a:cxn>
                <a:cxn ang="0">
                  <a:pos x="55" y="54"/>
                </a:cxn>
                <a:cxn ang="0">
                  <a:pos x="45" y="58"/>
                </a:cxn>
                <a:cxn ang="0">
                  <a:pos x="34" y="63"/>
                </a:cxn>
                <a:cxn ang="0">
                  <a:pos x="23" y="69"/>
                </a:cxn>
                <a:cxn ang="0">
                  <a:pos x="11" y="73"/>
                </a:cxn>
                <a:cxn ang="0">
                  <a:pos x="0" y="78"/>
                </a:cxn>
                <a:cxn ang="0">
                  <a:pos x="13" y="109"/>
                </a:cxn>
                <a:cxn ang="0">
                  <a:pos x="28" y="136"/>
                </a:cxn>
                <a:cxn ang="0">
                  <a:pos x="42" y="161"/>
                </a:cxn>
                <a:cxn ang="0">
                  <a:pos x="56" y="184"/>
                </a:cxn>
                <a:cxn ang="0">
                  <a:pos x="72" y="204"/>
                </a:cxn>
                <a:cxn ang="0">
                  <a:pos x="86" y="221"/>
                </a:cxn>
                <a:cxn ang="0">
                  <a:pos x="101" y="236"/>
                </a:cxn>
                <a:cxn ang="0">
                  <a:pos x="115" y="250"/>
                </a:cxn>
                <a:cxn ang="0">
                  <a:pos x="129" y="260"/>
                </a:cxn>
                <a:cxn ang="0">
                  <a:pos x="142" y="270"/>
                </a:cxn>
                <a:cxn ang="0">
                  <a:pos x="155" y="276"/>
                </a:cxn>
                <a:cxn ang="0">
                  <a:pos x="166" y="282"/>
                </a:cxn>
                <a:cxn ang="0">
                  <a:pos x="177" y="285"/>
                </a:cxn>
                <a:cxn ang="0">
                  <a:pos x="186" y="287"/>
                </a:cxn>
                <a:cxn ang="0">
                  <a:pos x="193" y="287"/>
                </a:cxn>
                <a:cxn ang="0">
                  <a:pos x="199" y="285"/>
                </a:cxn>
              </a:cxnLst>
              <a:rect l="0" t="0" r="r" b="b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55" name="Freeform 551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/>
              <a:ahLst/>
              <a:cxnLst>
                <a:cxn ang="0">
                  <a:pos x="189" y="273"/>
                </a:cxn>
                <a:cxn ang="0">
                  <a:pos x="196" y="265"/>
                </a:cxn>
                <a:cxn ang="0">
                  <a:pos x="201" y="251"/>
                </a:cxn>
                <a:cxn ang="0">
                  <a:pos x="202" y="227"/>
                </a:cxn>
                <a:cxn ang="0">
                  <a:pos x="200" y="197"/>
                </a:cxn>
                <a:cxn ang="0">
                  <a:pos x="193" y="159"/>
                </a:cxn>
                <a:cxn ang="0">
                  <a:pos x="182" y="114"/>
                </a:cxn>
                <a:cxn ang="0">
                  <a:pos x="165" y="60"/>
                </a:cxn>
                <a:cxn ang="0">
                  <a:pos x="142" y="0"/>
                </a:cxn>
                <a:cxn ang="0">
                  <a:pos x="125" y="7"/>
                </a:cxn>
                <a:cxn ang="0">
                  <a:pos x="107" y="14"/>
                </a:cxn>
                <a:cxn ang="0">
                  <a:pos x="89" y="23"/>
                </a:cxn>
                <a:cxn ang="0">
                  <a:pos x="72" y="30"/>
                </a:cxn>
                <a:cxn ang="0">
                  <a:pos x="53" y="39"/>
                </a:cxn>
                <a:cxn ang="0">
                  <a:pos x="36" y="46"/>
                </a:cxn>
                <a:cxn ang="0">
                  <a:pos x="18" y="54"/>
                </a:cxn>
                <a:cxn ang="0">
                  <a:pos x="0" y="62"/>
                </a:cxn>
                <a:cxn ang="0">
                  <a:pos x="14" y="92"/>
                </a:cxn>
                <a:cxn ang="0">
                  <a:pos x="28" y="120"/>
                </a:cxn>
                <a:cxn ang="0">
                  <a:pos x="41" y="145"/>
                </a:cxn>
                <a:cxn ang="0">
                  <a:pos x="57" y="168"/>
                </a:cxn>
                <a:cxn ang="0">
                  <a:pos x="71" y="188"/>
                </a:cxn>
                <a:cxn ang="0">
                  <a:pos x="85" y="206"/>
                </a:cxn>
                <a:cxn ang="0">
                  <a:pos x="98" y="221"/>
                </a:cxn>
                <a:cxn ang="0">
                  <a:pos x="113" y="235"/>
                </a:cxn>
                <a:cxn ang="0">
                  <a:pos x="126" y="246"/>
                </a:cxn>
                <a:cxn ang="0">
                  <a:pos x="138" y="256"/>
                </a:cxn>
                <a:cxn ang="0">
                  <a:pos x="149" y="262"/>
                </a:cxn>
                <a:cxn ang="0">
                  <a:pos x="160" y="268"/>
                </a:cxn>
                <a:cxn ang="0">
                  <a:pos x="170" y="272"/>
                </a:cxn>
                <a:cxn ang="0">
                  <a:pos x="178" y="274"/>
                </a:cxn>
                <a:cxn ang="0">
                  <a:pos x="184" y="274"/>
                </a:cxn>
                <a:cxn ang="0">
                  <a:pos x="189" y="273"/>
                </a:cxn>
              </a:cxnLst>
              <a:rect l="0" t="0" r="r" b="b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56" name="Freeform 552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/>
              <a:ahLst/>
              <a:cxnLst>
                <a:cxn ang="0">
                  <a:pos x="180" y="263"/>
                </a:cxn>
                <a:cxn ang="0">
                  <a:pos x="185" y="256"/>
                </a:cxn>
                <a:cxn ang="0">
                  <a:pos x="186" y="243"/>
                </a:cxn>
                <a:cxn ang="0">
                  <a:pos x="183" y="222"/>
                </a:cxn>
                <a:cxn ang="0">
                  <a:pos x="177" y="193"/>
                </a:cxn>
                <a:cxn ang="0">
                  <a:pos x="166" y="157"/>
                </a:cxn>
                <a:cxn ang="0">
                  <a:pos x="151" y="113"/>
                </a:cxn>
                <a:cxn ang="0">
                  <a:pos x="131" y="60"/>
                </a:cxn>
                <a:cxn ang="0">
                  <a:pos x="108" y="0"/>
                </a:cxn>
                <a:cxn ang="0">
                  <a:pos x="94" y="7"/>
                </a:cxn>
                <a:cxn ang="0">
                  <a:pos x="80" y="13"/>
                </a:cxn>
                <a:cxn ang="0">
                  <a:pos x="67" y="18"/>
                </a:cxn>
                <a:cxn ang="0">
                  <a:pos x="54" y="24"/>
                </a:cxn>
                <a:cxn ang="0">
                  <a:pos x="40" y="30"/>
                </a:cxn>
                <a:cxn ang="0">
                  <a:pos x="27" y="36"/>
                </a:cxn>
                <a:cxn ang="0">
                  <a:pos x="13" y="41"/>
                </a:cxn>
                <a:cxn ang="0">
                  <a:pos x="0" y="48"/>
                </a:cxn>
                <a:cxn ang="0">
                  <a:pos x="13" y="78"/>
                </a:cxn>
                <a:cxn ang="0">
                  <a:pos x="26" y="106"/>
                </a:cxn>
                <a:cxn ang="0">
                  <a:pos x="40" y="131"/>
                </a:cxn>
                <a:cxn ang="0">
                  <a:pos x="55" y="154"/>
                </a:cxn>
                <a:cxn ang="0">
                  <a:pos x="69" y="174"/>
                </a:cxn>
                <a:cxn ang="0">
                  <a:pos x="83" y="192"/>
                </a:cxn>
                <a:cxn ang="0">
                  <a:pos x="96" y="208"/>
                </a:cxn>
                <a:cxn ang="0">
                  <a:pos x="110" y="222"/>
                </a:cxn>
                <a:cxn ang="0">
                  <a:pos x="122" y="233"/>
                </a:cxn>
                <a:cxn ang="0">
                  <a:pos x="134" y="243"/>
                </a:cxn>
                <a:cxn ang="0">
                  <a:pos x="145" y="250"/>
                </a:cxn>
                <a:cxn ang="0">
                  <a:pos x="155" y="256"/>
                </a:cxn>
                <a:cxn ang="0">
                  <a:pos x="164" y="261"/>
                </a:cxn>
                <a:cxn ang="0">
                  <a:pos x="171" y="263"/>
                </a:cxn>
                <a:cxn ang="0">
                  <a:pos x="176" y="264"/>
                </a:cxn>
                <a:cxn ang="0">
                  <a:pos x="180" y="263"/>
                </a:cxn>
              </a:cxnLst>
              <a:rect l="0" t="0" r="r" b="b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57" name="Freeform 553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/>
              <a:ahLst/>
              <a:cxnLst>
                <a:cxn ang="0">
                  <a:pos x="171" y="251"/>
                </a:cxn>
                <a:cxn ang="0">
                  <a:pos x="173" y="245"/>
                </a:cxn>
                <a:cxn ang="0">
                  <a:pos x="170" y="233"/>
                </a:cxn>
                <a:cxn ang="0">
                  <a:pos x="164" y="214"/>
                </a:cxn>
                <a:cxn ang="0">
                  <a:pos x="153" y="187"/>
                </a:cxn>
                <a:cxn ang="0">
                  <a:pos x="137" y="153"/>
                </a:cxn>
                <a:cxn ang="0">
                  <a:pos x="119" y="110"/>
                </a:cxn>
                <a:cxn ang="0">
                  <a:pos x="97" y="60"/>
                </a:cxn>
                <a:cxn ang="0">
                  <a:pos x="72" y="0"/>
                </a:cxn>
                <a:cxn ang="0">
                  <a:pos x="63" y="4"/>
                </a:cxn>
                <a:cxn ang="0">
                  <a:pos x="54" y="7"/>
                </a:cxn>
                <a:cxn ang="0">
                  <a:pos x="45" y="11"/>
                </a:cxn>
                <a:cxn ang="0">
                  <a:pos x="36" y="16"/>
                </a:cxn>
                <a:cxn ang="0">
                  <a:pos x="27" y="20"/>
                </a:cxn>
                <a:cxn ang="0">
                  <a:pos x="18" y="23"/>
                </a:cxn>
                <a:cxn ang="0">
                  <a:pos x="9" y="27"/>
                </a:cxn>
                <a:cxn ang="0">
                  <a:pos x="0" y="31"/>
                </a:cxn>
                <a:cxn ang="0">
                  <a:pos x="13" y="62"/>
                </a:cxn>
                <a:cxn ang="0">
                  <a:pos x="26" y="89"/>
                </a:cxn>
                <a:cxn ang="0">
                  <a:pos x="41" y="115"/>
                </a:cxn>
                <a:cxn ang="0">
                  <a:pos x="54" y="138"/>
                </a:cxn>
                <a:cxn ang="0">
                  <a:pos x="68" y="159"/>
                </a:cxn>
                <a:cxn ang="0">
                  <a:pos x="81" y="177"/>
                </a:cxn>
                <a:cxn ang="0">
                  <a:pos x="95" y="193"/>
                </a:cxn>
                <a:cxn ang="0">
                  <a:pos x="107" y="206"/>
                </a:cxn>
                <a:cxn ang="0">
                  <a:pos x="119" y="218"/>
                </a:cxn>
                <a:cxn ang="0">
                  <a:pos x="130" y="229"/>
                </a:cxn>
                <a:cxn ang="0">
                  <a:pos x="141" y="236"/>
                </a:cxn>
                <a:cxn ang="0">
                  <a:pos x="150" y="242"/>
                </a:cxn>
                <a:cxn ang="0">
                  <a:pos x="157" y="246"/>
                </a:cxn>
                <a:cxn ang="0">
                  <a:pos x="163" y="250"/>
                </a:cxn>
                <a:cxn ang="0">
                  <a:pos x="168" y="251"/>
                </a:cxn>
                <a:cxn ang="0">
                  <a:pos x="171" y="251"/>
                </a:cxn>
              </a:cxnLst>
              <a:rect l="0" t="0" r="r" b="b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58" name="Freeform 554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/>
              <a:ahLst/>
              <a:cxnLst>
                <a:cxn ang="0">
                  <a:pos x="163" y="240"/>
                </a:cxn>
                <a:cxn ang="0">
                  <a:pos x="162" y="235"/>
                </a:cxn>
                <a:cxn ang="0">
                  <a:pos x="156" y="225"/>
                </a:cxn>
                <a:cxn ang="0">
                  <a:pos x="145" y="208"/>
                </a:cxn>
                <a:cxn ang="0">
                  <a:pos x="129" y="183"/>
                </a:cxn>
                <a:cxn ang="0">
                  <a:pos x="110" y="150"/>
                </a:cxn>
                <a:cxn ang="0">
                  <a:pos x="89" y="110"/>
                </a:cxn>
                <a:cxn ang="0">
                  <a:pos x="64" y="59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8" y="5"/>
                </a:cxn>
                <a:cxn ang="0">
                  <a:pos x="24" y="7"/>
                </a:cxn>
                <a:cxn ang="0">
                  <a:pos x="19" y="9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5" y="15"/>
                </a:cxn>
                <a:cxn ang="0">
                  <a:pos x="0" y="17"/>
                </a:cxn>
                <a:cxn ang="0">
                  <a:pos x="13" y="48"/>
                </a:cxn>
                <a:cxn ang="0">
                  <a:pos x="26" y="75"/>
                </a:cxn>
                <a:cxn ang="0">
                  <a:pos x="41" y="102"/>
                </a:cxn>
                <a:cxn ang="0">
                  <a:pos x="54" y="124"/>
                </a:cxn>
                <a:cxn ang="0">
                  <a:pos x="68" y="145"/>
                </a:cxn>
                <a:cxn ang="0">
                  <a:pos x="82" y="163"/>
                </a:cxn>
                <a:cxn ang="0">
                  <a:pos x="94" y="180"/>
                </a:cxn>
                <a:cxn ang="0">
                  <a:pos x="106" y="193"/>
                </a:cxn>
                <a:cxn ang="0">
                  <a:pos x="117" y="205"/>
                </a:cxn>
                <a:cxn ang="0">
                  <a:pos x="127" y="215"/>
                </a:cxn>
                <a:cxn ang="0">
                  <a:pos x="138" y="224"/>
                </a:cxn>
                <a:cxn ang="0">
                  <a:pos x="146" y="230"/>
                </a:cxn>
                <a:cxn ang="0">
                  <a:pos x="152" y="234"/>
                </a:cxn>
                <a:cxn ang="0">
                  <a:pos x="158" y="238"/>
                </a:cxn>
                <a:cxn ang="0">
                  <a:pos x="161" y="240"/>
                </a:cxn>
                <a:cxn ang="0">
                  <a:pos x="163" y="240"/>
                </a:cxn>
              </a:cxnLst>
              <a:rect l="0" t="0" r="r" b="b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59" name="Freeform 555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76"/>
                </a:cxn>
                <a:cxn ang="0">
                  <a:pos x="48" y="92"/>
                </a:cxn>
                <a:cxn ang="0">
                  <a:pos x="46" y="99"/>
                </a:cxn>
                <a:cxn ang="0">
                  <a:pos x="39" y="96"/>
                </a:cxn>
                <a:cxn ang="0">
                  <a:pos x="31" y="83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260" name="Group 556"/>
          <p:cNvGrpSpPr>
            <a:grpSpLocks/>
          </p:cNvGrpSpPr>
          <p:nvPr/>
        </p:nvGrpSpPr>
        <p:grpSpPr bwMode="auto">
          <a:xfrm>
            <a:off x="3989388" y="1201738"/>
            <a:ext cx="469900" cy="685800"/>
            <a:chOff x="3360" y="3024"/>
            <a:chExt cx="296" cy="432"/>
          </a:xfrm>
        </p:grpSpPr>
        <p:sp>
          <p:nvSpPr>
            <p:cNvPr id="73261" name="Freeform 557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99" y="0"/>
                </a:cxn>
                <a:cxn ang="0">
                  <a:pos x="206" y="17"/>
                </a:cxn>
                <a:cxn ang="0">
                  <a:pos x="7" y="84"/>
                </a:cxn>
                <a:cxn ang="0">
                  <a:pos x="0" y="67"/>
                </a:cxn>
              </a:cxnLst>
              <a:rect l="0" t="0" r="r" b="b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62" name="Freeform 558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0" y="77"/>
                </a:cxn>
                <a:cxn ang="0">
                  <a:pos x="82" y="87"/>
                </a:cxn>
                <a:cxn ang="0">
                  <a:pos x="80" y="95"/>
                </a:cxn>
                <a:cxn ang="0">
                  <a:pos x="74" y="102"/>
                </a:cxn>
                <a:cxn ang="0">
                  <a:pos x="66" y="106"/>
                </a:cxn>
                <a:cxn ang="0">
                  <a:pos x="57" y="108"/>
                </a:cxn>
                <a:cxn ang="0">
                  <a:pos x="49" y="106"/>
                </a:cxn>
                <a:cxn ang="0">
                  <a:pos x="41" y="102"/>
                </a:cxn>
                <a:cxn ang="0">
                  <a:pos x="35" y="93"/>
                </a:cxn>
                <a:cxn ang="0">
                  <a:pos x="0" y="16"/>
                </a:cxn>
                <a:cxn ang="0">
                  <a:pos x="45" y="0"/>
                </a:cxn>
              </a:cxnLst>
              <a:rect l="0" t="0" r="r" b="b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63" name="Freeform 559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/>
              <a:ahLst/>
              <a:cxnLst>
                <a:cxn ang="0">
                  <a:pos x="247" y="317"/>
                </a:cxn>
                <a:cxn ang="0">
                  <a:pos x="261" y="307"/>
                </a:cxn>
                <a:cxn ang="0">
                  <a:pos x="275" y="287"/>
                </a:cxn>
                <a:cxn ang="0">
                  <a:pos x="285" y="256"/>
                </a:cxn>
                <a:cxn ang="0">
                  <a:pos x="292" y="218"/>
                </a:cxn>
                <a:cxn ang="0">
                  <a:pos x="293" y="173"/>
                </a:cxn>
                <a:cxn ang="0">
                  <a:pos x="288" y="120"/>
                </a:cxn>
                <a:cxn ang="0">
                  <a:pos x="274" y="62"/>
                </a:cxn>
                <a:cxn ang="0">
                  <a:pos x="251" y="0"/>
                </a:cxn>
                <a:cxn ang="0">
                  <a:pos x="235" y="5"/>
                </a:cxn>
                <a:cxn ang="0">
                  <a:pos x="219" y="10"/>
                </a:cxn>
                <a:cxn ang="0">
                  <a:pos x="204" y="17"/>
                </a:cxn>
                <a:cxn ang="0">
                  <a:pos x="188" y="22"/>
                </a:cxn>
                <a:cxn ang="0">
                  <a:pos x="172" y="28"/>
                </a:cxn>
                <a:cxn ang="0">
                  <a:pos x="157" y="34"/>
                </a:cxn>
                <a:cxn ang="0">
                  <a:pos x="140" y="40"/>
                </a:cxn>
                <a:cxn ang="0">
                  <a:pos x="125" y="45"/>
                </a:cxn>
                <a:cxn ang="0">
                  <a:pos x="110" y="52"/>
                </a:cxn>
                <a:cxn ang="0">
                  <a:pos x="94" y="58"/>
                </a:cxn>
                <a:cxn ang="0">
                  <a:pos x="78" y="63"/>
                </a:cxn>
                <a:cxn ang="0">
                  <a:pos x="63" y="69"/>
                </a:cxn>
                <a:cxn ang="0">
                  <a:pos x="47" y="75"/>
                </a:cxn>
                <a:cxn ang="0">
                  <a:pos x="31" y="81"/>
                </a:cxn>
                <a:cxn ang="0">
                  <a:pos x="15" y="86"/>
                </a:cxn>
                <a:cxn ang="0">
                  <a:pos x="0" y="92"/>
                </a:cxn>
                <a:cxn ang="0">
                  <a:pos x="15" y="122"/>
                </a:cxn>
                <a:cxn ang="0">
                  <a:pos x="30" y="152"/>
                </a:cxn>
                <a:cxn ang="0">
                  <a:pos x="48" y="177"/>
                </a:cxn>
                <a:cxn ang="0">
                  <a:pos x="65" y="201"/>
                </a:cxn>
                <a:cxn ang="0">
                  <a:pos x="82" y="222"/>
                </a:cxn>
                <a:cxn ang="0">
                  <a:pos x="101" y="242"/>
                </a:cxn>
                <a:cxn ang="0">
                  <a:pos x="119" y="259"/>
                </a:cxn>
                <a:cxn ang="0">
                  <a:pos x="136" y="274"/>
                </a:cxn>
                <a:cxn ang="0">
                  <a:pos x="154" y="287"/>
                </a:cxn>
                <a:cxn ang="0">
                  <a:pos x="171" y="297"/>
                </a:cxn>
                <a:cxn ang="0">
                  <a:pos x="186" y="306"/>
                </a:cxn>
                <a:cxn ang="0">
                  <a:pos x="202" y="312"/>
                </a:cxn>
                <a:cxn ang="0">
                  <a:pos x="215" y="316"/>
                </a:cxn>
                <a:cxn ang="0">
                  <a:pos x="227" y="318"/>
                </a:cxn>
                <a:cxn ang="0">
                  <a:pos x="238" y="319"/>
                </a:cxn>
                <a:cxn ang="0">
                  <a:pos x="247" y="317"/>
                </a:cxn>
              </a:cxnLst>
              <a:rect l="0" t="0" r="r" b="b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64" name="Freeform 560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66"/>
                </a:cxn>
                <a:cxn ang="0">
                  <a:pos x="1064" y="2506"/>
                </a:cxn>
                <a:cxn ang="0">
                  <a:pos x="1314" y="2421"/>
                </a:cxn>
                <a:cxn ang="0">
                  <a:pos x="198" y="0"/>
                </a:cxn>
              </a:cxnLst>
              <a:rect l="0" t="0" r="r" b="b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65" name="Freeform 561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/>
              <a:ahLst/>
              <a:cxnLst>
                <a:cxn ang="0">
                  <a:pos x="235" y="111"/>
                </a:cxn>
                <a:cxn ang="0">
                  <a:pos x="36" y="179"/>
                </a:cxn>
                <a:cxn ang="0">
                  <a:pos x="0" y="97"/>
                </a:cxn>
                <a:cxn ang="0">
                  <a:pos x="70" y="0"/>
                </a:cxn>
                <a:cxn ang="0">
                  <a:pos x="199" y="30"/>
                </a:cxn>
                <a:cxn ang="0">
                  <a:pos x="235" y="111"/>
                </a:cxn>
              </a:cxnLst>
              <a:rect l="0" t="0" r="r" b="b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66" name="Freeform 562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/>
              <a:ahLst/>
              <a:cxnLst>
                <a:cxn ang="0">
                  <a:pos x="0" y="1626"/>
                </a:cxn>
                <a:cxn ang="0">
                  <a:pos x="3650" y="0"/>
                </a:cxn>
                <a:cxn ang="0">
                  <a:pos x="4569" y="1998"/>
                </a:cxn>
                <a:cxn ang="0">
                  <a:pos x="873" y="3641"/>
                </a:cxn>
                <a:cxn ang="0">
                  <a:pos x="0" y="1626"/>
                </a:cxn>
              </a:cxnLst>
              <a:rect l="0" t="0" r="r" b="b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67" name="Freeform 563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/>
              <a:ahLst/>
              <a:cxnLst>
                <a:cxn ang="0">
                  <a:pos x="2496" y="7056"/>
                </a:cxn>
                <a:cxn ang="0">
                  <a:pos x="5894" y="5433"/>
                </a:cxn>
                <a:cxn ang="0">
                  <a:pos x="5912" y="5421"/>
                </a:cxn>
                <a:cxn ang="0">
                  <a:pos x="5927" y="5407"/>
                </a:cxn>
                <a:cxn ang="0">
                  <a:pos x="5941" y="5389"/>
                </a:cxn>
                <a:cxn ang="0">
                  <a:pos x="5950" y="5369"/>
                </a:cxn>
                <a:cxn ang="0">
                  <a:pos x="5955" y="5348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5"/>
                </a:cxn>
                <a:cxn ang="0">
                  <a:pos x="3492" y="47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9"/>
                </a:cxn>
                <a:cxn ang="0">
                  <a:pos x="3420" y="3"/>
                </a:cxn>
                <a:cxn ang="0">
                  <a:pos x="3399" y="0"/>
                </a:cxn>
                <a:cxn ang="0">
                  <a:pos x="3377" y="3"/>
                </a:cxn>
                <a:cxn ang="0">
                  <a:pos x="3357" y="9"/>
                </a:cxn>
                <a:cxn ang="0">
                  <a:pos x="63" y="1487"/>
                </a:cxn>
                <a:cxn ang="0">
                  <a:pos x="45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6"/>
                </a:cxn>
                <a:cxn ang="0">
                  <a:pos x="9" y="1637"/>
                </a:cxn>
                <a:cxn ang="0">
                  <a:pos x="2350" y="7000"/>
                </a:cxn>
                <a:cxn ang="0">
                  <a:pos x="2361" y="7018"/>
                </a:cxn>
                <a:cxn ang="0">
                  <a:pos x="2376" y="7034"/>
                </a:cxn>
                <a:cxn ang="0">
                  <a:pos x="2393" y="7048"/>
                </a:cxn>
                <a:cxn ang="0">
                  <a:pos x="2412" y="7057"/>
                </a:cxn>
                <a:cxn ang="0">
                  <a:pos x="2433" y="7064"/>
                </a:cxn>
                <a:cxn ang="0">
                  <a:pos x="2454" y="7066"/>
                </a:cxn>
                <a:cxn ang="0">
                  <a:pos x="2476" y="7064"/>
                </a:cxn>
                <a:cxn ang="0">
                  <a:pos x="2496" y="7056"/>
                </a:cxn>
              </a:cxnLst>
              <a:rect l="0" t="0" r="r" b="b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68" name="Freeform 564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3" y="0"/>
                </a:cxn>
                <a:cxn ang="0">
                  <a:pos x="70" y="14"/>
                </a:cxn>
                <a:cxn ang="0">
                  <a:pos x="106" y="29"/>
                </a:cxn>
                <a:cxn ang="0">
                  <a:pos x="143" y="44"/>
                </a:cxn>
                <a:cxn ang="0">
                  <a:pos x="180" y="61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8" y="159"/>
                </a:cxn>
                <a:cxn ang="0">
                  <a:pos x="393" y="181"/>
                </a:cxn>
                <a:cxn ang="0">
                  <a:pos x="428" y="204"/>
                </a:cxn>
                <a:cxn ang="0">
                  <a:pos x="461" y="228"/>
                </a:cxn>
                <a:cxn ang="0">
                  <a:pos x="495" y="252"/>
                </a:cxn>
                <a:cxn ang="0">
                  <a:pos x="528" y="279"/>
                </a:cxn>
                <a:cxn ang="0">
                  <a:pos x="560" y="305"/>
                </a:cxn>
                <a:cxn ang="0">
                  <a:pos x="592" y="333"/>
                </a:cxn>
                <a:cxn ang="0">
                  <a:pos x="624" y="361"/>
                </a:cxn>
                <a:cxn ang="0">
                  <a:pos x="654" y="389"/>
                </a:cxn>
                <a:cxn ang="0">
                  <a:pos x="684" y="419"/>
                </a:cxn>
                <a:cxn ang="0">
                  <a:pos x="713" y="450"/>
                </a:cxn>
                <a:cxn ang="0">
                  <a:pos x="742" y="481"/>
                </a:cxn>
                <a:cxn ang="0">
                  <a:pos x="769" y="513"/>
                </a:cxn>
                <a:cxn ang="0">
                  <a:pos x="796" y="545"/>
                </a:cxn>
                <a:cxn ang="0">
                  <a:pos x="822" y="578"/>
                </a:cxn>
                <a:cxn ang="0">
                  <a:pos x="847" y="612"/>
                </a:cxn>
                <a:cxn ang="0">
                  <a:pos x="871" y="647"/>
                </a:cxn>
                <a:cxn ang="0">
                  <a:pos x="895" y="681"/>
                </a:cxn>
                <a:cxn ang="0">
                  <a:pos x="917" y="717"/>
                </a:cxn>
                <a:cxn ang="0">
                  <a:pos x="939" y="754"/>
                </a:cxn>
                <a:cxn ang="0">
                  <a:pos x="959" y="791"/>
                </a:cxn>
                <a:cxn ang="0">
                  <a:pos x="979" y="828"/>
                </a:cxn>
                <a:cxn ang="0">
                  <a:pos x="997" y="866"/>
                </a:cxn>
                <a:cxn ang="0">
                  <a:pos x="1026" y="938"/>
                </a:cxn>
                <a:cxn ang="0">
                  <a:pos x="1053" y="1015"/>
                </a:cxn>
                <a:cxn ang="0">
                  <a:pos x="1075" y="1096"/>
                </a:cxn>
                <a:cxn ang="0">
                  <a:pos x="1095" y="1180"/>
                </a:cxn>
                <a:cxn ang="0">
                  <a:pos x="1110" y="1267"/>
                </a:cxn>
                <a:cxn ang="0">
                  <a:pos x="1121" y="1356"/>
                </a:cxn>
                <a:cxn ang="0">
                  <a:pos x="1130" y="1446"/>
                </a:cxn>
                <a:cxn ang="0">
                  <a:pos x="1134" y="1536"/>
                </a:cxn>
                <a:cxn ang="0">
                  <a:pos x="1134" y="1626"/>
                </a:cxn>
                <a:cxn ang="0">
                  <a:pos x="1131" y="1716"/>
                </a:cxn>
                <a:cxn ang="0">
                  <a:pos x="1122" y="1802"/>
                </a:cxn>
                <a:cxn ang="0">
                  <a:pos x="1111" y="1886"/>
                </a:cxn>
                <a:cxn ang="0">
                  <a:pos x="1096" y="1967"/>
                </a:cxn>
                <a:cxn ang="0">
                  <a:pos x="1076" y="2044"/>
                </a:cxn>
                <a:cxn ang="0">
                  <a:pos x="1053" y="2115"/>
                </a:cxn>
                <a:cxn ang="0">
                  <a:pos x="1025" y="2180"/>
                </a:cxn>
                <a:cxn ang="0">
                  <a:pos x="917" y="2127"/>
                </a:cxn>
              </a:cxnLst>
              <a:rect l="0" t="0" r="r" b="b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69" name="Freeform 565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/>
              <a:ahLst/>
              <a:cxnLst>
                <a:cxn ang="0">
                  <a:pos x="0" y="1625"/>
                </a:cxn>
                <a:cxn ang="0">
                  <a:pos x="3650" y="0"/>
                </a:cxn>
                <a:cxn ang="0">
                  <a:pos x="4569" y="1997"/>
                </a:cxn>
                <a:cxn ang="0">
                  <a:pos x="873" y="3641"/>
                </a:cxn>
                <a:cxn ang="0">
                  <a:pos x="0" y="1625"/>
                </a:cxn>
              </a:cxnLst>
              <a:rect l="0" t="0" r="r" b="b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70" name="Freeform 566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/>
              <a:ahLst/>
              <a:cxnLst>
                <a:cxn ang="0">
                  <a:pos x="2497" y="7056"/>
                </a:cxn>
                <a:cxn ang="0">
                  <a:pos x="5894" y="5432"/>
                </a:cxn>
                <a:cxn ang="0">
                  <a:pos x="5912" y="5421"/>
                </a:cxn>
                <a:cxn ang="0">
                  <a:pos x="5928" y="5406"/>
                </a:cxn>
                <a:cxn ang="0">
                  <a:pos x="5941" y="5388"/>
                </a:cxn>
                <a:cxn ang="0">
                  <a:pos x="5950" y="5368"/>
                </a:cxn>
                <a:cxn ang="0">
                  <a:pos x="5955" y="5347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4"/>
                </a:cxn>
                <a:cxn ang="0">
                  <a:pos x="3492" y="46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8"/>
                </a:cxn>
                <a:cxn ang="0">
                  <a:pos x="3420" y="2"/>
                </a:cxn>
                <a:cxn ang="0">
                  <a:pos x="3399" y="0"/>
                </a:cxn>
                <a:cxn ang="0">
                  <a:pos x="3377" y="2"/>
                </a:cxn>
                <a:cxn ang="0">
                  <a:pos x="3357" y="8"/>
                </a:cxn>
                <a:cxn ang="0">
                  <a:pos x="63" y="1486"/>
                </a:cxn>
                <a:cxn ang="0">
                  <a:pos x="45" y="1497"/>
                </a:cxn>
                <a:cxn ang="0">
                  <a:pos x="30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5"/>
                </a:cxn>
                <a:cxn ang="0">
                  <a:pos x="9" y="1636"/>
                </a:cxn>
                <a:cxn ang="0">
                  <a:pos x="2351" y="6999"/>
                </a:cxn>
                <a:cxn ang="0">
                  <a:pos x="2362" y="7018"/>
                </a:cxn>
                <a:cxn ang="0">
                  <a:pos x="2377" y="7034"/>
                </a:cxn>
                <a:cxn ang="0">
                  <a:pos x="2394" y="7048"/>
                </a:cxn>
                <a:cxn ang="0">
                  <a:pos x="2413" y="7057"/>
                </a:cxn>
                <a:cxn ang="0">
                  <a:pos x="2434" y="7063"/>
                </a:cxn>
                <a:cxn ang="0">
                  <a:pos x="2455" y="7065"/>
                </a:cxn>
                <a:cxn ang="0">
                  <a:pos x="2477" y="7063"/>
                </a:cxn>
                <a:cxn ang="0">
                  <a:pos x="2497" y="7056"/>
                </a:cxn>
              </a:cxnLst>
              <a:rect l="0" t="0" r="r" b="b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71" name="Freeform 567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/>
              <a:ahLst/>
              <a:cxnLst>
                <a:cxn ang="0">
                  <a:pos x="3562" y="1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68" y="1773"/>
                </a:cxn>
                <a:cxn ang="0">
                  <a:pos x="3562" y="183"/>
                </a:cxn>
              </a:cxnLst>
              <a:rect l="0" t="0" r="r" b="b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72" name="Freeform 568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/>
              <a:ahLst/>
              <a:cxnLst>
                <a:cxn ang="0">
                  <a:pos x="3545" y="153"/>
                </a:cxn>
                <a:cxn ang="0">
                  <a:pos x="3538" y="137"/>
                </a:cxn>
                <a:cxn ang="0">
                  <a:pos x="3529" y="120"/>
                </a:cxn>
                <a:cxn ang="0">
                  <a:pos x="3514" y="90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1" y="1665"/>
                </a:cxn>
                <a:cxn ang="0">
                  <a:pos x="31" y="1685"/>
                </a:cxn>
                <a:cxn ang="0">
                  <a:pos x="46" y="1719"/>
                </a:cxn>
                <a:cxn ang="0">
                  <a:pos x="162" y="1700"/>
                </a:cxn>
                <a:cxn ang="0">
                  <a:pos x="348" y="1616"/>
                </a:cxn>
                <a:cxn ang="0">
                  <a:pos x="508" y="1543"/>
                </a:cxn>
                <a:cxn ang="0">
                  <a:pos x="648" y="1480"/>
                </a:cxn>
                <a:cxn ang="0">
                  <a:pos x="776" y="1422"/>
                </a:cxn>
                <a:cxn ang="0">
                  <a:pos x="898" y="1367"/>
                </a:cxn>
                <a:cxn ang="0">
                  <a:pos x="1021" y="1311"/>
                </a:cxn>
                <a:cxn ang="0">
                  <a:pos x="1153" y="1251"/>
                </a:cxn>
                <a:cxn ang="0">
                  <a:pos x="1299" y="1186"/>
                </a:cxn>
                <a:cxn ang="0">
                  <a:pos x="1466" y="1110"/>
                </a:cxn>
                <a:cxn ang="0">
                  <a:pos x="1662" y="1020"/>
                </a:cxn>
                <a:cxn ang="0">
                  <a:pos x="1892" y="916"/>
                </a:cxn>
                <a:cxn ang="0">
                  <a:pos x="2166" y="792"/>
                </a:cxn>
                <a:cxn ang="0">
                  <a:pos x="2488" y="646"/>
                </a:cxn>
                <a:cxn ang="0">
                  <a:pos x="2864" y="474"/>
                </a:cxn>
                <a:cxn ang="0">
                  <a:pos x="3304" y="275"/>
                </a:cxn>
              </a:cxnLst>
              <a:rect l="0" t="0" r="r" b="b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73" name="Freeform 569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/>
              <a:ahLst/>
              <a:cxnLst>
                <a:cxn ang="0">
                  <a:pos x="3534" y="135"/>
                </a:cxn>
                <a:cxn ang="0">
                  <a:pos x="3529" y="123"/>
                </a:cxn>
                <a:cxn ang="0">
                  <a:pos x="3523" y="110"/>
                </a:cxn>
                <a:cxn ang="0">
                  <a:pos x="3511" y="84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3" y="1646"/>
                </a:cxn>
                <a:cxn ang="0">
                  <a:pos x="19" y="1658"/>
                </a:cxn>
                <a:cxn ang="0">
                  <a:pos x="26" y="1674"/>
                </a:cxn>
                <a:cxn ang="0">
                  <a:pos x="37" y="1702"/>
                </a:cxn>
                <a:cxn ang="0">
                  <a:pos x="151" y="1676"/>
                </a:cxn>
                <a:cxn ang="0">
                  <a:pos x="337" y="1592"/>
                </a:cxn>
                <a:cxn ang="0">
                  <a:pos x="497" y="1520"/>
                </a:cxn>
                <a:cxn ang="0">
                  <a:pos x="637" y="1457"/>
                </a:cxn>
                <a:cxn ang="0">
                  <a:pos x="765" y="1399"/>
                </a:cxn>
                <a:cxn ang="0">
                  <a:pos x="886" y="1344"/>
                </a:cxn>
                <a:cxn ang="0">
                  <a:pos x="1010" y="1288"/>
                </a:cxn>
                <a:cxn ang="0">
                  <a:pos x="1141" y="1229"/>
                </a:cxn>
                <a:cxn ang="0">
                  <a:pos x="1287" y="1163"/>
                </a:cxn>
                <a:cxn ang="0">
                  <a:pos x="1455" y="1087"/>
                </a:cxn>
                <a:cxn ang="0">
                  <a:pos x="1650" y="998"/>
                </a:cxn>
                <a:cxn ang="0">
                  <a:pos x="1881" y="894"/>
                </a:cxn>
                <a:cxn ang="0">
                  <a:pos x="2154" y="771"/>
                </a:cxn>
                <a:cxn ang="0">
                  <a:pos x="2477" y="625"/>
                </a:cxn>
                <a:cxn ang="0">
                  <a:pos x="2853" y="453"/>
                </a:cxn>
                <a:cxn ang="0">
                  <a:pos x="3293" y="254"/>
                </a:cxn>
              </a:cxnLst>
              <a:rect l="0" t="0" r="r" b="b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74" name="Freeform 570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/>
              <a:ahLst/>
              <a:cxnLst>
                <a:cxn ang="0">
                  <a:pos x="3522" y="112"/>
                </a:cxn>
                <a:cxn ang="0">
                  <a:pos x="3513" y="9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5" y="1671"/>
                </a:cxn>
                <a:cxn ang="0">
                  <a:pos x="141" y="1651"/>
                </a:cxn>
                <a:cxn ang="0">
                  <a:pos x="326" y="1568"/>
                </a:cxn>
                <a:cxn ang="0">
                  <a:pos x="486" y="1496"/>
                </a:cxn>
                <a:cxn ang="0">
                  <a:pos x="626" y="1433"/>
                </a:cxn>
                <a:cxn ang="0">
                  <a:pos x="754" y="1375"/>
                </a:cxn>
                <a:cxn ang="0">
                  <a:pos x="875" y="1320"/>
                </a:cxn>
                <a:cxn ang="0">
                  <a:pos x="999" y="1264"/>
                </a:cxn>
                <a:cxn ang="0">
                  <a:pos x="1130" y="1205"/>
                </a:cxn>
                <a:cxn ang="0">
                  <a:pos x="1276" y="1140"/>
                </a:cxn>
                <a:cxn ang="0">
                  <a:pos x="1443" y="1064"/>
                </a:cxn>
                <a:cxn ang="0">
                  <a:pos x="1639" y="975"/>
                </a:cxn>
                <a:cxn ang="0">
                  <a:pos x="1870" y="872"/>
                </a:cxn>
                <a:cxn ang="0">
                  <a:pos x="2143" y="749"/>
                </a:cxn>
                <a:cxn ang="0">
                  <a:pos x="2464" y="603"/>
                </a:cxn>
                <a:cxn ang="0">
                  <a:pos x="2841" y="432"/>
                </a:cxn>
                <a:cxn ang="0">
                  <a:pos x="3281" y="234"/>
                </a:cxn>
              </a:cxnLst>
              <a:rect l="0" t="0" r="r" b="b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75" name="Freeform 571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/>
              <a:ahLst/>
              <a:cxnLst>
                <a:cxn ang="0">
                  <a:pos x="3513" y="96"/>
                </a:cxn>
                <a:cxn ang="0">
                  <a:pos x="3508" y="8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2" y="1644"/>
                </a:cxn>
                <a:cxn ang="0">
                  <a:pos x="18" y="1657"/>
                </a:cxn>
                <a:cxn ang="0">
                  <a:pos x="130" y="1627"/>
                </a:cxn>
                <a:cxn ang="0">
                  <a:pos x="315" y="1543"/>
                </a:cxn>
                <a:cxn ang="0">
                  <a:pos x="474" y="1472"/>
                </a:cxn>
                <a:cxn ang="0">
                  <a:pos x="615" y="1408"/>
                </a:cxn>
                <a:cxn ang="0">
                  <a:pos x="743" y="1352"/>
                </a:cxn>
                <a:cxn ang="0">
                  <a:pos x="864" y="1297"/>
                </a:cxn>
                <a:cxn ang="0">
                  <a:pos x="987" y="1241"/>
                </a:cxn>
                <a:cxn ang="0">
                  <a:pos x="1119" y="1182"/>
                </a:cxn>
                <a:cxn ang="0">
                  <a:pos x="1265" y="1116"/>
                </a:cxn>
                <a:cxn ang="0">
                  <a:pos x="1432" y="1042"/>
                </a:cxn>
                <a:cxn ang="0">
                  <a:pos x="1628" y="953"/>
                </a:cxn>
                <a:cxn ang="0">
                  <a:pos x="1859" y="850"/>
                </a:cxn>
                <a:cxn ang="0">
                  <a:pos x="2132" y="726"/>
                </a:cxn>
                <a:cxn ang="0">
                  <a:pos x="2453" y="582"/>
                </a:cxn>
                <a:cxn ang="0">
                  <a:pos x="2830" y="412"/>
                </a:cxn>
                <a:cxn ang="0">
                  <a:pos x="3269" y="214"/>
                </a:cxn>
              </a:cxnLst>
              <a:rect l="0" t="0" r="r" b="b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76" name="Freeform 572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/>
              <a:ahLst/>
              <a:cxnLst>
                <a:cxn ang="0">
                  <a:pos x="3503" y="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13" y="1649"/>
                </a:cxn>
                <a:cxn ang="0">
                  <a:pos x="3503" y="83"/>
                </a:cxn>
              </a:cxnLst>
              <a:rect l="0" t="0" r="r" b="b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77" name="Freeform 573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7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78" name="Freeform 574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/>
              <a:ahLst/>
              <a:cxnLst>
                <a:cxn ang="0">
                  <a:pos x="8" y="1596"/>
                </a:cxn>
                <a:cxn ang="0">
                  <a:pos x="0" y="1577"/>
                </a:cxn>
                <a:cxn ang="0">
                  <a:pos x="3513" y="0"/>
                </a:cxn>
                <a:cxn ang="0">
                  <a:pos x="3529" y="38"/>
                </a:cxn>
                <a:cxn ang="0">
                  <a:pos x="16" y="1614"/>
                </a:cxn>
                <a:cxn ang="0">
                  <a:pos x="8" y="1596"/>
                </a:cxn>
              </a:cxnLst>
              <a:rect l="0" t="0" r="r" b="b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79" name="Freeform 575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19" y="40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2" y="0"/>
                </a:cxn>
                <a:cxn ang="0">
                  <a:pos x="28" y="37"/>
                </a:cxn>
              </a:cxnLst>
              <a:rect l="0" t="0" r="r" b="b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80" name="Freeform 576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6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81" name="Freeform 577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/>
              <a:ahLst/>
              <a:cxnLst>
                <a:cxn ang="0">
                  <a:pos x="8" y="1614"/>
                </a:cxn>
                <a:cxn ang="0">
                  <a:pos x="0" y="1595"/>
                </a:cxn>
                <a:cxn ang="0">
                  <a:pos x="3531" y="0"/>
                </a:cxn>
                <a:cxn ang="0">
                  <a:pos x="3547" y="38"/>
                </a:cxn>
                <a:cxn ang="0">
                  <a:pos x="17" y="1633"/>
                </a:cxn>
                <a:cxn ang="0">
                  <a:pos x="8" y="1614"/>
                </a:cxn>
              </a:cxnLst>
              <a:rect l="0" t="0" r="r" b="b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82" name="Freeform 578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/>
              <a:ahLst/>
              <a:cxnLst>
                <a:cxn ang="0">
                  <a:pos x="29" y="38"/>
                </a:cxn>
                <a:cxn ang="0">
                  <a:pos x="19" y="40"/>
                </a:cxn>
                <a:cxn ang="0">
                  <a:pos x="12" y="38"/>
                </a:cxn>
                <a:cxn ang="0">
                  <a:pos x="6" y="34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29" y="38"/>
                </a:cxn>
              </a:cxnLst>
              <a:rect l="0" t="0" r="r" b="b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83" name="Freeform 579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1"/>
                </a:cxn>
                <a:cxn ang="0">
                  <a:pos x="1031" y="2186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80" y="2058"/>
                </a:cxn>
                <a:cxn ang="0">
                  <a:pos x="745" y="2036"/>
                </a:cxn>
                <a:cxn ang="0">
                  <a:pos x="711" y="2012"/>
                </a:cxn>
                <a:cxn ang="0">
                  <a:pos x="677" y="1988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9" y="1911"/>
                </a:cxn>
                <a:cxn ang="0">
                  <a:pos x="547" y="1884"/>
                </a:cxn>
                <a:cxn ang="0">
                  <a:pos x="515" y="1856"/>
                </a:cxn>
                <a:cxn ang="0">
                  <a:pos x="485" y="1827"/>
                </a:cxn>
                <a:cxn ang="0">
                  <a:pos x="455" y="1797"/>
                </a:cxn>
                <a:cxn ang="0">
                  <a:pos x="426" y="1767"/>
                </a:cxn>
                <a:cxn ang="0">
                  <a:pos x="397" y="1736"/>
                </a:cxn>
                <a:cxn ang="0">
                  <a:pos x="370" y="1705"/>
                </a:cxn>
                <a:cxn ang="0">
                  <a:pos x="342" y="1672"/>
                </a:cxn>
                <a:cxn ang="0">
                  <a:pos x="316" y="1638"/>
                </a:cxn>
                <a:cxn ang="0">
                  <a:pos x="291" y="1604"/>
                </a:cxn>
                <a:cxn ang="0">
                  <a:pos x="267" y="1571"/>
                </a:cxn>
                <a:cxn ang="0">
                  <a:pos x="243" y="1536"/>
                </a:cxn>
                <a:cxn ang="0">
                  <a:pos x="221" y="1500"/>
                </a:cxn>
                <a:cxn ang="0">
                  <a:pos x="199" y="1463"/>
                </a:cxn>
                <a:cxn ang="0">
                  <a:pos x="178" y="1427"/>
                </a:cxn>
                <a:cxn ang="0">
                  <a:pos x="158" y="1389"/>
                </a:cxn>
                <a:cxn ang="0">
                  <a:pos x="140" y="1351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70" y="1164"/>
                </a:cxn>
                <a:cxn ang="0">
                  <a:pos x="49" y="1083"/>
                </a:cxn>
                <a:cxn ang="0">
                  <a:pos x="32" y="997"/>
                </a:cxn>
                <a:cxn ang="0">
                  <a:pos x="19" y="910"/>
                </a:cxn>
                <a:cxn ang="0">
                  <a:pos x="8" y="822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1"/>
                </a:cxn>
                <a:cxn ang="0">
                  <a:pos x="8" y="463"/>
                </a:cxn>
                <a:cxn ang="0">
                  <a:pos x="18" y="375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9" y="136"/>
                </a:cxn>
                <a:cxn ang="0">
                  <a:pos x="94" y="65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84" name="Freeform 580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2"/>
                </a:cxn>
                <a:cxn ang="0">
                  <a:pos x="1030" y="2187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79" y="2058"/>
                </a:cxn>
                <a:cxn ang="0">
                  <a:pos x="745" y="2036"/>
                </a:cxn>
                <a:cxn ang="0">
                  <a:pos x="711" y="2013"/>
                </a:cxn>
                <a:cxn ang="0">
                  <a:pos x="676" y="1989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8" y="1912"/>
                </a:cxn>
                <a:cxn ang="0">
                  <a:pos x="547" y="1884"/>
                </a:cxn>
                <a:cxn ang="0">
                  <a:pos x="515" y="1857"/>
                </a:cxn>
                <a:cxn ang="0">
                  <a:pos x="485" y="1827"/>
                </a:cxn>
                <a:cxn ang="0">
                  <a:pos x="455" y="1798"/>
                </a:cxn>
                <a:cxn ang="0">
                  <a:pos x="425" y="1767"/>
                </a:cxn>
                <a:cxn ang="0">
                  <a:pos x="397" y="1737"/>
                </a:cxn>
                <a:cxn ang="0">
                  <a:pos x="369" y="1705"/>
                </a:cxn>
                <a:cxn ang="0">
                  <a:pos x="342" y="1672"/>
                </a:cxn>
                <a:cxn ang="0">
                  <a:pos x="316" y="1639"/>
                </a:cxn>
                <a:cxn ang="0">
                  <a:pos x="291" y="1605"/>
                </a:cxn>
                <a:cxn ang="0">
                  <a:pos x="266" y="1571"/>
                </a:cxn>
                <a:cxn ang="0">
                  <a:pos x="243" y="1536"/>
                </a:cxn>
                <a:cxn ang="0">
                  <a:pos x="220" y="1500"/>
                </a:cxn>
                <a:cxn ang="0">
                  <a:pos x="199" y="1464"/>
                </a:cxn>
                <a:cxn ang="0">
                  <a:pos x="178" y="1428"/>
                </a:cxn>
                <a:cxn ang="0">
                  <a:pos x="158" y="1390"/>
                </a:cxn>
                <a:cxn ang="0">
                  <a:pos x="140" y="1352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69" y="1164"/>
                </a:cxn>
                <a:cxn ang="0">
                  <a:pos x="49" y="1083"/>
                </a:cxn>
                <a:cxn ang="0">
                  <a:pos x="32" y="998"/>
                </a:cxn>
                <a:cxn ang="0">
                  <a:pos x="18" y="910"/>
                </a:cxn>
                <a:cxn ang="0">
                  <a:pos x="8" y="823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2"/>
                </a:cxn>
                <a:cxn ang="0">
                  <a:pos x="8" y="463"/>
                </a:cxn>
                <a:cxn ang="0">
                  <a:pos x="17" y="376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8" y="136"/>
                </a:cxn>
                <a:cxn ang="0">
                  <a:pos x="94" y="66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85" name="Freeform 581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2" y="0"/>
                </a:cxn>
                <a:cxn ang="0">
                  <a:pos x="69" y="14"/>
                </a:cxn>
                <a:cxn ang="0">
                  <a:pos x="106" y="29"/>
                </a:cxn>
                <a:cxn ang="0">
                  <a:pos x="142" y="44"/>
                </a:cxn>
                <a:cxn ang="0">
                  <a:pos x="179" y="60"/>
                </a:cxn>
                <a:cxn ang="0">
                  <a:pos x="216" y="78"/>
                </a:cxn>
                <a:cxn ang="0">
                  <a:pos x="252" y="96"/>
                </a:cxn>
                <a:cxn ang="0">
                  <a:pos x="287" y="116"/>
                </a:cxn>
                <a:cxn ang="0">
                  <a:pos x="323" y="136"/>
                </a:cxn>
                <a:cxn ang="0">
                  <a:pos x="358" y="159"/>
                </a:cxn>
                <a:cxn ang="0">
                  <a:pos x="392" y="181"/>
                </a:cxn>
                <a:cxn ang="0">
                  <a:pos x="427" y="204"/>
                </a:cxn>
                <a:cxn ang="0">
                  <a:pos x="461" y="228"/>
                </a:cxn>
                <a:cxn ang="0">
                  <a:pos x="494" y="252"/>
                </a:cxn>
                <a:cxn ang="0">
                  <a:pos x="527" y="279"/>
                </a:cxn>
                <a:cxn ang="0">
                  <a:pos x="560" y="305"/>
                </a:cxn>
                <a:cxn ang="0">
                  <a:pos x="591" y="332"/>
                </a:cxn>
                <a:cxn ang="0">
                  <a:pos x="623" y="361"/>
                </a:cxn>
                <a:cxn ang="0">
                  <a:pos x="653" y="389"/>
                </a:cxn>
                <a:cxn ang="0">
                  <a:pos x="683" y="419"/>
                </a:cxn>
                <a:cxn ang="0">
                  <a:pos x="713" y="449"/>
                </a:cxn>
                <a:cxn ang="0">
                  <a:pos x="741" y="481"/>
                </a:cxn>
                <a:cxn ang="0">
                  <a:pos x="769" y="513"/>
                </a:cxn>
                <a:cxn ang="0">
                  <a:pos x="795" y="545"/>
                </a:cxn>
                <a:cxn ang="0">
                  <a:pos x="822" y="578"/>
                </a:cxn>
                <a:cxn ang="0">
                  <a:pos x="846" y="612"/>
                </a:cxn>
                <a:cxn ang="0">
                  <a:pos x="871" y="647"/>
                </a:cxn>
                <a:cxn ang="0">
                  <a:pos x="894" y="681"/>
                </a:cxn>
                <a:cxn ang="0">
                  <a:pos x="917" y="717"/>
                </a:cxn>
                <a:cxn ang="0">
                  <a:pos x="938" y="754"/>
                </a:cxn>
                <a:cxn ang="0">
                  <a:pos x="958" y="791"/>
                </a:cxn>
                <a:cxn ang="0">
                  <a:pos x="978" y="828"/>
                </a:cxn>
                <a:cxn ang="0">
                  <a:pos x="996" y="866"/>
                </a:cxn>
                <a:cxn ang="0">
                  <a:pos x="1026" y="938"/>
                </a:cxn>
                <a:cxn ang="0">
                  <a:pos x="1052" y="1015"/>
                </a:cxn>
                <a:cxn ang="0">
                  <a:pos x="1075" y="1096"/>
                </a:cxn>
                <a:cxn ang="0">
                  <a:pos x="1094" y="1180"/>
                </a:cxn>
                <a:cxn ang="0">
                  <a:pos x="1109" y="1266"/>
                </a:cxn>
                <a:cxn ang="0">
                  <a:pos x="1121" y="1356"/>
                </a:cxn>
                <a:cxn ang="0">
                  <a:pos x="1129" y="1446"/>
                </a:cxn>
                <a:cxn ang="0">
                  <a:pos x="1133" y="1536"/>
                </a:cxn>
                <a:cxn ang="0">
                  <a:pos x="1133" y="1626"/>
                </a:cxn>
                <a:cxn ang="0">
                  <a:pos x="1130" y="1716"/>
                </a:cxn>
                <a:cxn ang="0">
                  <a:pos x="1122" y="1802"/>
                </a:cxn>
                <a:cxn ang="0">
                  <a:pos x="1110" y="1886"/>
                </a:cxn>
                <a:cxn ang="0">
                  <a:pos x="1095" y="1967"/>
                </a:cxn>
                <a:cxn ang="0">
                  <a:pos x="1076" y="2043"/>
                </a:cxn>
                <a:cxn ang="0">
                  <a:pos x="1052" y="2115"/>
                </a:cxn>
                <a:cxn ang="0">
                  <a:pos x="1025" y="2181"/>
                </a:cxn>
                <a:cxn ang="0">
                  <a:pos x="917" y="2127"/>
                </a:cxn>
              </a:cxnLst>
              <a:rect l="0" t="0" r="r" b="b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86" name="Freeform 582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/>
              <a:ahLst/>
              <a:cxnLst>
                <a:cxn ang="0">
                  <a:pos x="918" y="2126"/>
                </a:cxn>
                <a:cxn ang="0">
                  <a:pos x="0" y="130"/>
                </a:cxn>
                <a:cxn ang="0">
                  <a:pos x="33" y="0"/>
                </a:cxn>
                <a:cxn ang="0">
                  <a:pos x="70" y="13"/>
                </a:cxn>
                <a:cxn ang="0">
                  <a:pos x="107" y="28"/>
                </a:cxn>
                <a:cxn ang="0">
                  <a:pos x="143" y="43"/>
                </a:cxn>
                <a:cxn ang="0">
                  <a:pos x="180" y="60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9" y="158"/>
                </a:cxn>
                <a:cxn ang="0">
                  <a:pos x="393" y="180"/>
                </a:cxn>
                <a:cxn ang="0">
                  <a:pos x="428" y="203"/>
                </a:cxn>
                <a:cxn ang="0">
                  <a:pos x="462" y="227"/>
                </a:cxn>
                <a:cxn ang="0">
                  <a:pos x="495" y="252"/>
                </a:cxn>
                <a:cxn ang="0">
                  <a:pos x="528" y="278"/>
                </a:cxn>
                <a:cxn ang="0">
                  <a:pos x="561" y="304"/>
                </a:cxn>
                <a:cxn ang="0">
                  <a:pos x="592" y="332"/>
                </a:cxn>
                <a:cxn ang="0">
                  <a:pos x="624" y="360"/>
                </a:cxn>
                <a:cxn ang="0">
                  <a:pos x="654" y="389"/>
                </a:cxn>
                <a:cxn ang="0">
                  <a:pos x="684" y="418"/>
                </a:cxn>
                <a:cxn ang="0">
                  <a:pos x="714" y="449"/>
                </a:cxn>
                <a:cxn ang="0">
                  <a:pos x="742" y="480"/>
                </a:cxn>
                <a:cxn ang="0">
                  <a:pos x="770" y="512"/>
                </a:cxn>
                <a:cxn ang="0">
                  <a:pos x="796" y="545"/>
                </a:cxn>
                <a:cxn ang="0">
                  <a:pos x="823" y="577"/>
                </a:cxn>
                <a:cxn ang="0">
                  <a:pos x="847" y="611"/>
                </a:cxn>
                <a:cxn ang="0">
                  <a:pos x="872" y="646"/>
                </a:cxn>
                <a:cxn ang="0">
                  <a:pos x="895" y="681"/>
                </a:cxn>
                <a:cxn ang="0">
                  <a:pos x="918" y="717"/>
                </a:cxn>
                <a:cxn ang="0">
                  <a:pos x="939" y="754"/>
                </a:cxn>
                <a:cxn ang="0">
                  <a:pos x="959" y="790"/>
                </a:cxn>
                <a:cxn ang="0">
                  <a:pos x="979" y="827"/>
                </a:cxn>
                <a:cxn ang="0">
                  <a:pos x="997" y="865"/>
                </a:cxn>
                <a:cxn ang="0">
                  <a:pos x="1027" y="937"/>
                </a:cxn>
                <a:cxn ang="0">
                  <a:pos x="1053" y="1014"/>
                </a:cxn>
                <a:cxn ang="0">
                  <a:pos x="1076" y="1095"/>
                </a:cxn>
                <a:cxn ang="0">
                  <a:pos x="1095" y="1179"/>
                </a:cxn>
                <a:cxn ang="0">
                  <a:pos x="1110" y="1266"/>
                </a:cxn>
                <a:cxn ang="0">
                  <a:pos x="1122" y="1355"/>
                </a:cxn>
                <a:cxn ang="0">
                  <a:pos x="1130" y="1445"/>
                </a:cxn>
                <a:cxn ang="0">
                  <a:pos x="1134" y="1536"/>
                </a:cxn>
                <a:cxn ang="0">
                  <a:pos x="1134" y="1625"/>
                </a:cxn>
                <a:cxn ang="0">
                  <a:pos x="1131" y="1715"/>
                </a:cxn>
                <a:cxn ang="0">
                  <a:pos x="1123" y="1801"/>
                </a:cxn>
                <a:cxn ang="0">
                  <a:pos x="1111" y="1886"/>
                </a:cxn>
                <a:cxn ang="0">
                  <a:pos x="1096" y="1966"/>
                </a:cxn>
                <a:cxn ang="0">
                  <a:pos x="1077" y="2043"/>
                </a:cxn>
                <a:cxn ang="0">
                  <a:pos x="1053" y="2115"/>
                </a:cxn>
                <a:cxn ang="0">
                  <a:pos x="1026" y="2180"/>
                </a:cxn>
                <a:cxn ang="0">
                  <a:pos x="918" y="2126"/>
                </a:cxn>
              </a:cxnLst>
              <a:rect l="0" t="0" r="r" b="b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87" name="Freeform 583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/>
              <a:ahLst/>
              <a:cxnLst>
                <a:cxn ang="0">
                  <a:pos x="1404" y="4112"/>
                </a:cxn>
                <a:cxn ang="0">
                  <a:pos x="3622" y="3023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2"/>
                </a:cxn>
              </a:cxnLst>
              <a:rect l="0" t="0" r="r" b="b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88" name="Freeform 584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/>
              <a:ahLst/>
              <a:cxnLst>
                <a:cxn ang="0">
                  <a:pos x="1404" y="4113"/>
                </a:cxn>
                <a:cxn ang="0">
                  <a:pos x="3622" y="3024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3"/>
                </a:cxn>
              </a:cxnLst>
              <a:rect l="0" t="0" r="r" b="b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89" name="Freeform 585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/>
              <a:ahLst/>
              <a:cxnLst>
                <a:cxn ang="0">
                  <a:pos x="1335" y="3913"/>
                </a:cxn>
                <a:cxn ang="0">
                  <a:pos x="3446" y="2878"/>
                </a:cxn>
                <a:cxn ang="0">
                  <a:pos x="2111" y="0"/>
                </a:cxn>
                <a:cxn ang="0">
                  <a:pos x="0" y="942"/>
                </a:cxn>
                <a:cxn ang="0">
                  <a:pos x="1335" y="3913"/>
                </a:cxn>
              </a:cxnLst>
              <a:rect l="0" t="0" r="r" b="b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90" name="Freeform 586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/>
              <a:ahLst/>
              <a:cxnLst>
                <a:cxn ang="0">
                  <a:pos x="431" y="186"/>
                </a:cxn>
                <a:cxn ang="0">
                  <a:pos x="79" y="343"/>
                </a:cxn>
                <a:cxn ang="0">
                  <a:pos x="0" y="157"/>
                </a:cxn>
                <a:cxn ang="0">
                  <a:pos x="352" y="0"/>
                </a:cxn>
                <a:cxn ang="0">
                  <a:pos x="431" y="186"/>
                </a:cxn>
              </a:cxnLst>
              <a:rect l="0" t="0" r="r" b="b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91" name="Freeform 587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/>
              <a:ahLst/>
              <a:cxnLst>
                <a:cxn ang="0">
                  <a:pos x="347" y="126"/>
                </a:cxn>
                <a:cxn ang="0">
                  <a:pos x="53" y="257"/>
                </a:cxn>
                <a:cxn ang="0">
                  <a:pos x="0" y="132"/>
                </a:cxn>
                <a:cxn ang="0">
                  <a:pos x="294" y="0"/>
                </a:cxn>
                <a:cxn ang="0">
                  <a:pos x="347" y="126"/>
                </a:cxn>
              </a:cxnLst>
              <a:rect l="0" t="0" r="r" b="b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92" name="Freeform 588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/>
              <a:ahLst/>
              <a:cxnLst>
                <a:cxn ang="0">
                  <a:pos x="5" y="73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3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4" y="232"/>
                </a:cxn>
                <a:cxn ang="0">
                  <a:pos x="60" y="228"/>
                </a:cxn>
                <a:cxn ang="0">
                  <a:pos x="56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5" y="73"/>
                </a:cxn>
              </a:cxnLst>
              <a:rect l="0" t="0" r="r" b="b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93" name="Freeform 589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2" y="0"/>
                </a:cxn>
                <a:cxn ang="0">
                  <a:pos x="146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4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94" name="Freeform 590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7"/>
                </a:cxn>
                <a:cxn ang="0">
                  <a:pos x="118" y="85"/>
                </a:cxn>
                <a:cxn ang="0">
                  <a:pos x="118" y="95"/>
                </a:cxn>
                <a:cxn ang="0">
                  <a:pos x="116" y="103"/>
                </a:cxn>
                <a:cxn ang="0">
                  <a:pos x="112" y="108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7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7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3" y="1"/>
                </a:cxn>
                <a:cxn ang="0">
                  <a:pos x="88" y="6"/>
                </a:cxn>
              </a:cxnLst>
              <a:rect l="0" t="0" r="r" b="b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95" name="Freeform 591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/>
              <a:ahLst/>
              <a:cxnLst>
                <a:cxn ang="0">
                  <a:pos x="287" y="186"/>
                </a:cxn>
                <a:cxn ang="0">
                  <a:pos x="78" y="280"/>
                </a:cxn>
                <a:cxn ang="0">
                  <a:pos x="0" y="93"/>
                </a:cxn>
                <a:cxn ang="0">
                  <a:pos x="210" y="0"/>
                </a:cxn>
                <a:cxn ang="0">
                  <a:pos x="287" y="186"/>
                </a:cxn>
              </a:cxnLst>
              <a:rect l="0" t="0" r="r" b="b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96" name="Freeform 592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/>
              <a:ahLst/>
              <a:cxnLst>
                <a:cxn ang="0">
                  <a:pos x="227" y="125"/>
                </a:cxn>
                <a:cxn ang="0">
                  <a:pos x="53" y="203"/>
                </a:cxn>
                <a:cxn ang="0">
                  <a:pos x="0" y="78"/>
                </a:cxn>
                <a:cxn ang="0">
                  <a:pos x="175" y="0"/>
                </a:cxn>
                <a:cxn ang="0">
                  <a:pos x="227" y="125"/>
                </a:cxn>
              </a:cxnLst>
              <a:rect l="0" t="0" r="r" b="b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97" name="Freeform 593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/>
              <a:ahLst/>
              <a:cxnLst>
                <a:cxn ang="0">
                  <a:pos x="4" y="72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2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3" y="232"/>
                </a:cxn>
                <a:cxn ang="0">
                  <a:pos x="59" y="227"/>
                </a:cxn>
                <a:cxn ang="0">
                  <a:pos x="55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4" y="72"/>
                </a:cxn>
              </a:cxnLst>
              <a:rect l="0" t="0" r="r" b="b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98" name="Freeform 594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1" y="0"/>
                </a:cxn>
                <a:cxn ang="0">
                  <a:pos x="145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3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299" name="Freeform 595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8"/>
                </a:cxn>
                <a:cxn ang="0">
                  <a:pos x="118" y="86"/>
                </a:cxn>
                <a:cxn ang="0">
                  <a:pos x="119" y="95"/>
                </a:cxn>
                <a:cxn ang="0">
                  <a:pos x="117" y="103"/>
                </a:cxn>
                <a:cxn ang="0">
                  <a:pos x="112" y="109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8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2" y="1"/>
                </a:cxn>
                <a:cxn ang="0">
                  <a:pos x="88" y="6"/>
                </a:cxn>
              </a:cxnLst>
              <a:rect l="0" t="0" r="r" b="b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00" name="Freeform 596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/>
              <a:ahLst/>
              <a:cxnLst>
                <a:cxn ang="0">
                  <a:pos x="50" y="104"/>
                </a:cxn>
                <a:cxn ang="0">
                  <a:pos x="40" y="103"/>
                </a:cxn>
                <a:cxn ang="0">
                  <a:pos x="31" y="99"/>
                </a:cxn>
                <a:cxn ang="0">
                  <a:pos x="23" y="95"/>
                </a:cxn>
                <a:cxn ang="0">
                  <a:pos x="15" y="89"/>
                </a:cxn>
                <a:cxn ang="0">
                  <a:pos x="8" y="80"/>
                </a:cxn>
                <a:cxn ang="0">
                  <a:pos x="4" y="72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1" y="41"/>
                </a:cxn>
                <a:cxn ang="0">
                  <a:pos x="4" y="32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70" y="5"/>
                </a:cxn>
                <a:cxn ang="0">
                  <a:pos x="78" y="9"/>
                </a:cxn>
                <a:cxn ang="0">
                  <a:pos x="86" y="15"/>
                </a:cxn>
                <a:cxn ang="0">
                  <a:pos x="92" y="23"/>
                </a:cxn>
                <a:cxn ang="0">
                  <a:pos x="96" y="32"/>
                </a:cxn>
                <a:cxn ang="0">
                  <a:pos x="99" y="41"/>
                </a:cxn>
                <a:cxn ang="0">
                  <a:pos x="100" y="52"/>
                </a:cxn>
                <a:cxn ang="0">
                  <a:pos x="99" y="62"/>
                </a:cxn>
                <a:cxn ang="0">
                  <a:pos x="96" y="72"/>
                </a:cxn>
                <a:cxn ang="0">
                  <a:pos x="92" y="80"/>
                </a:cxn>
                <a:cxn ang="0">
                  <a:pos x="86" y="89"/>
                </a:cxn>
                <a:cxn ang="0">
                  <a:pos x="78" y="95"/>
                </a:cxn>
                <a:cxn ang="0">
                  <a:pos x="70" y="99"/>
                </a:cxn>
                <a:cxn ang="0">
                  <a:pos x="60" y="103"/>
                </a:cxn>
                <a:cxn ang="0">
                  <a:pos x="50" y="104"/>
                </a:cxn>
              </a:cxnLst>
              <a:rect l="0" t="0" r="r" b="b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01" name="Freeform 597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39" y="102"/>
                </a:cxn>
                <a:cxn ang="0">
                  <a:pos x="30" y="99"/>
                </a:cxn>
                <a:cxn ang="0">
                  <a:pos x="22" y="95"/>
                </a:cxn>
                <a:cxn ang="0">
                  <a:pos x="14" y="88"/>
                </a:cxn>
                <a:cxn ang="0">
                  <a:pos x="8" y="80"/>
                </a:cxn>
                <a:cxn ang="0">
                  <a:pos x="4" y="71"/>
                </a:cxn>
                <a:cxn ang="0">
                  <a:pos x="1" y="62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4" y="31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8"/>
                </a:cxn>
                <a:cxn ang="0">
                  <a:pos x="30" y="4"/>
                </a:cxn>
                <a:cxn ang="0">
                  <a:pos x="39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9" y="4"/>
                </a:cxn>
                <a:cxn ang="0">
                  <a:pos x="77" y="8"/>
                </a:cxn>
                <a:cxn ang="0">
                  <a:pos x="85" y="15"/>
                </a:cxn>
                <a:cxn ang="0">
                  <a:pos x="91" y="23"/>
                </a:cxn>
                <a:cxn ang="0">
                  <a:pos x="96" y="31"/>
                </a:cxn>
                <a:cxn ang="0">
                  <a:pos x="99" y="41"/>
                </a:cxn>
                <a:cxn ang="0">
                  <a:pos x="100" y="51"/>
                </a:cxn>
                <a:cxn ang="0">
                  <a:pos x="99" y="62"/>
                </a:cxn>
                <a:cxn ang="0">
                  <a:pos x="96" y="71"/>
                </a:cxn>
                <a:cxn ang="0">
                  <a:pos x="91" y="80"/>
                </a:cxn>
                <a:cxn ang="0">
                  <a:pos x="85" y="88"/>
                </a:cxn>
                <a:cxn ang="0">
                  <a:pos x="77" y="95"/>
                </a:cxn>
                <a:cxn ang="0">
                  <a:pos x="69" y="99"/>
                </a:cxn>
                <a:cxn ang="0">
                  <a:pos x="60" y="102"/>
                </a:cxn>
                <a:cxn ang="0">
                  <a:pos x="50" y="103"/>
                </a:cxn>
              </a:cxnLst>
              <a:rect l="0" t="0" r="r" b="b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02" name="Freeform 598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/>
              <a:ahLst/>
              <a:cxnLst>
                <a:cxn ang="0">
                  <a:pos x="28" y="57"/>
                </a:cxn>
                <a:cxn ang="0">
                  <a:pos x="16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7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9"/>
                </a:cxn>
                <a:cxn ang="0">
                  <a:pos x="39" y="55"/>
                </a:cxn>
                <a:cxn ang="0">
                  <a:pos x="28" y="57"/>
                </a:cxn>
              </a:cxnLst>
              <a:rect l="0" t="0" r="r" b="b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03" name="Freeform 599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17" y="54"/>
                </a:cxn>
                <a:cxn ang="0">
                  <a:pos x="9" y="48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6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8"/>
                </a:cxn>
                <a:cxn ang="0">
                  <a:pos x="39" y="54"/>
                </a:cxn>
                <a:cxn ang="0">
                  <a:pos x="28" y="56"/>
                </a:cxn>
              </a:cxnLst>
              <a:rect l="0" t="0" r="r" b="b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04" name="Freeform 600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0" y="222"/>
                </a:cxn>
                <a:cxn ang="0">
                  <a:pos x="125" y="522"/>
                </a:cxn>
                <a:cxn ang="0">
                  <a:pos x="624" y="301"/>
                </a:cxn>
                <a:cxn ang="0">
                  <a:pos x="498" y="0"/>
                </a:cxn>
              </a:cxnLst>
              <a:rect l="0" t="0" r="r" b="b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05" name="Freeform 601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211"/>
                </a:cxn>
                <a:cxn ang="0">
                  <a:pos x="114" y="484"/>
                </a:cxn>
                <a:cxn ang="0">
                  <a:pos x="589" y="273"/>
                </a:cxn>
                <a:cxn ang="0">
                  <a:pos x="474" y="0"/>
                </a:cxn>
              </a:cxnLst>
              <a:rect l="0" t="0" r="r" b="b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06" name="Freeform 602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0" y="211"/>
                </a:cxn>
                <a:cxn ang="0">
                  <a:pos x="108" y="471"/>
                </a:cxn>
                <a:cxn ang="0">
                  <a:pos x="583" y="260"/>
                </a:cxn>
                <a:cxn ang="0">
                  <a:pos x="473" y="0"/>
                </a:cxn>
              </a:cxnLst>
              <a:rect l="0" t="0" r="r" b="b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07" name="Freeform 603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/>
              <a:ahLst/>
              <a:cxnLst>
                <a:cxn ang="0">
                  <a:pos x="159" y="223"/>
                </a:cxn>
                <a:cxn ang="0">
                  <a:pos x="137" y="231"/>
                </a:cxn>
                <a:cxn ang="0">
                  <a:pos x="115" y="234"/>
                </a:cxn>
                <a:cxn ang="0">
                  <a:pos x="93" y="232"/>
                </a:cxn>
                <a:cxn ang="0">
                  <a:pos x="73" y="225"/>
                </a:cxn>
                <a:cxn ang="0">
                  <a:pos x="54" y="215"/>
                </a:cxn>
                <a:cxn ang="0">
                  <a:pos x="36" y="201"/>
                </a:cxn>
                <a:cxn ang="0">
                  <a:pos x="22" y="184"/>
                </a:cxn>
                <a:cxn ang="0">
                  <a:pos x="11" y="163"/>
                </a:cxn>
                <a:cxn ang="0">
                  <a:pos x="4" y="141"/>
                </a:cxn>
                <a:cxn ang="0">
                  <a:pos x="0" y="118"/>
                </a:cxn>
                <a:cxn ang="0">
                  <a:pos x="3" y="96"/>
                </a:cxn>
                <a:cxn ang="0">
                  <a:pos x="9" y="74"/>
                </a:cxn>
                <a:cxn ang="0">
                  <a:pos x="19" y="55"/>
                </a:cxn>
                <a:cxn ang="0">
                  <a:pos x="32" y="37"/>
                </a:cxn>
                <a:cxn ang="0">
                  <a:pos x="48" y="22"/>
                </a:cxn>
                <a:cxn ang="0">
                  <a:pos x="69" y="10"/>
                </a:cxn>
                <a:cxn ang="0">
                  <a:pos x="90" y="3"/>
                </a:cxn>
                <a:cxn ang="0">
                  <a:pos x="113" y="0"/>
                </a:cxn>
                <a:cxn ang="0">
                  <a:pos x="134" y="2"/>
                </a:cxn>
                <a:cxn ang="0">
                  <a:pos x="156" y="8"/>
                </a:cxn>
                <a:cxn ang="0">
                  <a:pos x="174" y="19"/>
                </a:cxn>
                <a:cxn ang="0">
                  <a:pos x="191" y="32"/>
                </a:cxn>
                <a:cxn ang="0">
                  <a:pos x="206" y="49"/>
                </a:cxn>
                <a:cxn ang="0">
                  <a:pos x="217" y="70"/>
                </a:cxn>
                <a:cxn ang="0">
                  <a:pos x="224" y="93"/>
                </a:cxn>
                <a:cxn ang="0">
                  <a:pos x="227" y="116"/>
                </a:cxn>
                <a:cxn ang="0">
                  <a:pos x="225" y="138"/>
                </a:cxn>
                <a:cxn ang="0">
                  <a:pos x="219" y="159"/>
                </a:cxn>
                <a:cxn ang="0">
                  <a:pos x="209" y="179"/>
                </a:cxn>
                <a:cxn ang="0">
                  <a:pos x="195" y="197"/>
                </a:cxn>
                <a:cxn ang="0">
                  <a:pos x="179" y="212"/>
                </a:cxn>
                <a:cxn ang="0">
                  <a:pos x="159" y="223"/>
                </a:cxn>
              </a:cxnLst>
              <a:rect l="0" t="0" r="r" b="b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08" name="Freeform 604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/>
              <a:ahLst/>
              <a:cxnLst>
                <a:cxn ang="0">
                  <a:pos x="146" y="206"/>
                </a:cxn>
                <a:cxn ang="0">
                  <a:pos x="125" y="212"/>
                </a:cxn>
                <a:cxn ang="0">
                  <a:pos x="105" y="214"/>
                </a:cxn>
                <a:cxn ang="0">
                  <a:pos x="84" y="212"/>
                </a:cxn>
                <a:cxn ang="0">
                  <a:pos x="66" y="206"/>
                </a:cxn>
                <a:cxn ang="0">
                  <a:pos x="48" y="196"/>
                </a:cxn>
                <a:cxn ang="0">
                  <a:pos x="31" y="183"/>
                </a:cxn>
                <a:cxn ang="0">
                  <a:pos x="18" y="168"/>
                </a:cxn>
                <a:cxn ang="0">
                  <a:pos x="8" y="149"/>
                </a:cxn>
                <a:cxn ang="0">
                  <a:pos x="2" y="129"/>
                </a:cxn>
                <a:cxn ang="0">
                  <a:pos x="0" y="108"/>
                </a:cxn>
                <a:cxn ang="0">
                  <a:pos x="2" y="86"/>
                </a:cxn>
                <a:cxn ang="0">
                  <a:pos x="8" y="67"/>
                </a:cxn>
                <a:cxn ang="0">
                  <a:pos x="17" y="49"/>
                </a:cxn>
                <a:cxn ang="0">
                  <a:pos x="29" y="33"/>
                </a:cxn>
                <a:cxn ang="0">
                  <a:pos x="45" y="19"/>
                </a:cxn>
                <a:cxn ang="0">
                  <a:pos x="63" y="8"/>
                </a:cxn>
                <a:cxn ang="0">
                  <a:pos x="83" y="2"/>
                </a:cxn>
                <a:cxn ang="0">
                  <a:pos x="104" y="0"/>
                </a:cxn>
                <a:cxn ang="0">
                  <a:pos x="123" y="2"/>
                </a:cxn>
                <a:cxn ang="0">
                  <a:pos x="142" y="7"/>
                </a:cxn>
                <a:cxn ang="0">
                  <a:pos x="161" y="17"/>
                </a:cxn>
                <a:cxn ang="0">
                  <a:pos x="176" y="30"/>
                </a:cxn>
                <a:cxn ang="0">
                  <a:pos x="189" y="45"/>
                </a:cxn>
                <a:cxn ang="0">
                  <a:pos x="200" y="63"/>
                </a:cxn>
                <a:cxn ang="0">
                  <a:pos x="206" y="84"/>
                </a:cxn>
                <a:cxn ang="0">
                  <a:pos x="208" y="105"/>
                </a:cxn>
                <a:cxn ang="0">
                  <a:pos x="206" y="127"/>
                </a:cxn>
                <a:cxn ang="0">
                  <a:pos x="201" y="147"/>
                </a:cxn>
                <a:cxn ang="0">
                  <a:pos x="191" y="164"/>
                </a:cxn>
                <a:cxn ang="0">
                  <a:pos x="179" y="181"/>
                </a:cxn>
                <a:cxn ang="0">
                  <a:pos x="164" y="195"/>
                </a:cxn>
                <a:cxn ang="0">
                  <a:pos x="146" y="206"/>
                </a:cxn>
              </a:cxnLst>
              <a:rect l="0" t="0" r="r" b="b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09" name="Freeform 605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31" y="187"/>
                </a:cxn>
                <a:cxn ang="0">
                  <a:pos x="113" y="193"/>
                </a:cxn>
                <a:cxn ang="0">
                  <a:pos x="95" y="194"/>
                </a:cxn>
                <a:cxn ang="0">
                  <a:pos x="76" y="192"/>
                </a:cxn>
                <a:cxn ang="0">
                  <a:pos x="59" y="187"/>
                </a:cxn>
                <a:cxn ang="0">
                  <a:pos x="44" y="178"/>
                </a:cxn>
                <a:cxn ang="0">
                  <a:pos x="29" y="167"/>
                </a:cxn>
                <a:cxn ang="0">
                  <a:pos x="17" y="152"/>
                </a:cxn>
                <a:cxn ang="0">
                  <a:pos x="8" y="135"/>
                </a:cxn>
                <a:cxn ang="0">
                  <a:pos x="2" y="116"/>
                </a:cxn>
                <a:cxn ang="0">
                  <a:pos x="0" y="97"/>
                </a:cxn>
                <a:cxn ang="0">
                  <a:pos x="2" y="79"/>
                </a:cxn>
                <a:cxn ang="0">
                  <a:pos x="7" y="61"/>
                </a:cxn>
                <a:cxn ang="0">
                  <a:pos x="15" y="45"/>
                </a:cxn>
                <a:cxn ang="0">
                  <a:pos x="26" y="30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5" y="1"/>
                </a:cxn>
                <a:cxn ang="0">
                  <a:pos x="95" y="0"/>
                </a:cxn>
                <a:cxn ang="0">
                  <a:pos x="112" y="1"/>
                </a:cxn>
                <a:cxn ang="0">
                  <a:pos x="130" y="7"/>
                </a:cxn>
                <a:cxn ang="0">
                  <a:pos x="146" y="15"/>
                </a:cxn>
                <a:cxn ang="0">
                  <a:pos x="160" y="27"/>
                </a:cxn>
                <a:cxn ang="0">
                  <a:pos x="172" y="41"/>
                </a:cxn>
                <a:cxn ang="0">
                  <a:pos x="181" y="58"/>
                </a:cxn>
                <a:cxn ang="0">
                  <a:pos x="187" y="77"/>
                </a:cxn>
                <a:cxn ang="0">
                  <a:pos x="189" y="96"/>
                </a:cxn>
                <a:cxn ang="0">
                  <a:pos x="188" y="114"/>
                </a:cxn>
                <a:cxn ang="0">
                  <a:pos x="182" y="132"/>
                </a:cxn>
                <a:cxn ang="0">
                  <a:pos x="174" y="149"/>
                </a:cxn>
                <a:cxn ang="0">
                  <a:pos x="163" y="165"/>
                </a:cxn>
                <a:cxn ang="0">
                  <a:pos x="149" y="177"/>
                </a:cxn>
                <a:cxn ang="0">
                  <a:pos x="131" y="187"/>
                </a:cxn>
              </a:cxnLst>
              <a:rect l="0" t="0" r="r" b="b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0" name="Freeform 606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20" y="170"/>
                </a:cxn>
                <a:cxn ang="0">
                  <a:pos x="104" y="175"/>
                </a:cxn>
                <a:cxn ang="0">
                  <a:pos x="87" y="177"/>
                </a:cxn>
                <a:cxn ang="0">
                  <a:pos x="70" y="176"/>
                </a:cxn>
                <a:cxn ang="0">
                  <a:pos x="54" y="171"/>
                </a:cxn>
                <a:cxn ang="0">
                  <a:pos x="40" y="163"/>
                </a:cxn>
                <a:cxn ang="0">
                  <a:pos x="27" y="152"/>
                </a:cxn>
                <a:cxn ang="0">
                  <a:pos x="15" y="139"/>
                </a:cxn>
                <a:cxn ang="0">
                  <a:pos x="7" y="124"/>
                </a:cxn>
                <a:cxn ang="0">
                  <a:pos x="2" y="107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7" y="56"/>
                </a:cxn>
                <a:cxn ang="0">
                  <a:pos x="14" y="41"/>
                </a:cxn>
                <a:cxn ang="0">
                  <a:pos x="25" y="28"/>
                </a:cxn>
                <a:cxn ang="0">
                  <a:pos x="37" y="16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7" y="7"/>
                </a:cxn>
                <a:cxn ang="0">
                  <a:pos x="132" y="15"/>
                </a:cxn>
                <a:cxn ang="0">
                  <a:pos x="145" y="25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5"/>
                </a:cxn>
                <a:cxn ang="0">
                  <a:pos x="165" y="121"/>
                </a:cxn>
                <a:cxn ang="0">
                  <a:pos x="158" y="136"/>
                </a:cxn>
                <a:cxn ang="0">
                  <a:pos x="148" y="150"/>
                </a:cxn>
                <a:cxn ang="0">
                  <a:pos x="136" y="162"/>
                </a:cxn>
                <a:cxn ang="0">
                  <a:pos x="120" y="170"/>
                </a:cxn>
              </a:cxnLst>
              <a:rect l="0" t="0" r="r" b="b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1" name="Freeform 607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/>
              <a:ahLst/>
              <a:cxnLst>
                <a:cxn ang="0">
                  <a:pos x="106" y="149"/>
                </a:cxn>
                <a:cxn ang="0">
                  <a:pos x="92" y="155"/>
                </a:cxn>
                <a:cxn ang="0">
                  <a:pos x="77" y="156"/>
                </a:cxn>
                <a:cxn ang="0">
                  <a:pos x="63" y="155"/>
                </a:cxn>
                <a:cxn ang="0">
                  <a:pos x="48" y="150"/>
                </a:cxn>
                <a:cxn ang="0">
                  <a:pos x="35" y="143"/>
                </a:cxn>
                <a:cxn ang="0">
                  <a:pos x="24" y="133"/>
                </a:cxn>
                <a:cxn ang="0">
                  <a:pos x="14" y="122"/>
                </a:cxn>
                <a:cxn ang="0">
                  <a:pos x="6" y="108"/>
                </a:cxn>
                <a:cxn ang="0">
                  <a:pos x="2" y="93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9"/>
                </a:cxn>
                <a:cxn ang="0">
                  <a:pos x="13" y="35"/>
                </a:cxn>
                <a:cxn ang="0">
                  <a:pos x="22" y="24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0" y="1"/>
                </a:cxn>
                <a:cxn ang="0">
                  <a:pos x="76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8" y="11"/>
                </a:cxn>
                <a:cxn ang="0">
                  <a:pos x="129" y="21"/>
                </a:cxn>
                <a:cxn ang="0">
                  <a:pos x="139" y="32"/>
                </a:cxn>
                <a:cxn ang="0">
                  <a:pos x="146" y="46"/>
                </a:cxn>
                <a:cxn ang="0">
                  <a:pos x="150" y="61"/>
                </a:cxn>
                <a:cxn ang="0">
                  <a:pos x="152" y="77"/>
                </a:cxn>
                <a:cxn ang="0">
                  <a:pos x="151" y="91"/>
                </a:cxn>
                <a:cxn ang="0">
                  <a:pos x="147" y="106"/>
                </a:cxn>
                <a:cxn ang="0">
                  <a:pos x="140" y="120"/>
                </a:cxn>
                <a:cxn ang="0">
                  <a:pos x="131" y="131"/>
                </a:cxn>
                <a:cxn ang="0">
                  <a:pos x="120" y="142"/>
                </a:cxn>
                <a:cxn ang="0">
                  <a:pos x="106" y="149"/>
                </a:cxn>
              </a:cxnLst>
              <a:rect l="0" t="0" r="r" b="b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2" name="Freeform 608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/>
              <a:ahLst/>
              <a:cxnLst>
                <a:cxn ang="0">
                  <a:pos x="93" y="134"/>
                </a:cxn>
                <a:cxn ang="0">
                  <a:pos x="80" y="138"/>
                </a:cxn>
                <a:cxn ang="0">
                  <a:pos x="68" y="139"/>
                </a:cxn>
                <a:cxn ang="0">
                  <a:pos x="55" y="138"/>
                </a:cxn>
                <a:cxn ang="0">
                  <a:pos x="42" y="134"/>
                </a:cxn>
                <a:cxn ang="0">
                  <a:pos x="30" y="127"/>
                </a:cxn>
                <a:cxn ang="0">
                  <a:pos x="20" y="119"/>
                </a:cxn>
                <a:cxn ang="0">
                  <a:pos x="12" y="109"/>
                </a:cxn>
                <a:cxn ang="0">
                  <a:pos x="5" y="97"/>
                </a:cxn>
                <a:cxn ang="0">
                  <a:pos x="1" y="83"/>
                </a:cxn>
                <a:cxn ang="0">
                  <a:pos x="0" y="70"/>
                </a:cxn>
                <a:cxn ang="0">
                  <a:pos x="1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5"/>
                </a:cxn>
                <a:cxn ang="0">
                  <a:pos x="54" y="1"/>
                </a:cxn>
                <a:cxn ang="0">
                  <a:pos x="66" y="0"/>
                </a:cxn>
                <a:cxn ang="0">
                  <a:pos x="79" y="1"/>
                </a:cxn>
                <a:cxn ang="0">
                  <a:pos x="91" y="5"/>
                </a:cxn>
                <a:cxn ang="0">
                  <a:pos x="104" y="11"/>
                </a:cxn>
                <a:cxn ang="0">
                  <a:pos x="114" y="20"/>
                </a:cxn>
                <a:cxn ang="0">
                  <a:pos x="122" y="29"/>
                </a:cxn>
                <a:cxn ang="0">
                  <a:pos x="129" y="42"/>
                </a:cxn>
                <a:cxn ang="0">
                  <a:pos x="133" y="56"/>
                </a:cxn>
                <a:cxn ang="0">
                  <a:pos x="134" y="68"/>
                </a:cxn>
                <a:cxn ang="0">
                  <a:pos x="133" y="82"/>
                </a:cxn>
                <a:cxn ang="0">
                  <a:pos x="129" y="95"/>
                </a:cxn>
                <a:cxn ang="0">
                  <a:pos x="123" y="107"/>
                </a:cxn>
                <a:cxn ang="0">
                  <a:pos x="115" y="118"/>
                </a:cxn>
                <a:cxn ang="0">
                  <a:pos x="106" y="126"/>
                </a:cxn>
                <a:cxn ang="0">
                  <a:pos x="93" y="134"/>
                </a:cxn>
              </a:cxnLst>
              <a:rect l="0" t="0" r="r" b="b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3" name="Freeform 609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8" y="31"/>
                </a:cxn>
                <a:cxn ang="0">
                  <a:pos x="14" y="33"/>
                </a:cxn>
                <a:cxn ang="0">
                  <a:pos x="21" y="32"/>
                </a:cxn>
                <a:cxn ang="0">
                  <a:pos x="11" y="0"/>
                </a:cxn>
              </a:cxnLst>
              <a:rect l="0" t="0" r="r" b="b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4" name="Freeform 610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40" y="12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39" y="37"/>
                </a:cxn>
                <a:cxn ang="0">
                  <a:pos x="36" y="43"/>
                </a:cxn>
                <a:cxn ang="0">
                  <a:pos x="30" y="49"/>
                </a:cxn>
                <a:cxn ang="0">
                  <a:pos x="21" y="57"/>
                </a:cxn>
                <a:cxn ang="0">
                  <a:pos x="12" y="61"/>
                </a:cxn>
                <a:cxn ang="0">
                  <a:pos x="0" y="66"/>
                </a:cxn>
                <a:cxn ang="0">
                  <a:pos x="10" y="98"/>
                </a:cxn>
                <a:cxn ang="0">
                  <a:pos x="26" y="92"/>
                </a:cxn>
                <a:cxn ang="0">
                  <a:pos x="39" y="84"/>
                </a:cxn>
                <a:cxn ang="0">
                  <a:pos x="50" y="74"/>
                </a:cxn>
                <a:cxn ang="0">
                  <a:pos x="63" y="64"/>
                </a:cxn>
                <a:cxn ang="0">
                  <a:pos x="70" y="49"/>
                </a:cxn>
                <a:cxn ang="0">
                  <a:pos x="75" y="34"/>
                </a:cxn>
                <a:cxn ang="0">
                  <a:pos x="75" y="18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40" y="12"/>
                </a:cxn>
              </a:cxnLst>
              <a:rect l="0" t="0" r="r" b="b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5" name="Freeform 611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/>
              <a:ahLst/>
              <a:cxnLst>
                <a:cxn ang="0">
                  <a:pos x="20" y="43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6" y="35"/>
                </a:cxn>
                <a:cxn ang="0">
                  <a:pos x="45" y="33"/>
                </a:cxn>
                <a:cxn ang="0">
                  <a:pos x="54" y="33"/>
                </a:cxn>
                <a:cxn ang="0">
                  <a:pos x="62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49"/>
                </a:cxn>
                <a:cxn ang="0">
                  <a:pos x="108" y="37"/>
                </a:cxn>
                <a:cxn ang="0">
                  <a:pos x="98" y="22"/>
                </a:cxn>
                <a:cxn ang="0">
                  <a:pos x="87" y="11"/>
                </a:cxn>
                <a:cxn ang="0">
                  <a:pos x="74" y="4"/>
                </a:cxn>
                <a:cxn ang="0">
                  <a:pos x="58" y="0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3" y="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0" y="43"/>
                </a:cxn>
              </a:cxnLst>
              <a:rect l="0" t="0" r="r" b="b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6" name="Freeform 612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/>
              <a:ahLst/>
              <a:cxnLst>
                <a:cxn ang="0">
                  <a:pos x="36" y="112"/>
                </a:cxn>
                <a:cxn ang="0">
                  <a:pos x="36" y="112"/>
                </a:cxn>
                <a:cxn ang="0">
                  <a:pos x="33" y="104"/>
                </a:cxn>
                <a:cxn ang="0">
                  <a:pos x="32" y="95"/>
                </a:cxn>
                <a:cxn ang="0">
                  <a:pos x="34" y="83"/>
                </a:cxn>
                <a:cxn ang="0">
                  <a:pos x="38" y="69"/>
                </a:cxn>
                <a:cxn ang="0">
                  <a:pos x="44" y="58"/>
                </a:cxn>
                <a:cxn ang="0">
                  <a:pos x="52" y="44"/>
                </a:cxn>
                <a:cxn ang="0">
                  <a:pos x="60" y="34"/>
                </a:cxn>
                <a:cxn ang="0">
                  <a:pos x="69" y="25"/>
                </a:cxn>
                <a:cxn ang="0">
                  <a:pos x="49" y="0"/>
                </a:cxn>
                <a:cxn ang="0">
                  <a:pos x="37" y="11"/>
                </a:cxn>
                <a:cxn ang="0">
                  <a:pos x="25" y="25"/>
                </a:cxn>
                <a:cxn ang="0">
                  <a:pos x="16" y="41"/>
                </a:cxn>
                <a:cxn ang="0">
                  <a:pos x="8" y="57"/>
                </a:cxn>
                <a:cxn ang="0">
                  <a:pos x="2" y="75"/>
                </a:cxn>
                <a:cxn ang="0">
                  <a:pos x="0" y="92"/>
                </a:cxn>
                <a:cxn ang="0">
                  <a:pos x="1" y="112"/>
                </a:cxn>
                <a:cxn ang="0">
                  <a:pos x="8" y="129"/>
                </a:cxn>
                <a:cxn ang="0">
                  <a:pos x="8" y="129"/>
                </a:cxn>
                <a:cxn ang="0">
                  <a:pos x="36" y="112"/>
                </a:cxn>
              </a:cxnLst>
              <a:rect l="0" t="0" r="r" b="b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7" name="Freeform 613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3" y="43"/>
                </a:cxn>
                <a:cxn ang="0">
                  <a:pos x="72" y="42"/>
                </a:cxn>
                <a:cxn ang="0">
                  <a:pos x="62" y="36"/>
                </a:cxn>
                <a:cxn ang="0">
                  <a:pos x="52" y="30"/>
                </a:cxn>
                <a:cxn ang="0">
                  <a:pos x="43" y="23"/>
                </a:cxn>
                <a:cxn ang="0">
                  <a:pos x="35" y="13"/>
                </a:cxn>
                <a:cxn ang="0">
                  <a:pos x="28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0" y="46"/>
                </a:cxn>
                <a:cxn ang="0">
                  <a:pos x="33" y="57"/>
                </a:cxn>
                <a:cxn ang="0">
                  <a:pos x="48" y="66"/>
                </a:cxn>
                <a:cxn ang="0">
                  <a:pos x="64" y="73"/>
                </a:cxn>
                <a:cxn ang="0">
                  <a:pos x="81" y="76"/>
                </a:cxn>
                <a:cxn ang="0">
                  <a:pos x="98" y="76"/>
                </a:cxn>
                <a:cxn ang="0">
                  <a:pos x="117" y="72"/>
                </a:cxn>
                <a:cxn ang="0">
                  <a:pos x="117" y="72"/>
                </a:cxn>
                <a:cxn ang="0">
                  <a:pos x="107" y="41"/>
                </a:cxn>
              </a:cxnLst>
              <a:rect l="0" t="0" r="r" b="b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8" name="Freeform 614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8"/>
                </a:cxn>
                <a:cxn ang="0">
                  <a:pos x="44" y="15"/>
                </a:cxn>
                <a:cxn ang="0">
                  <a:pos x="40" y="24"/>
                </a:cxn>
                <a:cxn ang="0">
                  <a:pos x="35" y="32"/>
                </a:cxn>
                <a:cxn ang="0">
                  <a:pos x="28" y="39"/>
                </a:cxn>
                <a:cxn ang="0">
                  <a:pos x="21" y="46"/>
                </a:cxn>
                <a:cxn ang="0">
                  <a:pos x="11" y="52"/>
                </a:cxn>
                <a:cxn ang="0">
                  <a:pos x="0" y="57"/>
                </a:cxn>
                <a:cxn ang="0">
                  <a:pos x="10" y="88"/>
                </a:cxn>
                <a:cxn ang="0">
                  <a:pos x="25" y="82"/>
                </a:cxn>
                <a:cxn ang="0">
                  <a:pos x="40" y="73"/>
                </a:cxn>
                <a:cxn ang="0">
                  <a:pos x="51" y="64"/>
                </a:cxn>
                <a:cxn ang="0">
                  <a:pos x="61" y="53"/>
                </a:cxn>
                <a:cxn ang="0">
                  <a:pos x="68" y="41"/>
                </a:cxn>
                <a:cxn ang="0">
                  <a:pos x="74" y="28"/>
                </a:cxn>
                <a:cxn ang="0">
                  <a:pos x="78" y="14"/>
                </a:cxn>
                <a:cxn ang="0">
                  <a:pos x="79" y="2"/>
                </a:cxn>
                <a:cxn ang="0">
                  <a:pos x="47" y="0"/>
                </a:cxn>
              </a:cxnLst>
              <a:rect l="0" t="0" r="r" b="b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19" name="Freeform 615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31" y="11"/>
                </a:cxn>
                <a:cxn ang="0">
                  <a:pos x="28" y="6"/>
                </a:cxn>
                <a:cxn ang="0">
                  <a:pos x="23" y="3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6" y="4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32" y="18"/>
                </a:cxn>
              </a:cxnLst>
              <a:rect l="0" t="0" r="r" b="b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0" name="Freeform 616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9" y="30"/>
                </a:cxn>
                <a:cxn ang="0">
                  <a:pos x="15" y="32"/>
                </a:cxn>
                <a:cxn ang="0">
                  <a:pos x="22" y="31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1" name="Freeform 617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39" y="12"/>
                </a:cxn>
                <a:cxn ang="0">
                  <a:pos x="41" y="22"/>
                </a:cxn>
                <a:cxn ang="0">
                  <a:pos x="41" y="30"/>
                </a:cxn>
                <a:cxn ang="0">
                  <a:pos x="38" y="37"/>
                </a:cxn>
                <a:cxn ang="0">
                  <a:pos x="35" y="43"/>
                </a:cxn>
                <a:cxn ang="0">
                  <a:pos x="28" y="51"/>
                </a:cxn>
                <a:cxn ang="0">
                  <a:pos x="20" y="58"/>
                </a:cxn>
                <a:cxn ang="0">
                  <a:pos x="11" y="62"/>
                </a:cxn>
                <a:cxn ang="0">
                  <a:pos x="0" y="68"/>
                </a:cxn>
                <a:cxn ang="0">
                  <a:pos x="10" y="99"/>
                </a:cxn>
                <a:cxn ang="0">
                  <a:pos x="25" y="94"/>
                </a:cxn>
                <a:cxn ang="0">
                  <a:pos x="38" y="85"/>
                </a:cxn>
                <a:cxn ang="0">
                  <a:pos x="51" y="76"/>
                </a:cxn>
                <a:cxn ang="0">
                  <a:pos x="62" y="64"/>
                </a:cxn>
                <a:cxn ang="0">
                  <a:pos x="69" y="52"/>
                </a:cxn>
                <a:cxn ang="0">
                  <a:pos x="74" y="36"/>
                </a:cxn>
                <a:cxn ang="0">
                  <a:pos x="74" y="18"/>
                </a:cxn>
                <a:cxn ang="0">
                  <a:pos x="70" y="1"/>
                </a:cxn>
                <a:cxn ang="0">
                  <a:pos x="70" y="0"/>
                </a:cxn>
                <a:cxn ang="0">
                  <a:pos x="39" y="13"/>
                </a:cxn>
              </a:cxnLst>
              <a:rect l="0" t="0" r="r" b="b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2" name="Freeform 618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7" y="35"/>
                </a:cxn>
                <a:cxn ang="0">
                  <a:pos x="46" y="34"/>
                </a:cxn>
                <a:cxn ang="0">
                  <a:pos x="54" y="34"/>
                </a:cxn>
                <a:cxn ang="0">
                  <a:pos x="61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50"/>
                </a:cxn>
                <a:cxn ang="0">
                  <a:pos x="108" y="37"/>
                </a:cxn>
                <a:cxn ang="0">
                  <a:pos x="99" y="22"/>
                </a:cxn>
                <a:cxn ang="0">
                  <a:pos x="88" y="12"/>
                </a:cxn>
                <a:cxn ang="0">
                  <a:pos x="73" y="4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26" y="3"/>
                </a:cxn>
                <a:cxn ang="0">
                  <a:pos x="13" y="1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20" y="44"/>
                </a:cxn>
              </a:cxnLst>
              <a:rect l="0" t="0" r="r" b="b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3" name="Freeform 619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/>
              <a:ahLst/>
              <a:cxnLst>
                <a:cxn ang="0">
                  <a:pos x="36" y="114"/>
                </a:cxn>
                <a:cxn ang="0">
                  <a:pos x="36" y="114"/>
                </a:cxn>
                <a:cxn ang="0">
                  <a:pos x="34" y="107"/>
                </a:cxn>
                <a:cxn ang="0">
                  <a:pos x="33" y="96"/>
                </a:cxn>
                <a:cxn ang="0">
                  <a:pos x="35" y="83"/>
                </a:cxn>
                <a:cxn ang="0">
                  <a:pos x="38" y="72"/>
                </a:cxn>
                <a:cxn ang="0">
                  <a:pos x="44" y="59"/>
                </a:cxn>
                <a:cxn ang="0">
                  <a:pos x="52" y="46"/>
                </a:cxn>
                <a:cxn ang="0">
                  <a:pos x="60" y="36"/>
                </a:cxn>
                <a:cxn ang="0">
                  <a:pos x="69" y="27"/>
                </a:cxn>
                <a:cxn ang="0">
                  <a:pos x="49" y="0"/>
                </a:cxn>
                <a:cxn ang="0">
                  <a:pos x="36" y="13"/>
                </a:cxn>
                <a:cxn ang="0">
                  <a:pos x="25" y="27"/>
                </a:cxn>
                <a:cxn ang="0">
                  <a:pos x="15" y="42"/>
                </a:cxn>
                <a:cxn ang="0">
                  <a:pos x="7" y="59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1" y="113"/>
                </a:cxn>
                <a:cxn ang="0">
                  <a:pos x="7" y="131"/>
                </a:cxn>
                <a:cxn ang="0">
                  <a:pos x="7" y="131"/>
                </a:cxn>
                <a:cxn ang="0">
                  <a:pos x="36" y="114"/>
                </a:cxn>
              </a:cxnLst>
              <a:rect l="0" t="0" r="r" b="b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4" name="Freeform 620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5" y="43"/>
                </a:cxn>
                <a:cxn ang="0">
                  <a:pos x="75" y="41"/>
                </a:cxn>
                <a:cxn ang="0">
                  <a:pos x="63" y="37"/>
                </a:cxn>
                <a:cxn ang="0">
                  <a:pos x="54" y="29"/>
                </a:cxn>
                <a:cxn ang="0">
                  <a:pos x="44" y="22"/>
                </a:cxn>
                <a:cxn ang="0">
                  <a:pos x="36" y="13"/>
                </a:cxn>
                <a:cxn ang="0">
                  <a:pos x="29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1" y="45"/>
                </a:cxn>
                <a:cxn ang="0">
                  <a:pos x="34" y="57"/>
                </a:cxn>
                <a:cxn ang="0">
                  <a:pos x="49" y="66"/>
                </a:cxn>
                <a:cxn ang="0">
                  <a:pos x="64" y="73"/>
                </a:cxn>
                <a:cxn ang="0">
                  <a:pos x="81" y="77"/>
                </a:cxn>
                <a:cxn ang="0">
                  <a:pos x="98" y="77"/>
                </a:cxn>
                <a:cxn ang="0">
                  <a:pos x="117" y="73"/>
                </a:cxn>
                <a:cxn ang="0">
                  <a:pos x="117" y="73"/>
                </a:cxn>
                <a:cxn ang="0">
                  <a:pos x="107" y="41"/>
                </a:cxn>
              </a:cxnLst>
              <a:rect l="0" t="0" r="r" b="b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5" name="Freeform 621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7" y="8"/>
                </a:cxn>
                <a:cxn ang="0">
                  <a:pos x="44" y="18"/>
                </a:cxn>
                <a:cxn ang="0">
                  <a:pos x="41" y="26"/>
                </a:cxn>
                <a:cxn ang="0">
                  <a:pos x="36" y="34"/>
                </a:cxn>
                <a:cxn ang="0">
                  <a:pos x="31" y="40"/>
                </a:cxn>
                <a:cxn ang="0">
                  <a:pos x="22" y="47"/>
                </a:cxn>
                <a:cxn ang="0">
                  <a:pos x="12" y="54"/>
                </a:cxn>
                <a:cxn ang="0">
                  <a:pos x="0" y="58"/>
                </a:cxn>
                <a:cxn ang="0">
                  <a:pos x="10" y="90"/>
                </a:cxn>
                <a:cxn ang="0">
                  <a:pos x="27" y="83"/>
                </a:cxn>
                <a:cxn ang="0">
                  <a:pos x="40" y="75"/>
                </a:cxn>
                <a:cxn ang="0">
                  <a:pos x="51" y="65"/>
                </a:cxn>
                <a:cxn ang="0">
                  <a:pos x="62" y="55"/>
                </a:cxn>
                <a:cxn ang="0">
                  <a:pos x="70" y="41"/>
                </a:cxn>
                <a:cxn ang="0">
                  <a:pos x="75" y="28"/>
                </a:cxn>
                <a:cxn ang="0">
                  <a:pos x="78" y="17"/>
                </a:cxn>
                <a:cxn ang="0">
                  <a:pos x="81" y="4"/>
                </a:cxn>
                <a:cxn ang="0">
                  <a:pos x="48" y="0"/>
                </a:cxn>
              </a:cxnLst>
              <a:rect l="0" t="0" r="r" b="b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6" name="Freeform 622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2" y="12"/>
                </a:cxn>
                <a:cxn ang="0">
                  <a:pos x="28" y="6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5"/>
                </a:cxn>
                <a:cxn ang="0">
                  <a:pos x="33" y="19"/>
                </a:cxn>
              </a:cxnLst>
              <a:rect l="0" t="0" r="r" b="b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7" name="Freeform 623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5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8" name="Freeform 624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3" y="56"/>
                </a:cxn>
                <a:cxn ang="0">
                  <a:pos x="8" y="84"/>
                </a:cxn>
                <a:cxn ang="0">
                  <a:pos x="15" y="110"/>
                </a:cxn>
                <a:cxn ang="0">
                  <a:pos x="22" y="135"/>
                </a:cxn>
                <a:cxn ang="0">
                  <a:pos x="31" y="162"/>
                </a:cxn>
                <a:cxn ang="0">
                  <a:pos x="41" y="187"/>
                </a:cxn>
                <a:cxn ang="0">
                  <a:pos x="55" y="211"/>
                </a:cxn>
                <a:cxn ang="0">
                  <a:pos x="68" y="235"/>
                </a:cxn>
                <a:cxn ang="0">
                  <a:pos x="84" y="258"/>
                </a:cxn>
                <a:cxn ang="0">
                  <a:pos x="102" y="278"/>
                </a:cxn>
                <a:cxn ang="0">
                  <a:pos x="119" y="298"/>
                </a:cxn>
                <a:cxn ang="0">
                  <a:pos x="138" y="317"/>
                </a:cxn>
                <a:cxn ang="0">
                  <a:pos x="159" y="335"/>
                </a:cxn>
                <a:cxn ang="0">
                  <a:pos x="180" y="352"/>
                </a:cxn>
                <a:cxn ang="0">
                  <a:pos x="204" y="365"/>
                </a:cxn>
                <a:cxn ang="0">
                  <a:pos x="218" y="340"/>
                </a:cxn>
                <a:cxn ang="0">
                  <a:pos x="196" y="326"/>
                </a:cxn>
                <a:cxn ang="0">
                  <a:pos x="177" y="311"/>
                </a:cxn>
                <a:cxn ang="0">
                  <a:pos x="157" y="296"/>
                </a:cxn>
                <a:cxn ang="0">
                  <a:pos x="139" y="277"/>
                </a:cxn>
                <a:cxn ang="0">
                  <a:pos x="122" y="259"/>
                </a:cxn>
                <a:cxn ang="0">
                  <a:pos x="107" y="239"/>
                </a:cxn>
                <a:cxn ang="0">
                  <a:pos x="92" y="218"/>
                </a:cxn>
                <a:cxn ang="0">
                  <a:pos x="79" y="197"/>
                </a:cxn>
                <a:cxn ang="0">
                  <a:pos x="68" y="174"/>
                </a:cxn>
                <a:cxn ang="0">
                  <a:pos x="58" y="151"/>
                </a:cxn>
                <a:cxn ang="0">
                  <a:pos x="49" y="127"/>
                </a:cxn>
                <a:cxn ang="0">
                  <a:pos x="41" y="102"/>
                </a:cxn>
                <a:cxn ang="0">
                  <a:pos x="36" y="77"/>
                </a:cxn>
                <a:cxn ang="0">
                  <a:pos x="31" y="52"/>
                </a:cxn>
                <a:cxn ang="0">
                  <a:pos x="29" y="2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29" name="Freeform 625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0"/>
                </a:cxn>
                <a:cxn ang="0">
                  <a:pos x="5" y="23"/>
                </a:cxn>
                <a:cxn ang="0">
                  <a:pos x="4" y="33"/>
                </a:cxn>
                <a:cxn ang="0">
                  <a:pos x="2" y="45"/>
                </a:cxn>
                <a:cxn ang="0">
                  <a:pos x="1" y="58"/>
                </a:cxn>
                <a:cxn ang="0">
                  <a:pos x="1" y="69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28" y="92"/>
                </a:cxn>
                <a:cxn ang="0">
                  <a:pos x="28" y="82"/>
                </a:cxn>
                <a:cxn ang="0">
                  <a:pos x="29" y="71"/>
                </a:cxn>
                <a:cxn ang="0">
                  <a:pos x="29" y="60"/>
                </a:cxn>
                <a:cxn ang="0">
                  <a:pos x="30" y="49"/>
                </a:cxn>
                <a:cxn ang="0">
                  <a:pos x="32" y="38"/>
                </a:cxn>
                <a:cxn ang="0">
                  <a:pos x="33" y="27"/>
                </a:cxn>
                <a:cxn ang="0">
                  <a:pos x="35" y="17"/>
                </a:cxn>
                <a:cxn ang="0">
                  <a:pos x="37" y="6"/>
                </a:cxn>
                <a:cxn ang="0">
                  <a:pos x="9" y="0"/>
                </a:cxn>
              </a:cxnLst>
              <a:rect l="0" t="0" r="r" b="b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30" name="Freeform 626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8" y="11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8" y="18"/>
                </a:cxn>
              </a:cxnLst>
              <a:rect l="0" t="0" r="r" b="b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31" name="Freeform 627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32" name="Freeform 628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" y="27"/>
                </a:cxn>
                <a:cxn ang="0">
                  <a:pos x="4" y="40"/>
                </a:cxn>
                <a:cxn ang="0">
                  <a:pos x="7" y="53"/>
                </a:cxn>
                <a:cxn ang="0">
                  <a:pos x="11" y="68"/>
                </a:cxn>
                <a:cxn ang="0">
                  <a:pos x="15" y="80"/>
                </a:cxn>
                <a:cxn ang="0">
                  <a:pos x="21" y="92"/>
                </a:cxn>
                <a:cxn ang="0">
                  <a:pos x="28" y="104"/>
                </a:cxn>
                <a:cxn ang="0">
                  <a:pos x="34" y="116"/>
                </a:cxn>
                <a:cxn ang="0">
                  <a:pos x="42" y="126"/>
                </a:cxn>
                <a:cxn ang="0">
                  <a:pos x="50" y="138"/>
                </a:cxn>
                <a:cxn ang="0">
                  <a:pos x="59" y="147"/>
                </a:cxn>
                <a:cxn ang="0">
                  <a:pos x="68" y="157"/>
                </a:cxn>
                <a:cxn ang="0">
                  <a:pos x="80" y="165"/>
                </a:cxn>
                <a:cxn ang="0">
                  <a:pos x="90" y="173"/>
                </a:cxn>
                <a:cxn ang="0">
                  <a:pos x="101" y="181"/>
                </a:cxn>
                <a:cxn ang="0">
                  <a:pos x="115" y="156"/>
                </a:cxn>
                <a:cxn ang="0">
                  <a:pos x="106" y="149"/>
                </a:cxn>
                <a:cxn ang="0">
                  <a:pos x="96" y="142"/>
                </a:cxn>
                <a:cxn ang="0">
                  <a:pos x="87" y="136"/>
                </a:cxn>
                <a:cxn ang="0">
                  <a:pos x="80" y="126"/>
                </a:cxn>
                <a:cxn ang="0">
                  <a:pos x="70" y="119"/>
                </a:cxn>
                <a:cxn ang="0">
                  <a:pos x="64" y="109"/>
                </a:cxn>
                <a:cxn ang="0">
                  <a:pos x="58" y="101"/>
                </a:cxn>
                <a:cxn ang="0">
                  <a:pos x="52" y="89"/>
                </a:cxn>
                <a:cxn ang="0">
                  <a:pos x="46" y="80"/>
                </a:cxn>
                <a:cxn ang="0">
                  <a:pos x="42" y="69"/>
                </a:cxn>
                <a:cxn ang="0">
                  <a:pos x="38" y="58"/>
                </a:cxn>
                <a:cxn ang="0">
                  <a:pos x="34" y="47"/>
                </a:cxn>
                <a:cxn ang="0">
                  <a:pos x="33" y="35"/>
                </a:cxn>
                <a:cxn ang="0">
                  <a:pos x="31" y="23"/>
                </a:cxn>
                <a:cxn ang="0">
                  <a:pos x="29" y="1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33" name="Freeform 629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6"/>
                </a:cxn>
                <a:cxn ang="0">
                  <a:pos x="2" y="11"/>
                </a:cxn>
                <a:cxn ang="0">
                  <a:pos x="1" y="18"/>
                </a:cxn>
                <a:cxn ang="0">
                  <a:pos x="1" y="23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29" y="47"/>
                </a:cxn>
                <a:cxn ang="0">
                  <a:pos x="29" y="41"/>
                </a:cxn>
                <a:cxn ang="0">
                  <a:pos x="29" y="36"/>
                </a:cxn>
                <a:cxn ang="0">
                  <a:pos x="29" y="32"/>
                </a:cxn>
                <a:cxn ang="0">
                  <a:pos x="30" y="26"/>
                </a:cxn>
                <a:cxn ang="0">
                  <a:pos x="30" y="20"/>
                </a:cxn>
                <a:cxn ang="0">
                  <a:pos x="31" y="17"/>
                </a:cxn>
                <a:cxn ang="0">
                  <a:pos x="32" y="12"/>
                </a:cxn>
                <a:cxn ang="0">
                  <a:pos x="33" y="7"/>
                </a:cxn>
                <a:cxn ang="0">
                  <a:pos x="4" y="0"/>
                </a:cxn>
              </a:cxnLst>
              <a:rect l="0" t="0" r="r" b="b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34" name="Freeform 630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29" y="11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9" y="18"/>
                </a:cxn>
              </a:cxnLst>
              <a:rect l="0" t="0" r="r" b="b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35" name="Freeform 631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5"/>
                </a:cxn>
                <a:cxn ang="0">
                  <a:pos x="0" y="13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36" name="Freeform 632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/>
              <a:ahLst/>
              <a:cxnLst>
                <a:cxn ang="0">
                  <a:pos x="164" y="274"/>
                </a:cxn>
                <a:cxn ang="0">
                  <a:pos x="164" y="274"/>
                </a:cxn>
                <a:cxn ang="0">
                  <a:pos x="162" y="253"/>
                </a:cxn>
                <a:cxn ang="0">
                  <a:pos x="160" y="233"/>
                </a:cxn>
                <a:cxn ang="0">
                  <a:pos x="157" y="211"/>
                </a:cxn>
                <a:cxn ang="0">
                  <a:pos x="153" y="190"/>
                </a:cxn>
                <a:cxn ang="0">
                  <a:pos x="147" y="170"/>
                </a:cxn>
                <a:cxn ang="0">
                  <a:pos x="139" y="152"/>
                </a:cxn>
                <a:cxn ang="0">
                  <a:pos x="130" y="135"/>
                </a:cxn>
                <a:cxn ang="0">
                  <a:pos x="122" y="116"/>
                </a:cxn>
                <a:cxn ang="0">
                  <a:pos x="112" y="98"/>
                </a:cxn>
                <a:cxn ang="0">
                  <a:pos x="100" y="82"/>
                </a:cxn>
                <a:cxn ang="0">
                  <a:pos x="87" y="65"/>
                </a:cxn>
                <a:cxn ang="0">
                  <a:pos x="73" y="50"/>
                </a:cxn>
                <a:cxn ang="0">
                  <a:pos x="59" y="35"/>
                </a:cxn>
                <a:cxn ang="0">
                  <a:pos x="43" y="23"/>
                </a:cxn>
                <a:cxn ang="0">
                  <a:pos x="27" y="10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5" y="29"/>
                </a:cxn>
                <a:cxn ang="0">
                  <a:pos x="30" y="40"/>
                </a:cxn>
                <a:cxn ang="0">
                  <a:pos x="45" y="52"/>
                </a:cxn>
                <a:cxn ang="0">
                  <a:pos x="59" y="65"/>
                </a:cxn>
                <a:cxn ang="0">
                  <a:pos x="71" y="80"/>
                </a:cxn>
                <a:cxn ang="0">
                  <a:pos x="83" y="94"/>
                </a:cxn>
                <a:cxn ang="0">
                  <a:pos x="94" y="110"/>
                </a:cxn>
                <a:cxn ang="0">
                  <a:pos x="104" y="126"/>
                </a:cxn>
                <a:cxn ang="0">
                  <a:pos x="112" y="143"/>
                </a:cxn>
                <a:cxn ang="0">
                  <a:pos x="119" y="161"/>
                </a:cxn>
                <a:cxn ang="0">
                  <a:pos x="126" y="179"/>
                </a:cxn>
                <a:cxn ang="0">
                  <a:pos x="132" y="197"/>
                </a:cxn>
                <a:cxn ang="0">
                  <a:pos x="136" y="216"/>
                </a:cxn>
                <a:cxn ang="0">
                  <a:pos x="139" y="235"/>
                </a:cxn>
                <a:cxn ang="0">
                  <a:pos x="141" y="255"/>
                </a:cxn>
                <a:cxn ang="0">
                  <a:pos x="141" y="274"/>
                </a:cxn>
                <a:cxn ang="0">
                  <a:pos x="141" y="274"/>
                </a:cxn>
                <a:cxn ang="0">
                  <a:pos x="164" y="274"/>
                </a:cxn>
              </a:cxnLst>
              <a:rect l="0" t="0" r="r" b="b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37" name="Freeform 633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/>
              <a:ahLst/>
              <a:cxnLst>
                <a:cxn ang="0">
                  <a:pos x="21" y="68"/>
                </a:cxn>
                <a:cxn ang="0">
                  <a:pos x="22" y="60"/>
                </a:cxn>
                <a:cxn ang="0">
                  <a:pos x="24" y="52"/>
                </a:cxn>
                <a:cxn ang="0">
                  <a:pos x="25" y="43"/>
                </a:cxn>
                <a:cxn ang="0">
                  <a:pos x="26" y="34"/>
                </a:cxn>
                <a:cxn ang="0">
                  <a:pos x="28" y="25"/>
                </a:cxn>
                <a:cxn ang="0">
                  <a:pos x="28" y="17"/>
                </a:cxn>
                <a:cxn ang="0">
                  <a:pos x="29" y="8"/>
                </a:cxn>
                <a:cxn ang="0">
                  <a:pos x="29" y="0"/>
                </a:cxn>
                <a:cxn ang="0">
                  <a:pos x="6" y="0"/>
                </a:cxn>
                <a:cxn ang="0">
                  <a:pos x="6" y="8"/>
                </a:cxn>
                <a:cxn ang="0">
                  <a:pos x="5" y="17"/>
                </a:cxn>
                <a:cxn ang="0">
                  <a:pos x="5" y="25"/>
                </a:cxn>
                <a:cxn ang="0">
                  <a:pos x="5" y="32"/>
                </a:cxn>
                <a:cxn ang="0">
                  <a:pos x="4" y="41"/>
                </a:cxn>
                <a:cxn ang="0">
                  <a:pos x="3" y="48"/>
                </a:cxn>
                <a:cxn ang="0">
                  <a:pos x="1" y="56"/>
                </a:cxn>
                <a:cxn ang="0">
                  <a:pos x="0" y="64"/>
                </a:cxn>
                <a:cxn ang="0">
                  <a:pos x="21" y="68"/>
                </a:cxn>
              </a:cxnLst>
              <a:rect l="0" t="0" r="r" b="b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38" name="Freeform 634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10" y="12"/>
                </a:cxn>
                <a:cxn ang="0">
                  <a:pos x="17" y="11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39" name="Freeform 635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6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40" name="Freeform 636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/>
              <a:ahLst/>
              <a:cxnLst>
                <a:cxn ang="0">
                  <a:pos x="86" y="136"/>
                </a:cxn>
                <a:cxn ang="0">
                  <a:pos x="86" y="136"/>
                </a:cxn>
                <a:cxn ang="0">
                  <a:pos x="85" y="116"/>
                </a:cxn>
                <a:cxn ang="0">
                  <a:pos x="81" y="95"/>
                </a:cxn>
                <a:cxn ang="0">
                  <a:pos x="76" y="76"/>
                </a:cxn>
                <a:cxn ang="0">
                  <a:pos x="66" y="58"/>
                </a:cxn>
                <a:cxn ang="0">
                  <a:pos x="55" y="41"/>
                </a:cxn>
                <a:cxn ang="0">
                  <a:pos x="42" y="26"/>
                </a:cxn>
                <a:cxn ang="0">
                  <a:pos x="27" y="12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4" y="29"/>
                </a:cxn>
                <a:cxn ang="0">
                  <a:pos x="28" y="40"/>
                </a:cxn>
                <a:cxn ang="0">
                  <a:pos x="39" y="54"/>
                </a:cxn>
                <a:cxn ang="0">
                  <a:pos x="48" y="69"/>
                </a:cxn>
                <a:cxn ang="0">
                  <a:pos x="55" y="85"/>
                </a:cxn>
                <a:cxn ang="0">
                  <a:pos x="60" y="102"/>
                </a:cxn>
                <a:cxn ang="0">
                  <a:pos x="64" y="118"/>
                </a:cxn>
                <a:cxn ang="0">
                  <a:pos x="65" y="136"/>
                </a:cxn>
                <a:cxn ang="0">
                  <a:pos x="65" y="136"/>
                </a:cxn>
                <a:cxn ang="0">
                  <a:pos x="86" y="136"/>
                </a:cxn>
              </a:cxnLst>
              <a:rect l="0" t="0" r="r" b="b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41" name="Freeform 637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/>
              <a:ahLst/>
              <a:cxnLst>
                <a:cxn ang="0">
                  <a:pos x="21" y="35"/>
                </a:cxn>
                <a:cxn ang="0">
                  <a:pos x="22" y="30"/>
                </a:cxn>
                <a:cxn ang="0">
                  <a:pos x="22" y="26"/>
                </a:cxn>
                <a:cxn ang="0">
                  <a:pos x="23" y="21"/>
                </a:cxn>
                <a:cxn ang="0">
                  <a:pos x="23" y="18"/>
                </a:cxn>
                <a:cxn ang="0">
                  <a:pos x="24" y="15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24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2" y="14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8"/>
                </a:cxn>
                <a:cxn ang="0">
                  <a:pos x="0" y="31"/>
                </a:cxn>
                <a:cxn ang="0">
                  <a:pos x="21" y="35"/>
                </a:cxn>
              </a:cxnLst>
              <a:rect l="0" t="0" r="r" b="b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42" name="Freeform 638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9"/>
                </a:cxn>
                <a:cxn ang="0">
                  <a:pos x="10" y="13"/>
                </a:cxn>
                <a:cxn ang="0">
                  <a:pos x="17" y="12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43" name="Freeform 639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0" y="73"/>
                </a:cxn>
                <a:cxn ang="0">
                  <a:pos x="959" y="2481"/>
                </a:cxn>
                <a:cxn ang="0">
                  <a:pos x="1169" y="2389"/>
                </a:cxn>
                <a:cxn ang="0">
                  <a:pos x="166" y="0"/>
                </a:cxn>
              </a:cxnLst>
              <a:rect l="0" t="0" r="r" b="b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44" name="Freeform 640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104" y="14"/>
                </a:cxn>
                <a:cxn ang="0">
                  <a:pos x="81" y="24"/>
                </a:cxn>
                <a:cxn ang="0">
                  <a:pos x="36" y="44"/>
                </a:cxn>
                <a:cxn ang="0">
                  <a:pos x="29" y="132"/>
                </a:cxn>
                <a:cxn ang="0">
                  <a:pos x="81" y="260"/>
                </a:cxn>
                <a:cxn ang="0">
                  <a:pos x="125" y="370"/>
                </a:cxn>
                <a:cxn ang="0">
                  <a:pos x="163" y="467"/>
                </a:cxn>
                <a:cxn ang="0">
                  <a:pos x="198" y="554"/>
                </a:cxn>
                <a:cxn ang="0">
                  <a:pos x="232" y="637"/>
                </a:cxn>
                <a:cxn ang="0">
                  <a:pos x="265" y="723"/>
                </a:cxn>
                <a:cxn ang="0">
                  <a:pos x="302" y="812"/>
                </a:cxn>
                <a:cxn ang="0">
                  <a:pos x="342" y="913"/>
                </a:cxn>
                <a:cxn ang="0">
                  <a:pos x="388" y="1029"/>
                </a:cxn>
                <a:cxn ang="0">
                  <a:pos x="442" y="1164"/>
                </a:cxn>
                <a:cxn ang="0">
                  <a:pos x="505" y="1323"/>
                </a:cxn>
                <a:cxn ang="0">
                  <a:pos x="581" y="1511"/>
                </a:cxn>
                <a:cxn ang="0">
                  <a:pos x="669" y="1733"/>
                </a:cxn>
                <a:cxn ang="0">
                  <a:pos x="773" y="1993"/>
                </a:cxn>
                <a:cxn ang="0">
                  <a:pos x="895" y="2297"/>
                </a:cxn>
                <a:cxn ang="0">
                  <a:pos x="972" y="2462"/>
                </a:cxn>
                <a:cxn ang="0">
                  <a:pos x="989" y="2455"/>
                </a:cxn>
                <a:cxn ang="0">
                  <a:pos x="1003" y="2449"/>
                </a:cxn>
                <a:cxn ang="0">
                  <a:pos x="1015" y="2442"/>
                </a:cxn>
                <a:cxn ang="0">
                  <a:pos x="1030" y="2436"/>
                </a:cxn>
                <a:cxn ang="0">
                  <a:pos x="1050" y="2428"/>
                </a:cxn>
                <a:cxn ang="0">
                  <a:pos x="1077" y="2416"/>
                </a:cxn>
                <a:cxn ang="0">
                  <a:pos x="1116" y="2399"/>
                </a:cxn>
                <a:cxn ang="0">
                  <a:pos x="1110" y="2318"/>
                </a:cxn>
                <a:cxn ang="0">
                  <a:pos x="1056" y="2190"/>
                </a:cxn>
                <a:cxn ang="0">
                  <a:pos x="1011" y="2082"/>
                </a:cxn>
                <a:cxn ang="0">
                  <a:pos x="970" y="1985"/>
                </a:cxn>
                <a:cxn ang="0">
                  <a:pos x="935" y="1897"/>
                </a:cxn>
                <a:cxn ang="0">
                  <a:pos x="899" y="1814"/>
                </a:cxn>
                <a:cxn ang="0">
                  <a:pos x="864" y="1730"/>
                </a:cxn>
                <a:cxn ang="0">
                  <a:pos x="826" y="1640"/>
                </a:cxn>
                <a:cxn ang="0">
                  <a:pos x="785" y="1541"/>
                </a:cxn>
                <a:cxn ang="0">
                  <a:pos x="738" y="1426"/>
                </a:cxn>
                <a:cxn ang="0">
                  <a:pos x="682" y="1292"/>
                </a:cxn>
                <a:cxn ang="0">
                  <a:pos x="615" y="1134"/>
                </a:cxn>
                <a:cxn ang="0">
                  <a:pos x="537" y="947"/>
                </a:cxn>
                <a:cxn ang="0">
                  <a:pos x="445" y="727"/>
                </a:cxn>
                <a:cxn ang="0">
                  <a:pos x="337" y="469"/>
                </a:cxn>
                <a:cxn ang="0">
                  <a:pos x="210" y="167"/>
                </a:cxn>
              </a:cxnLst>
              <a:rect l="0" t="0" r="r" b="b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45" name="Freeform 641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4" y="12"/>
                </a:cxn>
                <a:cxn ang="0">
                  <a:pos x="65" y="19"/>
                </a:cxn>
                <a:cxn ang="0">
                  <a:pos x="29" y="36"/>
                </a:cxn>
                <a:cxn ang="0">
                  <a:pos x="29" y="120"/>
                </a:cxn>
                <a:cxn ang="0">
                  <a:pos x="81" y="248"/>
                </a:cxn>
                <a:cxn ang="0">
                  <a:pos x="125" y="358"/>
                </a:cxn>
                <a:cxn ang="0">
                  <a:pos x="164" y="455"/>
                </a:cxn>
                <a:cxn ang="0">
                  <a:pos x="199" y="542"/>
                </a:cxn>
                <a:cxn ang="0">
                  <a:pos x="233" y="625"/>
                </a:cxn>
                <a:cxn ang="0">
                  <a:pos x="267" y="711"/>
                </a:cxn>
                <a:cxn ang="0">
                  <a:pos x="302" y="800"/>
                </a:cxn>
                <a:cxn ang="0">
                  <a:pos x="343" y="900"/>
                </a:cxn>
                <a:cxn ang="0">
                  <a:pos x="389" y="1016"/>
                </a:cxn>
                <a:cxn ang="0">
                  <a:pos x="443" y="1151"/>
                </a:cxn>
                <a:cxn ang="0">
                  <a:pos x="507" y="1311"/>
                </a:cxn>
                <a:cxn ang="0">
                  <a:pos x="583" y="1499"/>
                </a:cxn>
                <a:cxn ang="0">
                  <a:pos x="672" y="1721"/>
                </a:cxn>
                <a:cxn ang="0">
                  <a:pos x="777" y="1981"/>
                </a:cxn>
                <a:cxn ang="0">
                  <a:pos x="898" y="2285"/>
                </a:cxn>
                <a:cxn ang="0">
                  <a:pos x="982" y="2447"/>
                </a:cxn>
                <a:cxn ang="0">
                  <a:pos x="1003" y="2436"/>
                </a:cxn>
                <a:cxn ang="0">
                  <a:pos x="1029" y="2426"/>
                </a:cxn>
                <a:cxn ang="0">
                  <a:pos x="1073" y="2407"/>
                </a:cxn>
                <a:cxn ang="0">
                  <a:pos x="1080" y="2320"/>
                </a:cxn>
                <a:cxn ang="0">
                  <a:pos x="1027" y="2193"/>
                </a:cxn>
                <a:cxn ang="0">
                  <a:pos x="981" y="2083"/>
                </a:cxn>
                <a:cxn ang="0">
                  <a:pos x="941" y="1987"/>
                </a:cxn>
                <a:cxn ang="0">
                  <a:pos x="905" y="1900"/>
                </a:cxn>
                <a:cxn ang="0">
                  <a:pos x="869" y="1817"/>
                </a:cxn>
                <a:cxn ang="0">
                  <a:pos x="835" y="1732"/>
                </a:cxn>
                <a:cxn ang="0">
                  <a:pos x="797" y="1643"/>
                </a:cxn>
                <a:cxn ang="0">
                  <a:pos x="756" y="1542"/>
                </a:cxn>
                <a:cxn ang="0">
                  <a:pos x="708" y="1428"/>
                </a:cxn>
                <a:cxn ang="0">
                  <a:pos x="652" y="1294"/>
                </a:cxn>
                <a:cxn ang="0">
                  <a:pos x="586" y="1136"/>
                </a:cxn>
                <a:cxn ang="0">
                  <a:pos x="508" y="948"/>
                </a:cxn>
                <a:cxn ang="0">
                  <a:pos x="417" y="728"/>
                </a:cxn>
                <a:cxn ang="0">
                  <a:pos x="308" y="469"/>
                </a:cxn>
                <a:cxn ang="0">
                  <a:pos x="183" y="168"/>
                </a:cxn>
              </a:cxnLst>
              <a:rect l="0" t="0" r="r" b="b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46" name="Freeform 642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65" y="8"/>
                </a:cxn>
                <a:cxn ang="0">
                  <a:pos x="49" y="14"/>
                </a:cxn>
                <a:cxn ang="0">
                  <a:pos x="22" y="27"/>
                </a:cxn>
                <a:cxn ang="0">
                  <a:pos x="30" y="108"/>
                </a:cxn>
                <a:cxn ang="0">
                  <a:pos x="81" y="236"/>
                </a:cxn>
                <a:cxn ang="0">
                  <a:pos x="126" y="345"/>
                </a:cxn>
                <a:cxn ang="0">
                  <a:pos x="165" y="442"/>
                </a:cxn>
                <a:cxn ang="0">
                  <a:pos x="199" y="530"/>
                </a:cxn>
                <a:cxn ang="0">
                  <a:pos x="234" y="613"/>
                </a:cxn>
                <a:cxn ang="0">
                  <a:pos x="268" y="698"/>
                </a:cxn>
                <a:cxn ang="0">
                  <a:pos x="304" y="788"/>
                </a:cxn>
                <a:cxn ang="0">
                  <a:pos x="345" y="888"/>
                </a:cxn>
                <a:cxn ang="0">
                  <a:pos x="391" y="1003"/>
                </a:cxn>
                <a:cxn ang="0">
                  <a:pos x="445" y="1138"/>
                </a:cxn>
                <a:cxn ang="0">
                  <a:pos x="509" y="1297"/>
                </a:cxn>
                <a:cxn ang="0">
                  <a:pos x="585" y="1486"/>
                </a:cxn>
                <a:cxn ang="0">
                  <a:pos x="675" y="1707"/>
                </a:cxn>
                <a:cxn ang="0">
                  <a:pos x="780" y="1968"/>
                </a:cxn>
                <a:cxn ang="0">
                  <a:pos x="901" y="2270"/>
                </a:cxn>
                <a:cxn ang="0">
                  <a:pos x="982" y="2435"/>
                </a:cxn>
                <a:cxn ang="0">
                  <a:pos x="998" y="2426"/>
                </a:cxn>
                <a:cxn ang="0">
                  <a:pos x="1016" y="2419"/>
                </a:cxn>
                <a:cxn ang="0">
                  <a:pos x="1050" y="2404"/>
                </a:cxn>
                <a:cxn ang="0">
                  <a:pos x="1048" y="2322"/>
                </a:cxn>
                <a:cxn ang="0">
                  <a:pos x="995" y="2195"/>
                </a:cxn>
                <a:cxn ang="0">
                  <a:pos x="950" y="2085"/>
                </a:cxn>
                <a:cxn ang="0">
                  <a:pos x="910" y="1989"/>
                </a:cxn>
                <a:cxn ang="0">
                  <a:pos x="875" y="1901"/>
                </a:cxn>
                <a:cxn ang="0">
                  <a:pos x="840" y="1817"/>
                </a:cxn>
                <a:cxn ang="0">
                  <a:pos x="805" y="1733"/>
                </a:cxn>
                <a:cxn ang="0">
                  <a:pos x="768" y="1643"/>
                </a:cxn>
                <a:cxn ang="0">
                  <a:pos x="727" y="1543"/>
                </a:cxn>
                <a:cxn ang="0">
                  <a:pos x="679" y="1428"/>
                </a:cxn>
                <a:cxn ang="0">
                  <a:pos x="624" y="1294"/>
                </a:cxn>
                <a:cxn ang="0">
                  <a:pos x="557" y="1135"/>
                </a:cxn>
                <a:cxn ang="0">
                  <a:pos x="480" y="948"/>
                </a:cxn>
                <a:cxn ang="0">
                  <a:pos x="388" y="728"/>
                </a:cxn>
                <a:cxn ang="0">
                  <a:pos x="281" y="469"/>
                </a:cxn>
                <a:cxn ang="0">
                  <a:pos x="155" y="168"/>
                </a:cxn>
              </a:cxnLst>
              <a:rect l="0" t="0" r="r" b="b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47" name="Freeform 643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43" y="5"/>
                </a:cxn>
                <a:cxn ang="0">
                  <a:pos x="33" y="10"/>
                </a:cxn>
                <a:cxn ang="0">
                  <a:pos x="15" y="18"/>
                </a:cxn>
                <a:cxn ang="0">
                  <a:pos x="29" y="97"/>
                </a:cxn>
                <a:cxn ang="0">
                  <a:pos x="80" y="225"/>
                </a:cxn>
                <a:cxn ang="0">
                  <a:pos x="125" y="334"/>
                </a:cxn>
                <a:cxn ang="0">
                  <a:pos x="164" y="430"/>
                </a:cxn>
                <a:cxn ang="0">
                  <a:pos x="199" y="518"/>
                </a:cxn>
                <a:cxn ang="0">
                  <a:pos x="233" y="601"/>
                </a:cxn>
                <a:cxn ang="0">
                  <a:pos x="268" y="686"/>
                </a:cxn>
                <a:cxn ang="0">
                  <a:pos x="305" y="776"/>
                </a:cxn>
                <a:cxn ang="0">
                  <a:pos x="344" y="876"/>
                </a:cxn>
                <a:cxn ang="0">
                  <a:pos x="391" y="991"/>
                </a:cxn>
                <a:cxn ang="0">
                  <a:pos x="445" y="1126"/>
                </a:cxn>
                <a:cxn ang="0">
                  <a:pos x="511" y="1285"/>
                </a:cxn>
                <a:cxn ang="0">
                  <a:pos x="586" y="1474"/>
                </a:cxn>
                <a:cxn ang="0">
                  <a:pos x="676" y="1695"/>
                </a:cxn>
                <a:cxn ang="0">
                  <a:pos x="781" y="1956"/>
                </a:cxn>
                <a:cxn ang="0">
                  <a:pos x="903" y="2258"/>
                </a:cxn>
                <a:cxn ang="0">
                  <a:pos x="980" y="2424"/>
                </a:cxn>
                <a:cxn ang="0">
                  <a:pos x="991" y="2419"/>
                </a:cxn>
                <a:cxn ang="0">
                  <a:pos x="1004" y="2412"/>
                </a:cxn>
                <a:cxn ang="0">
                  <a:pos x="1028" y="2403"/>
                </a:cxn>
                <a:cxn ang="0">
                  <a:pos x="1017" y="2324"/>
                </a:cxn>
                <a:cxn ang="0">
                  <a:pos x="964" y="2196"/>
                </a:cxn>
                <a:cxn ang="0">
                  <a:pos x="920" y="2086"/>
                </a:cxn>
                <a:cxn ang="0">
                  <a:pos x="880" y="1990"/>
                </a:cxn>
                <a:cxn ang="0">
                  <a:pos x="843" y="1903"/>
                </a:cxn>
                <a:cxn ang="0">
                  <a:pos x="809" y="1819"/>
                </a:cxn>
                <a:cxn ang="0">
                  <a:pos x="774" y="1734"/>
                </a:cxn>
                <a:cxn ang="0">
                  <a:pos x="737" y="1645"/>
                </a:cxn>
                <a:cxn ang="0">
                  <a:pos x="696" y="1545"/>
                </a:cxn>
                <a:cxn ang="0">
                  <a:pos x="648" y="1430"/>
                </a:cxn>
                <a:cxn ang="0">
                  <a:pos x="593" y="1296"/>
                </a:cxn>
                <a:cxn ang="0">
                  <a:pos x="528" y="1138"/>
                </a:cxn>
                <a:cxn ang="0">
                  <a:pos x="450" y="950"/>
                </a:cxn>
                <a:cxn ang="0">
                  <a:pos x="359" y="730"/>
                </a:cxn>
                <a:cxn ang="0">
                  <a:pos x="251" y="470"/>
                </a:cxn>
                <a:cxn ang="0">
                  <a:pos x="127" y="169"/>
                </a:cxn>
              </a:cxnLst>
              <a:rect l="0" t="0" r="r" b="b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48" name="Freeform 644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3"/>
                </a:cxn>
                <a:cxn ang="0">
                  <a:pos x="977" y="2414"/>
                </a:cxn>
                <a:cxn ang="0">
                  <a:pos x="1017" y="2396"/>
                </a:cxn>
                <a:cxn ang="0">
                  <a:pos x="32" y="0"/>
                </a:cxn>
              </a:cxnLst>
              <a:rect l="0" t="0" r="r" b="b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49" name="Freeform 645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/>
              <a:ahLst/>
              <a:cxnLst>
                <a:cxn ang="0">
                  <a:pos x="173" y="20"/>
                </a:cxn>
                <a:cxn ang="0">
                  <a:pos x="7" y="95"/>
                </a:cxn>
                <a:cxn ang="0">
                  <a:pos x="0" y="75"/>
                </a:cxn>
                <a:cxn ang="0">
                  <a:pos x="166" y="0"/>
                </a:cxn>
                <a:cxn ang="0">
                  <a:pos x="173" y="20"/>
                </a:cxn>
              </a:cxnLst>
              <a:rect l="0" t="0" r="r" b="b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50" name="Freeform 646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/>
              <a:ahLst/>
              <a:cxnLst>
                <a:cxn ang="0">
                  <a:pos x="200" y="106"/>
                </a:cxn>
                <a:cxn ang="0">
                  <a:pos x="33" y="179"/>
                </a:cxn>
                <a:cxn ang="0">
                  <a:pos x="0" y="100"/>
                </a:cxn>
                <a:cxn ang="0">
                  <a:pos x="58" y="0"/>
                </a:cxn>
                <a:cxn ang="0">
                  <a:pos x="168" y="26"/>
                </a:cxn>
                <a:cxn ang="0">
                  <a:pos x="200" y="106"/>
                </a:cxn>
              </a:cxnLst>
              <a:rect l="0" t="0" r="r" b="b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51" name="Freeform 647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/>
              <a:ahLst/>
              <a:cxnLst>
                <a:cxn ang="0">
                  <a:pos x="173" y="116"/>
                </a:cxn>
                <a:cxn ang="0">
                  <a:pos x="159" y="122"/>
                </a:cxn>
                <a:cxn ang="0">
                  <a:pos x="147" y="126"/>
                </a:cxn>
                <a:cxn ang="0">
                  <a:pos x="137" y="131"/>
                </a:cxn>
                <a:cxn ang="0">
                  <a:pos x="127" y="135"/>
                </a:cxn>
                <a:cxn ang="0">
                  <a:pos x="114" y="141"/>
                </a:cxn>
                <a:cxn ang="0">
                  <a:pos x="94" y="150"/>
                </a:cxn>
                <a:cxn ang="0">
                  <a:pos x="69" y="161"/>
                </a:cxn>
                <a:cxn ang="0">
                  <a:pos x="33" y="177"/>
                </a:cxn>
                <a:cxn ang="0">
                  <a:pos x="30" y="168"/>
                </a:cxn>
                <a:cxn ang="0">
                  <a:pos x="27" y="161"/>
                </a:cxn>
                <a:cxn ang="0">
                  <a:pos x="25" y="156"/>
                </a:cxn>
                <a:cxn ang="0">
                  <a:pos x="23" y="150"/>
                </a:cxn>
                <a:cxn ang="0">
                  <a:pos x="20" y="141"/>
                </a:cxn>
                <a:cxn ang="0">
                  <a:pos x="16" y="131"/>
                </a:cxn>
                <a:cxn ang="0">
                  <a:pos x="9" y="117"/>
                </a:cxn>
                <a:cxn ang="0">
                  <a:pos x="0" y="97"/>
                </a:cxn>
                <a:cxn ang="0">
                  <a:pos x="7" y="86"/>
                </a:cxn>
                <a:cxn ang="0">
                  <a:pos x="11" y="78"/>
                </a:cxn>
                <a:cxn ang="0">
                  <a:pos x="15" y="70"/>
                </a:cxn>
                <a:cxn ang="0">
                  <a:pos x="19" y="63"/>
                </a:cxn>
                <a:cxn ang="0">
                  <a:pos x="24" y="54"/>
                </a:cxn>
                <a:cxn ang="0">
                  <a:pos x="31" y="41"/>
                </a:cxn>
                <a:cxn ang="0">
                  <a:pos x="40" y="24"/>
                </a:cxn>
                <a:cxn ang="0">
                  <a:pos x="52" y="0"/>
                </a:cxn>
                <a:cxn ang="0">
                  <a:pos x="63" y="3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83" y="11"/>
                </a:cxn>
                <a:cxn ang="0">
                  <a:pos x="91" y="15"/>
                </a:cxn>
                <a:cxn ang="0">
                  <a:pos x="102" y="20"/>
                </a:cxn>
                <a:cxn ang="0">
                  <a:pos x="119" y="27"/>
                </a:cxn>
                <a:cxn ang="0">
                  <a:pos x="140" y="37"/>
                </a:cxn>
                <a:cxn ang="0">
                  <a:pos x="144" y="44"/>
                </a:cxn>
                <a:cxn ang="0">
                  <a:pos x="146" y="50"/>
                </a:cxn>
                <a:cxn ang="0">
                  <a:pos x="149" y="56"/>
                </a:cxn>
                <a:cxn ang="0">
                  <a:pos x="151" y="61"/>
                </a:cxn>
                <a:cxn ang="0">
                  <a:pos x="154" y="69"/>
                </a:cxn>
                <a:cxn ang="0">
                  <a:pos x="159" y="80"/>
                </a:cxn>
                <a:cxn ang="0">
                  <a:pos x="165" y="95"/>
                </a:cxn>
                <a:cxn ang="0">
                  <a:pos x="173" y="116"/>
                </a:cxn>
              </a:cxnLst>
              <a:rect l="0" t="0" r="r" b="b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52" name="Freeform 648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/>
              <a:ahLst/>
              <a:cxnLst>
                <a:cxn ang="0">
                  <a:pos x="142" y="126"/>
                </a:cxn>
                <a:cxn ang="0">
                  <a:pos x="131" y="131"/>
                </a:cxn>
                <a:cxn ang="0">
                  <a:pos x="122" y="135"/>
                </a:cxn>
                <a:cxn ang="0">
                  <a:pos x="115" y="137"/>
                </a:cxn>
                <a:cxn ang="0">
                  <a:pos x="107" y="141"/>
                </a:cxn>
                <a:cxn ang="0">
                  <a:pos x="96" y="145"/>
                </a:cxn>
                <a:cxn ang="0">
                  <a:pos x="81" y="152"/>
                </a:cxn>
                <a:cxn ang="0">
                  <a:pos x="61" y="161"/>
                </a:cxn>
                <a:cxn ang="0">
                  <a:pos x="32" y="175"/>
                </a:cxn>
                <a:cxn ang="0">
                  <a:pos x="29" y="165"/>
                </a:cxn>
                <a:cxn ang="0">
                  <a:pos x="26" y="159"/>
                </a:cxn>
                <a:cxn ang="0">
                  <a:pos x="24" y="153"/>
                </a:cxn>
                <a:cxn ang="0">
                  <a:pos x="22" y="146"/>
                </a:cxn>
                <a:cxn ang="0">
                  <a:pos x="19" y="139"/>
                </a:cxn>
                <a:cxn ang="0">
                  <a:pos x="15" y="128"/>
                </a:cxn>
                <a:cxn ang="0">
                  <a:pos x="8" y="114"/>
                </a:cxn>
                <a:cxn ang="0">
                  <a:pos x="0" y="95"/>
                </a:cxn>
                <a:cxn ang="0">
                  <a:pos x="5" y="84"/>
                </a:cxn>
                <a:cxn ang="0">
                  <a:pos x="9" y="76"/>
                </a:cxn>
                <a:cxn ang="0">
                  <a:pos x="12" y="68"/>
                </a:cxn>
                <a:cxn ang="0">
                  <a:pos x="16" y="61"/>
                </a:cxn>
                <a:cxn ang="0">
                  <a:pos x="20" y="53"/>
                </a:cxn>
                <a:cxn ang="0">
                  <a:pos x="26" y="40"/>
                </a:cxn>
                <a:cxn ang="0">
                  <a:pos x="34" y="23"/>
                </a:cxn>
                <a:cxn ang="0">
                  <a:pos x="45" y="0"/>
                </a:cxn>
                <a:cxn ang="0">
                  <a:pos x="53" y="4"/>
                </a:cxn>
                <a:cxn ang="0">
                  <a:pos x="59" y="8"/>
                </a:cxn>
                <a:cxn ang="0">
                  <a:pos x="63" y="11"/>
                </a:cxn>
                <a:cxn ang="0">
                  <a:pos x="68" y="15"/>
                </a:cxn>
                <a:cxn ang="0">
                  <a:pos x="74" y="19"/>
                </a:cxn>
                <a:cxn ang="0">
                  <a:pos x="83" y="25"/>
                </a:cxn>
                <a:cxn ang="0">
                  <a:pos x="94" y="34"/>
                </a:cxn>
                <a:cxn ang="0">
                  <a:pos x="111" y="46"/>
                </a:cxn>
                <a:cxn ang="0">
                  <a:pos x="115" y="55"/>
                </a:cxn>
                <a:cxn ang="0">
                  <a:pos x="117" y="60"/>
                </a:cxn>
                <a:cxn ang="0">
                  <a:pos x="120" y="65"/>
                </a:cxn>
                <a:cxn ang="0">
                  <a:pos x="122" y="71"/>
                </a:cxn>
                <a:cxn ang="0">
                  <a:pos x="125" y="79"/>
                </a:cxn>
                <a:cxn ang="0">
                  <a:pos x="129" y="89"/>
                </a:cxn>
                <a:cxn ang="0">
                  <a:pos x="135" y="105"/>
                </a:cxn>
                <a:cxn ang="0">
                  <a:pos x="142" y="126"/>
                </a:cxn>
              </a:cxnLst>
              <a:rect l="0" t="0" r="r" b="b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53" name="Freeform 649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/>
              <a:ahLst/>
              <a:cxnLst>
                <a:cxn ang="0">
                  <a:pos x="116" y="136"/>
                </a:cxn>
                <a:cxn ang="0">
                  <a:pos x="107" y="139"/>
                </a:cxn>
                <a:cxn ang="0">
                  <a:pos x="101" y="141"/>
                </a:cxn>
                <a:cxn ang="0">
                  <a:pos x="95" y="144"/>
                </a:cxn>
                <a:cxn ang="0">
                  <a:pos x="88" y="146"/>
                </a:cxn>
                <a:cxn ang="0">
                  <a:pos x="80" y="150"/>
                </a:cxn>
                <a:cxn ang="0">
                  <a:pos x="69" y="155"/>
                </a:cxn>
                <a:cxn ang="0">
                  <a:pos x="54" y="162"/>
                </a:cxn>
                <a:cxn ang="0">
                  <a:pos x="32" y="172"/>
                </a:cxn>
                <a:cxn ang="0">
                  <a:pos x="29" y="163"/>
                </a:cxn>
                <a:cxn ang="0">
                  <a:pos x="26" y="156"/>
                </a:cxn>
                <a:cxn ang="0">
                  <a:pos x="24" y="151"/>
                </a:cxn>
                <a:cxn ang="0">
                  <a:pos x="22" y="144"/>
                </a:cxn>
                <a:cxn ang="0">
                  <a:pos x="19" y="136"/>
                </a:cxn>
                <a:cxn ang="0">
                  <a:pos x="15" y="126"/>
                </a:cxn>
                <a:cxn ang="0">
                  <a:pos x="8" y="112"/>
                </a:cxn>
                <a:cxn ang="0">
                  <a:pos x="0" y="93"/>
                </a:cxn>
                <a:cxn ang="0">
                  <a:pos x="5" y="82"/>
                </a:cxn>
                <a:cxn ang="0">
                  <a:pos x="8" y="74"/>
                </a:cxn>
                <a:cxn ang="0">
                  <a:pos x="11" y="67"/>
                </a:cxn>
                <a:cxn ang="0">
                  <a:pos x="14" y="60"/>
                </a:cxn>
                <a:cxn ang="0">
                  <a:pos x="18" y="51"/>
                </a:cxn>
                <a:cxn ang="0">
                  <a:pos x="23" y="39"/>
                </a:cxn>
                <a:cxn ang="0">
                  <a:pos x="31" y="22"/>
                </a:cxn>
                <a:cxn ang="0">
                  <a:pos x="40" y="0"/>
                </a:cxn>
                <a:cxn ang="0">
                  <a:pos x="46" y="5"/>
                </a:cxn>
                <a:cxn ang="0">
                  <a:pos x="50" y="9"/>
                </a:cxn>
                <a:cxn ang="0">
                  <a:pos x="53" y="14"/>
                </a:cxn>
                <a:cxn ang="0">
                  <a:pos x="56" y="18"/>
                </a:cxn>
                <a:cxn ang="0">
                  <a:pos x="60" y="23"/>
                </a:cxn>
                <a:cxn ang="0">
                  <a:pos x="65" y="30"/>
                </a:cxn>
                <a:cxn ang="0">
                  <a:pos x="73" y="41"/>
                </a:cxn>
                <a:cxn ang="0">
                  <a:pos x="83" y="56"/>
                </a:cxn>
                <a:cxn ang="0">
                  <a:pos x="87" y="64"/>
                </a:cxn>
                <a:cxn ang="0">
                  <a:pos x="89" y="69"/>
                </a:cxn>
                <a:cxn ang="0">
                  <a:pos x="92" y="75"/>
                </a:cxn>
                <a:cxn ang="0">
                  <a:pos x="95" y="81"/>
                </a:cxn>
                <a:cxn ang="0">
                  <a:pos x="98" y="88"/>
                </a:cxn>
                <a:cxn ang="0">
                  <a:pos x="102" y="99"/>
                </a:cxn>
                <a:cxn ang="0">
                  <a:pos x="108" y="115"/>
                </a:cxn>
                <a:cxn ang="0">
                  <a:pos x="116" y="136"/>
                </a:cxn>
              </a:cxnLst>
              <a:rect l="0" t="0" r="r" b="b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54" name="Freeform 650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/>
              <a:ahLst/>
              <a:cxnLst>
                <a:cxn ang="0">
                  <a:pos x="88" y="145"/>
                </a:cxn>
                <a:cxn ang="0">
                  <a:pos x="81" y="147"/>
                </a:cxn>
                <a:cxn ang="0">
                  <a:pos x="77" y="150"/>
                </a:cxn>
                <a:cxn ang="0">
                  <a:pos x="73" y="151"/>
                </a:cxn>
                <a:cxn ang="0">
                  <a:pos x="69" y="153"/>
                </a:cxn>
                <a:cxn ang="0">
                  <a:pos x="64" y="155"/>
                </a:cxn>
                <a:cxn ang="0">
                  <a:pos x="57" y="158"/>
                </a:cxn>
                <a:cxn ang="0">
                  <a:pos x="47" y="163"/>
                </a:cxn>
                <a:cxn ang="0">
                  <a:pos x="32" y="170"/>
                </a:cxn>
                <a:cxn ang="0">
                  <a:pos x="29" y="161"/>
                </a:cxn>
                <a:cxn ang="0">
                  <a:pos x="26" y="154"/>
                </a:cxn>
                <a:cxn ang="0">
                  <a:pos x="24" y="148"/>
                </a:cxn>
                <a:cxn ang="0">
                  <a:pos x="22" y="142"/>
                </a:cxn>
                <a:cxn ang="0">
                  <a:pos x="19" y="134"/>
                </a:cxn>
                <a:cxn ang="0">
                  <a:pos x="15" y="123"/>
                </a:cxn>
                <a:cxn ang="0">
                  <a:pos x="8" y="109"/>
                </a:cxn>
                <a:cxn ang="0">
                  <a:pos x="0" y="89"/>
                </a:cxn>
                <a:cxn ang="0">
                  <a:pos x="4" y="79"/>
                </a:cxn>
                <a:cxn ang="0">
                  <a:pos x="7" y="71"/>
                </a:cxn>
                <a:cxn ang="0">
                  <a:pos x="9" y="65"/>
                </a:cxn>
                <a:cxn ang="0">
                  <a:pos x="12" y="58"/>
                </a:cxn>
                <a:cxn ang="0">
                  <a:pos x="15" y="49"/>
                </a:cxn>
                <a:cxn ang="0">
                  <a:pos x="19" y="38"/>
                </a:cxn>
                <a:cxn ang="0">
                  <a:pos x="26" y="22"/>
                </a:cxn>
                <a:cxn ang="0">
                  <a:pos x="34" y="0"/>
                </a:cxn>
                <a:cxn ang="0">
                  <a:pos x="40" y="11"/>
                </a:cxn>
                <a:cxn ang="0">
                  <a:pos x="43" y="21"/>
                </a:cxn>
                <a:cxn ang="0">
                  <a:pos x="47" y="36"/>
                </a:cxn>
                <a:cxn ang="0">
                  <a:pos x="55" y="65"/>
                </a:cxn>
                <a:cxn ang="0">
                  <a:pos x="59" y="74"/>
                </a:cxn>
                <a:cxn ang="0">
                  <a:pos x="61" y="79"/>
                </a:cxn>
                <a:cxn ang="0">
                  <a:pos x="64" y="84"/>
                </a:cxn>
                <a:cxn ang="0">
                  <a:pos x="66" y="90"/>
                </a:cxn>
                <a:cxn ang="0">
                  <a:pos x="69" y="98"/>
                </a:cxn>
                <a:cxn ang="0">
                  <a:pos x="73" y="108"/>
                </a:cxn>
                <a:cxn ang="0">
                  <a:pos x="79" y="124"/>
                </a:cxn>
                <a:cxn ang="0">
                  <a:pos x="88" y="145"/>
                </a:cxn>
              </a:cxnLst>
              <a:rect l="0" t="0" r="r" b="b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55" name="Freeform 651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/>
              <a:ahLst/>
              <a:cxnLst>
                <a:cxn ang="0">
                  <a:pos x="59" y="155"/>
                </a:cxn>
                <a:cxn ang="0">
                  <a:pos x="33" y="167"/>
                </a:cxn>
                <a:cxn ang="0">
                  <a:pos x="0" y="87"/>
                </a:cxn>
                <a:cxn ang="0">
                  <a:pos x="29" y="0"/>
                </a:cxn>
                <a:cxn ang="0">
                  <a:pos x="26" y="76"/>
                </a:cxn>
                <a:cxn ang="0">
                  <a:pos x="59" y="155"/>
                </a:cxn>
              </a:cxnLst>
              <a:rect l="0" t="0" r="r" b="b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56" name="Freeform 652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/>
              <a:ahLst/>
              <a:cxnLst>
                <a:cxn ang="0">
                  <a:pos x="170" y="4"/>
                </a:cxn>
                <a:cxn ang="0">
                  <a:pos x="168" y="0"/>
                </a:cxn>
                <a:cxn ang="0">
                  <a:pos x="0" y="73"/>
                </a:cxn>
                <a:cxn ang="0">
                  <a:pos x="4" y="81"/>
                </a:cxn>
                <a:cxn ang="0">
                  <a:pos x="172" y="8"/>
                </a:cxn>
                <a:cxn ang="0">
                  <a:pos x="170" y="4"/>
                </a:cxn>
              </a:cxnLst>
              <a:rect l="0" t="0" r="r" b="b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57" name="Freeform 653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/>
              <a:ahLst/>
              <a:cxnLst>
                <a:cxn ang="0">
                  <a:pos x="216" y="12"/>
                </a:cxn>
                <a:cxn ang="0">
                  <a:pos x="4" y="103"/>
                </a:cxn>
                <a:cxn ang="0">
                  <a:pos x="0" y="93"/>
                </a:cxn>
                <a:cxn ang="0">
                  <a:pos x="211" y="0"/>
                </a:cxn>
                <a:cxn ang="0">
                  <a:pos x="216" y="12"/>
                </a:cxn>
              </a:cxnLst>
              <a:rect l="0" t="0" r="r" b="b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58" name="Freeform 654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/>
              <a:ahLst/>
              <a:cxnLst>
                <a:cxn ang="0">
                  <a:pos x="207" y="296"/>
                </a:cxn>
                <a:cxn ang="0">
                  <a:pos x="219" y="286"/>
                </a:cxn>
                <a:cxn ang="0">
                  <a:pos x="232" y="267"/>
                </a:cxn>
                <a:cxn ang="0">
                  <a:pos x="242" y="241"/>
                </a:cxn>
                <a:cxn ang="0">
                  <a:pos x="248" y="206"/>
                </a:cxn>
                <a:cxn ang="0">
                  <a:pos x="250" y="165"/>
                </a:cxn>
                <a:cxn ang="0">
                  <a:pos x="245" y="116"/>
                </a:cxn>
                <a:cxn ang="0">
                  <a:pos x="233" y="62"/>
                </a:cxn>
                <a:cxn ang="0">
                  <a:pos x="211" y="0"/>
                </a:cxn>
                <a:cxn ang="0">
                  <a:pos x="198" y="6"/>
                </a:cxn>
                <a:cxn ang="0">
                  <a:pos x="185" y="12"/>
                </a:cxn>
                <a:cxn ang="0">
                  <a:pos x="171" y="17"/>
                </a:cxn>
                <a:cxn ang="0">
                  <a:pos x="158" y="24"/>
                </a:cxn>
                <a:cxn ang="0">
                  <a:pos x="145" y="29"/>
                </a:cxn>
                <a:cxn ang="0">
                  <a:pos x="132" y="35"/>
                </a:cxn>
                <a:cxn ang="0">
                  <a:pos x="118" y="41"/>
                </a:cxn>
                <a:cxn ang="0">
                  <a:pos x="106" y="46"/>
                </a:cxn>
                <a:cxn ang="0">
                  <a:pos x="93" y="52"/>
                </a:cxn>
                <a:cxn ang="0">
                  <a:pos x="80" y="57"/>
                </a:cxn>
                <a:cxn ang="0">
                  <a:pos x="66" y="64"/>
                </a:cxn>
                <a:cxn ang="0">
                  <a:pos x="53" y="69"/>
                </a:cxn>
                <a:cxn ang="0">
                  <a:pos x="40" y="75"/>
                </a:cxn>
                <a:cxn ang="0">
                  <a:pos x="27" y="81"/>
                </a:cxn>
                <a:cxn ang="0">
                  <a:pos x="13" y="87"/>
                </a:cxn>
                <a:cxn ang="0">
                  <a:pos x="0" y="92"/>
                </a:cxn>
                <a:cxn ang="0">
                  <a:pos x="13" y="123"/>
                </a:cxn>
                <a:cxn ang="0">
                  <a:pos x="28" y="150"/>
                </a:cxn>
                <a:cxn ang="0">
                  <a:pos x="42" y="175"/>
                </a:cxn>
                <a:cxn ang="0">
                  <a:pos x="57" y="198"/>
                </a:cxn>
                <a:cxn ang="0">
                  <a:pos x="73" y="218"/>
                </a:cxn>
                <a:cxn ang="0">
                  <a:pos x="87" y="236"/>
                </a:cxn>
                <a:cxn ang="0">
                  <a:pos x="102" y="250"/>
                </a:cxn>
                <a:cxn ang="0">
                  <a:pos x="117" y="263"/>
                </a:cxn>
                <a:cxn ang="0">
                  <a:pos x="132" y="274"/>
                </a:cxn>
                <a:cxn ang="0">
                  <a:pos x="145" y="283"/>
                </a:cxn>
                <a:cxn ang="0">
                  <a:pos x="158" y="289"/>
                </a:cxn>
                <a:cxn ang="0">
                  <a:pos x="170" y="294"/>
                </a:cxn>
                <a:cxn ang="0">
                  <a:pos x="182" y="297"/>
                </a:cxn>
                <a:cxn ang="0">
                  <a:pos x="192" y="298"/>
                </a:cxn>
                <a:cxn ang="0">
                  <a:pos x="200" y="298"/>
                </a:cxn>
                <a:cxn ang="0">
                  <a:pos x="207" y="296"/>
                </a:cxn>
              </a:cxnLst>
              <a:rect l="0" t="0" r="r" b="b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59" name="Freeform 655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/>
              <a:ahLst/>
              <a:cxnLst>
                <a:cxn ang="0">
                  <a:pos x="199" y="285"/>
                </a:cxn>
                <a:cxn ang="0">
                  <a:pos x="209" y="276"/>
                </a:cxn>
                <a:cxn ang="0">
                  <a:pos x="217" y="259"/>
                </a:cxn>
                <a:cxn ang="0">
                  <a:pos x="224" y="234"/>
                </a:cxn>
                <a:cxn ang="0">
                  <a:pos x="226" y="202"/>
                </a:cxn>
                <a:cxn ang="0">
                  <a:pos x="223" y="162"/>
                </a:cxn>
                <a:cxn ang="0">
                  <a:pos x="214" y="115"/>
                </a:cxn>
                <a:cxn ang="0">
                  <a:pos x="200" y="61"/>
                </a:cxn>
                <a:cxn ang="0">
                  <a:pos x="178" y="0"/>
                </a:cxn>
                <a:cxn ang="0">
                  <a:pos x="166" y="5"/>
                </a:cxn>
                <a:cxn ang="0">
                  <a:pos x="155" y="10"/>
                </a:cxn>
                <a:cxn ang="0">
                  <a:pos x="144" y="15"/>
                </a:cxn>
                <a:cxn ang="0">
                  <a:pos x="134" y="20"/>
                </a:cxn>
                <a:cxn ang="0">
                  <a:pos x="123" y="24"/>
                </a:cxn>
                <a:cxn ang="0">
                  <a:pos x="111" y="30"/>
                </a:cxn>
                <a:cxn ang="0">
                  <a:pos x="100" y="34"/>
                </a:cxn>
                <a:cxn ang="0">
                  <a:pos x="89" y="39"/>
                </a:cxn>
                <a:cxn ang="0">
                  <a:pos x="78" y="44"/>
                </a:cxn>
                <a:cxn ang="0">
                  <a:pos x="67" y="49"/>
                </a:cxn>
                <a:cxn ang="0">
                  <a:pos x="55" y="54"/>
                </a:cxn>
                <a:cxn ang="0">
                  <a:pos x="45" y="58"/>
                </a:cxn>
                <a:cxn ang="0">
                  <a:pos x="34" y="63"/>
                </a:cxn>
                <a:cxn ang="0">
                  <a:pos x="23" y="69"/>
                </a:cxn>
                <a:cxn ang="0">
                  <a:pos x="11" y="73"/>
                </a:cxn>
                <a:cxn ang="0">
                  <a:pos x="0" y="78"/>
                </a:cxn>
                <a:cxn ang="0">
                  <a:pos x="13" y="109"/>
                </a:cxn>
                <a:cxn ang="0">
                  <a:pos x="28" y="136"/>
                </a:cxn>
                <a:cxn ang="0">
                  <a:pos x="42" y="161"/>
                </a:cxn>
                <a:cxn ang="0">
                  <a:pos x="56" y="184"/>
                </a:cxn>
                <a:cxn ang="0">
                  <a:pos x="72" y="204"/>
                </a:cxn>
                <a:cxn ang="0">
                  <a:pos x="86" y="221"/>
                </a:cxn>
                <a:cxn ang="0">
                  <a:pos x="101" y="236"/>
                </a:cxn>
                <a:cxn ang="0">
                  <a:pos x="115" y="250"/>
                </a:cxn>
                <a:cxn ang="0">
                  <a:pos x="129" y="260"/>
                </a:cxn>
                <a:cxn ang="0">
                  <a:pos x="142" y="270"/>
                </a:cxn>
                <a:cxn ang="0">
                  <a:pos x="155" y="276"/>
                </a:cxn>
                <a:cxn ang="0">
                  <a:pos x="166" y="282"/>
                </a:cxn>
                <a:cxn ang="0">
                  <a:pos x="177" y="285"/>
                </a:cxn>
                <a:cxn ang="0">
                  <a:pos x="186" y="287"/>
                </a:cxn>
                <a:cxn ang="0">
                  <a:pos x="193" y="287"/>
                </a:cxn>
                <a:cxn ang="0">
                  <a:pos x="199" y="285"/>
                </a:cxn>
              </a:cxnLst>
              <a:rect l="0" t="0" r="r" b="b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60" name="Freeform 656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/>
              <a:ahLst/>
              <a:cxnLst>
                <a:cxn ang="0">
                  <a:pos x="189" y="273"/>
                </a:cxn>
                <a:cxn ang="0">
                  <a:pos x="196" y="265"/>
                </a:cxn>
                <a:cxn ang="0">
                  <a:pos x="201" y="251"/>
                </a:cxn>
                <a:cxn ang="0">
                  <a:pos x="202" y="227"/>
                </a:cxn>
                <a:cxn ang="0">
                  <a:pos x="200" y="197"/>
                </a:cxn>
                <a:cxn ang="0">
                  <a:pos x="193" y="159"/>
                </a:cxn>
                <a:cxn ang="0">
                  <a:pos x="182" y="114"/>
                </a:cxn>
                <a:cxn ang="0">
                  <a:pos x="165" y="60"/>
                </a:cxn>
                <a:cxn ang="0">
                  <a:pos x="142" y="0"/>
                </a:cxn>
                <a:cxn ang="0">
                  <a:pos x="125" y="7"/>
                </a:cxn>
                <a:cxn ang="0">
                  <a:pos x="107" y="14"/>
                </a:cxn>
                <a:cxn ang="0">
                  <a:pos x="89" y="23"/>
                </a:cxn>
                <a:cxn ang="0">
                  <a:pos x="72" y="30"/>
                </a:cxn>
                <a:cxn ang="0">
                  <a:pos x="53" y="39"/>
                </a:cxn>
                <a:cxn ang="0">
                  <a:pos x="36" y="46"/>
                </a:cxn>
                <a:cxn ang="0">
                  <a:pos x="18" y="54"/>
                </a:cxn>
                <a:cxn ang="0">
                  <a:pos x="0" y="62"/>
                </a:cxn>
                <a:cxn ang="0">
                  <a:pos x="14" y="92"/>
                </a:cxn>
                <a:cxn ang="0">
                  <a:pos x="28" y="120"/>
                </a:cxn>
                <a:cxn ang="0">
                  <a:pos x="41" y="145"/>
                </a:cxn>
                <a:cxn ang="0">
                  <a:pos x="57" y="168"/>
                </a:cxn>
                <a:cxn ang="0">
                  <a:pos x="71" y="188"/>
                </a:cxn>
                <a:cxn ang="0">
                  <a:pos x="85" y="206"/>
                </a:cxn>
                <a:cxn ang="0">
                  <a:pos x="98" y="221"/>
                </a:cxn>
                <a:cxn ang="0">
                  <a:pos x="113" y="235"/>
                </a:cxn>
                <a:cxn ang="0">
                  <a:pos x="126" y="246"/>
                </a:cxn>
                <a:cxn ang="0">
                  <a:pos x="138" y="256"/>
                </a:cxn>
                <a:cxn ang="0">
                  <a:pos x="149" y="262"/>
                </a:cxn>
                <a:cxn ang="0">
                  <a:pos x="160" y="268"/>
                </a:cxn>
                <a:cxn ang="0">
                  <a:pos x="170" y="272"/>
                </a:cxn>
                <a:cxn ang="0">
                  <a:pos x="178" y="274"/>
                </a:cxn>
                <a:cxn ang="0">
                  <a:pos x="184" y="274"/>
                </a:cxn>
                <a:cxn ang="0">
                  <a:pos x="189" y="273"/>
                </a:cxn>
              </a:cxnLst>
              <a:rect l="0" t="0" r="r" b="b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61" name="Freeform 657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/>
              <a:ahLst/>
              <a:cxnLst>
                <a:cxn ang="0">
                  <a:pos x="180" y="263"/>
                </a:cxn>
                <a:cxn ang="0">
                  <a:pos x="185" y="256"/>
                </a:cxn>
                <a:cxn ang="0">
                  <a:pos x="186" y="243"/>
                </a:cxn>
                <a:cxn ang="0">
                  <a:pos x="183" y="222"/>
                </a:cxn>
                <a:cxn ang="0">
                  <a:pos x="177" y="193"/>
                </a:cxn>
                <a:cxn ang="0">
                  <a:pos x="166" y="157"/>
                </a:cxn>
                <a:cxn ang="0">
                  <a:pos x="151" y="113"/>
                </a:cxn>
                <a:cxn ang="0">
                  <a:pos x="131" y="60"/>
                </a:cxn>
                <a:cxn ang="0">
                  <a:pos x="108" y="0"/>
                </a:cxn>
                <a:cxn ang="0">
                  <a:pos x="94" y="7"/>
                </a:cxn>
                <a:cxn ang="0">
                  <a:pos x="80" y="13"/>
                </a:cxn>
                <a:cxn ang="0">
                  <a:pos x="67" y="18"/>
                </a:cxn>
                <a:cxn ang="0">
                  <a:pos x="54" y="24"/>
                </a:cxn>
                <a:cxn ang="0">
                  <a:pos x="40" y="30"/>
                </a:cxn>
                <a:cxn ang="0">
                  <a:pos x="27" y="36"/>
                </a:cxn>
                <a:cxn ang="0">
                  <a:pos x="13" y="41"/>
                </a:cxn>
                <a:cxn ang="0">
                  <a:pos x="0" y="48"/>
                </a:cxn>
                <a:cxn ang="0">
                  <a:pos x="13" y="78"/>
                </a:cxn>
                <a:cxn ang="0">
                  <a:pos x="26" y="106"/>
                </a:cxn>
                <a:cxn ang="0">
                  <a:pos x="40" y="131"/>
                </a:cxn>
                <a:cxn ang="0">
                  <a:pos x="55" y="154"/>
                </a:cxn>
                <a:cxn ang="0">
                  <a:pos x="69" y="174"/>
                </a:cxn>
                <a:cxn ang="0">
                  <a:pos x="83" y="192"/>
                </a:cxn>
                <a:cxn ang="0">
                  <a:pos x="96" y="208"/>
                </a:cxn>
                <a:cxn ang="0">
                  <a:pos x="110" y="222"/>
                </a:cxn>
                <a:cxn ang="0">
                  <a:pos x="122" y="233"/>
                </a:cxn>
                <a:cxn ang="0">
                  <a:pos x="134" y="243"/>
                </a:cxn>
                <a:cxn ang="0">
                  <a:pos x="145" y="250"/>
                </a:cxn>
                <a:cxn ang="0">
                  <a:pos x="155" y="256"/>
                </a:cxn>
                <a:cxn ang="0">
                  <a:pos x="164" y="261"/>
                </a:cxn>
                <a:cxn ang="0">
                  <a:pos x="171" y="263"/>
                </a:cxn>
                <a:cxn ang="0">
                  <a:pos x="176" y="264"/>
                </a:cxn>
                <a:cxn ang="0">
                  <a:pos x="180" y="263"/>
                </a:cxn>
              </a:cxnLst>
              <a:rect l="0" t="0" r="r" b="b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62" name="Freeform 658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/>
              <a:ahLst/>
              <a:cxnLst>
                <a:cxn ang="0">
                  <a:pos x="171" y="251"/>
                </a:cxn>
                <a:cxn ang="0">
                  <a:pos x="173" y="245"/>
                </a:cxn>
                <a:cxn ang="0">
                  <a:pos x="170" y="233"/>
                </a:cxn>
                <a:cxn ang="0">
                  <a:pos x="164" y="214"/>
                </a:cxn>
                <a:cxn ang="0">
                  <a:pos x="153" y="187"/>
                </a:cxn>
                <a:cxn ang="0">
                  <a:pos x="137" y="153"/>
                </a:cxn>
                <a:cxn ang="0">
                  <a:pos x="119" y="110"/>
                </a:cxn>
                <a:cxn ang="0">
                  <a:pos x="97" y="60"/>
                </a:cxn>
                <a:cxn ang="0">
                  <a:pos x="72" y="0"/>
                </a:cxn>
                <a:cxn ang="0">
                  <a:pos x="63" y="4"/>
                </a:cxn>
                <a:cxn ang="0">
                  <a:pos x="54" y="7"/>
                </a:cxn>
                <a:cxn ang="0">
                  <a:pos x="45" y="11"/>
                </a:cxn>
                <a:cxn ang="0">
                  <a:pos x="36" y="16"/>
                </a:cxn>
                <a:cxn ang="0">
                  <a:pos x="27" y="20"/>
                </a:cxn>
                <a:cxn ang="0">
                  <a:pos x="18" y="23"/>
                </a:cxn>
                <a:cxn ang="0">
                  <a:pos x="9" y="27"/>
                </a:cxn>
                <a:cxn ang="0">
                  <a:pos x="0" y="31"/>
                </a:cxn>
                <a:cxn ang="0">
                  <a:pos x="13" y="62"/>
                </a:cxn>
                <a:cxn ang="0">
                  <a:pos x="26" y="89"/>
                </a:cxn>
                <a:cxn ang="0">
                  <a:pos x="41" y="115"/>
                </a:cxn>
                <a:cxn ang="0">
                  <a:pos x="54" y="138"/>
                </a:cxn>
                <a:cxn ang="0">
                  <a:pos x="68" y="159"/>
                </a:cxn>
                <a:cxn ang="0">
                  <a:pos x="81" y="177"/>
                </a:cxn>
                <a:cxn ang="0">
                  <a:pos x="95" y="193"/>
                </a:cxn>
                <a:cxn ang="0">
                  <a:pos x="107" y="206"/>
                </a:cxn>
                <a:cxn ang="0">
                  <a:pos x="119" y="218"/>
                </a:cxn>
                <a:cxn ang="0">
                  <a:pos x="130" y="229"/>
                </a:cxn>
                <a:cxn ang="0">
                  <a:pos x="141" y="236"/>
                </a:cxn>
                <a:cxn ang="0">
                  <a:pos x="150" y="242"/>
                </a:cxn>
                <a:cxn ang="0">
                  <a:pos x="157" y="246"/>
                </a:cxn>
                <a:cxn ang="0">
                  <a:pos x="163" y="250"/>
                </a:cxn>
                <a:cxn ang="0">
                  <a:pos x="168" y="251"/>
                </a:cxn>
                <a:cxn ang="0">
                  <a:pos x="171" y="251"/>
                </a:cxn>
              </a:cxnLst>
              <a:rect l="0" t="0" r="r" b="b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63" name="Freeform 659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/>
              <a:ahLst/>
              <a:cxnLst>
                <a:cxn ang="0">
                  <a:pos x="163" y="240"/>
                </a:cxn>
                <a:cxn ang="0">
                  <a:pos x="162" y="235"/>
                </a:cxn>
                <a:cxn ang="0">
                  <a:pos x="156" y="225"/>
                </a:cxn>
                <a:cxn ang="0">
                  <a:pos x="145" y="208"/>
                </a:cxn>
                <a:cxn ang="0">
                  <a:pos x="129" y="183"/>
                </a:cxn>
                <a:cxn ang="0">
                  <a:pos x="110" y="150"/>
                </a:cxn>
                <a:cxn ang="0">
                  <a:pos x="89" y="110"/>
                </a:cxn>
                <a:cxn ang="0">
                  <a:pos x="64" y="59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8" y="5"/>
                </a:cxn>
                <a:cxn ang="0">
                  <a:pos x="24" y="7"/>
                </a:cxn>
                <a:cxn ang="0">
                  <a:pos x="19" y="9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5" y="15"/>
                </a:cxn>
                <a:cxn ang="0">
                  <a:pos x="0" y="17"/>
                </a:cxn>
                <a:cxn ang="0">
                  <a:pos x="13" y="48"/>
                </a:cxn>
                <a:cxn ang="0">
                  <a:pos x="26" y="75"/>
                </a:cxn>
                <a:cxn ang="0">
                  <a:pos x="41" y="102"/>
                </a:cxn>
                <a:cxn ang="0">
                  <a:pos x="54" y="124"/>
                </a:cxn>
                <a:cxn ang="0">
                  <a:pos x="68" y="145"/>
                </a:cxn>
                <a:cxn ang="0">
                  <a:pos x="82" y="163"/>
                </a:cxn>
                <a:cxn ang="0">
                  <a:pos x="94" y="180"/>
                </a:cxn>
                <a:cxn ang="0">
                  <a:pos x="106" y="193"/>
                </a:cxn>
                <a:cxn ang="0">
                  <a:pos x="117" y="205"/>
                </a:cxn>
                <a:cxn ang="0">
                  <a:pos x="127" y="215"/>
                </a:cxn>
                <a:cxn ang="0">
                  <a:pos x="138" y="224"/>
                </a:cxn>
                <a:cxn ang="0">
                  <a:pos x="146" y="230"/>
                </a:cxn>
                <a:cxn ang="0">
                  <a:pos x="152" y="234"/>
                </a:cxn>
                <a:cxn ang="0">
                  <a:pos x="158" y="238"/>
                </a:cxn>
                <a:cxn ang="0">
                  <a:pos x="161" y="240"/>
                </a:cxn>
                <a:cxn ang="0">
                  <a:pos x="163" y="240"/>
                </a:cxn>
              </a:cxnLst>
              <a:rect l="0" t="0" r="r" b="b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64" name="Freeform 660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76"/>
                </a:cxn>
                <a:cxn ang="0">
                  <a:pos x="48" y="92"/>
                </a:cxn>
                <a:cxn ang="0">
                  <a:pos x="46" y="99"/>
                </a:cxn>
                <a:cxn ang="0">
                  <a:pos x="39" y="96"/>
                </a:cxn>
                <a:cxn ang="0">
                  <a:pos x="31" y="83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365" name="Group 661"/>
          <p:cNvGrpSpPr>
            <a:grpSpLocks/>
          </p:cNvGrpSpPr>
          <p:nvPr/>
        </p:nvGrpSpPr>
        <p:grpSpPr bwMode="auto">
          <a:xfrm>
            <a:off x="2465388" y="1430338"/>
            <a:ext cx="469900" cy="685800"/>
            <a:chOff x="3360" y="3024"/>
            <a:chExt cx="296" cy="432"/>
          </a:xfrm>
        </p:grpSpPr>
        <p:sp>
          <p:nvSpPr>
            <p:cNvPr id="73366" name="Freeform 662"/>
            <p:cNvSpPr>
              <a:spLocks/>
            </p:cNvSpPr>
            <p:nvPr/>
          </p:nvSpPr>
          <p:spPr bwMode="auto">
            <a:xfrm>
              <a:off x="3394" y="3298"/>
              <a:ext cx="9" cy="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99" y="0"/>
                </a:cxn>
                <a:cxn ang="0">
                  <a:pos x="206" y="17"/>
                </a:cxn>
                <a:cxn ang="0">
                  <a:pos x="7" y="84"/>
                </a:cxn>
                <a:cxn ang="0">
                  <a:pos x="0" y="67"/>
                </a:cxn>
              </a:cxnLst>
              <a:rect l="0" t="0" r="r" b="b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67" name="Freeform 663"/>
            <p:cNvSpPr>
              <a:spLocks/>
            </p:cNvSpPr>
            <p:nvPr/>
          </p:nvSpPr>
          <p:spPr bwMode="auto">
            <a:xfrm>
              <a:off x="3453" y="3450"/>
              <a:ext cx="3" cy="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0" y="77"/>
                </a:cxn>
                <a:cxn ang="0">
                  <a:pos x="82" y="87"/>
                </a:cxn>
                <a:cxn ang="0">
                  <a:pos x="80" y="95"/>
                </a:cxn>
                <a:cxn ang="0">
                  <a:pos x="74" y="102"/>
                </a:cxn>
                <a:cxn ang="0">
                  <a:pos x="66" y="106"/>
                </a:cxn>
                <a:cxn ang="0">
                  <a:pos x="57" y="108"/>
                </a:cxn>
                <a:cxn ang="0">
                  <a:pos x="49" y="106"/>
                </a:cxn>
                <a:cxn ang="0">
                  <a:pos x="41" y="102"/>
                </a:cxn>
                <a:cxn ang="0">
                  <a:pos x="35" y="93"/>
                </a:cxn>
                <a:cxn ang="0">
                  <a:pos x="0" y="16"/>
                </a:cxn>
                <a:cxn ang="0">
                  <a:pos x="45" y="0"/>
                </a:cxn>
              </a:cxnLst>
              <a:rect l="0" t="0" r="r" b="b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68" name="Freeform 664"/>
            <p:cNvSpPr>
              <a:spLocks/>
            </p:cNvSpPr>
            <p:nvPr/>
          </p:nvSpPr>
          <p:spPr bwMode="auto">
            <a:xfrm>
              <a:off x="3443" y="3433"/>
              <a:ext cx="13" cy="18"/>
            </a:xfrm>
            <a:custGeom>
              <a:avLst/>
              <a:gdLst/>
              <a:ahLst/>
              <a:cxnLst>
                <a:cxn ang="0">
                  <a:pos x="247" y="317"/>
                </a:cxn>
                <a:cxn ang="0">
                  <a:pos x="261" y="307"/>
                </a:cxn>
                <a:cxn ang="0">
                  <a:pos x="275" y="287"/>
                </a:cxn>
                <a:cxn ang="0">
                  <a:pos x="285" y="256"/>
                </a:cxn>
                <a:cxn ang="0">
                  <a:pos x="292" y="218"/>
                </a:cxn>
                <a:cxn ang="0">
                  <a:pos x="293" y="173"/>
                </a:cxn>
                <a:cxn ang="0">
                  <a:pos x="288" y="120"/>
                </a:cxn>
                <a:cxn ang="0">
                  <a:pos x="274" y="62"/>
                </a:cxn>
                <a:cxn ang="0">
                  <a:pos x="251" y="0"/>
                </a:cxn>
                <a:cxn ang="0">
                  <a:pos x="235" y="5"/>
                </a:cxn>
                <a:cxn ang="0">
                  <a:pos x="219" y="10"/>
                </a:cxn>
                <a:cxn ang="0">
                  <a:pos x="204" y="17"/>
                </a:cxn>
                <a:cxn ang="0">
                  <a:pos x="188" y="22"/>
                </a:cxn>
                <a:cxn ang="0">
                  <a:pos x="172" y="28"/>
                </a:cxn>
                <a:cxn ang="0">
                  <a:pos x="157" y="34"/>
                </a:cxn>
                <a:cxn ang="0">
                  <a:pos x="140" y="40"/>
                </a:cxn>
                <a:cxn ang="0">
                  <a:pos x="125" y="45"/>
                </a:cxn>
                <a:cxn ang="0">
                  <a:pos x="110" y="52"/>
                </a:cxn>
                <a:cxn ang="0">
                  <a:pos x="94" y="58"/>
                </a:cxn>
                <a:cxn ang="0">
                  <a:pos x="78" y="63"/>
                </a:cxn>
                <a:cxn ang="0">
                  <a:pos x="63" y="69"/>
                </a:cxn>
                <a:cxn ang="0">
                  <a:pos x="47" y="75"/>
                </a:cxn>
                <a:cxn ang="0">
                  <a:pos x="31" y="81"/>
                </a:cxn>
                <a:cxn ang="0">
                  <a:pos x="15" y="86"/>
                </a:cxn>
                <a:cxn ang="0">
                  <a:pos x="0" y="92"/>
                </a:cxn>
                <a:cxn ang="0">
                  <a:pos x="15" y="122"/>
                </a:cxn>
                <a:cxn ang="0">
                  <a:pos x="30" y="152"/>
                </a:cxn>
                <a:cxn ang="0">
                  <a:pos x="48" y="177"/>
                </a:cxn>
                <a:cxn ang="0">
                  <a:pos x="65" y="201"/>
                </a:cxn>
                <a:cxn ang="0">
                  <a:pos x="82" y="222"/>
                </a:cxn>
                <a:cxn ang="0">
                  <a:pos x="101" y="242"/>
                </a:cxn>
                <a:cxn ang="0">
                  <a:pos x="119" y="259"/>
                </a:cxn>
                <a:cxn ang="0">
                  <a:pos x="136" y="274"/>
                </a:cxn>
                <a:cxn ang="0">
                  <a:pos x="154" y="287"/>
                </a:cxn>
                <a:cxn ang="0">
                  <a:pos x="171" y="297"/>
                </a:cxn>
                <a:cxn ang="0">
                  <a:pos x="186" y="306"/>
                </a:cxn>
                <a:cxn ang="0">
                  <a:pos x="202" y="312"/>
                </a:cxn>
                <a:cxn ang="0">
                  <a:pos x="215" y="316"/>
                </a:cxn>
                <a:cxn ang="0">
                  <a:pos x="227" y="318"/>
                </a:cxn>
                <a:cxn ang="0">
                  <a:pos x="238" y="319"/>
                </a:cxn>
                <a:cxn ang="0">
                  <a:pos x="247" y="317"/>
                </a:cxn>
              </a:cxnLst>
              <a:rect l="0" t="0" r="r" b="b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69" name="Freeform 665"/>
            <p:cNvSpPr>
              <a:spLocks/>
            </p:cNvSpPr>
            <p:nvPr/>
          </p:nvSpPr>
          <p:spPr bwMode="auto">
            <a:xfrm>
              <a:off x="3394" y="3299"/>
              <a:ext cx="60" cy="139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66"/>
                </a:cxn>
                <a:cxn ang="0">
                  <a:pos x="1064" y="2506"/>
                </a:cxn>
                <a:cxn ang="0">
                  <a:pos x="1314" y="2421"/>
                </a:cxn>
                <a:cxn ang="0">
                  <a:pos x="198" y="0"/>
                </a:cxn>
              </a:cxnLst>
              <a:rect l="0" t="0" r="r" b="b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70" name="Freeform 666"/>
            <p:cNvSpPr>
              <a:spLocks/>
            </p:cNvSpPr>
            <p:nvPr/>
          </p:nvSpPr>
          <p:spPr bwMode="auto">
            <a:xfrm>
              <a:off x="3392" y="3292"/>
              <a:ext cx="11" cy="10"/>
            </a:xfrm>
            <a:custGeom>
              <a:avLst/>
              <a:gdLst/>
              <a:ahLst/>
              <a:cxnLst>
                <a:cxn ang="0">
                  <a:pos x="235" y="111"/>
                </a:cxn>
                <a:cxn ang="0">
                  <a:pos x="36" y="179"/>
                </a:cxn>
                <a:cxn ang="0">
                  <a:pos x="0" y="97"/>
                </a:cxn>
                <a:cxn ang="0">
                  <a:pos x="70" y="0"/>
                </a:cxn>
                <a:cxn ang="0">
                  <a:pos x="199" y="30"/>
                </a:cxn>
                <a:cxn ang="0">
                  <a:pos x="235" y="111"/>
                </a:cxn>
              </a:cxnLst>
              <a:rect l="0" t="0" r="r" b="b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71" name="Freeform 667"/>
            <p:cNvSpPr>
              <a:spLocks/>
            </p:cNvSpPr>
            <p:nvPr/>
          </p:nvSpPr>
          <p:spPr bwMode="auto">
            <a:xfrm>
              <a:off x="3403" y="3103"/>
              <a:ext cx="208" cy="202"/>
            </a:xfrm>
            <a:custGeom>
              <a:avLst/>
              <a:gdLst/>
              <a:ahLst/>
              <a:cxnLst>
                <a:cxn ang="0">
                  <a:pos x="0" y="1626"/>
                </a:cxn>
                <a:cxn ang="0">
                  <a:pos x="3650" y="0"/>
                </a:cxn>
                <a:cxn ang="0">
                  <a:pos x="4569" y="1998"/>
                </a:cxn>
                <a:cxn ang="0">
                  <a:pos x="873" y="3641"/>
                </a:cxn>
                <a:cxn ang="0">
                  <a:pos x="0" y="1626"/>
                </a:cxn>
              </a:cxnLst>
              <a:rect l="0" t="0" r="r" b="b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72" name="Freeform 668"/>
            <p:cNvSpPr>
              <a:spLocks/>
            </p:cNvSpPr>
            <p:nvPr/>
          </p:nvSpPr>
          <p:spPr bwMode="auto">
            <a:xfrm>
              <a:off x="3385" y="3045"/>
              <a:ext cx="271" cy="393"/>
            </a:xfrm>
            <a:custGeom>
              <a:avLst/>
              <a:gdLst/>
              <a:ahLst/>
              <a:cxnLst>
                <a:cxn ang="0">
                  <a:pos x="2496" y="7056"/>
                </a:cxn>
                <a:cxn ang="0">
                  <a:pos x="5894" y="5433"/>
                </a:cxn>
                <a:cxn ang="0">
                  <a:pos x="5912" y="5421"/>
                </a:cxn>
                <a:cxn ang="0">
                  <a:pos x="5927" y="5407"/>
                </a:cxn>
                <a:cxn ang="0">
                  <a:pos x="5941" y="5389"/>
                </a:cxn>
                <a:cxn ang="0">
                  <a:pos x="5950" y="5369"/>
                </a:cxn>
                <a:cxn ang="0">
                  <a:pos x="5955" y="5348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5"/>
                </a:cxn>
                <a:cxn ang="0">
                  <a:pos x="3492" y="47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9"/>
                </a:cxn>
                <a:cxn ang="0">
                  <a:pos x="3420" y="3"/>
                </a:cxn>
                <a:cxn ang="0">
                  <a:pos x="3399" y="0"/>
                </a:cxn>
                <a:cxn ang="0">
                  <a:pos x="3377" y="3"/>
                </a:cxn>
                <a:cxn ang="0">
                  <a:pos x="3357" y="9"/>
                </a:cxn>
                <a:cxn ang="0">
                  <a:pos x="63" y="1487"/>
                </a:cxn>
                <a:cxn ang="0">
                  <a:pos x="45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6"/>
                </a:cxn>
                <a:cxn ang="0">
                  <a:pos x="9" y="1637"/>
                </a:cxn>
                <a:cxn ang="0">
                  <a:pos x="2350" y="7000"/>
                </a:cxn>
                <a:cxn ang="0">
                  <a:pos x="2361" y="7018"/>
                </a:cxn>
                <a:cxn ang="0">
                  <a:pos x="2376" y="7034"/>
                </a:cxn>
                <a:cxn ang="0">
                  <a:pos x="2393" y="7048"/>
                </a:cxn>
                <a:cxn ang="0">
                  <a:pos x="2412" y="7057"/>
                </a:cxn>
                <a:cxn ang="0">
                  <a:pos x="2433" y="7064"/>
                </a:cxn>
                <a:cxn ang="0">
                  <a:pos x="2454" y="7066"/>
                </a:cxn>
                <a:cxn ang="0">
                  <a:pos x="2476" y="7064"/>
                </a:cxn>
                <a:cxn ang="0">
                  <a:pos x="2496" y="7056"/>
                </a:cxn>
              </a:cxnLst>
              <a:rect l="0" t="0" r="r" b="b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73" name="Freeform 669"/>
            <p:cNvSpPr>
              <a:spLocks/>
            </p:cNvSpPr>
            <p:nvPr/>
          </p:nvSpPr>
          <p:spPr bwMode="auto">
            <a:xfrm>
              <a:off x="3569" y="3096"/>
              <a:ext cx="51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3" y="0"/>
                </a:cxn>
                <a:cxn ang="0">
                  <a:pos x="70" y="14"/>
                </a:cxn>
                <a:cxn ang="0">
                  <a:pos x="106" y="29"/>
                </a:cxn>
                <a:cxn ang="0">
                  <a:pos x="143" y="44"/>
                </a:cxn>
                <a:cxn ang="0">
                  <a:pos x="180" y="61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8" y="159"/>
                </a:cxn>
                <a:cxn ang="0">
                  <a:pos x="393" y="181"/>
                </a:cxn>
                <a:cxn ang="0">
                  <a:pos x="428" y="204"/>
                </a:cxn>
                <a:cxn ang="0">
                  <a:pos x="461" y="228"/>
                </a:cxn>
                <a:cxn ang="0">
                  <a:pos x="495" y="252"/>
                </a:cxn>
                <a:cxn ang="0">
                  <a:pos x="528" y="279"/>
                </a:cxn>
                <a:cxn ang="0">
                  <a:pos x="560" y="305"/>
                </a:cxn>
                <a:cxn ang="0">
                  <a:pos x="592" y="333"/>
                </a:cxn>
                <a:cxn ang="0">
                  <a:pos x="624" y="361"/>
                </a:cxn>
                <a:cxn ang="0">
                  <a:pos x="654" y="389"/>
                </a:cxn>
                <a:cxn ang="0">
                  <a:pos x="684" y="419"/>
                </a:cxn>
                <a:cxn ang="0">
                  <a:pos x="713" y="450"/>
                </a:cxn>
                <a:cxn ang="0">
                  <a:pos x="742" y="481"/>
                </a:cxn>
                <a:cxn ang="0">
                  <a:pos x="769" y="513"/>
                </a:cxn>
                <a:cxn ang="0">
                  <a:pos x="796" y="545"/>
                </a:cxn>
                <a:cxn ang="0">
                  <a:pos x="822" y="578"/>
                </a:cxn>
                <a:cxn ang="0">
                  <a:pos x="847" y="612"/>
                </a:cxn>
                <a:cxn ang="0">
                  <a:pos x="871" y="647"/>
                </a:cxn>
                <a:cxn ang="0">
                  <a:pos x="895" y="681"/>
                </a:cxn>
                <a:cxn ang="0">
                  <a:pos x="917" y="717"/>
                </a:cxn>
                <a:cxn ang="0">
                  <a:pos x="939" y="754"/>
                </a:cxn>
                <a:cxn ang="0">
                  <a:pos x="959" y="791"/>
                </a:cxn>
                <a:cxn ang="0">
                  <a:pos x="979" y="828"/>
                </a:cxn>
                <a:cxn ang="0">
                  <a:pos x="997" y="866"/>
                </a:cxn>
                <a:cxn ang="0">
                  <a:pos x="1026" y="938"/>
                </a:cxn>
                <a:cxn ang="0">
                  <a:pos x="1053" y="1015"/>
                </a:cxn>
                <a:cxn ang="0">
                  <a:pos x="1075" y="1096"/>
                </a:cxn>
                <a:cxn ang="0">
                  <a:pos x="1095" y="1180"/>
                </a:cxn>
                <a:cxn ang="0">
                  <a:pos x="1110" y="1267"/>
                </a:cxn>
                <a:cxn ang="0">
                  <a:pos x="1121" y="1356"/>
                </a:cxn>
                <a:cxn ang="0">
                  <a:pos x="1130" y="1446"/>
                </a:cxn>
                <a:cxn ang="0">
                  <a:pos x="1134" y="1536"/>
                </a:cxn>
                <a:cxn ang="0">
                  <a:pos x="1134" y="1626"/>
                </a:cxn>
                <a:cxn ang="0">
                  <a:pos x="1131" y="1716"/>
                </a:cxn>
                <a:cxn ang="0">
                  <a:pos x="1122" y="1802"/>
                </a:cxn>
                <a:cxn ang="0">
                  <a:pos x="1111" y="1886"/>
                </a:cxn>
                <a:cxn ang="0">
                  <a:pos x="1096" y="1967"/>
                </a:cxn>
                <a:cxn ang="0">
                  <a:pos x="1076" y="2044"/>
                </a:cxn>
                <a:cxn ang="0">
                  <a:pos x="1053" y="2115"/>
                </a:cxn>
                <a:cxn ang="0">
                  <a:pos x="1025" y="2180"/>
                </a:cxn>
                <a:cxn ang="0">
                  <a:pos x="917" y="2127"/>
                </a:cxn>
              </a:cxnLst>
              <a:rect l="0" t="0" r="r" b="b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74" name="Freeform 670"/>
            <p:cNvSpPr>
              <a:spLocks/>
            </p:cNvSpPr>
            <p:nvPr/>
          </p:nvSpPr>
          <p:spPr bwMode="auto">
            <a:xfrm>
              <a:off x="3378" y="3082"/>
              <a:ext cx="207" cy="202"/>
            </a:xfrm>
            <a:custGeom>
              <a:avLst/>
              <a:gdLst/>
              <a:ahLst/>
              <a:cxnLst>
                <a:cxn ang="0">
                  <a:pos x="0" y="1625"/>
                </a:cxn>
                <a:cxn ang="0">
                  <a:pos x="3650" y="0"/>
                </a:cxn>
                <a:cxn ang="0">
                  <a:pos x="4569" y="1997"/>
                </a:cxn>
                <a:cxn ang="0">
                  <a:pos x="873" y="3641"/>
                </a:cxn>
                <a:cxn ang="0">
                  <a:pos x="0" y="1625"/>
                </a:cxn>
              </a:cxnLst>
              <a:rect l="0" t="0" r="r" b="b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75" name="Freeform 671"/>
            <p:cNvSpPr>
              <a:spLocks/>
            </p:cNvSpPr>
            <p:nvPr/>
          </p:nvSpPr>
          <p:spPr bwMode="auto">
            <a:xfrm>
              <a:off x="3360" y="3024"/>
              <a:ext cx="271" cy="393"/>
            </a:xfrm>
            <a:custGeom>
              <a:avLst/>
              <a:gdLst/>
              <a:ahLst/>
              <a:cxnLst>
                <a:cxn ang="0">
                  <a:pos x="2497" y="7056"/>
                </a:cxn>
                <a:cxn ang="0">
                  <a:pos x="5894" y="5432"/>
                </a:cxn>
                <a:cxn ang="0">
                  <a:pos x="5912" y="5421"/>
                </a:cxn>
                <a:cxn ang="0">
                  <a:pos x="5928" y="5406"/>
                </a:cxn>
                <a:cxn ang="0">
                  <a:pos x="5941" y="5388"/>
                </a:cxn>
                <a:cxn ang="0">
                  <a:pos x="5950" y="5368"/>
                </a:cxn>
                <a:cxn ang="0">
                  <a:pos x="5955" y="5347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4"/>
                </a:cxn>
                <a:cxn ang="0">
                  <a:pos x="3492" y="46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8"/>
                </a:cxn>
                <a:cxn ang="0">
                  <a:pos x="3420" y="2"/>
                </a:cxn>
                <a:cxn ang="0">
                  <a:pos x="3399" y="0"/>
                </a:cxn>
                <a:cxn ang="0">
                  <a:pos x="3377" y="2"/>
                </a:cxn>
                <a:cxn ang="0">
                  <a:pos x="3357" y="8"/>
                </a:cxn>
                <a:cxn ang="0">
                  <a:pos x="63" y="1486"/>
                </a:cxn>
                <a:cxn ang="0">
                  <a:pos x="45" y="1497"/>
                </a:cxn>
                <a:cxn ang="0">
                  <a:pos x="30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5"/>
                </a:cxn>
                <a:cxn ang="0">
                  <a:pos x="9" y="1636"/>
                </a:cxn>
                <a:cxn ang="0">
                  <a:pos x="2351" y="6999"/>
                </a:cxn>
                <a:cxn ang="0">
                  <a:pos x="2362" y="7018"/>
                </a:cxn>
                <a:cxn ang="0">
                  <a:pos x="2377" y="7034"/>
                </a:cxn>
                <a:cxn ang="0">
                  <a:pos x="2394" y="7048"/>
                </a:cxn>
                <a:cxn ang="0">
                  <a:pos x="2413" y="7057"/>
                </a:cxn>
                <a:cxn ang="0">
                  <a:pos x="2434" y="7063"/>
                </a:cxn>
                <a:cxn ang="0">
                  <a:pos x="2455" y="7065"/>
                </a:cxn>
                <a:cxn ang="0">
                  <a:pos x="2477" y="7063"/>
                </a:cxn>
                <a:cxn ang="0">
                  <a:pos x="2497" y="7056"/>
                </a:cxn>
              </a:cxnLst>
              <a:rect l="0" t="0" r="r" b="b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76" name="Freeform 672"/>
            <p:cNvSpPr>
              <a:spLocks/>
            </p:cNvSpPr>
            <p:nvPr/>
          </p:nvSpPr>
          <p:spPr bwMode="auto">
            <a:xfrm>
              <a:off x="3360" y="3024"/>
              <a:ext cx="162" cy="99"/>
            </a:xfrm>
            <a:custGeom>
              <a:avLst/>
              <a:gdLst/>
              <a:ahLst/>
              <a:cxnLst>
                <a:cxn ang="0">
                  <a:pos x="3562" y="1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68" y="1773"/>
                </a:cxn>
                <a:cxn ang="0">
                  <a:pos x="3562" y="183"/>
                </a:cxn>
              </a:cxnLst>
              <a:rect l="0" t="0" r="r" b="b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77" name="Freeform 673"/>
            <p:cNvSpPr>
              <a:spLocks/>
            </p:cNvSpPr>
            <p:nvPr/>
          </p:nvSpPr>
          <p:spPr bwMode="auto">
            <a:xfrm>
              <a:off x="3360" y="3024"/>
              <a:ext cx="161" cy="97"/>
            </a:xfrm>
            <a:custGeom>
              <a:avLst/>
              <a:gdLst/>
              <a:ahLst/>
              <a:cxnLst>
                <a:cxn ang="0">
                  <a:pos x="3545" y="153"/>
                </a:cxn>
                <a:cxn ang="0">
                  <a:pos x="3538" y="137"/>
                </a:cxn>
                <a:cxn ang="0">
                  <a:pos x="3529" y="120"/>
                </a:cxn>
                <a:cxn ang="0">
                  <a:pos x="3514" y="90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1" y="1665"/>
                </a:cxn>
                <a:cxn ang="0">
                  <a:pos x="31" y="1685"/>
                </a:cxn>
                <a:cxn ang="0">
                  <a:pos x="46" y="1719"/>
                </a:cxn>
                <a:cxn ang="0">
                  <a:pos x="162" y="1700"/>
                </a:cxn>
                <a:cxn ang="0">
                  <a:pos x="348" y="1616"/>
                </a:cxn>
                <a:cxn ang="0">
                  <a:pos x="508" y="1543"/>
                </a:cxn>
                <a:cxn ang="0">
                  <a:pos x="648" y="1480"/>
                </a:cxn>
                <a:cxn ang="0">
                  <a:pos x="776" y="1422"/>
                </a:cxn>
                <a:cxn ang="0">
                  <a:pos x="898" y="1367"/>
                </a:cxn>
                <a:cxn ang="0">
                  <a:pos x="1021" y="1311"/>
                </a:cxn>
                <a:cxn ang="0">
                  <a:pos x="1153" y="1251"/>
                </a:cxn>
                <a:cxn ang="0">
                  <a:pos x="1299" y="1186"/>
                </a:cxn>
                <a:cxn ang="0">
                  <a:pos x="1466" y="1110"/>
                </a:cxn>
                <a:cxn ang="0">
                  <a:pos x="1662" y="1020"/>
                </a:cxn>
                <a:cxn ang="0">
                  <a:pos x="1892" y="916"/>
                </a:cxn>
                <a:cxn ang="0">
                  <a:pos x="2166" y="792"/>
                </a:cxn>
                <a:cxn ang="0">
                  <a:pos x="2488" y="646"/>
                </a:cxn>
                <a:cxn ang="0">
                  <a:pos x="2864" y="474"/>
                </a:cxn>
                <a:cxn ang="0">
                  <a:pos x="3304" y="275"/>
                </a:cxn>
              </a:cxnLst>
              <a:rect l="0" t="0" r="r" b="b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78" name="Freeform 674"/>
            <p:cNvSpPr>
              <a:spLocks/>
            </p:cNvSpPr>
            <p:nvPr/>
          </p:nvSpPr>
          <p:spPr bwMode="auto">
            <a:xfrm>
              <a:off x="3360" y="3024"/>
              <a:ext cx="161" cy="96"/>
            </a:xfrm>
            <a:custGeom>
              <a:avLst/>
              <a:gdLst/>
              <a:ahLst/>
              <a:cxnLst>
                <a:cxn ang="0">
                  <a:pos x="3534" y="135"/>
                </a:cxn>
                <a:cxn ang="0">
                  <a:pos x="3529" y="123"/>
                </a:cxn>
                <a:cxn ang="0">
                  <a:pos x="3523" y="110"/>
                </a:cxn>
                <a:cxn ang="0">
                  <a:pos x="3511" y="84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3" y="1646"/>
                </a:cxn>
                <a:cxn ang="0">
                  <a:pos x="19" y="1658"/>
                </a:cxn>
                <a:cxn ang="0">
                  <a:pos x="26" y="1674"/>
                </a:cxn>
                <a:cxn ang="0">
                  <a:pos x="37" y="1702"/>
                </a:cxn>
                <a:cxn ang="0">
                  <a:pos x="151" y="1676"/>
                </a:cxn>
                <a:cxn ang="0">
                  <a:pos x="337" y="1592"/>
                </a:cxn>
                <a:cxn ang="0">
                  <a:pos x="497" y="1520"/>
                </a:cxn>
                <a:cxn ang="0">
                  <a:pos x="637" y="1457"/>
                </a:cxn>
                <a:cxn ang="0">
                  <a:pos x="765" y="1399"/>
                </a:cxn>
                <a:cxn ang="0">
                  <a:pos x="886" y="1344"/>
                </a:cxn>
                <a:cxn ang="0">
                  <a:pos x="1010" y="1288"/>
                </a:cxn>
                <a:cxn ang="0">
                  <a:pos x="1141" y="1229"/>
                </a:cxn>
                <a:cxn ang="0">
                  <a:pos x="1287" y="1163"/>
                </a:cxn>
                <a:cxn ang="0">
                  <a:pos x="1455" y="1087"/>
                </a:cxn>
                <a:cxn ang="0">
                  <a:pos x="1650" y="998"/>
                </a:cxn>
                <a:cxn ang="0">
                  <a:pos x="1881" y="894"/>
                </a:cxn>
                <a:cxn ang="0">
                  <a:pos x="2154" y="771"/>
                </a:cxn>
                <a:cxn ang="0">
                  <a:pos x="2477" y="625"/>
                </a:cxn>
                <a:cxn ang="0">
                  <a:pos x="2853" y="453"/>
                </a:cxn>
                <a:cxn ang="0">
                  <a:pos x="3293" y="254"/>
                </a:cxn>
              </a:cxnLst>
              <a:rect l="0" t="0" r="r" b="b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79" name="Freeform 675"/>
            <p:cNvSpPr>
              <a:spLocks/>
            </p:cNvSpPr>
            <p:nvPr/>
          </p:nvSpPr>
          <p:spPr bwMode="auto">
            <a:xfrm>
              <a:off x="3360" y="3024"/>
              <a:ext cx="160" cy="94"/>
            </a:xfrm>
            <a:custGeom>
              <a:avLst/>
              <a:gdLst/>
              <a:ahLst/>
              <a:cxnLst>
                <a:cxn ang="0">
                  <a:pos x="3522" y="112"/>
                </a:cxn>
                <a:cxn ang="0">
                  <a:pos x="3513" y="9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5" y="1671"/>
                </a:cxn>
                <a:cxn ang="0">
                  <a:pos x="141" y="1651"/>
                </a:cxn>
                <a:cxn ang="0">
                  <a:pos x="326" y="1568"/>
                </a:cxn>
                <a:cxn ang="0">
                  <a:pos x="486" y="1496"/>
                </a:cxn>
                <a:cxn ang="0">
                  <a:pos x="626" y="1433"/>
                </a:cxn>
                <a:cxn ang="0">
                  <a:pos x="754" y="1375"/>
                </a:cxn>
                <a:cxn ang="0">
                  <a:pos x="875" y="1320"/>
                </a:cxn>
                <a:cxn ang="0">
                  <a:pos x="999" y="1264"/>
                </a:cxn>
                <a:cxn ang="0">
                  <a:pos x="1130" y="1205"/>
                </a:cxn>
                <a:cxn ang="0">
                  <a:pos x="1276" y="1140"/>
                </a:cxn>
                <a:cxn ang="0">
                  <a:pos x="1443" y="1064"/>
                </a:cxn>
                <a:cxn ang="0">
                  <a:pos x="1639" y="975"/>
                </a:cxn>
                <a:cxn ang="0">
                  <a:pos x="1870" y="872"/>
                </a:cxn>
                <a:cxn ang="0">
                  <a:pos x="2143" y="749"/>
                </a:cxn>
                <a:cxn ang="0">
                  <a:pos x="2464" y="603"/>
                </a:cxn>
                <a:cxn ang="0">
                  <a:pos x="2841" y="432"/>
                </a:cxn>
                <a:cxn ang="0">
                  <a:pos x="3281" y="234"/>
                </a:cxn>
              </a:cxnLst>
              <a:rect l="0" t="0" r="r" b="b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80" name="Freeform 676"/>
            <p:cNvSpPr>
              <a:spLocks/>
            </p:cNvSpPr>
            <p:nvPr/>
          </p:nvSpPr>
          <p:spPr bwMode="auto">
            <a:xfrm>
              <a:off x="3360" y="3024"/>
              <a:ext cx="160" cy="93"/>
            </a:xfrm>
            <a:custGeom>
              <a:avLst/>
              <a:gdLst/>
              <a:ahLst/>
              <a:cxnLst>
                <a:cxn ang="0">
                  <a:pos x="3513" y="96"/>
                </a:cxn>
                <a:cxn ang="0">
                  <a:pos x="3508" y="8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2" y="1644"/>
                </a:cxn>
                <a:cxn ang="0">
                  <a:pos x="18" y="1657"/>
                </a:cxn>
                <a:cxn ang="0">
                  <a:pos x="130" y="1627"/>
                </a:cxn>
                <a:cxn ang="0">
                  <a:pos x="315" y="1543"/>
                </a:cxn>
                <a:cxn ang="0">
                  <a:pos x="474" y="1472"/>
                </a:cxn>
                <a:cxn ang="0">
                  <a:pos x="615" y="1408"/>
                </a:cxn>
                <a:cxn ang="0">
                  <a:pos x="743" y="1352"/>
                </a:cxn>
                <a:cxn ang="0">
                  <a:pos x="864" y="1297"/>
                </a:cxn>
                <a:cxn ang="0">
                  <a:pos x="987" y="1241"/>
                </a:cxn>
                <a:cxn ang="0">
                  <a:pos x="1119" y="1182"/>
                </a:cxn>
                <a:cxn ang="0">
                  <a:pos x="1265" y="1116"/>
                </a:cxn>
                <a:cxn ang="0">
                  <a:pos x="1432" y="1042"/>
                </a:cxn>
                <a:cxn ang="0">
                  <a:pos x="1628" y="953"/>
                </a:cxn>
                <a:cxn ang="0">
                  <a:pos x="1859" y="850"/>
                </a:cxn>
                <a:cxn ang="0">
                  <a:pos x="2132" y="726"/>
                </a:cxn>
                <a:cxn ang="0">
                  <a:pos x="2453" y="582"/>
                </a:cxn>
                <a:cxn ang="0">
                  <a:pos x="2830" y="412"/>
                </a:cxn>
                <a:cxn ang="0">
                  <a:pos x="3269" y="214"/>
                </a:cxn>
              </a:cxnLst>
              <a:rect l="0" t="0" r="r" b="b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81" name="Freeform 677"/>
            <p:cNvSpPr>
              <a:spLocks/>
            </p:cNvSpPr>
            <p:nvPr/>
          </p:nvSpPr>
          <p:spPr bwMode="auto">
            <a:xfrm>
              <a:off x="3360" y="3024"/>
              <a:ext cx="159" cy="92"/>
            </a:xfrm>
            <a:custGeom>
              <a:avLst/>
              <a:gdLst/>
              <a:ahLst/>
              <a:cxnLst>
                <a:cxn ang="0">
                  <a:pos x="3503" y="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13" y="1649"/>
                </a:cxn>
                <a:cxn ang="0">
                  <a:pos x="3503" y="83"/>
                </a:cxn>
              </a:cxnLst>
              <a:rect l="0" t="0" r="r" b="b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82" name="Freeform 678"/>
            <p:cNvSpPr>
              <a:spLocks/>
            </p:cNvSpPr>
            <p:nvPr/>
          </p:nvSpPr>
          <p:spPr bwMode="auto">
            <a:xfrm>
              <a:off x="3533" y="3064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7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83" name="Freeform 679"/>
            <p:cNvSpPr>
              <a:spLocks/>
            </p:cNvSpPr>
            <p:nvPr/>
          </p:nvSpPr>
          <p:spPr bwMode="auto">
            <a:xfrm>
              <a:off x="3374" y="3064"/>
              <a:ext cx="160" cy="90"/>
            </a:xfrm>
            <a:custGeom>
              <a:avLst/>
              <a:gdLst/>
              <a:ahLst/>
              <a:cxnLst>
                <a:cxn ang="0">
                  <a:pos x="8" y="1596"/>
                </a:cxn>
                <a:cxn ang="0">
                  <a:pos x="0" y="1577"/>
                </a:cxn>
                <a:cxn ang="0">
                  <a:pos x="3513" y="0"/>
                </a:cxn>
                <a:cxn ang="0">
                  <a:pos x="3529" y="38"/>
                </a:cxn>
                <a:cxn ang="0">
                  <a:pos x="16" y="1614"/>
                </a:cxn>
                <a:cxn ang="0">
                  <a:pos x="8" y="1596"/>
                </a:cxn>
              </a:cxnLst>
              <a:rect l="0" t="0" r="r" b="b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84" name="Freeform 680"/>
            <p:cNvSpPr>
              <a:spLocks/>
            </p:cNvSpPr>
            <p:nvPr/>
          </p:nvSpPr>
          <p:spPr bwMode="auto">
            <a:xfrm>
              <a:off x="3373" y="3152"/>
              <a:ext cx="1" cy="2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19" y="40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2" y="0"/>
                </a:cxn>
                <a:cxn ang="0">
                  <a:pos x="28" y="37"/>
                </a:cxn>
              </a:cxnLst>
              <a:rect l="0" t="0" r="r" b="b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85" name="Freeform 681"/>
            <p:cNvSpPr>
              <a:spLocks/>
            </p:cNvSpPr>
            <p:nvPr/>
          </p:nvSpPr>
          <p:spPr bwMode="auto">
            <a:xfrm>
              <a:off x="3537" y="307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6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86" name="Freeform 682"/>
            <p:cNvSpPr>
              <a:spLocks/>
            </p:cNvSpPr>
            <p:nvPr/>
          </p:nvSpPr>
          <p:spPr bwMode="auto">
            <a:xfrm>
              <a:off x="3377" y="3075"/>
              <a:ext cx="161" cy="91"/>
            </a:xfrm>
            <a:custGeom>
              <a:avLst/>
              <a:gdLst/>
              <a:ahLst/>
              <a:cxnLst>
                <a:cxn ang="0">
                  <a:pos x="8" y="1614"/>
                </a:cxn>
                <a:cxn ang="0">
                  <a:pos x="0" y="1595"/>
                </a:cxn>
                <a:cxn ang="0">
                  <a:pos x="3531" y="0"/>
                </a:cxn>
                <a:cxn ang="0">
                  <a:pos x="3547" y="38"/>
                </a:cxn>
                <a:cxn ang="0">
                  <a:pos x="17" y="1633"/>
                </a:cxn>
                <a:cxn ang="0">
                  <a:pos x="8" y="1614"/>
                </a:cxn>
              </a:cxnLst>
              <a:rect l="0" t="0" r="r" b="b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87" name="Freeform 683"/>
            <p:cNvSpPr>
              <a:spLocks/>
            </p:cNvSpPr>
            <p:nvPr/>
          </p:nvSpPr>
          <p:spPr bwMode="auto">
            <a:xfrm>
              <a:off x="3376" y="3164"/>
              <a:ext cx="2" cy="2"/>
            </a:xfrm>
            <a:custGeom>
              <a:avLst/>
              <a:gdLst/>
              <a:ahLst/>
              <a:cxnLst>
                <a:cxn ang="0">
                  <a:pos x="29" y="38"/>
                </a:cxn>
                <a:cxn ang="0">
                  <a:pos x="19" y="40"/>
                </a:cxn>
                <a:cxn ang="0">
                  <a:pos x="12" y="38"/>
                </a:cxn>
                <a:cxn ang="0">
                  <a:pos x="6" y="34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29" y="38"/>
                </a:cxn>
              </a:cxnLst>
              <a:rect l="0" t="0" r="r" b="b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88" name="Freeform 684"/>
            <p:cNvSpPr>
              <a:spLocks/>
            </p:cNvSpPr>
            <p:nvPr/>
          </p:nvSpPr>
          <p:spPr bwMode="auto">
            <a:xfrm>
              <a:off x="3368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1"/>
                </a:cxn>
                <a:cxn ang="0">
                  <a:pos x="1031" y="2186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80" y="2058"/>
                </a:cxn>
                <a:cxn ang="0">
                  <a:pos x="745" y="2036"/>
                </a:cxn>
                <a:cxn ang="0">
                  <a:pos x="711" y="2012"/>
                </a:cxn>
                <a:cxn ang="0">
                  <a:pos x="677" y="1988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9" y="1911"/>
                </a:cxn>
                <a:cxn ang="0">
                  <a:pos x="547" y="1884"/>
                </a:cxn>
                <a:cxn ang="0">
                  <a:pos x="515" y="1856"/>
                </a:cxn>
                <a:cxn ang="0">
                  <a:pos x="485" y="1827"/>
                </a:cxn>
                <a:cxn ang="0">
                  <a:pos x="455" y="1797"/>
                </a:cxn>
                <a:cxn ang="0">
                  <a:pos x="426" y="1767"/>
                </a:cxn>
                <a:cxn ang="0">
                  <a:pos x="397" y="1736"/>
                </a:cxn>
                <a:cxn ang="0">
                  <a:pos x="370" y="1705"/>
                </a:cxn>
                <a:cxn ang="0">
                  <a:pos x="342" y="1672"/>
                </a:cxn>
                <a:cxn ang="0">
                  <a:pos x="316" y="1638"/>
                </a:cxn>
                <a:cxn ang="0">
                  <a:pos x="291" y="1604"/>
                </a:cxn>
                <a:cxn ang="0">
                  <a:pos x="267" y="1571"/>
                </a:cxn>
                <a:cxn ang="0">
                  <a:pos x="243" y="1536"/>
                </a:cxn>
                <a:cxn ang="0">
                  <a:pos x="221" y="1500"/>
                </a:cxn>
                <a:cxn ang="0">
                  <a:pos x="199" y="1463"/>
                </a:cxn>
                <a:cxn ang="0">
                  <a:pos x="178" y="1427"/>
                </a:cxn>
                <a:cxn ang="0">
                  <a:pos x="158" y="1389"/>
                </a:cxn>
                <a:cxn ang="0">
                  <a:pos x="140" y="1351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70" y="1164"/>
                </a:cxn>
                <a:cxn ang="0">
                  <a:pos x="49" y="1083"/>
                </a:cxn>
                <a:cxn ang="0">
                  <a:pos x="32" y="997"/>
                </a:cxn>
                <a:cxn ang="0">
                  <a:pos x="19" y="910"/>
                </a:cxn>
                <a:cxn ang="0">
                  <a:pos x="8" y="822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1"/>
                </a:cxn>
                <a:cxn ang="0">
                  <a:pos x="8" y="463"/>
                </a:cxn>
                <a:cxn ang="0">
                  <a:pos x="18" y="375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9" y="136"/>
                </a:cxn>
                <a:cxn ang="0">
                  <a:pos x="94" y="65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89" name="Freeform 685"/>
            <p:cNvSpPr>
              <a:spLocks/>
            </p:cNvSpPr>
            <p:nvPr/>
          </p:nvSpPr>
          <p:spPr bwMode="auto">
            <a:xfrm>
              <a:off x="3367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2"/>
                </a:cxn>
                <a:cxn ang="0">
                  <a:pos x="1030" y="2187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79" y="2058"/>
                </a:cxn>
                <a:cxn ang="0">
                  <a:pos x="745" y="2036"/>
                </a:cxn>
                <a:cxn ang="0">
                  <a:pos x="711" y="2013"/>
                </a:cxn>
                <a:cxn ang="0">
                  <a:pos x="676" y="1989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8" y="1912"/>
                </a:cxn>
                <a:cxn ang="0">
                  <a:pos x="547" y="1884"/>
                </a:cxn>
                <a:cxn ang="0">
                  <a:pos x="515" y="1857"/>
                </a:cxn>
                <a:cxn ang="0">
                  <a:pos x="485" y="1827"/>
                </a:cxn>
                <a:cxn ang="0">
                  <a:pos x="455" y="1798"/>
                </a:cxn>
                <a:cxn ang="0">
                  <a:pos x="425" y="1767"/>
                </a:cxn>
                <a:cxn ang="0">
                  <a:pos x="397" y="1737"/>
                </a:cxn>
                <a:cxn ang="0">
                  <a:pos x="369" y="1705"/>
                </a:cxn>
                <a:cxn ang="0">
                  <a:pos x="342" y="1672"/>
                </a:cxn>
                <a:cxn ang="0">
                  <a:pos x="316" y="1639"/>
                </a:cxn>
                <a:cxn ang="0">
                  <a:pos x="291" y="1605"/>
                </a:cxn>
                <a:cxn ang="0">
                  <a:pos x="266" y="1571"/>
                </a:cxn>
                <a:cxn ang="0">
                  <a:pos x="243" y="1536"/>
                </a:cxn>
                <a:cxn ang="0">
                  <a:pos x="220" y="1500"/>
                </a:cxn>
                <a:cxn ang="0">
                  <a:pos x="199" y="1464"/>
                </a:cxn>
                <a:cxn ang="0">
                  <a:pos x="178" y="1428"/>
                </a:cxn>
                <a:cxn ang="0">
                  <a:pos x="158" y="1390"/>
                </a:cxn>
                <a:cxn ang="0">
                  <a:pos x="140" y="1352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69" y="1164"/>
                </a:cxn>
                <a:cxn ang="0">
                  <a:pos x="49" y="1083"/>
                </a:cxn>
                <a:cxn ang="0">
                  <a:pos x="32" y="998"/>
                </a:cxn>
                <a:cxn ang="0">
                  <a:pos x="18" y="910"/>
                </a:cxn>
                <a:cxn ang="0">
                  <a:pos x="8" y="823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2"/>
                </a:cxn>
                <a:cxn ang="0">
                  <a:pos x="8" y="463"/>
                </a:cxn>
                <a:cxn ang="0">
                  <a:pos x="17" y="376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8" y="136"/>
                </a:cxn>
                <a:cxn ang="0">
                  <a:pos x="94" y="66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90" name="Freeform 686"/>
            <p:cNvSpPr>
              <a:spLocks/>
            </p:cNvSpPr>
            <p:nvPr/>
          </p:nvSpPr>
          <p:spPr bwMode="auto">
            <a:xfrm>
              <a:off x="3544" y="3074"/>
              <a:ext cx="52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2" y="0"/>
                </a:cxn>
                <a:cxn ang="0">
                  <a:pos x="69" y="14"/>
                </a:cxn>
                <a:cxn ang="0">
                  <a:pos x="106" y="29"/>
                </a:cxn>
                <a:cxn ang="0">
                  <a:pos x="142" y="44"/>
                </a:cxn>
                <a:cxn ang="0">
                  <a:pos x="179" y="60"/>
                </a:cxn>
                <a:cxn ang="0">
                  <a:pos x="216" y="78"/>
                </a:cxn>
                <a:cxn ang="0">
                  <a:pos x="252" y="96"/>
                </a:cxn>
                <a:cxn ang="0">
                  <a:pos x="287" y="116"/>
                </a:cxn>
                <a:cxn ang="0">
                  <a:pos x="323" y="136"/>
                </a:cxn>
                <a:cxn ang="0">
                  <a:pos x="358" y="159"/>
                </a:cxn>
                <a:cxn ang="0">
                  <a:pos x="392" y="181"/>
                </a:cxn>
                <a:cxn ang="0">
                  <a:pos x="427" y="204"/>
                </a:cxn>
                <a:cxn ang="0">
                  <a:pos x="461" y="228"/>
                </a:cxn>
                <a:cxn ang="0">
                  <a:pos x="494" y="252"/>
                </a:cxn>
                <a:cxn ang="0">
                  <a:pos x="527" y="279"/>
                </a:cxn>
                <a:cxn ang="0">
                  <a:pos x="560" y="305"/>
                </a:cxn>
                <a:cxn ang="0">
                  <a:pos x="591" y="332"/>
                </a:cxn>
                <a:cxn ang="0">
                  <a:pos x="623" y="361"/>
                </a:cxn>
                <a:cxn ang="0">
                  <a:pos x="653" y="389"/>
                </a:cxn>
                <a:cxn ang="0">
                  <a:pos x="683" y="419"/>
                </a:cxn>
                <a:cxn ang="0">
                  <a:pos x="713" y="449"/>
                </a:cxn>
                <a:cxn ang="0">
                  <a:pos x="741" y="481"/>
                </a:cxn>
                <a:cxn ang="0">
                  <a:pos x="769" y="513"/>
                </a:cxn>
                <a:cxn ang="0">
                  <a:pos x="795" y="545"/>
                </a:cxn>
                <a:cxn ang="0">
                  <a:pos x="822" y="578"/>
                </a:cxn>
                <a:cxn ang="0">
                  <a:pos x="846" y="612"/>
                </a:cxn>
                <a:cxn ang="0">
                  <a:pos x="871" y="647"/>
                </a:cxn>
                <a:cxn ang="0">
                  <a:pos x="894" y="681"/>
                </a:cxn>
                <a:cxn ang="0">
                  <a:pos x="917" y="717"/>
                </a:cxn>
                <a:cxn ang="0">
                  <a:pos x="938" y="754"/>
                </a:cxn>
                <a:cxn ang="0">
                  <a:pos x="958" y="791"/>
                </a:cxn>
                <a:cxn ang="0">
                  <a:pos x="978" y="828"/>
                </a:cxn>
                <a:cxn ang="0">
                  <a:pos x="996" y="866"/>
                </a:cxn>
                <a:cxn ang="0">
                  <a:pos x="1026" y="938"/>
                </a:cxn>
                <a:cxn ang="0">
                  <a:pos x="1052" y="1015"/>
                </a:cxn>
                <a:cxn ang="0">
                  <a:pos x="1075" y="1096"/>
                </a:cxn>
                <a:cxn ang="0">
                  <a:pos x="1094" y="1180"/>
                </a:cxn>
                <a:cxn ang="0">
                  <a:pos x="1109" y="1266"/>
                </a:cxn>
                <a:cxn ang="0">
                  <a:pos x="1121" y="1356"/>
                </a:cxn>
                <a:cxn ang="0">
                  <a:pos x="1129" y="1446"/>
                </a:cxn>
                <a:cxn ang="0">
                  <a:pos x="1133" y="1536"/>
                </a:cxn>
                <a:cxn ang="0">
                  <a:pos x="1133" y="1626"/>
                </a:cxn>
                <a:cxn ang="0">
                  <a:pos x="1130" y="1716"/>
                </a:cxn>
                <a:cxn ang="0">
                  <a:pos x="1122" y="1802"/>
                </a:cxn>
                <a:cxn ang="0">
                  <a:pos x="1110" y="1886"/>
                </a:cxn>
                <a:cxn ang="0">
                  <a:pos x="1095" y="1967"/>
                </a:cxn>
                <a:cxn ang="0">
                  <a:pos x="1076" y="2043"/>
                </a:cxn>
                <a:cxn ang="0">
                  <a:pos x="1052" y="2115"/>
                </a:cxn>
                <a:cxn ang="0">
                  <a:pos x="1025" y="2181"/>
                </a:cxn>
                <a:cxn ang="0">
                  <a:pos x="917" y="2127"/>
                </a:cxn>
              </a:cxnLst>
              <a:rect l="0" t="0" r="r" b="b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91" name="Freeform 687"/>
            <p:cNvSpPr>
              <a:spLocks/>
            </p:cNvSpPr>
            <p:nvPr/>
          </p:nvSpPr>
          <p:spPr bwMode="auto">
            <a:xfrm>
              <a:off x="3544" y="3074"/>
              <a:ext cx="51" cy="122"/>
            </a:xfrm>
            <a:custGeom>
              <a:avLst/>
              <a:gdLst/>
              <a:ahLst/>
              <a:cxnLst>
                <a:cxn ang="0">
                  <a:pos x="918" y="2126"/>
                </a:cxn>
                <a:cxn ang="0">
                  <a:pos x="0" y="130"/>
                </a:cxn>
                <a:cxn ang="0">
                  <a:pos x="33" y="0"/>
                </a:cxn>
                <a:cxn ang="0">
                  <a:pos x="70" y="13"/>
                </a:cxn>
                <a:cxn ang="0">
                  <a:pos x="107" y="28"/>
                </a:cxn>
                <a:cxn ang="0">
                  <a:pos x="143" y="43"/>
                </a:cxn>
                <a:cxn ang="0">
                  <a:pos x="180" y="60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9" y="158"/>
                </a:cxn>
                <a:cxn ang="0">
                  <a:pos x="393" y="180"/>
                </a:cxn>
                <a:cxn ang="0">
                  <a:pos x="428" y="203"/>
                </a:cxn>
                <a:cxn ang="0">
                  <a:pos x="462" y="227"/>
                </a:cxn>
                <a:cxn ang="0">
                  <a:pos x="495" y="252"/>
                </a:cxn>
                <a:cxn ang="0">
                  <a:pos x="528" y="278"/>
                </a:cxn>
                <a:cxn ang="0">
                  <a:pos x="561" y="304"/>
                </a:cxn>
                <a:cxn ang="0">
                  <a:pos x="592" y="332"/>
                </a:cxn>
                <a:cxn ang="0">
                  <a:pos x="624" y="360"/>
                </a:cxn>
                <a:cxn ang="0">
                  <a:pos x="654" y="389"/>
                </a:cxn>
                <a:cxn ang="0">
                  <a:pos x="684" y="418"/>
                </a:cxn>
                <a:cxn ang="0">
                  <a:pos x="714" y="449"/>
                </a:cxn>
                <a:cxn ang="0">
                  <a:pos x="742" y="480"/>
                </a:cxn>
                <a:cxn ang="0">
                  <a:pos x="770" y="512"/>
                </a:cxn>
                <a:cxn ang="0">
                  <a:pos x="796" y="545"/>
                </a:cxn>
                <a:cxn ang="0">
                  <a:pos x="823" y="577"/>
                </a:cxn>
                <a:cxn ang="0">
                  <a:pos x="847" y="611"/>
                </a:cxn>
                <a:cxn ang="0">
                  <a:pos x="872" y="646"/>
                </a:cxn>
                <a:cxn ang="0">
                  <a:pos x="895" y="681"/>
                </a:cxn>
                <a:cxn ang="0">
                  <a:pos x="918" y="717"/>
                </a:cxn>
                <a:cxn ang="0">
                  <a:pos x="939" y="754"/>
                </a:cxn>
                <a:cxn ang="0">
                  <a:pos x="959" y="790"/>
                </a:cxn>
                <a:cxn ang="0">
                  <a:pos x="979" y="827"/>
                </a:cxn>
                <a:cxn ang="0">
                  <a:pos x="997" y="865"/>
                </a:cxn>
                <a:cxn ang="0">
                  <a:pos x="1027" y="937"/>
                </a:cxn>
                <a:cxn ang="0">
                  <a:pos x="1053" y="1014"/>
                </a:cxn>
                <a:cxn ang="0">
                  <a:pos x="1076" y="1095"/>
                </a:cxn>
                <a:cxn ang="0">
                  <a:pos x="1095" y="1179"/>
                </a:cxn>
                <a:cxn ang="0">
                  <a:pos x="1110" y="1266"/>
                </a:cxn>
                <a:cxn ang="0">
                  <a:pos x="1122" y="1355"/>
                </a:cxn>
                <a:cxn ang="0">
                  <a:pos x="1130" y="1445"/>
                </a:cxn>
                <a:cxn ang="0">
                  <a:pos x="1134" y="1536"/>
                </a:cxn>
                <a:cxn ang="0">
                  <a:pos x="1134" y="1625"/>
                </a:cxn>
                <a:cxn ang="0">
                  <a:pos x="1131" y="1715"/>
                </a:cxn>
                <a:cxn ang="0">
                  <a:pos x="1123" y="1801"/>
                </a:cxn>
                <a:cxn ang="0">
                  <a:pos x="1111" y="1886"/>
                </a:cxn>
                <a:cxn ang="0">
                  <a:pos x="1096" y="1966"/>
                </a:cxn>
                <a:cxn ang="0">
                  <a:pos x="1077" y="2043"/>
                </a:cxn>
                <a:cxn ang="0">
                  <a:pos x="1053" y="2115"/>
                </a:cxn>
                <a:cxn ang="0">
                  <a:pos x="1026" y="2180"/>
                </a:cxn>
                <a:cxn ang="0">
                  <a:pos x="918" y="2126"/>
                </a:cxn>
              </a:cxnLst>
              <a:rect l="0" t="0" r="r" b="b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92" name="Freeform 688"/>
            <p:cNvSpPr>
              <a:spLocks/>
            </p:cNvSpPr>
            <p:nvPr/>
          </p:nvSpPr>
          <p:spPr bwMode="auto">
            <a:xfrm>
              <a:off x="3426" y="3144"/>
              <a:ext cx="164" cy="228"/>
            </a:xfrm>
            <a:custGeom>
              <a:avLst/>
              <a:gdLst/>
              <a:ahLst/>
              <a:cxnLst>
                <a:cxn ang="0">
                  <a:pos x="1404" y="4112"/>
                </a:cxn>
                <a:cxn ang="0">
                  <a:pos x="3622" y="3023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2"/>
                </a:cxn>
              </a:cxnLst>
              <a:rect l="0" t="0" r="r" b="b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93" name="Freeform 689"/>
            <p:cNvSpPr>
              <a:spLocks/>
            </p:cNvSpPr>
            <p:nvPr/>
          </p:nvSpPr>
          <p:spPr bwMode="auto">
            <a:xfrm>
              <a:off x="3426" y="3141"/>
              <a:ext cx="164" cy="228"/>
            </a:xfrm>
            <a:custGeom>
              <a:avLst/>
              <a:gdLst/>
              <a:ahLst/>
              <a:cxnLst>
                <a:cxn ang="0">
                  <a:pos x="1404" y="4113"/>
                </a:cxn>
                <a:cxn ang="0">
                  <a:pos x="3622" y="3024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3"/>
                </a:cxn>
              </a:cxnLst>
              <a:rect l="0" t="0" r="r" b="b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94" name="Freeform 690"/>
            <p:cNvSpPr>
              <a:spLocks/>
            </p:cNvSpPr>
            <p:nvPr/>
          </p:nvSpPr>
          <p:spPr bwMode="auto">
            <a:xfrm>
              <a:off x="3432" y="3146"/>
              <a:ext cx="157" cy="218"/>
            </a:xfrm>
            <a:custGeom>
              <a:avLst/>
              <a:gdLst/>
              <a:ahLst/>
              <a:cxnLst>
                <a:cxn ang="0">
                  <a:pos x="1335" y="3913"/>
                </a:cxn>
                <a:cxn ang="0">
                  <a:pos x="3446" y="2878"/>
                </a:cxn>
                <a:cxn ang="0">
                  <a:pos x="2111" y="0"/>
                </a:cxn>
                <a:cxn ang="0">
                  <a:pos x="0" y="942"/>
                </a:cxn>
                <a:cxn ang="0">
                  <a:pos x="1335" y="3913"/>
                </a:cxn>
              </a:cxnLst>
              <a:rect l="0" t="0" r="r" b="b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95" name="Freeform 691"/>
            <p:cNvSpPr>
              <a:spLocks/>
            </p:cNvSpPr>
            <p:nvPr/>
          </p:nvSpPr>
          <p:spPr bwMode="auto">
            <a:xfrm>
              <a:off x="3439" y="3109"/>
              <a:ext cx="19" cy="19"/>
            </a:xfrm>
            <a:custGeom>
              <a:avLst/>
              <a:gdLst/>
              <a:ahLst/>
              <a:cxnLst>
                <a:cxn ang="0">
                  <a:pos x="431" y="186"/>
                </a:cxn>
                <a:cxn ang="0">
                  <a:pos x="79" y="343"/>
                </a:cxn>
                <a:cxn ang="0">
                  <a:pos x="0" y="157"/>
                </a:cxn>
                <a:cxn ang="0">
                  <a:pos x="352" y="0"/>
                </a:cxn>
                <a:cxn ang="0">
                  <a:pos x="431" y="186"/>
                </a:cxn>
              </a:cxnLst>
              <a:rect l="0" t="0" r="r" b="b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96" name="Freeform 692"/>
            <p:cNvSpPr>
              <a:spLocks/>
            </p:cNvSpPr>
            <p:nvPr/>
          </p:nvSpPr>
          <p:spPr bwMode="auto">
            <a:xfrm>
              <a:off x="3442" y="3112"/>
              <a:ext cx="16" cy="15"/>
            </a:xfrm>
            <a:custGeom>
              <a:avLst/>
              <a:gdLst/>
              <a:ahLst/>
              <a:cxnLst>
                <a:cxn ang="0">
                  <a:pos x="347" y="126"/>
                </a:cxn>
                <a:cxn ang="0">
                  <a:pos x="53" y="257"/>
                </a:cxn>
                <a:cxn ang="0">
                  <a:pos x="0" y="132"/>
                </a:cxn>
                <a:cxn ang="0">
                  <a:pos x="294" y="0"/>
                </a:cxn>
                <a:cxn ang="0">
                  <a:pos x="347" y="126"/>
                </a:cxn>
              </a:cxnLst>
              <a:rect l="0" t="0" r="r" b="b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97" name="Freeform 693"/>
            <p:cNvSpPr>
              <a:spLocks/>
            </p:cNvSpPr>
            <p:nvPr/>
          </p:nvSpPr>
          <p:spPr bwMode="auto">
            <a:xfrm>
              <a:off x="3447" y="3110"/>
              <a:ext cx="10" cy="13"/>
            </a:xfrm>
            <a:custGeom>
              <a:avLst/>
              <a:gdLst/>
              <a:ahLst/>
              <a:cxnLst>
                <a:cxn ang="0">
                  <a:pos x="5" y="73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3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4" y="232"/>
                </a:cxn>
                <a:cxn ang="0">
                  <a:pos x="60" y="228"/>
                </a:cxn>
                <a:cxn ang="0">
                  <a:pos x="56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5" y="73"/>
                </a:cxn>
              </a:cxnLst>
              <a:rect l="0" t="0" r="r" b="b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98" name="Freeform 694"/>
            <p:cNvSpPr>
              <a:spLocks/>
            </p:cNvSpPr>
            <p:nvPr/>
          </p:nvSpPr>
          <p:spPr bwMode="auto">
            <a:xfrm>
              <a:off x="3447" y="311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2" y="0"/>
                </a:cxn>
                <a:cxn ang="0">
                  <a:pos x="146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4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399" name="Freeform 695"/>
            <p:cNvSpPr>
              <a:spLocks/>
            </p:cNvSpPr>
            <p:nvPr/>
          </p:nvSpPr>
          <p:spPr bwMode="auto">
            <a:xfrm>
              <a:off x="3450" y="311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7"/>
                </a:cxn>
                <a:cxn ang="0">
                  <a:pos x="118" y="85"/>
                </a:cxn>
                <a:cxn ang="0">
                  <a:pos x="118" y="95"/>
                </a:cxn>
                <a:cxn ang="0">
                  <a:pos x="116" y="103"/>
                </a:cxn>
                <a:cxn ang="0">
                  <a:pos x="112" y="108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7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7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3" y="1"/>
                </a:cxn>
                <a:cxn ang="0">
                  <a:pos x="88" y="6"/>
                </a:cxn>
              </a:cxnLst>
              <a:rect l="0" t="0" r="r" b="b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00" name="Freeform 696"/>
            <p:cNvSpPr>
              <a:spLocks/>
            </p:cNvSpPr>
            <p:nvPr/>
          </p:nvSpPr>
          <p:spPr bwMode="auto">
            <a:xfrm>
              <a:off x="3463" y="3099"/>
              <a:ext cx="13" cy="16"/>
            </a:xfrm>
            <a:custGeom>
              <a:avLst/>
              <a:gdLst/>
              <a:ahLst/>
              <a:cxnLst>
                <a:cxn ang="0">
                  <a:pos x="287" y="186"/>
                </a:cxn>
                <a:cxn ang="0">
                  <a:pos x="78" y="280"/>
                </a:cxn>
                <a:cxn ang="0">
                  <a:pos x="0" y="93"/>
                </a:cxn>
                <a:cxn ang="0">
                  <a:pos x="210" y="0"/>
                </a:cxn>
                <a:cxn ang="0">
                  <a:pos x="287" y="186"/>
                </a:cxn>
              </a:cxnLst>
              <a:rect l="0" t="0" r="r" b="b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01" name="Freeform 697"/>
            <p:cNvSpPr>
              <a:spLocks/>
            </p:cNvSpPr>
            <p:nvPr/>
          </p:nvSpPr>
          <p:spPr bwMode="auto">
            <a:xfrm>
              <a:off x="3465" y="3102"/>
              <a:ext cx="11" cy="12"/>
            </a:xfrm>
            <a:custGeom>
              <a:avLst/>
              <a:gdLst/>
              <a:ahLst/>
              <a:cxnLst>
                <a:cxn ang="0">
                  <a:pos x="227" y="125"/>
                </a:cxn>
                <a:cxn ang="0">
                  <a:pos x="53" y="203"/>
                </a:cxn>
                <a:cxn ang="0">
                  <a:pos x="0" y="78"/>
                </a:cxn>
                <a:cxn ang="0">
                  <a:pos x="175" y="0"/>
                </a:cxn>
                <a:cxn ang="0">
                  <a:pos x="227" y="125"/>
                </a:cxn>
              </a:cxnLst>
              <a:rect l="0" t="0" r="r" b="b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02" name="Freeform 698"/>
            <p:cNvSpPr>
              <a:spLocks/>
            </p:cNvSpPr>
            <p:nvPr/>
          </p:nvSpPr>
          <p:spPr bwMode="auto">
            <a:xfrm>
              <a:off x="3465" y="3100"/>
              <a:ext cx="10" cy="13"/>
            </a:xfrm>
            <a:custGeom>
              <a:avLst/>
              <a:gdLst/>
              <a:ahLst/>
              <a:cxnLst>
                <a:cxn ang="0">
                  <a:pos x="4" y="72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2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3" y="232"/>
                </a:cxn>
                <a:cxn ang="0">
                  <a:pos x="59" y="227"/>
                </a:cxn>
                <a:cxn ang="0">
                  <a:pos x="55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4" y="72"/>
                </a:cxn>
              </a:cxnLst>
              <a:rect l="0" t="0" r="r" b="b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03" name="Freeform 699"/>
            <p:cNvSpPr>
              <a:spLocks/>
            </p:cNvSpPr>
            <p:nvPr/>
          </p:nvSpPr>
          <p:spPr bwMode="auto">
            <a:xfrm>
              <a:off x="3465" y="310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1" y="0"/>
                </a:cxn>
                <a:cxn ang="0">
                  <a:pos x="145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3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04" name="Freeform 700"/>
            <p:cNvSpPr>
              <a:spLocks/>
            </p:cNvSpPr>
            <p:nvPr/>
          </p:nvSpPr>
          <p:spPr bwMode="auto">
            <a:xfrm>
              <a:off x="3468" y="310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8"/>
                </a:cxn>
                <a:cxn ang="0">
                  <a:pos x="118" y="86"/>
                </a:cxn>
                <a:cxn ang="0">
                  <a:pos x="119" y="95"/>
                </a:cxn>
                <a:cxn ang="0">
                  <a:pos x="117" y="103"/>
                </a:cxn>
                <a:cxn ang="0">
                  <a:pos x="112" y="109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8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2" y="1"/>
                </a:cxn>
                <a:cxn ang="0">
                  <a:pos x="88" y="6"/>
                </a:cxn>
              </a:cxnLst>
              <a:rect l="0" t="0" r="r" b="b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05" name="Freeform 701"/>
            <p:cNvSpPr>
              <a:spLocks/>
            </p:cNvSpPr>
            <p:nvPr/>
          </p:nvSpPr>
          <p:spPr bwMode="auto">
            <a:xfrm>
              <a:off x="3488" y="3092"/>
              <a:ext cx="4" cy="6"/>
            </a:xfrm>
            <a:custGeom>
              <a:avLst/>
              <a:gdLst/>
              <a:ahLst/>
              <a:cxnLst>
                <a:cxn ang="0">
                  <a:pos x="50" y="104"/>
                </a:cxn>
                <a:cxn ang="0">
                  <a:pos x="40" y="103"/>
                </a:cxn>
                <a:cxn ang="0">
                  <a:pos x="31" y="99"/>
                </a:cxn>
                <a:cxn ang="0">
                  <a:pos x="23" y="95"/>
                </a:cxn>
                <a:cxn ang="0">
                  <a:pos x="15" y="89"/>
                </a:cxn>
                <a:cxn ang="0">
                  <a:pos x="8" y="80"/>
                </a:cxn>
                <a:cxn ang="0">
                  <a:pos x="4" y="72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1" y="41"/>
                </a:cxn>
                <a:cxn ang="0">
                  <a:pos x="4" y="32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70" y="5"/>
                </a:cxn>
                <a:cxn ang="0">
                  <a:pos x="78" y="9"/>
                </a:cxn>
                <a:cxn ang="0">
                  <a:pos x="86" y="15"/>
                </a:cxn>
                <a:cxn ang="0">
                  <a:pos x="92" y="23"/>
                </a:cxn>
                <a:cxn ang="0">
                  <a:pos x="96" y="32"/>
                </a:cxn>
                <a:cxn ang="0">
                  <a:pos x="99" y="41"/>
                </a:cxn>
                <a:cxn ang="0">
                  <a:pos x="100" y="52"/>
                </a:cxn>
                <a:cxn ang="0">
                  <a:pos x="99" y="62"/>
                </a:cxn>
                <a:cxn ang="0">
                  <a:pos x="96" y="72"/>
                </a:cxn>
                <a:cxn ang="0">
                  <a:pos x="92" y="80"/>
                </a:cxn>
                <a:cxn ang="0">
                  <a:pos x="86" y="89"/>
                </a:cxn>
                <a:cxn ang="0">
                  <a:pos x="78" y="95"/>
                </a:cxn>
                <a:cxn ang="0">
                  <a:pos x="70" y="99"/>
                </a:cxn>
                <a:cxn ang="0">
                  <a:pos x="60" y="103"/>
                </a:cxn>
                <a:cxn ang="0">
                  <a:pos x="50" y="104"/>
                </a:cxn>
              </a:cxnLst>
              <a:rect l="0" t="0" r="r" b="b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06" name="Freeform 702"/>
            <p:cNvSpPr>
              <a:spLocks/>
            </p:cNvSpPr>
            <p:nvPr/>
          </p:nvSpPr>
          <p:spPr bwMode="auto">
            <a:xfrm>
              <a:off x="3419" y="3131"/>
              <a:ext cx="5" cy="5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39" y="102"/>
                </a:cxn>
                <a:cxn ang="0">
                  <a:pos x="30" y="99"/>
                </a:cxn>
                <a:cxn ang="0">
                  <a:pos x="22" y="95"/>
                </a:cxn>
                <a:cxn ang="0">
                  <a:pos x="14" y="88"/>
                </a:cxn>
                <a:cxn ang="0">
                  <a:pos x="8" y="80"/>
                </a:cxn>
                <a:cxn ang="0">
                  <a:pos x="4" y="71"/>
                </a:cxn>
                <a:cxn ang="0">
                  <a:pos x="1" y="62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4" y="31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8"/>
                </a:cxn>
                <a:cxn ang="0">
                  <a:pos x="30" y="4"/>
                </a:cxn>
                <a:cxn ang="0">
                  <a:pos x="39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9" y="4"/>
                </a:cxn>
                <a:cxn ang="0">
                  <a:pos x="77" y="8"/>
                </a:cxn>
                <a:cxn ang="0">
                  <a:pos x="85" y="15"/>
                </a:cxn>
                <a:cxn ang="0">
                  <a:pos x="91" y="23"/>
                </a:cxn>
                <a:cxn ang="0">
                  <a:pos x="96" y="31"/>
                </a:cxn>
                <a:cxn ang="0">
                  <a:pos x="99" y="41"/>
                </a:cxn>
                <a:cxn ang="0">
                  <a:pos x="100" y="51"/>
                </a:cxn>
                <a:cxn ang="0">
                  <a:pos x="99" y="62"/>
                </a:cxn>
                <a:cxn ang="0">
                  <a:pos x="96" y="71"/>
                </a:cxn>
                <a:cxn ang="0">
                  <a:pos x="91" y="80"/>
                </a:cxn>
                <a:cxn ang="0">
                  <a:pos x="85" y="88"/>
                </a:cxn>
                <a:cxn ang="0">
                  <a:pos x="77" y="95"/>
                </a:cxn>
                <a:cxn ang="0">
                  <a:pos x="69" y="99"/>
                </a:cxn>
                <a:cxn ang="0">
                  <a:pos x="60" y="102"/>
                </a:cxn>
                <a:cxn ang="0">
                  <a:pos x="50" y="103"/>
                </a:cxn>
              </a:cxnLst>
              <a:rect l="0" t="0" r="r" b="b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07" name="Freeform 703"/>
            <p:cNvSpPr>
              <a:spLocks/>
            </p:cNvSpPr>
            <p:nvPr/>
          </p:nvSpPr>
          <p:spPr bwMode="auto">
            <a:xfrm>
              <a:off x="3490" y="3094"/>
              <a:ext cx="2" cy="3"/>
            </a:xfrm>
            <a:custGeom>
              <a:avLst/>
              <a:gdLst/>
              <a:ahLst/>
              <a:cxnLst>
                <a:cxn ang="0">
                  <a:pos x="28" y="57"/>
                </a:cxn>
                <a:cxn ang="0">
                  <a:pos x="16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7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9"/>
                </a:cxn>
                <a:cxn ang="0">
                  <a:pos x="39" y="55"/>
                </a:cxn>
                <a:cxn ang="0">
                  <a:pos x="28" y="57"/>
                </a:cxn>
              </a:cxnLst>
              <a:rect l="0" t="0" r="r" b="b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08" name="Freeform 704"/>
            <p:cNvSpPr>
              <a:spLocks/>
            </p:cNvSpPr>
            <p:nvPr/>
          </p:nvSpPr>
          <p:spPr bwMode="auto">
            <a:xfrm>
              <a:off x="3421" y="3133"/>
              <a:ext cx="2" cy="3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17" y="54"/>
                </a:cxn>
                <a:cxn ang="0">
                  <a:pos x="9" y="48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6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8"/>
                </a:cxn>
                <a:cxn ang="0">
                  <a:pos x="39" y="54"/>
                </a:cxn>
                <a:cxn ang="0">
                  <a:pos x="28" y="56"/>
                </a:cxn>
              </a:cxnLst>
              <a:rect l="0" t="0" r="r" b="b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09" name="Freeform 705"/>
            <p:cNvSpPr>
              <a:spLocks/>
            </p:cNvSpPr>
            <p:nvPr/>
          </p:nvSpPr>
          <p:spPr bwMode="auto">
            <a:xfrm>
              <a:off x="3433" y="3076"/>
              <a:ext cx="29" cy="29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0" y="222"/>
                </a:cxn>
                <a:cxn ang="0">
                  <a:pos x="125" y="522"/>
                </a:cxn>
                <a:cxn ang="0">
                  <a:pos x="624" y="301"/>
                </a:cxn>
                <a:cxn ang="0">
                  <a:pos x="498" y="0"/>
                </a:cxn>
              </a:cxnLst>
              <a:rect l="0" t="0" r="r" b="b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10" name="Freeform 706"/>
            <p:cNvSpPr>
              <a:spLocks/>
            </p:cNvSpPr>
            <p:nvPr/>
          </p:nvSpPr>
          <p:spPr bwMode="auto">
            <a:xfrm>
              <a:off x="3434" y="3077"/>
              <a:ext cx="27" cy="2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211"/>
                </a:cxn>
                <a:cxn ang="0">
                  <a:pos x="114" y="484"/>
                </a:cxn>
                <a:cxn ang="0">
                  <a:pos x="589" y="273"/>
                </a:cxn>
                <a:cxn ang="0">
                  <a:pos x="474" y="0"/>
                </a:cxn>
              </a:cxnLst>
              <a:rect l="0" t="0" r="r" b="b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11" name="Freeform 707"/>
            <p:cNvSpPr>
              <a:spLocks/>
            </p:cNvSpPr>
            <p:nvPr/>
          </p:nvSpPr>
          <p:spPr bwMode="auto">
            <a:xfrm>
              <a:off x="3434" y="3078"/>
              <a:ext cx="27" cy="2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0" y="211"/>
                </a:cxn>
                <a:cxn ang="0">
                  <a:pos x="108" y="471"/>
                </a:cxn>
                <a:cxn ang="0">
                  <a:pos x="583" y="260"/>
                </a:cxn>
                <a:cxn ang="0">
                  <a:pos x="473" y="0"/>
                </a:cxn>
              </a:cxnLst>
              <a:rect l="0" t="0" r="r" b="b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12" name="Freeform 708"/>
            <p:cNvSpPr>
              <a:spLocks/>
            </p:cNvSpPr>
            <p:nvPr/>
          </p:nvSpPr>
          <p:spPr bwMode="auto">
            <a:xfrm>
              <a:off x="3447" y="3082"/>
              <a:ext cx="10" cy="13"/>
            </a:xfrm>
            <a:custGeom>
              <a:avLst/>
              <a:gdLst/>
              <a:ahLst/>
              <a:cxnLst>
                <a:cxn ang="0">
                  <a:pos x="159" y="223"/>
                </a:cxn>
                <a:cxn ang="0">
                  <a:pos x="137" y="231"/>
                </a:cxn>
                <a:cxn ang="0">
                  <a:pos x="115" y="234"/>
                </a:cxn>
                <a:cxn ang="0">
                  <a:pos x="93" y="232"/>
                </a:cxn>
                <a:cxn ang="0">
                  <a:pos x="73" y="225"/>
                </a:cxn>
                <a:cxn ang="0">
                  <a:pos x="54" y="215"/>
                </a:cxn>
                <a:cxn ang="0">
                  <a:pos x="36" y="201"/>
                </a:cxn>
                <a:cxn ang="0">
                  <a:pos x="22" y="184"/>
                </a:cxn>
                <a:cxn ang="0">
                  <a:pos x="11" y="163"/>
                </a:cxn>
                <a:cxn ang="0">
                  <a:pos x="4" y="141"/>
                </a:cxn>
                <a:cxn ang="0">
                  <a:pos x="0" y="118"/>
                </a:cxn>
                <a:cxn ang="0">
                  <a:pos x="3" y="96"/>
                </a:cxn>
                <a:cxn ang="0">
                  <a:pos x="9" y="74"/>
                </a:cxn>
                <a:cxn ang="0">
                  <a:pos x="19" y="55"/>
                </a:cxn>
                <a:cxn ang="0">
                  <a:pos x="32" y="37"/>
                </a:cxn>
                <a:cxn ang="0">
                  <a:pos x="48" y="22"/>
                </a:cxn>
                <a:cxn ang="0">
                  <a:pos x="69" y="10"/>
                </a:cxn>
                <a:cxn ang="0">
                  <a:pos x="90" y="3"/>
                </a:cxn>
                <a:cxn ang="0">
                  <a:pos x="113" y="0"/>
                </a:cxn>
                <a:cxn ang="0">
                  <a:pos x="134" y="2"/>
                </a:cxn>
                <a:cxn ang="0">
                  <a:pos x="156" y="8"/>
                </a:cxn>
                <a:cxn ang="0">
                  <a:pos x="174" y="19"/>
                </a:cxn>
                <a:cxn ang="0">
                  <a:pos x="191" y="32"/>
                </a:cxn>
                <a:cxn ang="0">
                  <a:pos x="206" y="49"/>
                </a:cxn>
                <a:cxn ang="0">
                  <a:pos x="217" y="70"/>
                </a:cxn>
                <a:cxn ang="0">
                  <a:pos x="224" y="93"/>
                </a:cxn>
                <a:cxn ang="0">
                  <a:pos x="227" y="116"/>
                </a:cxn>
                <a:cxn ang="0">
                  <a:pos x="225" y="138"/>
                </a:cxn>
                <a:cxn ang="0">
                  <a:pos x="219" y="159"/>
                </a:cxn>
                <a:cxn ang="0">
                  <a:pos x="209" y="179"/>
                </a:cxn>
                <a:cxn ang="0">
                  <a:pos x="195" y="197"/>
                </a:cxn>
                <a:cxn ang="0">
                  <a:pos x="179" y="212"/>
                </a:cxn>
                <a:cxn ang="0">
                  <a:pos x="159" y="223"/>
                </a:cxn>
              </a:cxnLst>
              <a:rect l="0" t="0" r="r" b="b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13" name="Freeform 709"/>
            <p:cNvSpPr>
              <a:spLocks/>
            </p:cNvSpPr>
            <p:nvPr/>
          </p:nvSpPr>
          <p:spPr bwMode="auto">
            <a:xfrm>
              <a:off x="3447" y="3082"/>
              <a:ext cx="10" cy="12"/>
            </a:xfrm>
            <a:custGeom>
              <a:avLst/>
              <a:gdLst/>
              <a:ahLst/>
              <a:cxnLst>
                <a:cxn ang="0">
                  <a:pos x="146" y="206"/>
                </a:cxn>
                <a:cxn ang="0">
                  <a:pos x="125" y="212"/>
                </a:cxn>
                <a:cxn ang="0">
                  <a:pos x="105" y="214"/>
                </a:cxn>
                <a:cxn ang="0">
                  <a:pos x="84" y="212"/>
                </a:cxn>
                <a:cxn ang="0">
                  <a:pos x="66" y="206"/>
                </a:cxn>
                <a:cxn ang="0">
                  <a:pos x="48" y="196"/>
                </a:cxn>
                <a:cxn ang="0">
                  <a:pos x="31" y="183"/>
                </a:cxn>
                <a:cxn ang="0">
                  <a:pos x="18" y="168"/>
                </a:cxn>
                <a:cxn ang="0">
                  <a:pos x="8" y="149"/>
                </a:cxn>
                <a:cxn ang="0">
                  <a:pos x="2" y="129"/>
                </a:cxn>
                <a:cxn ang="0">
                  <a:pos x="0" y="108"/>
                </a:cxn>
                <a:cxn ang="0">
                  <a:pos x="2" y="86"/>
                </a:cxn>
                <a:cxn ang="0">
                  <a:pos x="8" y="67"/>
                </a:cxn>
                <a:cxn ang="0">
                  <a:pos x="17" y="49"/>
                </a:cxn>
                <a:cxn ang="0">
                  <a:pos x="29" y="33"/>
                </a:cxn>
                <a:cxn ang="0">
                  <a:pos x="45" y="19"/>
                </a:cxn>
                <a:cxn ang="0">
                  <a:pos x="63" y="8"/>
                </a:cxn>
                <a:cxn ang="0">
                  <a:pos x="83" y="2"/>
                </a:cxn>
                <a:cxn ang="0">
                  <a:pos x="104" y="0"/>
                </a:cxn>
                <a:cxn ang="0">
                  <a:pos x="123" y="2"/>
                </a:cxn>
                <a:cxn ang="0">
                  <a:pos x="142" y="7"/>
                </a:cxn>
                <a:cxn ang="0">
                  <a:pos x="161" y="17"/>
                </a:cxn>
                <a:cxn ang="0">
                  <a:pos x="176" y="30"/>
                </a:cxn>
                <a:cxn ang="0">
                  <a:pos x="189" y="45"/>
                </a:cxn>
                <a:cxn ang="0">
                  <a:pos x="200" y="63"/>
                </a:cxn>
                <a:cxn ang="0">
                  <a:pos x="206" y="84"/>
                </a:cxn>
                <a:cxn ang="0">
                  <a:pos x="208" y="105"/>
                </a:cxn>
                <a:cxn ang="0">
                  <a:pos x="206" y="127"/>
                </a:cxn>
                <a:cxn ang="0">
                  <a:pos x="201" y="147"/>
                </a:cxn>
                <a:cxn ang="0">
                  <a:pos x="191" y="164"/>
                </a:cxn>
                <a:cxn ang="0">
                  <a:pos x="179" y="181"/>
                </a:cxn>
                <a:cxn ang="0">
                  <a:pos x="164" y="195"/>
                </a:cxn>
                <a:cxn ang="0">
                  <a:pos x="146" y="206"/>
                </a:cxn>
              </a:cxnLst>
              <a:rect l="0" t="0" r="r" b="b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14" name="Freeform 710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31" y="187"/>
                </a:cxn>
                <a:cxn ang="0">
                  <a:pos x="113" y="193"/>
                </a:cxn>
                <a:cxn ang="0">
                  <a:pos x="95" y="194"/>
                </a:cxn>
                <a:cxn ang="0">
                  <a:pos x="76" y="192"/>
                </a:cxn>
                <a:cxn ang="0">
                  <a:pos x="59" y="187"/>
                </a:cxn>
                <a:cxn ang="0">
                  <a:pos x="44" y="178"/>
                </a:cxn>
                <a:cxn ang="0">
                  <a:pos x="29" y="167"/>
                </a:cxn>
                <a:cxn ang="0">
                  <a:pos x="17" y="152"/>
                </a:cxn>
                <a:cxn ang="0">
                  <a:pos x="8" y="135"/>
                </a:cxn>
                <a:cxn ang="0">
                  <a:pos x="2" y="116"/>
                </a:cxn>
                <a:cxn ang="0">
                  <a:pos x="0" y="97"/>
                </a:cxn>
                <a:cxn ang="0">
                  <a:pos x="2" y="79"/>
                </a:cxn>
                <a:cxn ang="0">
                  <a:pos x="7" y="61"/>
                </a:cxn>
                <a:cxn ang="0">
                  <a:pos x="15" y="45"/>
                </a:cxn>
                <a:cxn ang="0">
                  <a:pos x="26" y="30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5" y="1"/>
                </a:cxn>
                <a:cxn ang="0">
                  <a:pos x="95" y="0"/>
                </a:cxn>
                <a:cxn ang="0">
                  <a:pos x="112" y="1"/>
                </a:cxn>
                <a:cxn ang="0">
                  <a:pos x="130" y="7"/>
                </a:cxn>
                <a:cxn ang="0">
                  <a:pos x="146" y="15"/>
                </a:cxn>
                <a:cxn ang="0">
                  <a:pos x="160" y="27"/>
                </a:cxn>
                <a:cxn ang="0">
                  <a:pos x="172" y="41"/>
                </a:cxn>
                <a:cxn ang="0">
                  <a:pos x="181" y="58"/>
                </a:cxn>
                <a:cxn ang="0">
                  <a:pos x="187" y="77"/>
                </a:cxn>
                <a:cxn ang="0">
                  <a:pos x="189" y="96"/>
                </a:cxn>
                <a:cxn ang="0">
                  <a:pos x="188" y="114"/>
                </a:cxn>
                <a:cxn ang="0">
                  <a:pos x="182" y="132"/>
                </a:cxn>
                <a:cxn ang="0">
                  <a:pos x="174" y="149"/>
                </a:cxn>
                <a:cxn ang="0">
                  <a:pos x="163" y="165"/>
                </a:cxn>
                <a:cxn ang="0">
                  <a:pos x="149" y="177"/>
                </a:cxn>
                <a:cxn ang="0">
                  <a:pos x="131" y="187"/>
                </a:cxn>
              </a:cxnLst>
              <a:rect l="0" t="0" r="r" b="b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15" name="Freeform 711"/>
            <p:cNvSpPr>
              <a:spLocks/>
            </p:cNvSpPr>
            <p:nvPr/>
          </p:nvSpPr>
          <p:spPr bwMode="auto">
            <a:xfrm>
              <a:off x="3448" y="3083"/>
              <a:ext cx="8" cy="10"/>
            </a:xfrm>
            <a:custGeom>
              <a:avLst/>
              <a:gdLst/>
              <a:ahLst/>
              <a:cxnLst>
                <a:cxn ang="0">
                  <a:pos x="120" y="170"/>
                </a:cxn>
                <a:cxn ang="0">
                  <a:pos x="104" y="175"/>
                </a:cxn>
                <a:cxn ang="0">
                  <a:pos x="87" y="177"/>
                </a:cxn>
                <a:cxn ang="0">
                  <a:pos x="70" y="176"/>
                </a:cxn>
                <a:cxn ang="0">
                  <a:pos x="54" y="171"/>
                </a:cxn>
                <a:cxn ang="0">
                  <a:pos x="40" y="163"/>
                </a:cxn>
                <a:cxn ang="0">
                  <a:pos x="27" y="152"/>
                </a:cxn>
                <a:cxn ang="0">
                  <a:pos x="15" y="139"/>
                </a:cxn>
                <a:cxn ang="0">
                  <a:pos x="7" y="124"/>
                </a:cxn>
                <a:cxn ang="0">
                  <a:pos x="2" y="107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7" y="56"/>
                </a:cxn>
                <a:cxn ang="0">
                  <a:pos x="14" y="41"/>
                </a:cxn>
                <a:cxn ang="0">
                  <a:pos x="25" y="28"/>
                </a:cxn>
                <a:cxn ang="0">
                  <a:pos x="37" y="16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7" y="7"/>
                </a:cxn>
                <a:cxn ang="0">
                  <a:pos x="132" y="15"/>
                </a:cxn>
                <a:cxn ang="0">
                  <a:pos x="145" y="25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5"/>
                </a:cxn>
                <a:cxn ang="0">
                  <a:pos x="165" y="121"/>
                </a:cxn>
                <a:cxn ang="0">
                  <a:pos x="158" y="136"/>
                </a:cxn>
                <a:cxn ang="0">
                  <a:pos x="148" y="150"/>
                </a:cxn>
                <a:cxn ang="0">
                  <a:pos x="136" y="162"/>
                </a:cxn>
                <a:cxn ang="0">
                  <a:pos x="120" y="170"/>
                </a:cxn>
              </a:cxnLst>
              <a:rect l="0" t="0" r="r" b="b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16" name="Freeform 712"/>
            <p:cNvSpPr>
              <a:spLocks/>
            </p:cNvSpPr>
            <p:nvPr/>
          </p:nvSpPr>
          <p:spPr bwMode="auto">
            <a:xfrm>
              <a:off x="3449" y="3083"/>
              <a:ext cx="7" cy="9"/>
            </a:xfrm>
            <a:custGeom>
              <a:avLst/>
              <a:gdLst/>
              <a:ahLst/>
              <a:cxnLst>
                <a:cxn ang="0">
                  <a:pos x="106" y="149"/>
                </a:cxn>
                <a:cxn ang="0">
                  <a:pos x="92" y="155"/>
                </a:cxn>
                <a:cxn ang="0">
                  <a:pos x="77" y="156"/>
                </a:cxn>
                <a:cxn ang="0">
                  <a:pos x="63" y="155"/>
                </a:cxn>
                <a:cxn ang="0">
                  <a:pos x="48" y="150"/>
                </a:cxn>
                <a:cxn ang="0">
                  <a:pos x="35" y="143"/>
                </a:cxn>
                <a:cxn ang="0">
                  <a:pos x="24" y="133"/>
                </a:cxn>
                <a:cxn ang="0">
                  <a:pos x="14" y="122"/>
                </a:cxn>
                <a:cxn ang="0">
                  <a:pos x="6" y="108"/>
                </a:cxn>
                <a:cxn ang="0">
                  <a:pos x="2" y="93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9"/>
                </a:cxn>
                <a:cxn ang="0">
                  <a:pos x="13" y="35"/>
                </a:cxn>
                <a:cxn ang="0">
                  <a:pos x="22" y="24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0" y="1"/>
                </a:cxn>
                <a:cxn ang="0">
                  <a:pos x="76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8" y="11"/>
                </a:cxn>
                <a:cxn ang="0">
                  <a:pos x="129" y="21"/>
                </a:cxn>
                <a:cxn ang="0">
                  <a:pos x="139" y="32"/>
                </a:cxn>
                <a:cxn ang="0">
                  <a:pos x="146" y="46"/>
                </a:cxn>
                <a:cxn ang="0">
                  <a:pos x="150" y="61"/>
                </a:cxn>
                <a:cxn ang="0">
                  <a:pos x="152" y="77"/>
                </a:cxn>
                <a:cxn ang="0">
                  <a:pos x="151" y="91"/>
                </a:cxn>
                <a:cxn ang="0">
                  <a:pos x="147" y="106"/>
                </a:cxn>
                <a:cxn ang="0">
                  <a:pos x="140" y="120"/>
                </a:cxn>
                <a:cxn ang="0">
                  <a:pos x="131" y="131"/>
                </a:cxn>
                <a:cxn ang="0">
                  <a:pos x="120" y="142"/>
                </a:cxn>
                <a:cxn ang="0">
                  <a:pos x="106" y="149"/>
                </a:cxn>
              </a:cxnLst>
              <a:rect l="0" t="0" r="r" b="b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17" name="Freeform 713"/>
            <p:cNvSpPr>
              <a:spLocks/>
            </p:cNvSpPr>
            <p:nvPr/>
          </p:nvSpPr>
          <p:spPr bwMode="auto">
            <a:xfrm>
              <a:off x="3449" y="3083"/>
              <a:ext cx="6" cy="8"/>
            </a:xfrm>
            <a:custGeom>
              <a:avLst/>
              <a:gdLst/>
              <a:ahLst/>
              <a:cxnLst>
                <a:cxn ang="0">
                  <a:pos x="93" y="134"/>
                </a:cxn>
                <a:cxn ang="0">
                  <a:pos x="80" y="138"/>
                </a:cxn>
                <a:cxn ang="0">
                  <a:pos x="68" y="139"/>
                </a:cxn>
                <a:cxn ang="0">
                  <a:pos x="55" y="138"/>
                </a:cxn>
                <a:cxn ang="0">
                  <a:pos x="42" y="134"/>
                </a:cxn>
                <a:cxn ang="0">
                  <a:pos x="30" y="127"/>
                </a:cxn>
                <a:cxn ang="0">
                  <a:pos x="20" y="119"/>
                </a:cxn>
                <a:cxn ang="0">
                  <a:pos x="12" y="109"/>
                </a:cxn>
                <a:cxn ang="0">
                  <a:pos x="5" y="97"/>
                </a:cxn>
                <a:cxn ang="0">
                  <a:pos x="1" y="83"/>
                </a:cxn>
                <a:cxn ang="0">
                  <a:pos x="0" y="70"/>
                </a:cxn>
                <a:cxn ang="0">
                  <a:pos x="1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5"/>
                </a:cxn>
                <a:cxn ang="0">
                  <a:pos x="54" y="1"/>
                </a:cxn>
                <a:cxn ang="0">
                  <a:pos x="66" y="0"/>
                </a:cxn>
                <a:cxn ang="0">
                  <a:pos x="79" y="1"/>
                </a:cxn>
                <a:cxn ang="0">
                  <a:pos x="91" y="5"/>
                </a:cxn>
                <a:cxn ang="0">
                  <a:pos x="104" y="11"/>
                </a:cxn>
                <a:cxn ang="0">
                  <a:pos x="114" y="20"/>
                </a:cxn>
                <a:cxn ang="0">
                  <a:pos x="122" y="29"/>
                </a:cxn>
                <a:cxn ang="0">
                  <a:pos x="129" y="42"/>
                </a:cxn>
                <a:cxn ang="0">
                  <a:pos x="133" y="56"/>
                </a:cxn>
                <a:cxn ang="0">
                  <a:pos x="134" y="68"/>
                </a:cxn>
                <a:cxn ang="0">
                  <a:pos x="133" y="82"/>
                </a:cxn>
                <a:cxn ang="0">
                  <a:pos x="129" y="95"/>
                </a:cxn>
                <a:cxn ang="0">
                  <a:pos x="123" y="107"/>
                </a:cxn>
                <a:cxn ang="0">
                  <a:pos x="115" y="118"/>
                </a:cxn>
                <a:cxn ang="0">
                  <a:pos x="106" y="126"/>
                </a:cxn>
                <a:cxn ang="0">
                  <a:pos x="93" y="134"/>
                </a:cxn>
              </a:cxnLst>
              <a:rect l="0" t="0" r="r" b="b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18" name="Freeform 714"/>
            <p:cNvSpPr>
              <a:spLocks/>
            </p:cNvSpPr>
            <p:nvPr/>
          </p:nvSpPr>
          <p:spPr bwMode="auto">
            <a:xfrm>
              <a:off x="3441" y="3093"/>
              <a:ext cx="1" cy="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8" y="31"/>
                </a:cxn>
                <a:cxn ang="0">
                  <a:pos x="14" y="33"/>
                </a:cxn>
                <a:cxn ang="0">
                  <a:pos x="21" y="32"/>
                </a:cxn>
                <a:cxn ang="0">
                  <a:pos x="11" y="0"/>
                </a:cxn>
              </a:cxnLst>
              <a:rect l="0" t="0" r="r" b="b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19" name="Freeform 715"/>
            <p:cNvSpPr>
              <a:spLocks/>
            </p:cNvSpPr>
            <p:nvPr/>
          </p:nvSpPr>
          <p:spPr bwMode="auto">
            <a:xfrm>
              <a:off x="3442" y="3089"/>
              <a:ext cx="3" cy="6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40" y="12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39" y="37"/>
                </a:cxn>
                <a:cxn ang="0">
                  <a:pos x="36" y="43"/>
                </a:cxn>
                <a:cxn ang="0">
                  <a:pos x="30" y="49"/>
                </a:cxn>
                <a:cxn ang="0">
                  <a:pos x="21" y="57"/>
                </a:cxn>
                <a:cxn ang="0">
                  <a:pos x="12" y="61"/>
                </a:cxn>
                <a:cxn ang="0">
                  <a:pos x="0" y="66"/>
                </a:cxn>
                <a:cxn ang="0">
                  <a:pos x="10" y="98"/>
                </a:cxn>
                <a:cxn ang="0">
                  <a:pos x="26" y="92"/>
                </a:cxn>
                <a:cxn ang="0">
                  <a:pos x="39" y="84"/>
                </a:cxn>
                <a:cxn ang="0">
                  <a:pos x="50" y="74"/>
                </a:cxn>
                <a:cxn ang="0">
                  <a:pos x="63" y="64"/>
                </a:cxn>
                <a:cxn ang="0">
                  <a:pos x="70" y="49"/>
                </a:cxn>
                <a:cxn ang="0">
                  <a:pos x="75" y="34"/>
                </a:cxn>
                <a:cxn ang="0">
                  <a:pos x="75" y="18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40" y="12"/>
                </a:cxn>
              </a:cxnLst>
              <a:rect l="0" t="0" r="r" b="b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20" name="Freeform 716"/>
            <p:cNvSpPr>
              <a:spLocks/>
            </p:cNvSpPr>
            <p:nvPr/>
          </p:nvSpPr>
          <p:spPr bwMode="auto">
            <a:xfrm>
              <a:off x="3440" y="3087"/>
              <a:ext cx="5" cy="3"/>
            </a:xfrm>
            <a:custGeom>
              <a:avLst/>
              <a:gdLst/>
              <a:ahLst/>
              <a:cxnLst>
                <a:cxn ang="0">
                  <a:pos x="20" y="43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6" y="35"/>
                </a:cxn>
                <a:cxn ang="0">
                  <a:pos x="45" y="33"/>
                </a:cxn>
                <a:cxn ang="0">
                  <a:pos x="54" y="33"/>
                </a:cxn>
                <a:cxn ang="0">
                  <a:pos x="62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49"/>
                </a:cxn>
                <a:cxn ang="0">
                  <a:pos x="108" y="37"/>
                </a:cxn>
                <a:cxn ang="0">
                  <a:pos x="98" y="22"/>
                </a:cxn>
                <a:cxn ang="0">
                  <a:pos x="87" y="11"/>
                </a:cxn>
                <a:cxn ang="0">
                  <a:pos x="74" y="4"/>
                </a:cxn>
                <a:cxn ang="0">
                  <a:pos x="58" y="0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3" y="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0" y="43"/>
                </a:cxn>
              </a:cxnLst>
              <a:rect l="0" t="0" r="r" b="b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21" name="Freeform 717"/>
            <p:cNvSpPr>
              <a:spLocks/>
            </p:cNvSpPr>
            <p:nvPr/>
          </p:nvSpPr>
          <p:spPr bwMode="auto">
            <a:xfrm>
              <a:off x="3438" y="3088"/>
              <a:ext cx="3" cy="8"/>
            </a:xfrm>
            <a:custGeom>
              <a:avLst/>
              <a:gdLst/>
              <a:ahLst/>
              <a:cxnLst>
                <a:cxn ang="0">
                  <a:pos x="36" y="112"/>
                </a:cxn>
                <a:cxn ang="0">
                  <a:pos x="36" y="112"/>
                </a:cxn>
                <a:cxn ang="0">
                  <a:pos x="33" y="104"/>
                </a:cxn>
                <a:cxn ang="0">
                  <a:pos x="32" y="95"/>
                </a:cxn>
                <a:cxn ang="0">
                  <a:pos x="34" y="83"/>
                </a:cxn>
                <a:cxn ang="0">
                  <a:pos x="38" y="69"/>
                </a:cxn>
                <a:cxn ang="0">
                  <a:pos x="44" y="58"/>
                </a:cxn>
                <a:cxn ang="0">
                  <a:pos x="52" y="44"/>
                </a:cxn>
                <a:cxn ang="0">
                  <a:pos x="60" y="34"/>
                </a:cxn>
                <a:cxn ang="0">
                  <a:pos x="69" y="25"/>
                </a:cxn>
                <a:cxn ang="0">
                  <a:pos x="49" y="0"/>
                </a:cxn>
                <a:cxn ang="0">
                  <a:pos x="37" y="11"/>
                </a:cxn>
                <a:cxn ang="0">
                  <a:pos x="25" y="25"/>
                </a:cxn>
                <a:cxn ang="0">
                  <a:pos x="16" y="41"/>
                </a:cxn>
                <a:cxn ang="0">
                  <a:pos x="8" y="57"/>
                </a:cxn>
                <a:cxn ang="0">
                  <a:pos x="2" y="75"/>
                </a:cxn>
                <a:cxn ang="0">
                  <a:pos x="0" y="92"/>
                </a:cxn>
                <a:cxn ang="0">
                  <a:pos x="1" y="112"/>
                </a:cxn>
                <a:cxn ang="0">
                  <a:pos x="8" y="129"/>
                </a:cxn>
                <a:cxn ang="0">
                  <a:pos x="8" y="129"/>
                </a:cxn>
                <a:cxn ang="0">
                  <a:pos x="36" y="112"/>
                </a:cxn>
              </a:cxnLst>
              <a:rect l="0" t="0" r="r" b="b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22" name="Freeform 718"/>
            <p:cNvSpPr>
              <a:spLocks/>
            </p:cNvSpPr>
            <p:nvPr/>
          </p:nvSpPr>
          <p:spPr bwMode="auto">
            <a:xfrm>
              <a:off x="3438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3" y="43"/>
                </a:cxn>
                <a:cxn ang="0">
                  <a:pos x="72" y="42"/>
                </a:cxn>
                <a:cxn ang="0">
                  <a:pos x="62" y="36"/>
                </a:cxn>
                <a:cxn ang="0">
                  <a:pos x="52" y="30"/>
                </a:cxn>
                <a:cxn ang="0">
                  <a:pos x="43" y="23"/>
                </a:cxn>
                <a:cxn ang="0">
                  <a:pos x="35" y="13"/>
                </a:cxn>
                <a:cxn ang="0">
                  <a:pos x="28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0" y="46"/>
                </a:cxn>
                <a:cxn ang="0">
                  <a:pos x="33" y="57"/>
                </a:cxn>
                <a:cxn ang="0">
                  <a:pos x="48" y="66"/>
                </a:cxn>
                <a:cxn ang="0">
                  <a:pos x="64" y="73"/>
                </a:cxn>
                <a:cxn ang="0">
                  <a:pos x="81" y="76"/>
                </a:cxn>
                <a:cxn ang="0">
                  <a:pos x="98" y="76"/>
                </a:cxn>
                <a:cxn ang="0">
                  <a:pos x="117" y="72"/>
                </a:cxn>
                <a:cxn ang="0">
                  <a:pos x="117" y="72"/>
                </a:cxn>
                <a:cxn ang="0">
                  <a:pos x="107" y="41"/>
                </a:cxn>
              </a:cxnLst>
              <a:rect l="0" t="0" r="r" b="b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23" name="Freeform 719"/>
            <p:cNvSpPr>
              <a:spLocks/>
            </p:cNvSpPr>
            <p:nvPr/>
          </p:nvSpPr>
          <p:spPr bwMode="auto">
            <a:xfrm>
              <a:off x="3443" y="3094"/>
              <a:ext cx="4" cy="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8"/>
                </a:cxn>
                <a:cxn ang="0">
                  <a:pos x="44" y="15"/>
                </a:cxn>
                <a:cxn ang="0">
                  <a:pos x="40" y="24"/>
                </a:cxn>
                <a:cxn ang="0">
                  <a:pos x="35" y="32"/>
                </a:cxn>
                <a:cxn ang="0">
                  <a:pos x="28" y="39"/>
                </a:cxn>
                <a:cxn ang="0">
                  <a:pos x="21" y="46"/>
                </a:cxn>
                <a:cxn ang="0">
                  <a:pos x="11" y="52"/>
                </a:cxn>
                <a:cxn ang="0">
                  <a:pos x="0" y="57"/>
                </a:cxn>
                <a:cxn ang="0">
                  <a:pos x="10" y="88"/>
                </a:cxn>
                <a:cxn ang="0">
                  <a:pos x="25" y="82"/>
                </a:cxn>
                <a:cxn ang="0">
                  <a:pos x="40" y="73"/>
                </a:cxn>
                <a:cxn ang="0">
                  <a:pos x="51" y="64"/>
                </a:cxn>
                <a:cxn ang="0">
                  <a:pos x="61" y="53"/>
                </a:cxn>
                <a:cxn ang="0">
                  <a:pos x="68" y="41"/>
                </a:cxn>
                <a:cxn ang="0">
                  <a:pos x="74" y="28"/>
                </a:cxn>
                <a:cxn ang="0">
                  <a:pos x="78" y="14"/>
                </a:cxn>
                <a:cxn ang="0">
                  <a:pos x="79" y="2"/>
                </a:cxn>
                <a:cxn ang="0">
                  <a:pos x="47" y="0"/>
                </a:cxn>
              </a:cxnLst>
              <a:rect l="0" t="0" r="r" b="b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24" name="Freeform 720"/>
            <p:cNvSpPr>
              <a:spLocks/>
            </p:cNvSpPr>
            <p:nvPr/>
          </p:nvSpPr>
          <p:spPr bwMode="auto">
            <a:xfrm>
              <a:off x="3442" y="3097"/>
              <a:ext cx="2" cy="1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31" y="11"/>
                </a:cxn>
                <a:cxn ang="0">
                  <a:pos x="28" y="6"/>
                </a:cxn>
                <a:cxn ang="0">
                  <a:pos x="23" y="3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6" y="4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32" y="18"/>
                </a:cxn>
              </a:cxnLst>
              <a:rect l="0" t="0" r="r" b="b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25" name="Freeform 721"/>
            <p:cNvSpPr>
              <a:spLocks/>
            </p:cNvSpPr>
            <p:nvPr/>
          </p:nvSpPr>
          <p:spPr bwMode="auto">
            <a:xfrm>
              <a:off x="3442" y="3094"/>
              <a:ext cx="1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9" y="30"/>
                </a:cxn>
                <a:cxn ang="0">
                  <a:pos x="15" y="32"/>
                </a:cxn>
                <a:cxn ang="0">
                  <a:pos x="22" y="31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26" name="Freeform 722"/>
            <p:cNvSpPr>
              <a:spLocks/>
            </p:cNvSpPr>
            <p:nvPr/>
          </p:nvSpPr>
          <p:spPr bwMode="auto">
            <a:xfrm>
              <a:off x="3442" y="3090"/>
              <a:ext cx="4" cy="5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39" y="12"/>
                </a:cxn>
                <a:cxn ang="0">
                  <a:pos x="41" y="22"/>
                </a:cxn>
                <a:cxn ang="0">
                  <a:pos x="41" y="30"/>
                </a:cxn>
                <a:cxn ang="0">
                  <a:pos x="38" y="37"/>
                </a:cxn>
                <a:cxn ang="0">
                  <a:pos x="35" y="43"/>
                </a:cxn>
                <a:cxn ang="0">
                  <a:pos x="28" y="51"/>
                </a:cxn>
                <a:cxn ang="0">
                  <a:pos x="20" y="58"/>
                </a:cxn>
                <a:cxn ang="0">
                  <a:pos x="11" y="62"/>
                </a:cxn>
                <a:cxn ang="0">
                  <a:pos x="0" y="68"/>
                </a:cxn>
                <a:cxn ang="0">
                  <a:pos x="10" y="99"/>
                </a:cxn>
                <a:cxn ang="0">
                  <a:pos x="25" y="94"/>
                </a:cxn>
                <a:cxn ang="0">
                  <a:pos x="38" y="85"/>
                </a:cxn>
                <a:cxn ang="0">
                  <a:pos x="51" y="76"/>
                </a:cxn>
                <a:cxn ang="0">
                  <a:pos x="62" y="64"/>
                </a:cxn>
                <a:cxn ang="0">
                  <a:pos x="69" y="52"/>
                </a:cxn>
                <a:cxn ang="0">
                  <a:pos x="74" y="36"/>
                </a:cxn>
                <a:cxn ang="0">
                  <a:pos x="74" y="18"/>
                </a:cxn>
                <a:cxn ang="0">
                  <a:pos x="70" y="1"/>
                </a:cxn>
                <a:cxn ang="0">
                  <a:pos x="70" y="0"/>
                </a:cxn>
                <a:cxn ang="0">
                  <a:pos x="39" y="13"/>
                </a:cxn>
              </a:cxnLst>
              <a:rect l="0" t="0" r="r" b="b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27" name="Freeform 723"/>
            <p:cNvSpPr>
              <a:spLocks/>
            </p:cNvSpPr>
            <p:nvPr/>
          </p:nvSpPr>
          <p:spPr bwMode="auto">
            <a:xfrm>
              <a:off x="3441" y="3088"/>
              <a:ext cx="5" cy="3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7" y="35"/>
                </a:cxn>
                <a:cxn ang="0">
                  <a:pos x="46" y="34"/>
                </a:cxn>
                <a:cxn ang="0">
                  <a:pos x="54" y="34"/>
                </a:cxn>
                <a:cxn ang="0">
                  <a:pos x="61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50"/>
                </a:cxn>
                <a:cxn ang="0">
                  <a:pos x="108" y="37"/>
                </a:cxn>
                <a:cxn ang="0">
                  <a:pos x="99" y="22"/>
                </a:cxn>
                <a:cxn ang="0">
                  <a:pos x="88" y="12"/>
                </a:cxn>
                <a:cxn ang="0">
                  <a:pos x="73" y="4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26" y="3"/>
                </a:cxn>
                <a:cxn ang="0">
                  <a:pos x="13" y="1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20" y="44"/>
                </a:cxn>
              </a:cxnLst>
              <a:rect l="0" t="0" r="r" b="b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28" name="Freeform 724"/>
            <p:cNvSpPr>
              <a:spLocks/>
            </p:cNvSpPr>
            <p:nvPr/>
          </p:nvSpPr>
          <p:spPr bwMode="auto">
            <a:xfrm>
              <a:off x="3438" y="3089"/>
              <a:ext cx="4" cy="7"/>
            </a:xfrm>
            <a:custGeom>
              <a:avLst/>
              <a:gdLst/>
              <a:ahLst/>
              <a:cxnLst>
                <a:cxn ang="0">
                  <a:pos x="36" y="114"/>
                </a:cxn>
                <a:cxn ang="0">
                  <a:pos x="36" y="114"/>
                </a:cxn>
                <a:cxn ang="0">
                  <a:pos x="34" y="107"/>
                </a:cxn>
                <a:cxn ang="0">
                  <a:pos x="33" y="96"/>
                </a:cxn>
                <a:cxn ang="0">
                  <a:pos x="35" y="83"/>
                </a:cxn>
                <a:cxn ang="0">
                  <a:pos x="38" y="72"/>
                </a:cxn>
                <a:cxn ang="0">
                  <a:pos x="44" y="59"/>
                </a:cxn>
                <a:cxn ang="0">
                  <a:pos x="52" y="46"/>
                </a:cxn>
                <a:cxn ang="0">
                  <a:pos x="60" y="36"/>
                </a:cxn>
                <a:cxn ang="0">
                  <a:pos x="69" y="27"/>
                </a:cxn>
                <a:cxn ang="0">
                  <a:pos x="49" y="0"/>
                </a:cxn>
                <a:cxn ang="0">
                  <a:pos x="36" y="13"/>
                </a:cxn>
                <a:cxn ang="0">
                  <a:pos x="25" y="27"/>
                </a:cxn>
                <a:cxn ang="0">
                  <a:pos x="15" y="42"/>
                </a:cxn>
                <a:cxn ang="0">
                  <a:pos x="7" y="59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1" y="113"/>
                </a:cxn>
                <a:cxn ang="0">
                  <a:pos x="7" y="131"/>
                </a:cxn>
                <a:cxn ang="0">
                  <a:pos x="7" y="131"/>
                </a:cxn>
                <a:cxn ang="0">
                  <a:pos x="36" y="114"/>
                </a:cxn>
              </a:cxnLst>
              <a:rect l="0" t="0" r="r" b="b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29" name="Freeform 725"/>
            <p:cNvSpPr>
              <a:spLocks/>
            </p:cNvSpPr>
            <p:nvPr/>
          </p:nvSpPr>
          <p:spPr bwMode="auto">
            <a:xfrm>
              <a:off x="3439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5" y="43"/>
                </a:cxn>
                <a:cxn ang="0">
                  <a:pos x="75" y="41"/>
                </a:cxn>
                <a:cxn ang="0">
                  <a:pos x="63" y="37"/>
                </a:cxn>
                <a:cxn ang="0">
                  <a:pos x="54" y="29"/>
                </a:cxn>
                <a:cxn ang="0">
                  <a:pos x="44" y="22"/>
                </a:cxn>
                <a:cxn ang="0">
                  <a:pos x="36" y="13"/>
                </a:cxn>
                <a:cxn ang="0">
                  <a:pos x="29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1" y="45"/>
                </a:cxn>
                <a:cxn ang="0">
                  <a:pos x="34" y="57"/>
                </a:cxn>
                <a:cxn ang="0">
                  <a:pos x="49" y="66"/>
                </a:cxn>
                <a:cxn ang="0">
                  <a:pos x="64" y="73"/>
                </a:cxn>
                <a:cxn ang="0">
                  <a:pos x="81" y="77"/>
                </a:cxn>
                <a:cxn ang="0">
                  <a:pos x="98" y="77"/>
                </a:cxn>
                <a:cxn ang="0">
                  <a:pos x="117" y="73"/>
                </a:cxn>
                <a:cxn ang="0">
                  <a:pos x="117" y="73"/>
                </a:cxn>
                <a:cxn ang="0">
                  <a:pos x="107" y="41"/>
                </a:cxn>
              </a:cxnLst>
              <a:rect l="0" t="0" r="r" b="b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30" name="Freeform 726"/>
            <p:cNvSpPr>
              <a:spLocks/>
            </p:cNvSpPr>
            <p:nvPr/>
          </p:nvSpPr>
          <p:spPr bwMode="auto">
            <a:xfrm>
              <a:off x="3444" y="3094"/>
              <a:ext cx="3" cy="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7" y="8"/>
                </a:cxn>
                <a:cxn ang="0">
                  <a:pos x="44" y="18"/>
                </a:cxn>
                <a:cxn ang="0">
                  <a:pos x="41" y="26"/>
                </a:cxn>
                <a:cxn ang="0">
                  <a:pos x="36" y="34"/>
                </a:cxn>
                <a:cxn ang="0">
                  <a:pos x="31" y="40"/>
                </a:cxn>
                <a:cxn ang="0">
                  <a:pos x="22" y="47"/>
                </a:cxn>
                <a:cxn ang="0">
                  <a:pos x="12" y="54"/>
                </a:cxn>
                <a:cxn ang="0">
                  <a:pos x="0" y="58"/>
                </a:cxn>
                <a:cxn ang="0">
                  <a:pos x="10" y="90"/>
                </a:cxn>
                <a:cxn ang="0">
                  <a:pos x="27" y="83"/>
                </a:cxn>
                <a:cxn ang="0">
                  <a:pos x="40" y="75"/>
                </a:cxn>
                <a:cxn ang="0">
                  <a:pos x="51" y="65"/>
                </a:cxn>
                <a:cxn ang="0">
                  <a:pos x="62" y="55"/>
                </a:cxn>
                <a:cxn ang="0">
                  <a:pos x="70" y="41"/>
                </a:cxn>
                <a:cxn ang="0">
                  <a:pos x="75" y="28"/>
                </a:cxn>
                <a:cxn ang="0">
                  <a:pos x="78" y="17"/>
                </a:cxn>
                <a:cxn ang="0">
                  <a:pos x="81" y="4"/>
                </a:cxn>
                <a:cxn ang="0">
                  <a:pos x="48" y="0"/>
                </a:cxn>
              </a:cxnLst>
              <a:rect l="0" t="0" r="r" b="b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31" name="Freeform 727"/>
            <p:cNvSpPr>
              <a:spLocks/>
            </p:cNvSpPr>
            <p:nvPr/>
          </p:nvSpPr>
          <p:spPr bwMode="auto">
            <a:xfrm>
              <a:off x="3443" y="3097"/>
              <a:ext cx="2" cy="1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2" y="12"/>
                </a:cxn>
                <a:cxn ang="0">
                  <a:pos x="28" y="6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5"/>
                </a:cxn>
                <a:cxn ang="0">
                  <a:pos x="33" y="19"/>
                </a:cxn>
              </a:cxnLst>
              <a:rect l="0" t="0" r="r" b="b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32" name="Freeform 728"/>
            <p:cNvSpPr>
              <a:spLocks/>
            </p:cNvSpPr>
            <p:nvPr/>
          </p:nvSpPr>
          <p:spPr bwMode="auto">
            <a:xfrm>
              <a:off x="3398" y="3240"/>
              <a:ext cx="1" cy="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5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33" name="Freeform 729"/>
            <p:cNvSpPr>
              <a:spLocks/>
            </p:cNvSpPr>
            <p:nvPr/>
          </p:nvSpPr>
          <p:spPr bwMode="auto">
            <a:xfrm>
              <a:off x="3389" y="3221"/>
              <a:ext cx="1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3" y="56"/>
                </a:cxn>
                <a:cxn ang="0">
                  <a:pos x="8" y="84"/>
                </a:cxn>
                <a:cxn ang="0">
                  <a:pos x="15" y="110"/>
                </a:cxn>
                <a:cxn ang="0">
                  <a:pos x="22" y="135"/>
                </a:cxn>
                <a:cxn ang="0">
                  <a:pos x="31" y="162"/>
                </a:cxn>
                <a:cxn ang="0">
                  <a:pos x="41" y="187"/>
                </a:cxn>
                <a:cxn ang="0">
                  <a:pos x="55" y="211"/>
                </a:cxn>
                <a:cxn ang="0">
                  <a:pos x="68" y="235"/>
                </a:cxn>
                <a:cxn ang="0">
                  <a:pos x="84" y="258"/>
                </a:cxn>
                <a:cxn ang="0">
                  <a:pos x="102" y="278"/>
                </a:cxn>
                <a:cxn ang="0">
                  <a:pos x="119" y="298"/>
                </a:cxn>
                <a:cxn ang="0">
                  <a:pos x="138" y="317"/>
                </a:cxn>
                <a:cxn ang="0">
                  <a:pos x="159" y="335"/>
                </a:cxn>
                <a:cxn ang="0">
                  <a:pos x="180" y="352"/>
                </a:cxn>
                <a:cxn ang="0">
                  <a:pos x="204" y="365"/>
                </a:cxn>
                <a:cxn ang="0">
                  <a:pos x="218" y="340"/>
                </a:cxn>
                <a:cxn ang="0">
                  <a:pos x="196" y="326"/>
                </a:cxn>
                <a:cxn ang="0">
                  <a:pos x="177" y="311"/>
                </a:cxn>
                <a:cxn ang="0">
                  <a:pos x="157" y="296"/>
                </a:cxn>
                <a:cxn ang="0">
                  <a:pos x="139" y="277"/>
                </a:cxn>
                <a:cxn ang="0">
                  <a:pos x="122" y="259"/>
                </a:cxn>
                <a:cxn ang="0">
                  <a:pos x="107" y="239"/>
                </a:cxn>
                <a:cxn ang="0">
                  <a:pos x="92" y="218"/>
                </a:cxn>
                <a:cxn ang="0">
                  <a:pos x="79" y="197"/>
                </a:cxn>
                <a:cxn ang="0">
                  <a:pos x="68" y="174"/>
                </a:cxn>
                <a:cxn ang="0">
                  <a:pos x="58" y="151"/>
                </a:cxn>
                <a:cxn ang="0">
                  <a:pos x="49" y="127"/>
                </a:cxn>
                <a:cxn ang="0">
                  <a:pos x="41" y="102"/>
                </a:cxn>
                <a:cxn ang="0">
                  <a:pos x="36" y="77"/>
                </a:cxn>
                <a:cxn ang="0">
                  <a:pos x="31" y="52"/>
                </a:cxn>
                <a:cxn ang="0">
                  <a:pos x="29" y="2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34" name="Freeform 730"/>
            <p:cNvSpPr>
              <a:spLocks/>
            </p:cNvSpPr>
            <p:nvPr/>
          </p:nvSpPr>
          <p:spPr bwMode="auto">
            <a:xfrm>
              <a:off x="3389" y="3216"/>
              <a:ext cx="2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0"/>
                </a:cxn>
                <a:cxn ang="0">
                  <a:pos x="5" y="23"/>
                </a:cxn>
                <a:cxn ang="0">
                  <a:pos x="4" y="33"/>
                </a:cxn>
                <a:cxn ang="0">
                  <a:pos x="2" y="45"/>
                </a:cxn>
                <a:cxn ang="0">
                  <a:pos x="1" y="58"/>
                </a:cxn>
                <a:cxn ang="0">
                  <a:pos x="1" y="69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28" y="92"/>
                </a:cxn>
                <a:cxn ang="0">
                  <a:pos x="28" y="82"/>
                </a:cxn>
                <a:cxn ang="0">
                  <a:pos x="29" y="71"/>
                </a:cxn>
                <a:cxn ang="0">
                  <a:pos x="29" y="60"/>
                </a:cxn>
                <a:cxn ang="0">
                  <a:pos x="30" y="49"/>
                </a:cxn>
                <a:cxn ang="0">
                  <a:pos x="32" y="38"/>
                </a:cxn>
                <a:cxn ang="0">
                  <a:pos x="33" y="27"/>
                </a:cxn>
                <a:cxn ang="0">
                  <a:pos x="35" y="17"/>
                </a:cxn>
                <a:cxn ang="0">
                  <a:pos x="37" y="6"/>
                </a:cxn>
                <a:cxn ang="0">
                  <a:pos x="9" y="0"/>
                </a:cxn>
              </a:cxnLst>
              <a:rect l="0" t="0" r="r" b="b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35" name="Freeform 731"/>
            <p:cNvSpPr>
              <a:spLocks/>
            </p:cNvSpPr>
            <p:nvPr/>
          </p:nvSpPr>
          <p:spPr bwMode="auto">
            <a:xfrm>
              <a:off x="3389" y="3220"/>
              <a:ext cx="1" cy="1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8" y="11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8" y="18"/>
                </a:cxn>
              </a:cxnLst>
              <a:rect l="0" t="0" r="r" b="b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36" name="Freeform 732"/>
            <p:cNvSpPr>
              <a:spLocks/>
            </p:cNvSpPr>
            <p:nvPr/>
          </p:nvSpPr>
          <p:spPr bwMode="auto">
            <a:xfrm>
              <a:off x="3397" y="3233"/>
              <a:ext cx="1" cy="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37" name="Freeform 733"/>
            <p:cNvSpPr>
              <a:spLocks/>
            </p:cNvSpPr>
            <p:nvPr/>
          </p:nvSpPr>
          <p:spPr bwMode="auto">
            <a:xfrm>
              <a:off x="3393" y="3224"/>
              <a:ext cx="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" y="27"/>
                </a:cxn>
                <a:cxn ang="0">
                  <a:pos x="4" y="40"/>
                </a:cxn>
                <a:cxn ang="0">
                  <a:pos x="7" y="53"/>
                </a:cxn>
                <a:cxn ang="0">
                  <a:pos x="11" y="68"/>
                </a:cxn>
                <a:cxn ang="0">
                  <a:pos x="15" y="80"/>
                </a:cxn>
                <a:cxn ang="0">
                  <a:pos x="21" y="92"/>
                </a:cxn>
                <a:cxn ang="0">
                  <a:pos x="28" y="104"/>
                </a:cxn>
                <a:cxn ang="0">
                  <a:pos x="34" y="116"/>
                </a:cxn>
                <a:cxn ang="0">
                  <a:pos x="42" y="126"/>
                </a:cxn>
                <a:cxn ang="0">
                  <a:pos x="50" y="138"/>
                </a:cxn>
                <a:cxn ang="0">
                  <a:pos x="59" y="147"/>
                </a:cxn>
                <a:cxn ang="0">
                  <a:pos x="68" y="157"/>
                </a:cxn>
                <a:cxn ang="0">
                  <a:pos x="80" y="165"/>
                </a:cxn>
                <a:cxn ang="0">
                  <a:pos x="90" y="173"/>
                </a:cxn>
                <a:cxn ang="0">
                  <a:pos x="101" y="181"/>
                </a:cxn>
                <a:cxn ang="0">
                  <a:pos x="115" y="156"/>
                </a:cxn>
                <a:cxn ang="0">
                  <a:pos x="106" y="149"/>
                </a:cxn>
                <a:cxn ang="0">
                  <a:pos x="96" y="142"/>
                </a:cxn>
                <a:cxn ang="0">
                  <a:pos x="87" y="136"/>
                </a:cxn>
                <a:cxn ang="0">
                  <a:pos x="80" y="126"/>
                </a:cxn>
                <a:cxn ang="0">
                  <a:pos x="70" y="119"/>
                </a:cxn>
                <a:cxn ang="0">
                  <a:pos x="64" y="109"/>
                </a:cxn>
                <a:cxn ang="0">
                  <a:pos x="58" y="101"/>
                </a:cxn>
                <a:cxn ang="0">
                  <a:pos x="52" y="89"/>
                </a:cxn>
                <a:cxn ang="0">
                  <a:pos x="46" y="80"/>
                </a:cxn>
                <a:cxn ang="0">
                  <a:pos x="42" y="69"/>
                </a:cxn>
                <a:cxn ang="0">
                  <a:pos x="38" y="58"/>
                </a:cxn>
                <a:cxn ang="0">
                  <a:pos x="34" y="47"/>
                </a:cxn>
                <a:cxn ang="0">
                  <a:pos x="33" y="35"/>
                </a:cxn>
                <a:cxn ang="0">
                  <a:pos x="31" y="23"/>
                </a:cxn>
                <a:cxn ang="0">
                  <a:pos x="29" y="1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38" name="Freeform 734"/>
            <p:cNvSpPr>
              <a:spLocks/>
            </p:cNvSpPr>
            <p:nvPr/>
          </p:nvSpPr>
          <p:spPr bwMode="auto">
            <a:xfrm>
              <a:off x="3393" y="3222"/>
              <a:ext cx="1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6"/>
                </a:cxn>
                <a:cxn ang="0">
                  <a:pos x="2" y="11"/>
                </a:cxn>
                <a:cxn ang="0">
                  <a:pos x="1" y="18"/>
                </a:cxn>
                <a:cxn ang="0">
                  <a:pos x="1" y="23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29" y="47"/>
                </a:cxn>
                <a:cxn ang="0">
                  <a:pos x="29" y="41"/>
                </a:cxn>
                <a:cxn ang="0">
                  <a:pos x="29" y="36"/>
                </a:cxn>
                <a:cxn ang="0">
                  <a:pos x="29" y="32"/>
                </a:cxn>
                <a:cxn ang="0">
                  <a:pos x="30" y="26"/>
                </a:cxn>
                <a:cxn ang="0">
                  <a:pos x="30" y="20"/>
                </a:cxn>
                <a:cxn ang="0">
                  <a:pos x="31" y="17"/>
                </a:cxn>
                <a:cxn ang="0">
                  <a:pos x="32" y="12"/>
                </a:cxn>
                <a:cxn ang="0">
                  <a:pos x="33" y="7"/>
                </a:cxn>
                <a:cxn ang="0">
                  <a:pos x="4" y="0"/>
                </a:cxn>
              </a:cxnLst>
              <a:rect l="0" t="0" r="r" b="b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39" name="Freeform 735"/>
            <p:cNvSpPr>
              <a:spLocks/>
            </p:cNvSpPr>
            <p:nvPr/>
          </p:nvSpPr>
          <p:spPr bwMode="auto">
            <a:xfrm>
              <a:off x="3393" y="3224"/>
              <a:ext cx="1" cy="1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29" y="11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9" y="18"/>
                </a:cxn>
              </a:cxnLst>
              <a:rect l="0" t="0" r="r" b="b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40" name="Freeform 736"/>
            <p:cNvSpPr>
              <a:spLocks/>
            </p:cNvSpPr>
            <p:nvPr/>
          </p:nvSpPr>
          <p:spPr bwMode="auto">
            <a:xfrm>
              <a:off x="3563" y="3123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5"/>
                </a:cxn>
                <a:cxn ang="0">
                  <a:pos x="0" y="13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41" name="Freeform 737"/>
            <p:cNvSpPr>
              <a:spLocks/>
            </p:cNvSpPr>
            <p:nvPr/>
          </p:nvSpPr>
          <p:spPr bwMode="auto">
            <a:xfrm>
              <a:off x="3563" y="3123"/>
              <a:ext cx="7" cy="15"/>
            </a:xfrm>
            <a:custGeom>
              <a:avLst/>
              <a:gdLst/>
              <a:ahLst/>
              <a:cxnLst>
                <a:cxn ang="0">
                  <a:pos x="164" y="274"/>
                </a:cxn>
                <a:cxn ang="0">
                  <a:pos x="164" y="274"/>
                </a:cxn>
                <a:cxn ang="0">
                  <a:pos x="162" y="253"/>
                </a:cxn>
                <a:cxn ang="0">
                  <a:pos x="160" y="233"/>
                </a:cxn>
                <a:cxn ang="0">
                  <a:pos x="157" y="211"/>
                </a:cxn>
                <a:cxn ang="0">
                  <a:pos x="153" y="190"/>
                </a:cxn>
                <a:cxn ang="0">
                  <a:pos x="147" y="170"/>
                </a:cxn>
                <a:cxn ang="0">
                  <a:pos x="139" y="152"/>
                </a:cxn>
                <a:cxn ang="0">
                  <a:pos x="130" y="135"/>
                </a:cxn>
                <a:cxn ang="0">
                  <a:pos x="122" y="116"/>
                </a:cxn>
                <a:cxn ang="0">
                  <a:pos x="112" y="98"/>
                </a:cxn>
                <a:cxn ang="0">
                  <a:pos x="100" y="82"/>
                </a:cxn>
                <a:cxn ang="0">
                  <a:pos x="87" y="65"/>
                </a:cxn>
                <a:cxn ang="0">
                  <a:pos x="73" y="50"/>
                </a:cxn>
                <a:cxn ang="0">
                  <a:pos x="59" y="35"/>
                </a:cxn>
                <a:cxn ang="0">
                  <a:pos x="43" y="23"/>
                </a:cxn>
                <a:cxn ang="0">
                  <a:pos x="27" y="10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5" y="29"/>
                </a:cxn>
                <a:cxn ang="0">
                  <a:pos x="30" y="40"/>
                </a:cxn>
                <a:cxn ang="0">
                  <a:pos x="45" y="52"/>
                </a:cxn>
                <a:cxn ang="0">
                  <a:pos x="59" y="65"/>
                </a:cxn>
                <a:cxn ang="0">
                  <a:pos x="71" y="80"/>
                </a:cxn>
                <a:cxn ang="0">
                  <a:pos x="83" y="94"/>
                </a:cxn>
                <a:cxn ang="0">
                  <a:pos x="94" y="110"/>
                </a:cxn>
                <a:cxn ang="0">
                  <a:pos x="104" y="126"/>
                </a:cxn>
                <a:cxn ang="0">
                  <a:pos x="112" y="143"/>
                </a:cxn>
                <a:cxn ang="0">
                  <a:pos x="119" y="161"/>
                </a:cxn>
                <a:cxn ang="0">
                  <a:pos x="126" y="179"/>
                </a:cxn>
                <a:cxn ang="0">
                  <a:pos x="132" y="197"/>
                </a:cxn>
                <a:cxn ang="0">
                  <a:pos x="136" y="216"/>
                </a:cxn>
                <a:cxn ang="0">
                  <a:pos x="139" y="235"/>
                </a:cxn>
                <a:cxn ang="0">
                  <a:pos x="141" y="255"/>
                </a:cxn>
                <a:cxn ang="0">
                  <a:pos x="141" y="274"/>
                </a:cxn>
                <a:cxn ang="0">
                  <a:pos x="141" y="274"/>
                </a:cxn>
                <a:cxn ang="0">
                  <a:pos x="164" y="274"/>
                </a:cxn>
              </a:cxnLst>
              <a:rect l="0" t="0" r="r" b="b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42" name="Freeform 738"/>
            <p:cNvSpPr>
              <a:spLocks/>
            </p:cNvSpPr>
            <p:nvPr/>
          </p:nvSpPr>
          <p:spPr bwMode="auto">
            <a:xfrm>
              <a:off x="3569" y="3138"/>
              <a:ext cx="1" cy="4"/>
            </a:xfrm>
            <a:custGeom>
              <a:avLst/>
              <a:gdLst/>
              <a:ahLst/>
              <a:cxnLst>
                <a:cxn ang="0">
                  <a:pos x="21" y="68"/>
                </a:cxn>
                <a:cxn ang="0">
                  <a:pos x="22" y="60"/>
                </a:cxn>
                <a:cxn ang="0">
                  <a:pos x="24" y="52"/>
                </a:cxn>
                <a:cxn ang="0">
                  <a:pos x="25" y="43"/>
                </a:cxn>
                <a:cxn ang="0">
                  <a:pos x="26" y="34"/>
                </a:cxn>
                <a:cxn ang="0">
                  <a:pos x="28" y="25"/>
                </a:cxn>
                <a:cxn ang="0">
                  <a:pos x="28" y="17"/>
                </a:cxn>
                <a:cxn ang="0">
                  <a:pos x="29" y="8"/>
                </a:cxn>
                <a:cxn ang="0">
                  <a:pos x="29" y="0"/>
                </a:cxn>
                <a:cxn ang="0">
                  <a:pos x="6" y="0"/>
                </a:cxn>
                <a:cxn ang="0">
                  <a:pos x="6" y="8"/>
                </a:cxn>
                <a:cxn ang="0">
                  <a:pos x="5" y="17"/>
                </a:cxn>
                <a:cxn ang="0">
                  <a:pos x="5" y="25"/>
                </a:cxn>
                <a:cxn ang="0">
                  <a:pos x="5" y="32"/>
                </a:cxn>
                <a:cxn ang="0">
                  <a:pos x="4" y="41"/>
                </a:cxn>
                <a:cxn ang="0">
                  <a:pos x="3" y="48"/>
                </a:cxn>
                <a:cxn ang="0">
                  <a:pos x="1" y="56"/>
                </a:cxn>
                <a:cxn ang="0">
                  <a:pos x="0" y="64"/>
                </a:cxn>
                <a:cxn ang="0">
                  <a:pos x="21" y="68"/>
                </a:cxn>
              </a:cxnLst>
              <a:rect l="0" t="0" r="r" b="b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43" name="Freeform 739"/>
            <p:cNvSpPr>
              <a:spLocks/>
            </p:cNvSpPr>
            <p:nvPr/>
          </p:nvSpPr>
          <p:spPr bwMode="auto">
            <a:xfrm>
              <a:off x="3569" y="313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10" y="12"/>
                </a:cxn>
                <a:cxn ang="0">
                  <a:pos x="17" y="11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44" name="Freeform 740"/>
            <p:cNvSpPr>
              <a:spLocks/>
            </p:cNvSpPr>
            <p:nvPr/>
          </p:nvSpPr>
          <p:spPr bwMode="auto">
            <a:xfrm>
              <a:off x="3563" y="3128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6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45" name="Freeform 741"/>
            <p:cNvSpPr>
              <a:spLocks/>
            </p:cNvSpPr>
            <p:nvPr/>
          </p:nvSpPr>
          <p:spPr bwMode="auto">
            <a:xfrm>
              <a:off x="3564" y="3128"/>
              <a:ext cx="4" cy="8"/>
            </a:xfrm>
            <a:custGeom>
              <a:avLst/>
              <a:gdLst/>
              <a:ahLst/>
              <a:cxnLst>
                <a:cxn ang="0">
                  <a:pos x="86" y="136"/>
                </a:cxn>
                <a:cxn ang="0">
                  <a:pos x="86" y="136"/>
                </a:cxn>
                <a:cxn ang="0">
                  <a:pos x="85" y="116"/>
                </a:cxn>
                <a:cxn ang="0">
                  <a:pos x="81" y="95"/>
                </a:cxn>
                <a:cxn ang="0">
                  <a:pos x="76" y="76"/>
                </a:cxn>
                <a:cxn ang="0">
                  <a:pos x="66" y="58"/>
                </a:cxn>
                <a:cxn ang="0">
                  <a:pos x="55" y="41"/>
                </a:cxn>
                <a:cxn ang="0">
                  <a:pos x="42" y="26"/>
                </a:cxn>
                <a:cxn ang="0">
                  <a:pos x="27" y="12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4" y="29"/>
                </a:cxn>
                <a:cxn ang="0">
                  <a:pos x="28" y="40"/>
                </a:cxn>
                <a:cxn ang="0">
                  <a:pos x="39" y="54"/>
                </a:cxn>
                <a:cxn ang="0">
                  <a:pos x="48" y="69"/>
                </a:cxn>
                <a:cxn ang="0">
                  <a:pos x="55" y="85"/>
                </a:cxn>
                <a:cxn ang="0">
                  <a:pos x="60" y="102"/>
                </a:cxn>
                <a:cxn ang="0">
                  <a:pos x="64" y="118"/>
                </a:cxn>
                <a:cxn ang="0">
                  <a:pos x="65" y="136"/>
                </a:cxn>
                <a:cxn ang="0">
                  <a:pos x="65" y="136"/>
                </a:cxn>
                <a:cxn ang="0">
                  <a:pos x="86" y="136"/>
                </a:cxn>
              </a:cxnLst>
              <a:rect l="0" t="0" r="r" b="b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46" name="Freeform 742"/>
            <p:cNvSpPr>
              <a:spLocks/>
            </p:cNvSpPr>
            <p:nvPr/>
          </p:nvSpPr>
          <p:spPr bwMode="auto">
            <a:xfrm>
              <a:off x="3567" y="3136"/>
              <a:ext cx="1" cy="2"/>
            </a:xfrm>
            <a:custGeom>
              <a:avLst/>
              <a:gdLst/>
              <a:ahLst/>
              <a:cxnLst>
                <a:cxn ang="0">
                  <a:pos x="21" y="35"/>
                </a:cxn>
                <a:cxn ang="0">
                  <a:pos x="22" y="30"/>
                </a:cxn>
                <a:cxn ang="0">
                  <a:pos x="22" y="26"/>
                </a:cxn>
                <a:cxn ang="0">
                  <a:pos x="23" y="21"/>
                </a:cxn>
                <a:cxn ang="0">
                  <a:pos x="23" y="18"/>
                </a:cxn>
                <a:cxn ang="0">
                  <a:pos x="24" y="15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24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2" y="14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8"/>
                </a:cxn>
                <a:cxn ang="0">
                  <a:pos x="0" y="31"/>
                </a:cxn>
                <a:cxn ang="0">
                  <a:pos x="21" y="35"/>
                </a:cxn>
              </a:cxnLst>
              <a:rect l="0" t="0" r="r" b="b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47" name="Freeform 743"/>
            <p:cNvSpPr>
              <a:spLocks/>
            </p:cNvSpPr>
            <p:nvPr/>
          </p:nvSpPr>
          <p:spPr bwMode="auto">
            <a:xfrm>
              <a:off x="3567" y="313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9"/>
                </a:cxn>
                <a:cxn ang="0">
                  <a:pos x="10" y="13"/>
                </a:cxn>
                <a:cxn ang="0">
                  <a:pos x="17" y="12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48" name="Freeform 744"/>
            <p:cNvSpPr>
              <a:spLocks/>
            </p:cNvSpPr>
            <p:nvPr/>
          </p:nvSpPr>
          <p:spPr bwMode="auto">
            <a:xfrm>
              <a:off x="3388" y="3300"/>
              <a:ext cx="53" cy="13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0" y="73"/>
                </a:cxn>
                <a:cxn ang="0">
                  <a:pos x="959" y="2481"/>
                </a:cxn>
                <a:cxn ang="0">
                  <a:pos x="1169" y="2389"/>
                </a:cxn>
                <a:cxn ang="0">
                  <a:pos x="166" y="0"/>
                </a:cxn>
              </a:cxnLst>
              <a:rect l="0" t="0" r="r" b="b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49" name="Freeform 745"/>
            <p:cNvSpPr>
              <a:spLocks/>
            </p:cNvSpPr>
            <p:nvPr/>
          </p:nvSpPr>
          <p:spPr bwMode="auto">
            <a:xfrm>
              <a:off x="3388" y="3300"/>
              <a:ext cx="52" cy="137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104" y="14"/>
                </a:cxn>
                <a:cxn ang="0">
                  <a:pos x="81" y="24"/>
                </a:cxn>
                <a:cxn ang="0">
                  <a:pos x="36" y="44"/>
                </a:cxn>
                <a:cxn ang="0">
                  <a:pos x="29" y="132"/>
                </a:cxn>
                <a:cxn ang="0">
                  <a:pos x="81" y="260"/>
                </a:cxn>
                <a:cxn ang="0">
                  <a:pos x="125" y="370"/>
                </a:cxn>
                <a:cxn ang="0">
                  <a:pos x="163" y="467"/>
                </a:cxn>
                <a:cxn ang="0">
                  <a:pos x="198" y="554"/>
                </a:cxn>
                <a:cxn ang="0">
                  <a:pos x="232" y="637"/>
                </a:cxn>
                <a:cxn ang="0">
                  <a:pos x="265" y="723"/>
                </a:cxn>
                <a:cxn ang="0">
                  <a:pos x="302" y="812"/>
                </a:cxn>
                <a:cxn ang="0">
                  <a:pos x="342" y="913"/>
                </a:cxn>
                <a:cxn ang="0">
                  <a:pos x="388" y="1029"/>
                </a:cxn>
                <a:cxn ang="0">
                  <a:pos x="442" y="1164"/>
                </a:cxn>
                <a:cxn ang="0">
                  <a:pos x="505" y="1323"/>
                </a:cxn>
                <a:cxn ang="0">
                  <a:pos x="581" y="1511"/>
                </a:cxn>
                <a:cxn ang="0">
                  <a:pos x="669" y="1733"/>
                </a:cxn>
                <a:cxn ang="0">
                  <a:pos x="773" y="1993"/>
                </a:cxn>
                <a:cxn ang="0">
                  <a:pos x="895" y="2297"/>
                </a:cxn>
                <a:cxn ang="0">
                  <a:pos x="972" y="2462"/>
                </a:cxn>
                <a:cxn ang="0">
                  <a:pos x="989" y="2455"/>
                </a:cxn>
                <a:cxn ang="0">
                  <a:pos x="1003" y="2449"/>
                </a:cxn>
                <a:cxn ang="0">
                  <a:pos x="1015" y="2442"/>
                </a:cxn>
                <a:cxn ang="0">
                  <a:pos x="1030" y="2436"/>
                </a:cxn>
                <a:cxn ang="0">
                  <a:pos x="1050" y="2428"/>
                </a:cxn>
                <a:cxn ang="0">
                  <a:pos x="1077" y="2416"/>
                </a:cxn>
                <a:cxn ang="0">
                  <a:pos x="1116" y="2399"/>
                </a:cxn>
                <a:cxn ang="0">
                  <a:pos x="1110" y="2318"/>
                </a:cxn>
                <a:cxn ang="0">
                  <a:pos x="1056" y="2190"/>
                </a:cxn>
                <a:cxn ang="0">
                  <a:pos x="1011" y="2082"/>
                </a:cxn>
                <a:cxn ang="0">
                  <a:pos x="970" y="1985"/>
                </a:cxn>
                <a:cxn ang="0">
                  <a:pos x="935" y="1897"/>
                </a:cxn>
                <a:cxn ang="0">
                  <a:pos x="899" y="1814"/>
                </a:cxn>
                <a:cxn ang="0">
                  <a:pos x="864" y="1730"/>
                </a:cxn>
                <a:cxn ang="0">
                  <a:pos x="826" y="1640"/>
                </a:cxn>
                <a:cxn ang="0">
                  <a:pos x="785" y="1541"/>
                </a:cxn>
                <a:cxn ang="0">
                  <a:pos x="738" y="1426"/>
                </a:cxn>
                <a:cxn ang="0">
                  <a:pos x="682" y="1292"/>
                </a:cxn>
                <a:cxn ang="0">
                  <a:pos x="615" y="1134"/>
                </a:cxn>
                <a:cxn ang="0">
                  <a:pos x="537" y="947"/>
                </a:cxn>
                <a:cxn ang="0">
                  <a:pos x="445" y="727"/>
                </a:cxn>
                <a:cxn ang="0">
                  <a:pos x="337" y="469"/>
                </a:cxn>
                <a:cxn ang="0">
                  <a:pos x="210" y="167"/>
                </a:cxn>
              </a:cxnLst>
              <a:rect l="0" t="0" r="r" b="b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50" name="Freeform 746"/>
            <p:cNvSpPr>
              <a:spLocks/>
            </p:cNvSpPr>
            <p:nvPr/>
          </p:nvSpPr>
          <p:spPr bwMode="auto">
            <a:xfrm>
              <a:off x="3389" y="3301"/>
              <a:ext cx="50" cy="136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4" y="12"/>
                </a:cxn>
                <a:cxn ang="0">
                  <a:pos x="65" y="19"/>
                </a:cxn>
                <a:cxn ang="0">
                  <a:pos x="29" y="36"/>
                </a:cxn>
                <a:cxn ang="0">
                  <a:pos x="29" y="120"/>
                </a:cxn>
                <a:cxn ang="0">
                  <a:pos x="81" y="248"/>
                </a:cxn>
                <a:cxn ang="0">
                  <a:pos x="125" y="358"/>
                </a:cxn>
                <a:cxn ang="0">
                  <a:pos x="164" y="455"/>
                </a:cxn>
                <a:cxn ang="0">
                  <a:pos x="199" y="542"/>
                </a:cxn>
                <a:cxn ang="0">
                  <a:pos x="233" y="625"/>
                </a:cxn>
                <a:cxn ang="0">
                  <a:pos x="267" y="711"/>
                </a:cxn>
                <a:cxn ang="0">
                  <a:pos x="302" y="800"/>
                </a:cxn>
                <a:cxn ang="0">
                  <a:pos x="343" y="900"/>
                </a:cxn>
                <a:cxn ang="0">
                  <a:pos x="389" y="1016"/>
                </a:cxn>
                <a:cxn ang="0">
                  <a:pos x="443" y="1151"/>
                </a:cxn>
                <a:cxn ang="0">
                  <a:pos x="507" y="1311"/>
                </a:cxn>
                <a:cxn ang="0">
                  <a:pos x="583" y="1499"/>
                </a:cxn>
                <a:cxn ang="0">
                  <a:pos x="672" y="1721"/>
                </a:cxn>
                <a:cxn ang="0">
                  <a:pos x="777" y="1981"/>
                </a:cxn>
                <a:cxn ang="0">
                  <a:pos x="898" y="2285"/>
                </a:cxn>
                <a:cxn ang="0">
                  <a:pos x="982" y="2447"/>
                </a:cxn>
                <a:cxn ang="0">
                  <a:pos x="1003" y="2436"/>
                </a:cxn>
                <a:cxn ang="0">
                  <a:pos x="1029" y="2426"/>
                </a:cxn>
                <a:cxn ang="0">
                  <a:pos x="1073" y="2407"/>
                </a:cxn>
                <a:cxn ang="0">
                  <a:pos x="1080" y="2320"/>
                </a:cxn>
                <a:cxn ang="0">
                  <a:pos x="1027" y="2193"/>
                </a:cxn>
                <a:cxn ang="0">
                  <a:pos x="981" y="2083"/>
                </a:cxn>
                <a:cxn ang="0">
                  <a:pos x="941" y="1987"/>
                </a:cxn>
                <a:cxn ang="0">
                  <a:pos x="905" y="1900"/>
                </a:cxn>
                <a:cxn ang="0">
                  <a:pos x="869" y="1817"/>
                </a:cxn>
                <a:cxn ang="0">
                  <a:pos x="835" y="1732"/>
                </a:cxn>
                <a:cxn ang="0">
                  <a:pos x="797" y="1643"/>
                </a:cxn>
                <a:cxn ang="0">
                  <a:pos x="756" y="1542"/>
                </a:cxn>
                <a:cxn ang="0">
                  <a:pos x="708" y="1428"/>
                </a:cxn>
                <a:cxn ang="0">
                  <a:pos x="652" y="1294"/>
                </a:cxn>
                <a:cxn ang="0">
                  <a:pos x="586" y="1136"/>
                </a:cxn>
                <a:cxn ang="0">
                  <a:pos x="508" y="948"/>
                </a:cxn>
                <a:cxn ang="0">
                  <a:pos x="417" y="728"/>
                </a:cxn>
                <a:cxn ang="0">
                  <a:pos x="308" y="469"/>
                </a:cxn>
                <a:cxn ang="0">
                  <a:pos x="183" y="168"/>
                </a:cxn>
              </a:cxnLst>
              <a:rect l="0" t="0" r="r" b="b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51" name="Freeform 747"/>
            <p:cNvSpPr>
              <a:spLocks/>
            </p:cNvSpPr>
            <p:nvPr/>
          </p:nvSpPr>
          <p:spPr bwMode="auto">
            <a:xfrm>
              <a:off x="3389" y="3301"/>
              <a:ext cx="49" cy="136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65" y="8"/>
                </a:cxn>
                <a:cxn ang="0">
                  <a:pos x="49" y="14"/>
                </a:cxn>
                <a:cxn ang="0">
                  <a:pos x="22" y="27"/>
                </a:cxn>
                <a:cxn ang="0">
                  <a:pos x="30" y="108"/>
                </a:cxn>
                <a:cxn ang="0">
                  <a:pos x="81" y="236"/>
                </a:cxn>
                <a:cxn ang="0">
                  <a:pos x="126" y="345"/>
                </a:cxn>
                <a:cxn ang="0">
                  <a:pos x="165" y="442"/>
                </a:cxn>
                <a:cxn ang="0">
                  <a:pos x="199" y="530"/>
                </a:cxn>
                <a:cxn ang="0">
                  <a:pos x="234" y="613"/>
                </a:cxn>
                <a:cxn ang="0">
                  <a:pos x="268" y="698"/>
                </a:cxn>
                <a:cxn ang="0">
                  <a:pos x="304" y="788"/>
                </a:cxn>
                <a:cxn ang="0">
                  <a:pos x="345" y="888"/>
                </a:cxn>
                <a:cxn ang="0">
                  <a:pos x="391" y="1003"/>
                </a:cxn>
                <a:cxn ang="0">
                  <a:pos x="445" y="1138"/>
                </a:cxn>
                <a:cxn ang="0">
                  <a:pos x="509" y="1297"/>
                </a:cxn>
                <a:cxn ang="0">
                  <a:pos x="585" y="1486"/>
                </a:cxn>
                <a:cxn ang="0">
                  <a:pos x="675" y="1707"/>
                </a:cxn>
                <a:cxn ang="0">
                  <a:pos x="780" y="1968"/>
                </a:cxn>
                <a:cxn ang="0">
                  <a:pos x="901" y="2270"/>
                </a:cxn>
                <a:cxn ang="0">
                  <a:pos x="982" y="2435"/>
                </a:cxn>
                <a:cxn ang="0">
                  <a:pos x="998" y="2426"/>
                </a:cxn>
                <a:cxn ang="0">
                  <a:pos x="1016" y="2419"/>
                </a:cxn>
                <a:cxn ang="0">
                  <a:pos x="1050" y="2404"/>
                </a:cxn>
                <a:cxn ang="0">
                  <a:pos x="1048" y="2322"/>
                </a:cxn>
                <a:cxn ang="0">
                  <a:pos x="995" y="2195"/>
                </a:cxn>
                <a:cxn ang="0">
                  <a:pos x="950" y="2085"/>
                </a:cxn>
                <a:cxn ang="0">
                  <a:pos x="910" y="1989"/>
                </a:cxn>
                <a:cxn ang="0">
                  <a:pos x="875" y="1901"/>
                </a:cxn>
                <a:cxn ang="0">
                  <a:pos x="840" y="1817"/>
                </a:cxn>
                <a:cxn ang="0">
                  <a:pos x="805" y="1733"/>
                </a:cxn>
                <a:cxn ang="0">
                  <a:pos x="768" y="1643"/>
                </a:cxn>
                <a:cxn ang="0">
                  <a:pos x="727" y="1543"/>
                </a:cxn>
                <a:cxn ang="0">
                  <a:pos x="679" y="1428"/>
                </a:cxn>
                <a:cxn ang="0">
                  <a:pos x="624" y="1294"/>
                </a:cxn>
                <a:cxn ang="0">
                  <a:pos x="557" y="1135"/>
                </a:cxn>
                <a:cxn ang="0">
                  <a:pos x="480" y="948"/>
                </a:cxn>
                <a:cxn ang="0">
                  <a:pos x="388" y="728"/>
                </a:cxn>
                <a:cxn ang="0">
                  <a:pos x="281" y="469"/>
                </a:cxn>
                <a:cxn ang="0">
                  <a:pos x="155" y="168"/>
                </a:cxn>
              </a:cxnLst>
              <a:rect l="0" t="0" r="r" b="b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52" name="Freeform 748"/>
            <p:cNvSpPr>
              <a:spLocks/>
            </p:cNvSpPr>
            <p:nvPr/>
          </p:nvSpPr>
          <p:spPr bwMode="auto">
            <a:xfrm>
              <a:off x="3389" y="3302"/>
              <a:ext cx="48" cy="135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43" y="5"/>
                </a:cxn>
                <a:cxn ang="0">
                  <a:pos x="33" y="10"/>
                </a:cxn>
                <a:cxn ang="0">
                  <a:pos x="15" y="18"/>
                </a:cxn>
                <a:cxn ang="0">
                  <a:pos x="29" y="97"/>
                </a:cxn>
                <a:cxn ang="0">
                  <a:pos x="80" y="225"/>
                </a:cxn>
                <a:cxn ang="0">
                  <a:pos x="125" y="334"/>
                </a:cxn>
                <a:cxn ang="0">
                  <a:pos x="164" y="430"/>
                </a:cxn>
                <a:cxn ang="0">
                  <a:pos x="199" y="518"/>
                </a:cxn>
                <a:cxn ang="0">
                  <a:pos x="233" y="601"/>
                </a:cxn>
                <a:cxn ang="0">
                  <a:pos x="268" y="686"/>
                </a:cxn>
                <a:cxn ang="0">
                  <a:pos x="305" y="776"/>
                </a:cxn>
                <a:cxn ang="0">
                  <a:pos x="344" y="876"/>
                </a:cxn>
                <a:cxn ang="0">
                  <a:pos x="391" y="991"/>
                </a:cxn>
                <a:cxn ang="0">
                  <a:pos x="445" y="1126"/>
                </a:cxn>
                <a:cxn ang="0">
                  <a:pos x="511" y="1285"/>
                </a:cxn>
                <a:cxn ang="0">
                  <a:pos x="586" y="1474"/>
                </a:cxn>
                <a:cxn ang="0">
                  <a:pos x="676" y="1695"/>
                </a:cxn>
                <a:cxn ang="0">
                  <a:pos x="781" y="1956"/>
                </a:cxn>
                <a:cxn ang="0">
                  <a:pos x="903" y="2258"/>
                </a:cxn>
                <a:cxn ang="0">
                  <a:pos x="980" y="2424"/>
                </a:cxn>
                <a:cxn ang="0">
                  <a:pos x="991" y="2419"/>
                </a:cxn>
                <a:cxn ang="0">
                  <a:pos x="1004" y="2412"/>
                </a:cxn>
                <a:cxn ang="0">
                  <a:pos x="1028" y="2403"/>
                </a:cxn>
                <a:cxn ang="0">
                  <a:pos x="1017" y="2324"/>
                </a:cxn>
                <a:cxn ang="0">
                  <a:pos x="964" y="2196"/>
                </a:cxn>
                <a:cxn ang="0">
                  <a:pos x="920" y="2086"/>
                </a:cxn>
                <a:cxn ang="0">
                  <a:pos x="880" y="1990"/>
                </a:cxn>
                <a:cxn ang="0">
                  <a:pos x="843" y="1903"/>
                </a:cxn>
                <a:cxn ang="0">
                  <a:pos x="809" y="1819"/>
                </a:cxn>
                <a:cxn ang="0">
                  <a:pos x="774" y="1734"/>
                </a:cxn>
                <a:cxn ang="0">
                  <a:pos x="737" y="1645"/>
                </a:cxn>
                <a:cxn ang="0">
                  <a:pos x="696" y="1545"/>
                </a:cxn>
                <a:cxn ang="0">
                  <a:pos x="648" y="1430"/>
                </a:cxn>
                <a:cxn ang="0">
                  <a:pos x="593" y="1296"/>
                </a:cxn>
                <a:cxn ang="0">
                  <a:pos x="528" y="1138"/>
                </a:cxn>
                <a:cxn ang="0">
                  <a:pos x="450" y="950"/>
                </a:cxn>
                <a:cxn ang="0">
                  <a:pos x="359" y="730"/>
                </a:cxn>
                <a:cxn ang="0">
                  <a:pos x="251" y="470"/>
                </a:cxn>
                <a:cxn ang="0">
                  <a:pos x="127" y="169"/>
                </a:cxn>
              </a:cxnLst>
              <a:rect l="0" t="0" r="r" b="b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53" name="Freeform 749"/>
            <p:cNvSpPr>
              <a:spLocks/>
            </p:cNvSpPr>
            <p:nvPr/>
          </p:nvSpPr>
          <p:spPr bwMode="auto">
            <a:xfrm>
              <a:off x="3389" y="3302"/>
              <a:ext cx="46" cy="13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3"/>
                </a:cxn>
                <a:cxn ang="0">
                  <a:pos x="977" y="2414"/>
                </a:cxn>
                <a:cxn ang="0">
                  <a:pos x="1017" y="2396"/>
                </a:cxn>
                <a:cxn ang="0">
                  <a:pos x="32" y="0"/>
                </a:cxn>
              </a:cxnLst>
              <a:rect l="0" t="0" r="r" b="b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54" name="Freeform 750"/>
            <p:cNvSpPr>
              <a:spLocks/>
            </p:cNvSpPr>
            <p:nvPr/>
          </p:nvSpPr>
          <p:spPr bwMode="auto">
            <a:xfrm>
              <a:off x="3388" y="3298"/>
              <a:ext cx="8" cy="6"/>
            </a:xfrm>
            <a:custGeom>
              <a:avLst/>
              <a:gdLst/>
              <a:ahLst/>
              <a:cxnLst>
                <a:cxn ang="0">
                  <a:pos x="173" y="20"/>
                </a:cxn>
                <a:cxn ang="0">
                  <a:pos x="7" y="95"/>
                </a:cxn>
                <a:cxn ang="0">
                  <a:pos x="0" y="75"/>
                </a:cxn>
                <a:cxn ang="0">
                  <a:pos x="166" y="0"/>
                </a:cxn>
                <a:cxn ang="0">
                  <a:pos x="173" y="20"/>
                </a:cxn>
              </a:cxnLst>
              <a:rect l="0" t="0" r="r" b="b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55" name="Freeform 751"/>
            <p:cNvSpPr>
              <a:spLocks/>
            </p:cNvSpPr>
            <p:nvPr/>
          </p:nvSpPr>
          <p:spPr bwMode="auto">
            <a:xfrm>
              <a:off x="3386" y="3293"/>
              <a:ext cx="9" cy="10"/>
            </a:xfrm>
            <a:custGeom>
              <a:avLst/>
              <a:gdLst/>
              <a:ahLst/>
              <a:cxnLst>
                <a:cxn ang="0">
                  <a:pos x="200" y="106"/>
                </a:cxn>
                <a:cxn ang="0">
                  <a:pos x="33" y="179"/>
                </a:cxn>
                <a:cxn ang="0">
                  <a:pos x="0" y="100"/>
                </a:cxn>
                <a:cxn ang="0">
                  <a:pos x="58" y="0"/>
                </a:cxn>
                <a:cxn ang="0">
                  <a:pos x="168" y="26"/>
                </a:cxn>
                <a:cxn ang="0">
                  <a:pos x="200" y="106"/>
                </a:cxn>
              </a:cxnLst>
              <a:rect l="0" t="0" r="r" b="b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56" name="Freeform 752"/>
            <p:cNvSpPr>
              <a:spLocks/>
            </p:cNvSpPr>
            <p:nvPr/>
          </p:nvSpPr>
          <p:spPr bwMode="auto">
            <a:xfrm>
              <a:off x="3386" y="3293"/>
              <a:ext cx="8" cy="10"/>
            </a:xfrm>
            <a:custGeom>
              <a:avLst/>
              <a:gdLst/>
              <a:ahLst/>
              <a:cxnLst>
                <a:cxn ang="0">
                  <a:pos x="173" y="116"/>
                </a:cxn>
                <a:cxn ang="0">
                  <a:pos x="159" y="122"/>
                </a:cxn>
                <a:cxn ang="0">
                  <a:pos x="147" y="126"/>
                </a:cxn>
                <a:cxn ang="0">
                  <a:pos x="137" y="131"/>
                </a:cxn>
                <a:cxn ang="0">
                  <a:pos x="127" y="135"/>
                </a:cxn>
                <a:cxn ang="0">
                  <a:pos x="114" y="141"/>
                </a:cxn>
                <a:cxn ang="0">
                  <a:pos x="94" y="150"/>
                </a:cxn>
                <a:cxn ang="0">
                  <a:pos x="69" y="161"/>
                </a:cxn>
                <a:cxn ang="0">
                  <a:pos x="33" y="177"/>
                </a:cxn>
                <a:cxn ang="0">
                  <a:pos x="30" y="168"/>
                </a:cxn>
                <a:cxn ang="0">
                  <a:pos x="27" y="161"/>
                </a:cxn>
                <a:cxn ang="0">
                  <a:pos x="25" y="156"/>
                </a:cxn>
                <a:cxn ang="0">
                  <a:pos x="23" y="150"/>
                </a:cxn>
                <a:cxn ang="0">
                  <a:pos x="20" y="141"/>
                </a:cxn>
                <a:cxn ang="0">
                  <a:pos x="16" y="131"/>
                </a:cxn>
                <a:cxn ang="0">
                  <a:pos x="9" y="117"/>
                </a:cxn>
                <a:cxn ang="0">
                  <a:pos x="0" y="97"/>
                </a:cxn>
                <a:cxn ang="0">
                  <a:pos x="7" y="86"/>
                </a:cxn>
                <a:cxn ang="0">
                  <a:pos x="11" y="78"/>
                </a:cxn>
                <a:cxn ang="0">
                  <a:pos x="15" y="70"/>
                </a:cxn>
                <a:cxn ang="0">
                  <a:pos x="19" y="63"/>
                </a:cxn>
                <a:cxn ang="0">
                  <a:pos x="24" y="54"/>
                </a:cxn>
                <a:cxn ang="0">
                  <a:pos x="31" y="41"/>
                </a:cxn>
                <a:cxn ang="0">
                  <a:pos x="40" y="24"/>
                </a:cxn>
                <a:cxn ang="0">
                  <a:pos x="52" y="0"/>
                </a:cxn>
                <a:cxn ang="0">
                  <a:pos x="63" y="3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83" y="11"/>
                </a:cxn>
                <a:cxn ang="0">
                  <a:pos x="91" y="15"/>
                </a:cxn>
                <a:cxn ang="0">
                  <a:pos x="102" y="20"/>
                </a:cxn>
                <a:cxn ang="0">
                  <a:pos x="119" y="27"/>
                </a:cxn>
                <a:cxn ang="0">
                  <a:pos x="140" y="37"/>
                </a:cxn>
                <a:cxn ang="0">
                  <a:pos x="144" y="44"/>
                </a:cxn>
                <a:cxn ang="0">
                  <a:pos x="146" y="50"/>
                </a:cxn>
                <a:cxn ang="0">
                  <a:pos x="149" y="56"/>
                </a:cxn>
                <a:cxn ang="0">
                  <a:pos x="151" y="61"/>
                </a:cxn>
                <a:cxn ang="0">
                  <a:pos x="154" y="69"/>
                </a:cxn>
                <a:cxn ang="0">
                  <a:pos x="159" y="80"/>
                </a:cxn>
                <a:cxn ang="0">
                  <a:pos x="165" y="95"/>
                </a:cxn>
                <a:cxn ang="0">
                  <a:pos x="173" y="116"/>
                </a:cxn>
              </a:cxnLst>
              <a:rect l="0" t="0" r="r" b="b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57" name="Freeform 753"/>
            <p:cNvSpPr>
              <a:spLocks/>
            </p:cNvSpPr>
            <p:nvPr/>
          </p:nvSpPr>
          <p:spPr bwMode="auto">
            <a:xfrm>
              <a:off x="3387" y="3293"/>
              <a:ext cx="6" cy="9"/>
            </a:xfrm>
            <a:custGeom>
              <a:avLst/>
              <a:gdLst/>
              <a:ahLst/>
              <a:cxnLst>
                <a:cxn ang="0">
                  <a:pos x="142" y="126"/>
                </a:cxn>
                <a:cxn ang="0">
                  <a:pos x="131" y="131"/>
                </a:cxn>
                <a:cxn ang="0">
                  <a:pos x="122" y="135"/>
                </a:cxn>
                <a:cxn ang="0">
                  <a:pos x="115" y="137"/>
                </a:cxn>
                <a:cxn ang="0">
                  <a:pos x="107" y="141"/>
                </a:cxn>
                <a:cxn ang="0">
                  <a:pos x="96" y="145"/>
                </a:cxn>
                <a:cxn ang="0">
                  <a:pos x="81" y="152"/>
                </a:cxn>
                <a:cxn ang="0">
                  <a:pos x="61" y="161"/>
                </a:cxn>
                <a:cxn ang="0">
                  <a:pos x="32" y="175"/>
                </a:cxn>
                <a:cxn ang="0">
                  <a:pos x="29" y="165"/>
                </a:cxn>
                <a:cxn ang="0">
                  <a:pos x="26" y="159"/>
                </a:cxn>
                <a:cxn ang="0">
                  <a:pos x="24" y="153"/>
                </a:cxn>
                <a:cxn ang="0">
                  <a:pos x="22" y="146"/>
                </a:cxn>
                <a:cxn ang="0">
                  <a:pos x="19" y="139"/>
                </a:cxn>
                <a:cxn ang="0">
                  <a:pos x="15" y="128"/>
                </a:cxn>
                <a:cxn ang="0">
                  <a:pos x="8" y="114"/>
                </a:cxn>
                <a:cxn ang="0">
                  <a:pos x="0" y="95"/>
                </a:cxn>
                <a:cxn ang="0">
                  <a:pos x="5" y="84"/>
                </a:cxn>
                <a:cxn ang="0">
                  <a:pos x="9" y="76"/>
                </a:cxn>
                <a:cxn ang="0">
                  <a:pos x="12" y="68"/>
                </a:cxn>
                <a:cxn ang="0">
                  <a:pos x="16" y="61"/>
                </a:cxn>
                <a:cxn ang="0">
                  <a:pos x="20" y="53"/>
                </a:cxn>
                <a:cxn ang="0">
                  <a:pos x="26" y="40"/>
                </a:cxn>
                <a:cxn ang="0">
                  <a:pos x="34" y="23"/>
                </a:cxn>
                <a:cxn ang="0">
                  <a:pos x="45" y="0"/>
                </a:cxn>
                <a:cxn ang="0">
                  <a:pos x="53" y="4"/>
                </a:cxn>
                <a:cxn ang="0">
                  <a:pos x="59" y="8"/>
                </a:cxn>
                <a:cxn ang="0">
                  <a:pos x="63" y="11"/>
                </a:cxn>
                <a:cxn ang="0">
                  <a:pos x="68" y="15"/>
                </a:cxn>
                <a:cxn ang="0">
                  <a:pos x="74" y="19"/>
                </a:cxn>
                <a:cxn ang="0">
                  <a:pos x="83" y="25"/>
                </a:cxn>
                <a:cxn ang="0">
                  <a:pos x="94" y="34"/>
                </a:cxn>
                <a:cxn ang="0">
                  <a:pos x="111" y="46"/>
                </a:cxn>
                <a:cxn ang="0">
                  <a:pos x="115" y="55"/>
                </a:cxn>
                <a:cxn ang="0">
                  <a:pos x="117" y="60"/>
                </a:cxn>
                <a:cxn ang="0">
                  <a:pos x="120" y="65"/>
                </a:cxn>
                <a:cxn ang="0">
                  <a:pos x="122" y="71"/>
                </a:cxn>
                <a:cxn ang="0">
                  <a:pos x="125" y="79"/>
                </a:cxn>
                <a:cxn ang="0">
                  <a:pos x="129" y="89"/>
                </a:cxn>
                <a:cxn ang="0">
                  <a:pos x="135" y="105"/>
                </a:cxn>
                <a:cxn ang="0">
                  <a:pos x="142" y="126"/>
                </a:cxn>
              </a:cxnLst>
              <a:rect l="0" t="0" r="r" b="b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58" name="Freeform 754"/>
            <p:cNvSpPr>
              <a:spLocks/>
            </p:cNvSpPr>
            <p:nvPr/>
          </p:nvSpPr>
          <p:spPr bwMode="auto">
            <a:xfrm>
              <a:off x="3387" y="3293"/>
              <a:ext cx="5" cy="9"/>
            </a:xfrm>
            <a:custGeom>
              <a:avLst/>
              <a:gdLst/>
              <a:ahLst/>
              <a:cxnLst>
                <a:cxn ang="0">
                  <a:pos x="116" y="136"/>
                </a:cxn>
                <a:cxn ang="0">
                  <a:pos x="107" y="139"/>
                </a:cxn>
                <a:cxn ang="0">
                  <a:pos x="101" y="141"/>
                </a:cxn>
                <a:cxn ang="0">
                  <a:pos x="95" y="144"/>
                </a:cxn>
                <a:cxn ang="0">
                  <a:pos x="88" y="146"/>
                </a:cxn>
                <a:cxn ang="0">
                  <a:pos x="80" y="150"/>
                </a:cxn>
                <a:cxn ang="0">
                  <a:pos x="69" y="155"/>
                </a:cxn>
                <a:cxn ang="0">
                  <a:pos x="54" y="162"/>
                </a:cxn>
                <a:cxn ang="0">
                  <a:pos x="32" y="172"/>
                </a:cxn>
                <a:cxn ang="0">
                  <a:pos x="29" y="163"/>
                </a:cxn>
                <a:cxn ang="0">
                  <a:pos x="26" y="156"/>
                </a:cxn>
                <a:cxn ang="0">
                  <a:pos x="24" y="151"/>
                </a:cxn>
                <a:cxn ang="0">
                  <a:pos x="22" y="144"/>
                </a:cxn>
                <a:cxn ang="0">
                  <a:pos x="19" y="136"/>
                </a:cxn>
                <a:cxn ang="0">
                  <a:pos x="15" y="126"/>
                </a:cxn>
                <a:cxn ang="0">
                  <a:pos x="8" y="112"/>
                </a:cxn>
                <a:cxn ang="0">
                  <a:pos x="0" y="93"/>
                </a:cxn>
                <a:cxn ang="0">
                  <a:pos x="5" y="82"/>
                </a:cxn>
                <a:cxn ang="0">
                  <a:pos x="8" y="74"/>
                </a:cxn>
                <a:cxn ang="0">
                  <a:pos x="11" y="67"/>
                </a:cxn>
                <a:cxn ang="0">
                  <a:pos x="14" y="60"/>
                </a:cxn>
                <a:cxn ang="0">
                  <a:pos x="18" y="51"/>
                </a:cxn>
                <a:cxn ang="0">
                  <a:pos x="23" y="39"/>
                </a:cxn>
                <a:cxn ang="0">
                  <a:pos x="31" y="22"/>
                </a:cxn>
                <a:cxn ang="0">
                  <a:pos x="40" y="0"/>
                </a:cxn>
                <a:cxn ang="0">
                  <a:pos x="46" y="5"/>
                </a:cxn>
                <a:cxn ang="0">
                  <a:pos x="50" y="9"/>
                </a:cxn>
                <a:cxn ang="0">
                  <a:pos x="53" y="14"/>
                </a:cxn>
                <a:cxn ang="0">
                  <a:pos x="56" y="18"/>
                </a:cxn>
                <a:cxn ang="0">
                  <a:pos x="60" y="23"/>
                </a:cxn>
                <a:cxn ang="0">
                  <a:pos x="65" y="30"/>
                </a:cxn>
                <a:cxn ang="0">
                  <a:pos x="73" y="41"/>
                </a:cxn>
                <a:cxn ang="0">
                  <a:pos x="83" y="56"/>
                </a:cxn>
                <a:cxn ang="0">
                  <a:pos x="87" y="64"/>
                </a:cxn>
                <a:cxn ang="0">
                  <a:pos x="89" y="69"/>
                </a:cxn>
                <a:cxn ang="0">
                  <a:pos x="92" y="75"/>
                </a:cxn>
                <a:cxn ang="0">
                  <a:pos x="95" y="81"/>
                </a:cxn>
                <a:cxn ang="0">
                  <a:pos x="98" y="88"/>
                </a:cxn>
                <a:cxn ang="0">
                  <a:pos x="102" y="99"/>
                </a:cxn>
                <a:cxn ang="0">
                  <a:pos x="108" y="115"/>
                </a:cxn>
                <a:cxn ang="0">
                  <a:pos x="116" y="136"/>
                </a:cxn>
              </a:cxnLst>
              <a:rect l="0" t="0" r="r" b="b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59" name="Freeform 755"/>
            <p:cNvSpPr>
              <a:spLocks/>
            </p:cNvSpPr>
            <p:nvPr/>
          </p:nvSpPr>
          <p:spPr bwMode="auto">
            <a:xfrm>
              <a:off x="3387" y="3293"/>
              <a:ext cx="4" cy="9"/>
            </a:xfrm>
            <a:custGeom>
              <a:avLst/>
              <a:gdLst/>
              <a:ahLst/>
              <a:cxnLst>
                <a:cxn ang="0">
                  <a:pos x="88" y="145"/>
                </a:cxn>
                <a:cxn ang="0">
                  <a:pos x="81" y="147"/>
                </a:cxn>
                <a:cxn ang="0">
                  <a:pos x="77" y="150"/>
                </a:cxn>
                <a:cxn ang="0">
                  <a:pos x="73" y="151"/>
                </a:cxn>
                <a:cxn ang="0">
                  <a:pos x="69" y="153"/>
                </a:cxn>
                <a:cxn ang="0">
                  <a:pos x="64" y="155"/>
                </a:cxn>
                <a:cxn ang="0">
                  <a:pos x="57" y="158"/>
                </a:cxn>
                <a:cxn ang="0">
                  <a:pos x="47" y="163"/>
                </a:cxn>
                <a:cxn ang="0">
                  <a:pos x="32" y="170"/>
                </a:cxn>
                <a:cxn ang="0">
                  <a:pos x="29" y="161"/>
                </a:cxn>
                <a:cxn ang="0">
                  <a:pos x="26" y="154"/>
                </a:cxn>
                <a:cxn ang="0">
                  <a:pos x="24" y="148"/>
                </a:cxn>
                <a:cxn ang="0">
                  <a:pos x="22" y="142"/>
                </a:cxn>
                <a:cxn ang="0">
                  <a:pos x="19" y="134"/>
                </a:cxn>
                <a:cxn ang="0">
                  <a:pos x="15" y="123"/>
                </a:cxn>
                <a:cxn ang="0">
                  <a:pos x="8" y="109"/>
                </a:cxn>
                <a:cxn ang="0">
                  <a:pos x="0" y="89"/>
                </a:cxn>
                <a:cxn ang="0">
                  <a:pos x="4" y="79"/>
                </a:cxn>
                <a:cxn ang="0">
                  <a:pos x="7" y="71"/>
                </a:cxn>
                <a:cxn ang="0">
                  <a:pos x="9" y="65"/>
                </a:cxn>
                <a:cxn ang="0">
                  <a:pos x="12" y="58"/>
                </a:cxn>
                <a:cxn ang="0">
                  <a:pos x="15" y="49"/>
                </a:cxn>
                <a:cxn ang="0">
                  <a:pos x="19" y="38"/>
                </a:cxn>
                <a:cxn ang="0">
                  <a:pos x="26" y="22"/>
                </a:cxn>
                <a:cxn ang="0">
                  <a:pos x="34" y="0"/>
                </a:cxn>
                <a:cxn ang="0">
                  <a:pos x="40" y="11"/>
                </a:cxn>
                <a:cxn ang="0">
                  <a:pos x="43" y="21"/>
                </a:cxn>
                <a:cxn ang="0">
                  <a:pos x="47" y="36"/>
                </a:cxn>
                <a:cxn ang="0">
                  <a:pos x="55" y="65"/>
                </a:cxn>
                <a:cxn ang="0">
                  <a:pos x="59" y="74"/>
                </a:cxn>
                <a:cxn ang="0">
                  <a:pos x="61" y="79"/>
                </a:cxn>
                <a:cxn ang="0">
                  <a:pos x="64" y="84"/>
                </a:cxn>
                <a:cxn ang="0">
                  <a:pos x="66" y="90"/>
                </a:cxn>
                <a:cxn ang="0">
                  <a:pos x="69" y="98"/>
                </a:cxn>
                <a:cxn ang="0">
                  <a:pos x="73" y="108"/>
                </a:cxn>
                <a:cxn ang="0">
                  <a:pos x="79" y="124"/>
                </a:cxn>
                <a:cxn ang="0">
                  <a:pos x="88" y="145"/>
                </a:cxn>
              </a:cxnLst>
              <a:rect l="0" t="0" r="r" b="b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60" name="Freeform 756"/>
            <p:cNvSpPr>
              <a:spLocks/>
            </p:cNvSpPr>
            <p:nvPr/>
          </p:nvSpPr>
          <p:spPr bwMode="auto">
            <a:xfrm>
              <a:off x="3388" y="3293"/>
              <a:ext cx="2" cy="9"/>
            </a:xfrm>
            <a:custGeom>
              <a:avLst/>
              <a:gdLst/>
              <a:ahLst/>
              <a:cxnLst>
                <a:cxn ang="0">
                  <a:pos x="59" y="155"/>
                </a:cxn>
                <a:cxn ang="0">
                  <a:pos x="33" y="167"/>
                </a:cxn>
                <a:cxn ang="0">
                  <a:pos x="0" y="87"/>
                </a:cxn>
                <a:cxn ang="0">
                  <a:pos x="29" y="0"/>
                </a:cxn>
                <a:cxn ang="0">
                  <a:pos x="26" y="76"/>
                </a:cxn>
                <a:cxn ang="0">
                  <a:pos x="59" y="155"/>
                </a:cxn>
              </a:cxnLst>
              <a:rect l="0" t="0" r="r" b="b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61" name="Freeform 757"/>
            <p:cNvSpPr>
              <a:spLocks/>
            </p:cNvSpPr>
            <p:nvPr/>
          </p:nvSpPr>
          <p:spPr bwMode="auto">
            <a:xfrm>
              <a:off x="3386" y="3294"/>
              <a:ext cx="8" cy="4"/>
            </a:xfrm>
            <a:custGeom>
              <a:avLst/>
              <a:gdLst/>
              <a:ahLst/>
              <a:cxnLst>
                <a:cxn ang="0">
                  <a:pos x="170" y="4"/>
                </a:cxn>
                <a:cxn ang="0">
                  <a:pos x="168" y="0"/>
                </a:cxn>
                <a:cxn ang="0">
                  <a:pos x="0" y="73"/>
                </a:cxn>
                <a:cxn ang="0">
                  <a:pos x="4" y="81"/>
                </a:cxn>
                <a:cxn ang="0">
                  <a:pos x="172" y="8"/>
                </a:cxn>
                <a:cxn ang="0">
                  <a:pos x="170" y="4"/>
                </a:cxn>
              </a:cxnLst>
              <a:rect l="0" t="0" r="r" b="b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62" name="Freeform 758"/>
            <p:cNvSpPr>
              <a:spLocks/>
            </p:cNvSpPr>
            <p:nvPr/>
          </p:nvSpPr>
          <p:spPr bwMode="auto">
            <a:xfrm>
              <a:off x="3432" y="3432"/>
              <a:ext cx="10" cy="6"/>
            </a:xfrm>
            <a:custGeom>
              <a:avLst/>
              <a:gdLst/>
              <a:ahLst/>
              <a:cxnLst>
                <a:cxn ang="0">
                  <a:pos x="216" y="12"/>
                </a:cxn>
                <a:cxn ang="0">
                  <a:pos x="4" y="103"/>
                </a:cxn>
                <a:cxn ang="0">
                  <a:pos x="0" y="93"/>
                </a:cxn>
                <a:cxn ang="0">
                  <a:pos x="211" y="0"/>
                </a:cxn>
                <a:cxn ang="0">
                  <a:pos x="216" y="12"/>
                </a:cxn>
              </a:cxnLst>
              <a:rect l="0" t="0" r="r" b="b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63" name="Freeform 759"/>
            <p:cNvSpPr>
              <a:spLocks/>
            </p:cNvSpPr>
            <p:nvPr/>
          </p:nvSpPr>
          <p:spPr bwMode="auto">
            <a:xfrm>
              <a:off x="3432" y="3433"/>
              <a:ext cx="11" cy="16"/>
            </a:xfrm>
            <a:custGeom>
              <a:avLst/>
              <a:gdLst/>
              <a:ahLst/>
              <a:cxnLst>
                <a:cxn ang="0">
                  <a:pos x="207" y="296"/>
                </a:cxn>
                <a:cxn ang="0">
                  <a:pos x="219" y="286"/>
                </a:cxn>
                <a:cxn ang="0">
                  <a:pos x="232" y="267"/>
                </a:cxn>
                <a:cxn ang="0">
                  <a:pos x="242" y="241"/>
                </a:cxn>
                <a:cxn ang="0">
                  <a:pos x="248" y="206"/>
                </a:cxn>
                <a:cxn ang="0">
                  <a:pos x="250" y="165"/>
                </a:cxn>
                <a:cxn ang="0">
                  <a:pos x="245" y="116"/>
                </a:cxn>
                <a:cxn ang="0">
                  <a:pos x="233" y="62"/>
                </a:cxn>
                <a:cxn ang="0">
                  <a:pos x="211" y="0"/>
                </a:cxn>
                <a:cxn ang="0">
                  <a:pos x="198" y="6"/>
                </a:cxn>
                <a:cxn ang="0">
                  <a:pos x="185" y="12"/>
                </a:cxn>
                <a:cxn ang="0">
                  <a:pos x="171" y="17"/>
                </a:cxn>
                <a:cxn ang="0">
                  <a:pos x="158" y="24"/>
                </a:cxn>
                <a:cxn ang="0">
                  <a:pos x="145" y="29"/>
                </a:cxn>
                <a:cxn ang="0">
                  <a:pos x="132" y="35"/>
                </a:cxn>
                <a:cxn ang="0">
                  <a:pos x="118" y="41"/>
                </a:cxn>
                <a:cxn ang="0">
                  <a:pos x="106" y="46"/>
                </a:cxn>
                <a:cxn ang="0">
                  <a:pos x="93" y="52"/>
                </a:cxn>
                <a:cxn ang="0">
                  <a:pos x="80" y="57"/>
                </a:cxn>
                <a:cxn ang="0">
                  <a:pos x="66" y="64"/>
                </a:cxn>
                <a:cxn ang="0">
                  <a:pos x="53" y="69"/>
                </a:cxn>
                <a:cxn ang="0">
                  <a:pos x="40" y="75"/>
                </a:cxn>
                <a:cxn ang="0">
                  <a:pos x="27" y="81"/>
                </a:cxn>
                <a:cxn ang="0">
                  <a:pos x="13" y="87"/>
                </a:cxn>
                <a:cxn ang="0">
                  <a:pos x="0" y="92"/>
                </a:cxn>
                <a:cxn ang="0">
                  <a:pos x="13" y="123"/>
                </a:cxn>
                <a:cxn ang="0">
                  <a:pos x="28" y="150"/>
                </a:cxn>
                <a:cxn ang="0">
                  <a:pos x="42" y="175"/>
                </a:cxn>
                <a:cxn ang="0">
                  <a:pos x="57" y="198"/>
                </a:cxn>
                <a:cxn ang="0">
                  <a:pos x="73" y="218"/>
                </a:cxn>
                <a:cxn ang="0">
                  <a:pos x="87" y="236"/>
                </a:cxn>
                <a:cxn ang="0">
                  <a:pos x="102" y="250"/>
                </a:cxn>
                <a:cxn ang="0">
                  <a:pos x="117" y="263"/>
                </a:cxn>
                <a:cxn ang="0">
                  <a:pos x="132" y="274"/>
                </a:cxn>
                <a:cxn ang="0">
                  <a:pos x="145" y="283"/>
                </a:cxn>
                <a:cxn ang="0">
                  <a:pos x="158" y="289"/>
                </a:cxn>
                <a:cxn ang="0">
                  <a:pos x="170" y="294"/>
                </a:cxn>
                <a:cxn ang="0">
                  <a:pos x="182" y="297"/>
                </a:cxn>
                <a:cxn ang="0">
                  <a:pos x="192" y="298"/>
                </a:cxn>
                <a:cxn ang="0">
                  <a:pos x="200" y="298"/>
                </a:cxn>
                <a:cxn ang="0">
                  <a:pos x="207" y="296"/>
                </a:cxn>
              </a:cxnLst>
              <a:rect l="0" t="0" r="r" b="b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64" name="Freeform 760"/>
            <p:cNvSpPr>
              <a:spLocks/>
            </p:cNvSpPr>
            <p:nvPr/>
          </p:nvSpPr>
          <p:spPr bwMode="auto">
            <a:xfrm>
              <a:off x="3432" y="3433"/>
              <a:ext cx="10" cy="16"/>
            </a:xfrm>
            <a:custGeom>
              <a:avLst/>
              <a:gdLst/>
              <a:ahLst/>
              <a:cxnLst>
                <a:cxn ang="0">
                  <a:pos x="199" y="285"/>
                </a:cxn>
                <a:cxn ang="0">
                  <a:pos x="209" y="276"/>
                </a:cxn>
                <a:cxn ang="0">
                  <a:pos x="217" y="259"/>
                </a:cxn>
                <a:cxn ang="0">
                  <a:pos x="224" y="234"/>
                </a:cxn>
                <a:cxn ang="0">
                  <a:pos x="226" y="202"/>
                </a:cxn>
                <a:cxn ang="0">
                  <a:pos x="223" y="162"/>
                </a:cxn>
                <a:cxn ang="0">
                  <a:pos x="214" y="115"/>
                </a:cxn>
                <a:cxn ang="0">
                  <a:pos x="200" y="61"/>
                </a:cxn>
                <a:cxn ang="0">
                  <a:pos x="178" y="0"/>
                </a:cxn>
                <a:cxn ang="0">
                  <a:pos x="166" y="5"/>
                </a:cxn>
                <a:cxn ang="0">
                  <a:pos x="155" y="10"/>
                </a:cxn>
                <a:cxn ang="0">
                  <a:pos x="144" y="15"/>
                </a:cxn>
                <a:cxn ang="0">
                  <a:pos x="134" y="20"/>
                </a:cxn>
                <a:cxn ang="0">
                  <a:pos x="123" y="24"/>
                </a:cxn>
                <a:cxn ang="0">
                  <a:pos x="111" y="30"/>
                </a:cxn>
                <a:cxn ang="0">
                  <a:pos x="100" y="34"/>
                </a:cxn>
                <a:cxn ang="0">
                  <a:pos x="89" y="39"/>
                </a:cxn>
                <a:cxn ang="0">
                  <a:pos x="78" y="44"/>
                </a:cxn>
                <a:cxn ang="0">
                  <a:pos x="67" y="49"/>
                </a:cxn>
                <a:cxn ang="0">
                  <a:pos x="55" y="54"/>
                </a:cxn>
                <a:cxn ang="0">
                  <a:pos x="45" y="58"/>
                </a:cxn>
                <a:cxn ang="0">
                  <a:pos x="34" y="63"/>
                </a:cxn>
                <a:cxn ang="0">
                  <a:pos x="23" y="69"/>
                </a:cxn>
                <a:cxn ang="0">
                  <a:pos x="11" y="73"/>
                </a:cxn>
                <a:cxn ang="0">
                  <a:pos x="0" y="78"/>
                </a:cxn>
                <a:cxn ang="0">
                  <a:pos x="13" y="109"/>
                </a:cxn>
                <a:cxn ang="0">
                  <a:pos x="28" y="136"/>
                </a:cxn>
                <a:cxn ang="0">
                  <a:pos x="42" y="161"/>
                </a:cxn>
                <a:cxn ang="0">
                  <a:pos x="56" y="184"/>
                </a:cxn>
                <a:cxn ang="0">
                  <a:pos x="72" y="204"/>
                </a:cxn>
                <a:cxn ang="0">
                  <a:pos x="86" y="221"/>
                </a:cxn>
                <a:cxn ang="0">
                  <a:pos x="101" y="236"/>
                </a:cxn>
                <a:cxn ang="0">
                  <a:pos x="115" y="250"/>
                </a:cxn>
                <a:cxn ang="0">
                  <a:pos x="129" y="260"/>
                </a:cxn>
                <a:cxn ang="0">
                  <a:pos x="142" y="270"/>
                </a:cxn>
                <a:cxn ang="0">
                  <a:pos x="155" y="276"/>
                </a:cxn>
                <a:cxn ang="0">
                  <a:pos x="166" y="282"/>
                </a:cxn>
                <a:cxn ang="0">
                  <a:pos x="177" y="285"/>
                </a:cxn>
                <a:cxn ang="0">
                  <a:pos x="186" y="287"/>
                </a:cxn>
                <a:cxn ang="0">
                  <a:pos x="193" y="287"/>
                </a:cxn>
                <a:cxn ang="0">
                  <a:pos x="199" y="285"/>
                </a:cxn>
              </a:cxnLst>
              <a:rect l="0" t="0" r="r" b="b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65" name="Freeform 761"/>
            <p:cNvSpPr>
              <a:spLocks/>
            </p:cNvSpPr>
            <p:nvPr/>
          </p:nvSpPr>
          <p:spPr bwMode="auto">
            <a:xfrm>
              <a:off x="3433" y="3434"/>
              <a:ext cx="9" cy="15"/>
            </a:xfrm>
            <a:custGeom>
              <a:avLst/>
              <a:gdLst/>
              <a:ahLst/>
              <a:cxnLst>
                <a:cxn ang="0">
                  <a:pos x="189" y="273"/>
                </a:cxn>
                <a:cxn ang="0">
                  <a:pos x="196" y="265"/>
                </a:cxn>
                <a:cxn ang="0">
                  <a:pos x="201" y="251"/>
                </a:cxn>
                <a:cxn ang="0">
                  <a:pos x="202" y="227"/>
                </a:cxn>
                <a:cxn ang="0">
                  <a:pos x="200" y="197"/>
                </a:cxn>
                <a:cxn ang="0">
                  <a:pos x="193" y="159"/>
                </a:cxn>
                <a:cxn ang="0">
                  <a:pos x="182" y="114"/>
                </a:cxn>
                <a:cxn ang="0">
                  <a:pos x="165" y="60"/>
                </a:cxn>
                <a:cxn ang="0">
                  <a:pos x="142" y="0"/>
                </a:cxn>
                <a:cxn ang="0">
                  <a:pos x="125" y="7"/>
                </a:cxn>
                <a:cxn ang="0">
                  <a:pos x="107" y="14"/>
                </a:cxn>
                <a:cxn ang="0">
                  <a:pos x="89" y="23"/>
                </a:cxn>
                <a:cxn ang="0">
                  <a:pos x="72" y="30"/>
                </a:cxn>
                <a:cxn ang="0">
                  <a:pos x="53" y="39"/>
                </a:cxn>
                <a:cxn ang="0">
                  <a:pos x="36" y="46"/>
                </a:cxn>
                <a:cxn ang="0">
                  <a:pos x="18" y="54"/>
                </a:cxn>
                <a:cxn ang="0">
                  <a:pos x="0" y="62"/>
                </a:cxn>
                <a:cxn ang="0">
                  <a:pos x="14" y="92"/>
                </a:cxn>
                <a:cxn ang="0">
                  <a:pos x="28" y="120"/>
                </a:cxn>
                <a:cxn ang="0">
                  <a:pos x="41" y="145"/>
                </a:cxn>
                <a:cxn ang="0">
                  <a:pos x="57" y="168"/>
                </a:cxn>
                <a:cxn ang="0">
                  <a:pos x="71" y="188"/>
                </a:cxn>
                <a:cxn ang="0">
                  <a:pos x="85" y="206"/>
                </a:cxn>
                <a:cxn ang="0">
                  <a:pos x="98" y="221"/>
                </a:cxn>
                <a:cxn ang="0">
                  <a:pos x="113" y="235"/>
                </a:cxn>
                <a:cxn ang="0">
                  <a:pos x="126" y="246"/>
                </a:cxn>
                <a:cxn ang="0">
                  <a:pos x="138" y="256"/>
                </a:cxn>
                <a:cxn ang="0">
                  <a:pos x="149" y="262"/>
                </a:cxn>
                <a:cxn ang="0">
                  <a:pos x="160" y="268"/>
                </a:cxn>
                <a:cxn ang="0">
                  <a:pos x="170" y="272"/>
                </a:cxn>
                <a:cxn ang="0">
                  <a:pos x="178" y="274"/>
                </a:cxn>
                <a:cxn ang="0">
                  <a:pos x="184" y="274"/>
                </a:cxn>
                <a:cxn ang="0">
                  <a:pos x="189" y="273"/>
                </a:cxn>
              </a:cxnLst>
              <a:rect l="0" t="0" r="r" b="b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66" name="Freeform 762"/>
            <p:cNvSpPr>
              <a:spLocks/>
            </p:cNvSpPr>
            <p:nvPr/>
          </p:nvSpPr>
          <p:spPr bwMode="auto">
            <a:xfrm>
              <a:off x="3433" y="3435"/>
              <a:ext cx="9" cy="14"/>
            </a:xfrm>
            <a:custGeom>
              <a:avLst/>
              <a:gdLst/>
              <a:ahLst/>
              <a:cxnLst>
                <a:cxn ang="0">
                  <a:pos x="180" y="263"/>
                </a:cxn>
                <a:cxn ang="0">
                  <a:pos x="185" y="256"/>
                </a:cxn>
                <a:cxn ang="0">
                  <a:pos x="186" y="243"/>
                </a:cxn>
                <a:cxn ang="0">
                  <a:pos x="183" y="222"/>
                </a:cxn>
                <a:cxn ang="0">
                  <a:pos x="177" y="193"/>
                </a:cxn>
                <a:cxn ang="0">
                  <a:pos x="166" y="157"/>
                </a:cxn>
                <a:cxn ang="0">
                  <a:pos x="151" y="113"/>
                </a:cxn>
                <a:cxn ang="0">
                  <a:pos x="131" y="60"/>
                </a:cxn>
                <a:cxn ang="0">
                  <a:pos x="108" y="0"/>
                </a:cxn>
                <a:cxn ang="0">
                  <a:pos x="94" y="7"/>
                </a:cxn>
                <a:cxn ang="0">
                  <a:pos x="80" y="13"/>
                </a:cxn>
                <a:cxn ang="0">
                  <a:pos x="67" y="18"/>
                </a:cxn>
                <a:cxn ang="0">
                  <a:pos x="54" y="24"/>
                </a:cxn>
                <a:cxn ang="0">
                  <a:pos x="40" y="30"/>
                </a:cxn>
                <a:cxn ang="0">
                  <a:pos x="27" y="36"/>
                </a:cxn>
                <a:cxn ang="0">
                  <a:pos x="13" y="41"/>
                </a:cxn>
                <a:cxn ang="0">
                  <a:pos x="0" y="48"/>
                </a:cxn>
                <a:cxn ang="0">
                  <a:pos x="13" y="78"/>
                </a:cxn>
                <a:cxn ang="0">
                  <a:pos x="26" y="106"/>
                </a:cxn>
                <a:cxn ang="0">
                  <a:pos x="40" y="131"/>
                </a:cxn>
                <a:cxn ang="0">
                  <a:pos x="55" y="154"/>
                </a:cxn>
                <a:cxn ang="0">
                  <a:pos x="69" y="174"/>
                </a:cxn>
                <a:cxn ang="0">
                  <a:pos x="83" y="192"/>
                </a:cxn>
                <a:cxn ang="0">
                  <a:pos x="96" y="208"/>
                </a:cxn>
                <a:cxn ang="0">
                  <a:pos x="110" y="222"/>
                </a:cxn>
                <a:cxn ang="0">
                  <a:pos x="122" y="233"/>
                </a:cxn>
                <a:cxn ang="0">
                  <a:pos x="134" y="243"/>
                </a:cxn>
                <a:cxn ang="0">
                  <a:pos x="145" y="250"/>
                </a:cxn>
                <a:cxn ang="0">
                  <a:pos x="155" y="256"/>
                </a:cxn>
                <a:cxn ang="0">
                  <a:pos x="164" y="261"/>
                </a:cxn>
                <a:cxn ang="0">
                  <a:pos x="171" y="263"/>
                </a:cxn>
                <a:cxn ang="0">
                  <a:pos x="176" y="264"/>
                </a:cxn>
                <a:cxn ang="0">
                  <a:pos x="180" y="263"/>
                </a:cxn>
              </a:cxnLst>
              <a:rect l="0" t="0" r="r" b="b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67" name="Freeform 763"/>
            <p:cNvSpPr>
              <a:spLocks/>
            </p:cNvSpPr>
            <p:nvPr/>
          </p:nvSpPr>
          <p:spPr bwMode="auto">
            <a:xfrm>
              <a:off x="3433" y="3435"/>
              <a:ext cx="8" cy="14"/>
            </a:xfrm>
            <a:custGeom>
              <a:avLst/>
              <a:gdLst/>
              <a:ahLst/>
              <a:cxnLst>
                <a:cxn ang="0">
                  <a:pos x="171" y="251"/>
                </a:cxn>
                <a:cxn ang="0">
                  <a:pos x="173" y="245"/>
                </a:cxn>
                <a:cxn ang="0">
                  <a:pos x="170" y="233"/>
                </a:cxn>
                <a:cxn ang="0">
                  <a:pos x="164" y="214"/>
                </a:cxn>
                <a:cxn ang="0">
                  <a:pos x="153" y="187"/>
                </a:cxn>
                <a:cxn ang="0">
                  <a:pos x="137" y="153"/>
                </a:cxn>
                <a:cxn ang="0">
                  <a:pos x="119" y="110"/>
                </a:cxn>
                <a:cxn ang="0">
                  <a:pos x="97" y="60"/>
                </a:cxn>
                <a:cxn ang="0">
                  <a:pos x="72" y="0"/>
                </a:cxn>
                <a:cxn ang="0">
                  <a:pos x="63" y="4"/>
                </a:cxn>
                <a:cxn ang="0">
                  <a:pos x="54" y="7"/>
                </a:cxn>
                <a:cxn ang="0">
                  <a:pos x="45" y="11"/>
                </a:cxn>
                <a:cxn ang="0">
                  <a:pos x="36" y="16"/>
                </a:cxn>
                <a:cxn ang="0">
                  <a:pos x="27" y="20"/>
                </a:cxn>
                <a:cxn ang="0">
                  <a:pos x="18" y="23"/>
                </a:cxn>
                <a:cxn ang="0">
                  <a:pos x="9" y="27"/>
                </a:cxn>
                <a:cxn ang="0">
                  <a:pos x="0" y="31"/>
                </a:cxn>
                <a:cxn ang="0">
                  <a:pos x="13" y="62"/>
                </a:cxn>
                <a:cxn ang="0">
                  <a:pos x="26" y="89"/>
                </a:cxn>
                <a:cxn ang="0">
                  <a:pos x="41" y="115"/>
                </a:cxn>
                <a:cxn ang="0">
                  <a:pos x="54" y="138"/>
                </a:cxn>
                <a:cxn ang="0">
                  <a:pos x="68" y="159"/>
                </a:cxn>
                <a:cxn ang="0">
                  <a:pos x="81" y="177"/>
                </a:cxn>
                <a:cxn ang="0">
                  <a:pos x="95" y="193"/>
                </a:cxn>
                <a:cxn ang="0">
                  <a:pos x="107" y="206"/>
                </a:cxn>
                <a:cxn ang="0">
                  <a:pos x="119" y="218"/>
                </a:cxn>
                <a:cxn ang="0">
                  <a:pos x="130" y="229"/>
                </a:cxn>
                <a:cxn ang="0">
                  <a:pos x="141" y="236"/>
                </a:cxn>
                <a:cxn ang="0">
                  <a:pos x="150" y="242"/>
                </a:cxn>
                <a:cxn ang="0">
                  <a:pos x="157" y="246"/>
                </a:cxn>
                <a:cxn ang="0">
                  <a:pos x="163" y="250"/>
                </a:cxn>
                <a:cxn ang="0">
                  <a:pos x="168" y="251"/>
                </a:cxn>
                <a:cxn ang="0">
                  <a:pos x="171" y="251"/>
                </a:cxn>
              </a:cxnLst>
              <a:rect l="0" t="0" r="r" b="b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68" name="Freeform 764"/>
            <p:cNvSpPr>
              <a:spLocks/>
            </p:cNvSpPr>
            <p:nvPr/>
          </p:nvSpPr>
          <p:spPr bwMode="auto">
            <a:xfrm>
              <a:off x="3434" y="3436"/>
              <a:ext cx="7" cy="13"/>
            </a:xfrm>
            <a:custGeom>
              <a:avLst/>
              <a:gdLst/>
              <a:ahLst/>
              <a:cxnLst>
                <a:cxn ang="0">
                  <a:pos x="163" y="240"/>
                </a:cxn>
                <a:cxn ang="0">
                  <a:pos x="162" y="235"/>
                </a:cxn>
                <a:cxn ang="0">
                  <a:pos x="156" y="225"/>
                </a:cxn>
                <a:cxn ang="0">
                  <a:pos x="145" y="208"/>
                </a:cxn>
                <a:cxn ang="0">
                  <a:pos x="129" y="183"/>
                </a:cxn>
                <a:cxn ang="0">
                  <a:pos x="110" y="150"/>
                </a:cxn>
                <a:cxn ang="0">
                  <a:pos x="89" y="110"/>
                </a:cxn>
                <a:cxn ang="0">
                  <a:pos x="64" y="59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8" y="5"/>
                </a:cxn>
                <a:cxn ang="0">
                  <a:pos x="24" y="7"/>
                </a:cxn>
                <a:cxn ang="0">
                  <a:pos x="19" y="9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5" y="15"/>
                </a:cxn>
                <a:cxn ang="0">
                  <a:pos x="0" y="17"/>
                </a:cxn>
                <a:cxn ang="0">
                  <a:pos x="13" y="48"/>
                </a:cxn>
                <a:cxn ang="0">
                  <a:pos x="26" y="75"/>
                </a:cxn>
                <a:cxn ang="0">
                  <a:pos x="41" y="102"/>
                </a:cxn>
                <a:cxn ang="0">
                  <a:pos x="54" y="124"/>
                </a:cxn>
                <a:cxn ang="0">
                  <a:pos x="68" y="145"/>
                </a:cxn>
                <a:cxn ang="0">
                  <a:pos x="82" y="163"/>
                </a:cxn>
                <a:cxn ang="0">
                  <a:pos x="94" y="180"/>
                </a:cxn>
                <a:cxn ang="0">
                  <a:pos x="106" y="193"/>
                </a:cxn>
                <a:cxn ang="0">
                  <a:pos x="117" y="205"/>
                </a:cxn>
                <a:cxn ang="0">
                  <a:pos x="127" y="215"/>
                </a:cxn>
                <a:cxn ang="0">
                  <a:pos x="138" y="224"/>
                </a:cxn>
                <a:cxn ang="0">
                  <a:pos x="146" y="230"/>
                </a:cxn>
                <a:cxn ang="0">
                  <a:pos x="152" y="234"/>
                </a:cxn>
                <a:cxn ang="0">
                  <a:pos x="158" y="238"/>
                </a:cxn>
                <a:cxn ang="0">
                  <a:pos x="161" y="240"/>
                </a:cxn>
                <a:cxn ang="0">
                  <a:pos x="163" y="240"/>
                </a:cxn>
              </a:cxnLst>
              <a:rect l="0" t="0" r="r" b="b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469" name="Freeform 765"/>
            <p:cNvSpPr>
              <a:spLocks/>
            </p:cNvSpPr>
            <p:nvPr/>
          </p:nvSpPr>
          <p:spPr bwMode="auto">
            <a:xfrm>
              <a:off x="3441" y="3449"/>
              <a:ext cx="2" cy="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76"/>
                </a:cxn>
                <a:cxn ang="0">
                  <a:pos x="48" y="92"/>
                </a:cxn>
                <a:cxn ang="0">
                  <a:pos x="46" y="99"/>
                </a:cxn>
                <a:cxn ang="0">
                  <a:pos x="39" y="96"/>
                </a:cxn>
                <a:cxn ang="0">
                  <a:pos x="31" y="83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470" name="Group 766"/>
          <p:cNvGrpSpPr>
            <a:grpSpLocks/>
          </p:cNvGrpSpPr>
          <p:nvPr/>
        </p:nvGrpSpPr>
        <p:grpSpPr bwMode="auto">
          <a:xfrm flipH="1">
            <a:off x="3074988" y="1582738"/>
            <a:ext cx="381000" cy="304800"/>
            <a:chOff x="1248" y="2736"/>
            <a:chExt cx="240" cy="192"/>
          </a:xfrm>
        </p:grpSpPr>
        <p:sp>
          <p:nvSpPr>
            <p:cNvPr id="73471" name="Line 767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72" name="Line 768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73" name="Line 769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353" name="Oval 1689"/>
          <p:cNvSpPr>
            <a:spLocks noChangeArrowheads="1"/>
          </p:cNvSpPr>
          <p:nvPr/>
        </p:nvSpPr>
        <p:spPr bwMode="auto">
          <a:xfrm rot="-1507049">
            <a:off x="331788" y="1277938"/>
            <a:ext cx="4957762" cy="26257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5356" name="Picture 1692" descr="j02359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919413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357" name="Picture 1693" descr="j02359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050" y="3135313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358" name="Picture 1694" descr="j02359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9288" y="3208338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359" name="Picture 1695" descr="j02359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38" y="4864100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Power consumption/CSR BlueCore2</a:t>
            </a:r>
          </a:p>
        </p:txBody>
      </p:sp>
      <p:sp>
        <p:nvSpPr>
          <p:cNvPr id="17818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tabLst>
                <a:tab pos="7893050" algn="dec"/>
              </a:tabLst>
            </a:pPr>
            <a:r>
              <a:rPr lang="en-US" b="1"/>
              <a:t>Typical Average Current Consumption</a:t>
            </a:r>
            <a:r>
              <a:rPr lang="en-US" b="1" baseline="30000"/>
              <a:t>1</a:t>
            </a:r>
            <a:endParaRPr lang="en-US" b="1"/>
          </a:p>
          <a:p>
            <a:pPr lvl="1">
              <a:lnSpc>
                <a:spcPct val="80000"/>
              </a:lnSpc>
              <a:tabLst>
                <a:tab pos="7893050" algn="dec"/>
              </a:tabLst>
            </a:pPr>
            <a:r>
              <a:rPr lang="en-US" sz="1800"/>
              <a:t>VDD=1.8V  Temperature = 20°C</a:t>
            </a:r>
          </a:p>
          <a:p>
            <a:pPr lvl="1">
              <a:lnSpc>
                <a:spcPct val="80000"/>
              </a:lnSpc>
              <a:tabLst>
                <a:tab pos="7893050" algn="dec"/>
              </a:tabLst>
            </a:pPr>
            <a:r>
              <a:rPr lang="en-US" sz="1800" b="1"/>
              <a:t>Mode </a:t>
            </a:r>
          </a:p>
          <a:p>
            <a:pPr lvl="2">
              <a:lnSpc>
                <a:spcPct val="80000"/>
              </a:lnSpc>
              <a:tabLst>
                <a:tab pos="7893050" algn="dec"/>
              </a:tabLst>
            </a:pPr>
            <a:r>
              <a:rPr lang="en-US" sz="1600"/>
              <a:t>SCO connection HV3 (1s interval Sniff Mode) (Slave) 	26.0 mA</a:t>
            </a:r>
          </a:p>
          <a:p>
            <a:pPr lvl="2">
              <a:lnSpc>
                <a:spcPct val="80000"/>
              </a:lnSpc>
              <a:tabLst>
                <a:tab pos="7893050" algn="dec"/>
              </a:tabLst>
            </a:pPr>
            <a:r>
              <a:rPr lang="en-US" sz="1600"/>
              <a:t>SCO connection HV3 (1s interval Sniff Mode) (Master)	26.0 mA</a:t>
            </a:r>
          </a:p>
          <a:p>
            <a:pPr lvl="2">
              <a:lnSpc>
                <a:spcPct val="80000"/>
              </a:lnSpc>
              <a:tabLst>
                <a:tab pos="7893050" algn="dec"/>
              </a:tabLst>
            </a:pPr>
            <a:r>
              <a:rPr lang="en-US" sz="1600"/>
              <a:t>SCO connection HV1 (Slave) 	53.0 mA</a:t>
            </a:r>
          </a:p>
          <a:p>
            <a:pPr lvl="2">
              <a:lnSpc>
                <a:spcPct val="80000"/>
              </a:lnSpc>
              <a:tabLst>
                <a:tab pos="7893050" algn="dec"/>
              </a:tabLst>
            </a:pPr>
            <a:r>
              <a:rPr lang="en-US" sz="1600"/>
              <a:t>SCO connection HV1 (Master) 	53.0 mA</a:t>
            </a:r>
          </a:p>
          <a:p>
            <a:pPr lvl="2">
              <a:lnSpc>
                <a:spcPct val="80000"/>
              </a:lnSpc>
              <a:tabLst>
                <a:tab pos="7893050" algn="dec"/>
              </a:tabLst>
            </a:pPr>
            <a:r>
              <a:rPr lang="en-US" sz="1600"/>
              <a:t>ACL data transfer 115.2kbps UART (Master) 	15.5 mA</a:t>
            </a:r>
          </a:p>
          <a:p>
            <a:pPr lvl="2">
              <a:lnSpc>
                <a:spcPct val="80000"/>
              </a:lnSpc>
              <a:tabLst>
                <a:tab pos="7893050" algn="dec"/>
              </a:tabLst>
            </a:pPr>
            <a:r>
              <a:rPr lang="en-US" sz="1600"/>
              <a:t>ACL data transfer 720kbps USB (Slave) 	53.0 mA</a:t>
            </a:r>
          </a:p>
          <a:p>
            <a:pPr lvl="2">
              <a:lnSpc>
                <a:spcPct val="80000"/>
              </a:lnSpc>
              <a:tabLst>
                <a:tab pos="7893050" algn="dec"/>
              </a:tabLst>
            </a:pPr>
            <a:r>
              <a:rPr lang="en-US" sz="1600"/>
              <a:t>ACL data transfer 720kbps USB (Master) 	53.0 mA</a:t>
            </a:r>
          </a:p>
          <a:p>
            <a:pPr lvl="2">
              <a:lnSpc>
                <a:spcPct val="80000"/>
              </a:lnSpc>
              <a:tabLst>
                <a:tab pos="7893050" algn="dec"/>
              </a:tabLst>
            </a:pPr>
            <a:r>
              <a:rPr lang="en-US" sz="1600"/>
              <a:t>ACL connection, Sniff Mode 40ms interval, 38.4kbps UART 	4.0 mA</a:t>
            </a:r>
          </a:p>
          <a:p>
            <a:pPr lvl="2">
              <a:lnSpc>
                <a:spcPct val="80000"/>
              </a:lnSpc>
              <a:tabLst>
                <a:tab pos="7893050" algn="dec"/>
              </a:tabLst>
            </a:pPr>
            <a:r>
              <a:rPr lang="en-US" sz="1600"/>
              <a:t>ACL connection, Sniff Mode 1.28s interval, 38.4kbps UART 	0.5 mA</a:t>
            </a:r>
          </a:p>
          <a:p>
            <a:pPr lvl="2">
              <a:lnSpc>
                <a:spcPct val="80000"/>
              </a:lnSpc>
              <a:tabLst>
                <a:tab pos="7893050" algn="dec"/>
              </a:tabLst>
            </a:pPr>
            <a:r>
              <a:rPr lang="en-US" sz="1600"/>
              <a:t>Parked Slave, 1.28s beacon interval, 38.4kbps UART 	0.6 mA</a:t>
            </a:r>
          </a:p>
          <a:p>
            <a:pPr lvl="2">
              <a:lnSpc>
                <a:spcPct val="80000"/>
              </a:lnSpc>
              <a:tabLst>
                <a:tab pos="7893050" algn="dec"/>
              </a:tabLst>
            </a:pPr>
            <a:r>
              <a:rPr lang="en-US" sz="1600"/>
              <a:t>Standby Mode (Connected to host, no RF activity)	47.0 </a:t>
            </a:r>
            <a:r>
              <a:rPr lang="en-US" sz="1600">
                <a:latin typeface="Arial"/>
              </a:rPr>
              <a:t>µ</a:t>
            </a:r>
            <a:r>
              <a:rPr lang="en-US" sz="1600"/>
              <a:t>A</a:t>
            </a:r>
          </a:p>
          <a:p>
            <a:pPr lvl="2">
              <a:lnSpc>
                <a:spcPct val="80000"/>
              </a:lnSpc>
              <a:tabLst>
                <a:tab pos="7893050" algn="dec"/>
              </a:tabLst>
            </a:pPr>
            <a:r>
              <a:rPr lang="en-US" sz="1600"/>
              <a:t>Deep Sleep Mode</a:t>
            </a:r>
            <a:r>
              <a:rPr lang="en-US" sz="1600" baseline="30000"/>
              <a:t>2</a:t>
            </a:r>
            <a:r>
              <a:rPr lang="en-US" sz="1600"/>
              <a:t> 	20.0 </a:t>
            </a:r>
            <a:r>
              <a:rPr lang="en-US" sz="1600">
                <a:latin typeface="Arial"/>
              </a:rPr>
              <a:t>µ</a:t>
            </a:r>
            <a:r>
              <a:rPr lang="en-US" sz="1600"/>
              <a:t>A</a:t>
            </a:r>
          </a:p>
          <a:p>
            <a:pPr>
              <a:lnSpc>
                <a:spcPct val="80000"/>
              </a:lnSpc>
              <a:tabLst>
                <a:tab pos="7893050" algn="dec"/>
              </a:tabLst>
            </a:pPr>
            <a:r>
              <a:rPr lang="en-US" b="1"/>
              <a:t>Notes:</a:t>
            </a:r>
          </a:p>
          <a:p>
            <a:pPr lvl="1">
              <a:lnSpc>
                <a:spcPct val="80000"/>
              </a:lnSpc>
              <a:tabLst>
                <a:tab pos="7893050" algn="dec"/>
              </a:tabLst>
            </a:pPr>
            <a:r>
              <a:rPr lang="en-US" sz="1800" baseline="30000"/>
              <a:t>1</a:t>
            </a:r>
            <a:r>
              <a:rPr lang="en-US" sz="1800"/>
              <a:t> Current consumption is the sum of both BC212015A and the flash.</a:t>
            </a:r>
          </a:p>
          <a:p>
            <a:pPr lvl="1">
              <a:lnSpc>
                <a:spcPct val="80000"/>
              </a:lnSpc>
              <a:tabLst>
                <a:tab pos="7893050" algn="dec"/>
              </a:tabLst>
            </a:pPr>
            <a:r>
              <a:rPr lang="en-US" sz="1800" baseline="30000"/>
              <a:t>2</a:t>
            </a:r>
            <a:r>
              <a:rPr lang="en-US" sz="1800"/>
              <a:t> Current consumption is for the BC212015A device only.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Example: Bluetooth/USB adapter (2002: 50€, today: some cents if integrated)</a:t>
            </a:r>
          </a:p>
        </p:txBody>
      </p:sp>
      <p:pic>
        <p:nvPicPr>
          <p:cNvPr id="275460" name="Picture 4" descr="USB_Bluetooth 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6682" t="15257" r="22864" b="16637"/>
          <a:stretch>
            <a:fillRect/>
          </a:stretch>
        </p:blipFill>
        <p:spPr>
          <a:xfrm>
            <a:off x="198438" y="1128713"/>
            <a:ext cx="4314825" cy="3244850"/>
          </a:xfrm>
          <a:noFill/>
          <a:ln/>
        </p:spPr>
      </p:pic>
      <p:pic>
        <p:nvPicPr>
          <p:cNvPr id="275462" name="Picture 6" descr="USB_Bluetooth 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8788" t="27071" r="21060" b="27071"/>
          <a:stretch>
            <a:fillRect/>
          </a:stretch>
        </p:blipFill>
        <p:spPr>
          <a:xfrm>
            <a:off x="4645025" y="1052513"/>
            <a:ext cx="3559175" cy="2041525"/>
          </a:xfrm>
          <a:noFill/>
          <a:ln/>
        </p:spPr>
      </p:pic>
      <p:pic>
        <p:nvPicPr>
          <p:cNvPr id="275464" name="Picture 8" descr="USB_Bluetooth 002"/>
          <p:cNvPicPr>
            <a:picLocks noChangeAspect="1" noChangeArrowheads="1"/>
          </p:cNvPicPr>
          <p:nvPr/>
        </p:nvPicPr>
        <p:blipFill>
          <a:blip r:embed="rId5" cstate="print"/>
          <a:srcRect l="20000" t="14113" r="27055" b="19994"/>
          <a:stretch>
            <a:fillRect/>
          </a:stretch>
        </p:blipFill>
        <p:spPr bwMode="auto">
          <a:xfrm>
            <a:off x="4643438" y="2924175"/>
            <a:ext cx="3240087" cy="3024188"/>
          </a:xfrm>
          <a:prstGeom prst="rect">
            <a:avLst/>
          </a:prstGeom>
          <a:noFill/>
        </p:spPr>
      </p:pic>
      <p:pic>
        <p:nvPicPr>
          <p:cNvPr id="275466" name="Picture 10" descr="USB_Bluetooth 010"/>
          <p:cNvPicPr>
            <a:picLocks noChangeAspect="1" noChangeArrowheads="1"/>
          </p:cNvPicPr>
          <p:nvPr/>
        </p:nvPicPr>
        <p:blipFill>
          <a:blip r:embed="rId6" cstate="print"/>
          <a:srcRect l="19055" t="29356" r="27376" b="38873"/>
          <a:stretch>
            <a:fillRect/>
          </a:stretch>
        </p:blipFill>
        <p:spPr bwMode="auto">
          <a:xfrm>
            <a:off x="323850" y="4221163"/>
            <a:ext cx="3960813" cy="1760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L2CAP - Logical Link Control and Adaptation Protocol</a:t>
            </a:r>
            <a:r>
              <a:rPr lang="en-US" sz="16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Simple data link protocol on top of baseband</a:t>
            </a:r>
          </a:p>
          <a:p>
            <a:pPr lvl="1"/>
            <a:endParaRPr lang="en-US" sz="1800"/>
          </a:p>
          <a:p>
            <a:r>
              <a:rPr lang="en-US" sz="2000"/>
              <a:t>Connection oriented, connectionless, and signaling channels</a:t>
            </a:r>
          </a:p>
          <a:p>
            <a:pPr lvl="1"/>
            <a:endParaRPr lang="en-US" sz="1800"/>
          </a:p>
          <a:p>
            <a:r>
              <a:rPr lang="en-US" sz="2000"/>
              <a:t>Protocol multiplexing</a:t>
            </a:r>
          </a:p>
          <a:p>
            <a:pPr lvl="1"/>
            <a:r>
              <a:rPr lang="en-US" sz="1800"/>
              <a:t>RFCOMM, SDP, telephony control</a:t>
            </a:r>
          </a:p>
          <a:p>
            <a:pPr lvl="1"/>
            <a:endParaRPr lang="en-US" sz="1800"/>
          </a:p>
          <a:p>
            <a:r>
              <a:rPr lang="en-US" sz="2000"/>
              <a:t>Segmentation &amp; reassembly</a:t>
            </a:r>
          </a:p>
          <a:p>
            <a:pPr lvl="1"/>
            <a:r>
              <a:rPr lang="en-US" sz="1800"/>
              <a:t>Up to 64kbyte user data, 16 bit CRC used from baseband</a:t>
            </a:r>
          </a:p>
          <a:p>
            <a:pPr lvl="1"/>
            <a:endParaRPr lang="en-US" sz="1800"/>
          </a:p>
          <a:p>
            <a:r>
              <a:rPr lang="en-US" sz="2000"/>
              <a:t>QoS flow specification per channel</a:t>
            </a:r>
          </a:p>
          <a:p>
            <a:pPr lvl="1"/>
            <a:r>
              <a:rPr lang="en-US" sz="1800"/>
              <a:t>Follows RFC 1363, specifies delay, jitter, bursts, bandwidth</a:t>
            </a:r>
          </a:p>
          <a:p>
            <a:pPr lvl="1"/>
            <a:endParaRPr lang="en-US" sz="1800"/>
          </a:p>
          <a:p>
            <a:r>
              <a:rPr lang="en-US" sz="2000"/>
              <a:t>Group abstraction</a:t>
            </a:r>
          </a:p>
          <a:p>
            <a:pPr lvl="1"/>
            <a:r>
              <a:rPr lang="en-US" sz="1800"/>
              <a:t>Create/close group, add/remove member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L2CAP logical channels</a:t>
            </a:r>
          </a:p>
        </p:txBody>
      </p:sp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457200" y="3124200"/>
            <a:ext cx="2514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1600">
                <a:latin typeface="Arial" charset="0"/>
              </a:rPr>
              <a:t>baseband</a:t>
            </a:r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457200" y="2590800"/>
            <a:ext cx="2514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1600">
                <a:latin typeface="Arial" charset="0"/>
              </a:rPr>
              <a:t>L2CAP</a:t>
            </a:r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3276600" y="3124200"/>
            <a:ext cx="2514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1600">
                <a:latin typeface="Arial" charset="0"/>
              </a:rPr>
              <a:t>baseband</a:t>
            </a:r>
          </a:p>
        </p:txBody>
      </p:sp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3276600" y="2590800"/>
            <a:ext cx="2514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1600">
                <a:latin typeface="Arial" charset="0"/>
              </a:rPr>
              <a:t>L2CAP</a:t>
            </a:r>
          </a:p>
        </p:txBody>
      </p:sp>
      <p:sp>
        <p:nvSpPr>
          <p:cNvPr id="332807" name="Rectangle 7"/>
          <p:cNvSpPr>
            <a:spLocks noChangeArrowheads="1"/>
          </p:cNvSpPr>
          <p:nvPr/>
        </p:nvSpPr>
        <p:spPr bwMode="auto">
          <a:xfrm>
            <a:off x="6096000" y="3124200"/>
            <a:ext cx="2514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1600">
                <a:latin typeface="Arial" charset="0"/>
              </a:rPr>
              <a:t>baseband</a:t>
            </a:r>
          </a:p>
        </p:txBody>
      </p:sp>
      <p:sp>
        <p:nvSpPr>
          <p:cNvPr id="332808" name="Rectangle 8"/>
          <p:cNvSpPr>
            <a:spLocks noChangeArrowheads="1"/>
          </p:cNvSpPr>
          <p:nvPr/>
        </p:nvSpPr>
        <p:spPr bwMode="auto">
          <a:xfrm>
            <a:off x="6096000" y="2590800"/>
            <a:ext cx="2514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en-US" sz="1600">
                <a:latin typeface="Arial" charset="0"/>
              </a:rPr>
              <a:t>L2CAP</a:t>
            </a:r>
          </a:p>
        </p:txBody>
      </p:sp>
      <p:sp>
        <p:nvSpPr>
          <p:cNvPr id="332809" name="Text Box 9"/>
          <p:cNvSpPr txBox="1">
            <a:spLocks noChangeArrowheads="1"/>
          </p:cNvSpPr>
          <p:nvPr/>
        </p:nvSpPr>
        <p:spPr bwMode="auto">
          <a:xfrm>
            <a:off x="1203325" y="2270125"/>
            <a:ext cx="690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Slave</a:t>
            </a:r>
          </a:p>
        </p:txBody>
      </p:sp>
      <p:sp>
        <p:nvSpPr>
          <p:cNvPr id="332810" name="Text Box 10"/>
          <p:cNvSpPr txBox="1">
            <a:spLocks noChangeArrowheads="1"/>
          </p:cNvSpPr>
          <p:nvPr/>
        </p:nvSpPr>
        <p:spPr bwMode="auto">
          <a:xfrm>
            <a:off x="6934200" y="2209800"/>
            <a:ext cx="690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Slave</a:t>
            </a:r>
          </a:p>
        </p:txBody>
      </p:sp>
      <p:sp>
        <p:nvSpPr>
          <p:cNvPr id="332811" name="Text Box 11"/>
          <p:cNvSpPr txBox="1">
            <a:spLocks noChangeArrowheads="1"/>
          </p:cNvSpPr>
          <p:nvPr/>
        </p:nvSpPr>
        <p:spPr bwMode="auto">
          <a:xfrm>
            <a:off x="4114800" y="2209800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Master</a:t>
            </a:r>
          </a:p>
        </p:txBody>
      </p:sp>
      <p:sp>
        <p:nvSpPr>
          <p:cNvPr id="332812" name="Oval 12"/>
          <p:cNvSpPr>
            <a:spLocks noChangeArrowheads="1"/>
          </p:cNvSpPr>
          <p:nvPr/>
        </p:nvSpPr>
        <p:spPr bwMode="auto">
          <a:xfrm>
            <a:off x="1828800" y="3581400"/>
            <a:ext cx="685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13" name="Oval 13"/>
          <p:cNvSpPr>
            <a:spLocks noChangeArrowheads="1"/>
          </p:cNvSpPr>
          <p:nvPr/>
        </p:nvSpPr>
        <p:spPr bwMode="auto">
          <a:xfrm>
            <a:off x="5029200" y="3581400"/>
            <a:ext cx="685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14" name="Oval 14"/>
          <p:cNvSpPr>
            <a:spLocks noChangeArrowheads="1"/>
          </p:cNvSpPr>
          <p:nvPr/>
        </p:nvSpPr>
        <p:spPr bwMode="auto">
          <a:xfrm>
            <a:off x="7543800" y="3581400"/>
            <a:ext cx="685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15" name="Oval 15"/>
          <p:cNvSpPr>
            <a:spLocks noChangeArrowheads="1"/>
          </p:cNvSpPr>
          <p:nvPr/>
        </p:nvSpPr>
        <p:spPr bwMode="auto">
          <a:xfrm>
            <a:off x="4191000" y="3581400"/>
            <a:ext cx="685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2816" name="AutoShape 16"/>
          <p:cNvCxnSpPr>
            <a:cxnSpLocks noChangeShapeType="1"/>
            <a:stCxn id="332812" idx="4"/>
            <a:endCxn id="332815" idx="4"/>
          </p:cNvCxnSpPr>
          <p:nvPr/>
        </p:nvCxnSpPr>
        <p:spPr bwMode="auto">
          <a:xfrm rot="16200000" flipH="1">
            <a:off x="3352006" y="2553494"/>
            <a:ext cx="1588" cy="2362200"/>
          </a:xfrm>
          <a:prstGeom prst="bentConnector3">
            <a:avLst>
              <a:gd name="adj1" fmla="val 30899995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332817" name="AutoShape 17"/>
          <p:cNvCxnSpPr>
            <a:cxnSpLocks noChangeShapeType="1"/>
            <a:stCxn id="332813" idx="4"/>
            <a:endCxn id="332814" idx="4"/>
          </p:cNvCxnSpPr>
          <p:nvPr/>
        </p:nvCxnSpPr>
        <p:spPr bwMode="auto">
          <a:xfrm rot="16200000" flipH="1">
            <a:off x="6628606" y="2477294"/>
            <a:ext cx="1588" cy="2514600"/>
          </a:xfrm>
          <a:prstGeom prst="bentConnector3">
            <a:avLst>
              <a:gd name="adj1" fmla="val 31699995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332818" name="Text Box 18"/>
          <p:cNvSpPr txBox="1">
            <a:spLocks noChangeArrowheads="1"/>
          </p:cNvSpPr>
          <p:nvPr/>
        </p:nvSpPr>
        <p:spPr bwMode="auto">
          <a:xfrm>
            <a:off x="2667000" y="4876800"/>
            <a:ext cx="57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ACL</a:t>
            </a:r>
          </a:p>
        </p:txBody>
      </p:sp>
      <p:sp>
        <p:nvSpPr>
          <p:cNvPr id="332820" name="Oval 20"/>
          <p:cNvSpPr>
            <a:spLocks noChangeArrowheads="1"/>
          </p:cNvSpPr>
          <p:nvPr/>
        </p:nvSpPr>
        <p:spPr bwMode="auto">
          <a:xfrm>
            <a:off x="16002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332821" name="Oval 21"/>
          <p:cNvSpPr>
            <a:spLocks noChangeArrowheads="1"/>
          </p:cNvSpPr>
          <p:nvPr/>
        </p:nvSpPr>
        <p:spPr bwMode="auto">
          <a:xfrm>
            <a:off x="20574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d</a:t>
            </a:r>
          </a:p>
        </p:txBody>
      </p:sp>
      <p:sp>
        <p:nvSpPr>
          <p:cNvPr id="332822" name="Oval 22"/>
          <p:cNvSpPr>
            <a:spLocks noChangeArrowheads="1"/>
          </p:cNvSpPr>
          <p:nvPr/>
        </p:nvSpPr>
        <p:spPr bwMode="auto">
          <a:xfrm>
            <a:off x="25146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332823" name="Oval 23"/>
          <p:cNvSpPr>
            <a:spLocks noChangeArrowheads="1"/>
          </p:cNvSpPr>
          <p:nvPr/>
        </p:nvSpPr>
        <p:spPr bwMode="auto">
          <a:xfrm>
            <a:off x="45720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d</a:t>
            </a:r>
          </a:p>
        </p:txBody>
      </p:sp>
      <p:sp>
        <p:nvSpPr>
          <p:cNvPr id="332824" name="Oval 24"/>
          <p:cNvSpPr>
            <a:spLocks noChangeArrowheads="1"/>
          </p:cNvSpPr>
          <p:nvPr/>
        </p:nvSpPr>
        <p:spPr bwMode="auto">
          <a:xfrm>
            <a:off x="48006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d</a:t>
            </a:r>
          </a:p>
        </p:txBody>
      </p:sp>
      <p:sp>
        <p:nvSpPr>
          <p:cNvPr id="332825" name="Oval 25"/>
          <p:cNvSpPr>
            <a:spLocks noChangeArrowheads="1"/>
          </p:cNvSpPr>
          <p:nvPr/>
        </p:nvSpPr>
        <p:spPr bwMode="auto">
          <a:xfrm>
            <a:off x="54864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332826" name="Oval 26"/>
          <p:cNvSpPr>
            <a:spLocks noChangeArrowheads="1"/>
          </p:cNvSpPr>
          <p:nvPr/>
        </p:nvSpPr>
        <p:spPr bwMode="auto">
          <a:xfrm>
            <a:off x="72390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332827" name="Oval 27"/>
          <p:cNvSpPr>
            <a:spLocks noChangeArrowheads="1"/>
          </p:cNvSpPr>
          <p:nvPr/>
        </p:nvSpPr>
        <p:spPr bwMode="auto">
          <a:xfrm>
            <a:off x="76200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d</a:t>
            </a:r>
          </a:p>
        </p:txBody>
      </p:sp>
      <p:sp>
        <p:nvSpPr>
          <p:cNvPr id="332828" name="Oval 28"/>
          <p:cNvSpPr>
            <a:spLocks noChangeArrowheads="1"/>
          </p:cNvSpPr>
          <p:nvPr/>
        </p:nvSpPr>
        <p:spPr bwMode="auto">
          <a:xfrm>
            <a:off x="83058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332829" name="Oval 29"/>
          <p:cNvSpPr>
            <a:spLocks noChangeArrowheads="1"/>
          </p:cNvSpPr>
          <p:nvPr/>
        </p:nvSpPr>
        <p:spPr bwMode="auto">
          <a:xfrm>
            <a:off x="43434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332831" name="Freeform 31"/>
          <p:cNvSpPr>
            <a:spLocks/>
          </p:cNvSpPr>
          <p:nvPr/>
        </p:nvSpPr>
        <p:spPr bwMode="auto">
          <a:xfrm>
            <a:off x="5326063" y="3208338"/>
            <a:ext cx="2495550" cy="1031875"/>
          </a:xfrm>
          <a:custGeom>
            <a:avLst/>
            <a:gdLst/>
            <a:ahLst/>
            <a:cxnLst>
              <a:cxn ang="0">
                <a:pos x="168" y="0"/>
              </a:cxn>
              <a:cxn ang="0">
                <a:pos x="197" y="557"/>
              </a:cxn>
              <a:cxn ang="0">
                <a:pos x="1349" y="557"/>
              </a:cxn>
              <a:cxn ang="0">
                <a:pos x="1536" y="293"/>
              </a:cxn>
              <a:cxn ang="0">
                <a:pos x="1306" y="0"/>
              </a:cxn>
            </a:cxnLst>
            <a:rect l="0" t="0" r="r" b="b"/>
            <a:pathLst>
              <a:path w="1572" h="650">
                <a:moveTo>
                  <a:pt x="168" y="0"/>
                </a:moveTo>
                <a:cubicBezTo>
                  <a:pt x="173" y="94"/>
                  <a:pt x="0" y="464"/>
                  <a:pt x="197" y="557"/>
                </a:cubicBezTo>
                <a:cubicBezTo>
                  <a:pt x="394" y="650"/>
                  <a:pt x="1126" y="601"/>
                  <a:pt x="1349" y="557"/>
                </a:cubicBezTo>
                <a:cubicBezTo>
                  <a:pt x="1572" y="513"/>
                  <a:pt x="1543" y="386"/>
                  <a:pt x="1536" y="293"/>
                </a:cubicBezTo>
                <a:cubicBezTo>
                  <a:pt x="1529" y="200"/>
                  <a:pt x="1354" y="61"/>
                  <a:pt x="1306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32" name="Line 32"/>
          <p:cNvSpPr>
            <a:spLocks noChangeShapeType="1"/>
          </p:cNvSpPr>
          <p:nvPr/>
        </p:nvSpPr>
        <p:spPr bwMode="auto">
          <a:xfrm>
            <a:off x="609600" y="48768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33" name="Text Box 33"/>
          <p:cNvSpPr txBox="1">
            <a:spLocks noChangeArrowheads="1"/>
          </p:cNvSpPr>
          <p:nvPr/>
        </p:nvSpPr>
        <p:spPr bwMode="auto">
          <a:xfrm>
            <a:off x="762000" y="4876800"/>
            <a:ext cx="1027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signalling</a:t>
            </a:r>
          </a:p>
        </p:txBody>
      </p:sp>
      <p:sp>
        <p:nvSpPr>
          <p:cNvPr id="332834" name="Freeform 34"/>
          <p:cNvSpPr>
            <a:spLocks/>
          </p:cNvSpPr>
          <p:nvPr/>
        </p:nvSpPr>
        <p:spPr bwMode="auto">
          <a:xfrm>
            <a:off x="2105025" y="3200400"/>
            <a:ext cx="2376488" cy="1039813"/>
          </a:xfrm>
          <a:custGeom>
            <a:avLst/>
            <a:gdLst/>
            <a:ahLst/>
            <a:cxnLst>
              <a:cxn ang="0">
                <a:pos x="326" y="5"/>
              </a:cxn>
              <a:cxn ang="0">
                <a:pos x="157" y="562"/>
              </a:cxn>
              <a:cxn ang="0">
                <a:pos x="1271" y="562"/>
              </a:cxn>
              <a:cxn ang="0">
                <a:pos x="1463" y="298"/>
              </a:cxn>
              <a:cxn ang="0">
                <a:pos x="1477" y="0"/>
              </a:cxn>
            </a:cxnLst>
            <a:rect l="0" t="0" r="r" b="b"/>
            <a:pathLst>
              <a:path w="1497" h="655">
                <a:moveTo>
                  <a:pt x="326" y="5"/>
                </a:moveTo>
                <a:cubicBezTo>
                  <a:pt x="298" y="98"/>
                  <a:pt x="0" y="469"/>
                  <a:pt x="157" y="562"/>
                </a:cubicBezTo>
                <a:cubicBezTo>
                  <a:pt x="314" y="655"/>
                  <a:pt x="1053" y="606"/>
                  <a:pt x="1271" y="562"/>
                </a:cubicBezTo>
                <a:cubicBezTo>
                  <a:pt x="1489" y="518"/>
                  <a:pt x="1429" y="392"/>
                  <a:pt x="1463" y="298"/>
                </a:cubicBezTo>
                <a:cubicBezTo>
                  <a:pt x="1497" y="204"/>
                  <a:pt x="1474" y="62"/>
                  <a:pt x="1477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35" name="Line 35"/>
          <p:cNvSpPr>
            <a:spLocks noChangeShapeType="1"/>
          </p:cNvSpPr>
          <p:nvPr/>
        </p:nvSpPr>
        <p:spPr bwMode="auto">
          <a:xfrm>
            <a:off x="2362200" y="48768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36" name="Line 36"/>
          <p:cNvSpPr>
            <a:spLocks noChangeShapeType="1"/>
          </p:cNvSpPr>
          <p:nvPr/>
        </p:nvSpPr>
        <p:spPr bwMode="auto">
          <a:xfrm>
            <a:off x="3960813" y="4876800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37" name="Text Box 37"/>
          <p:cNvSpPr txBox="1">
            <a:spLocks noChangeArrowheads="1"/>
          </p:cNvSpPr>
          <p:nvPr/>
        </p:nvSpPr>
        <p:spPr bwMode="auto">
          <a:xfrm>
            <a:off x="3960813" y="4876800"/>
            <a:ext cx="1525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connectionless</a:t>
            </a:r>
          </a:p>
        </p:txBody>
      </p:sp>
      <p:sp>
        <p:nvSpPr>
          <p:cNvPr id="332838" name="Freeform 38"/>
          <p:cNvSpPr>
            <a:spLocks/>
          </p:cNvSpPr>
          <p:nvPr/>
        </p:nvSpPr>
        <p:spPr bwMode="auto">
          <a:xfrm>
            <a:off x="4829175" y="3192463"/>
            <a:ext cx="3611563" cy="1443037"/>
          </a:xfrm>
          <a:custGeom>
            <a:avLst/>
            <a:gdLst/>
            <a:ahLst/>
            <a:cxnLst>
              <a:cxn ang="0">
                <a:pos x="59" y="10"/>
              </a:cxn>
              <a:cxn ang="0">
                <a:pos x="217" y="298"/>
              </a:cxn>
              <a:cxn ang="0">
                <a:pos x="294" y="826"/>
              </a:cxn>
              <a:cxn ang="0">
                <a:pos x="1979" y="797"/>
              </a:cxn>
              <a:cxn ang="0">
                <a:pos x="2070" y="298"/>
              </a:cxn>
              <a:cxn ang="0">
                <a:pos x="2257" y="0"/>
              </a:cxn>
            </a:cxnLst>
            <a:rect l="0" t="0" r="r" b="b"/>
            <a:pathLst>
              <a:path w="2275" h="909">
                <a:moveTo>
                  <a:pt x="59" y="10"/>
                </a:moveTo>
                <a:cubicBezTo>
                  <a:pt x="86" y="58"/>
                  <a:pt x="178" y="162"/>
                  <a:pt x="217" y="298"/>
                </a:cubicBezTo>
                <a:cubicBezTo>
                  <a:pt x="256" y="434"/>
                  <a:pt x="0" y="743"/>
                  <a:pt x="294" y="826"/>
                </a:cubicBezTo>
                <a:cubicBezTo>
                  <a:pt x="588" y="909"/>
                  <a:pt x="1683" y="885"/>
                  <a:pt x="1979" y="797"/>
                </a:cubicBezTo>
                <a:cubicBezTo>
                  <a:pt x="2275" y="709"/>
                  <a:pt x="2024" y="431"/>
                  <a:pt x="2070" y="298"/>
                </a:cubicBezTo>
                <a:cubicBezTo>
                  <a:pt x="2116" y="165"/>
                  <a:pt x="2218" y="62"/>
                  <a:pt x="2257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Dot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39" name="Freeform 39"/>
          <p:cNvSpPr>
            <a:spLocks/>
          </p:cNvSpPr>
          <p:nvPr/>
        </p:nvSpPr>
        <p:spPr bwMode="auto">
          <a:xfrm>
            <a:off x="1670050" y="3200400"/>
            <a:ext cx="3351213" cy="1320800"/>
          </a:xfrm>
          <a:custGeom>
            <a:avLst/>
            <a:gdLst/>
            <a:ahLst/>
            <a:cxnLst>
              <a:cxn ang="0">
                <a:pos x="2034" y="0"/>
              </a:cxn>
              <a:cxn ang="0">
                <a:pos x="1938" y="307"/>
              </a:cxn>
              <a:cxn ang="0">
                <a:pos x="1833" y="744"/>
              </a:cxn>
              <a:cxn ang="0">
                <a:pos x="268" y="758"/>
              </a:cxn>
              <a:cxn ang="0">
                <a:pos x="225" y="298"/>
              </a:cxn>
              <a:cxn ang="0">
                <a:pos x="62" y="10"/>
              </a:cxn>
            </a:cxnLst>
            <a:rect l="0" t="0" r="r" b="b"/>
            <a:pathLst>
              <a:path w="2111" h="832">
                <a:moveTo>
                  <a:pt x="2034" y="0"/>
                </a:moveTo>
                <a:cubicBezTo>
                  <a:pt x="2018" y="50"/>
                  <a:pt x="1971" y="183"/>
                  <a:pt x="1938" y="307"/>
                </a:cubicBezTo>
                <a:cubicBezTo>
                  <a:pt x="1905" y="431"/>
                  <a:pt x="2111" y="669"/>
                  <a:pt x="1833" y="744"/>
                </a:cubicBezTo>
                <a:cubicBezTo>
                  <a:pt x="1555" y="819"/>
                  <a:pt x="536" y="832"/>
                  <a:pt x="268" y="758"/>
                </a:cubicBezTo>
                <a:cubicBezTo>
                  <a:pt x="0" y="684"/>
                  <a:pt x="259" y="423"/>
                  <a:pt x="225" y="298"/>
                </a:cubicBezTo>
                <a:cubicBezTo>
                  <a:pt x="191" y="173"/>
                  <a:pt x="96" y="70"/>
                  <a:pt x="62" y="1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Dot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40" name="Line 40"/>
          <p:cNvSpPr>
            <a:spLocks noChangeShapeType="1"/>
          </p:cNvSpPr>
          <p:nvPr/>
        </p:nvSpPr>
        <p:spPr bwMode="auto">
          <a:xfrm>
            <a:off x="5740400" y="4876800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41" name="Text Box 41"/>
          <p:cNvSpPr txBox="1">
            <a:spLocks noChangeArrowheads="1"/>
          </p:cNvSpPr>
          <p:nvPr/>
        </p:nvSpPr>
        <p:spPr bwMode="auto">
          <a:xfrm>
            <a:off x="5740400" y="4876800"/>
            <a:ext cx="1966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connection-oriented</a:t>
            </a:r>
          </a:p>
        </p:txBody>
      </p:sp>
      <p:sp>
        <p:nvSpPr>
          <p:cNvPr id="332842" name="Freeform 42"/>
          <p:cNvSpPr>
            <a:spLocks/>
          </p:cNvSpPr>
          <p:nvPr/>
        </p:nvSpPr>
        <p:spPr bwMode="auto">
          <a:xfrm>
            <a:off x="1763713" y="3200400"/>
            <a:ext cx="3197225" cy="1239838"/>
          </a:xfrm>
          <a:custGeom>
            <a:avLst/>
            <a:gdLst/>
            <a:ahLst/>
            <a:cxnLst>
              <a:cxn ang="0">
                <a:pos x="1836" y="0"/>
              </a:cxn>
              <a:cxn ang="0">
                <a:pos x="1788" y="293"/>
              </a:cxn>
              <a:cxn ang="0">
                <a:pos x="1759" y="686"/>
              </a:cxn>
              <a:cxn ang="0">
                <a:pos x="257" y="715"/>
              </a:cxn>
              <a:cxn ang="0">
                <a:pos x="219" y="288"/>
              </a:cxn>
              <a:cxn ang="0">
                <a:pos x="252" y="0"/>
              </a:cxn>
            </a:cxnLst>
            <a:rect l="0" t="0" r="r" b="b"/>
            <a:pathLst>
              <a:path w="2014" h="781">
                <a:moveTo>
                  <a:pt x="1836" y="0"/>
                </a:moveTo>
                <a:cubicBezTo>
                  <a:pt x="1828" y="49"/>
                  <a:pt x="1801" y="179"/>
                  <a:pt x="1788" y="293"/>
                </a:cubicBezTo>
                <a:cubicBezTo>
                  <a:pt x="1775" y="407"/>
                  <a:pt x="2014" y="616"/>
                  <a:pt x="1759" y="686"/>
                </a:cubicBezTo>
                <a:cubicBezTo>
                  <a:pt x="1504" y="756"/>
                  <a:pt x="514" y="781"/>
                  <a:pt x="257" y="715"/>
                </a:cubicBezTo>
                <a:cubicBezTo>
                  <a:pt x="0" y="649"/>
                  <a:pt x="220" y="407"/>
                  <a:pt x="219" y="288"/>
                </a:cubicBezTo>
                <a:cubicBezTo>
                  <a:pt x="218" y="169"/>
                  <a:pt x="245" y="60"/>
                  <a:pt x="25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43" name="Oval 43"/>
          <p:cNvSpPr>
            <a:spLocks noChangeArrowheads="1"/>
          </p:cNvSpPr>
          <p:nvPr/>
        </p:nvSpPr>
        <p:spPr bwMode="auto">
          <a:xfrm>
            <a:off x="50292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d</a:t>
            </a:r>
          </a:p>
        </p:txBody>
      </p:sp>
      <p:sp>
        <p:nvSpPr>
          <p:cNvPr id="332844" name="Oval 44"/>
          <p:cNvSpPr>
            <a:spLocks noChangeArrowheads="1"/>
          </p:cNvSpPr>
          <p:nvPr/>
        </p:nvSpPr>
        <p:spPr bwMode="auto">
          <a:xfrm>
            <a:off x="52578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d</a:t>
            </a:r>
          </a:p>
        </p:txBody>
      </p:sp>
      <p:sp>
        <p:nvSpPr>
          <p:cNvPr id="332845" name="Freeform 45"/>
          <p:cNvSpPr>
            <a:spLocks/>
          </p:cNvSpPr>
          <p:nvPr/>
        </p:nvSpPr>
        <p:spPr bwMode="auto">
          <a:xfrm>
            <a:off x="4884738" y="3200400"/>
            <a:ext cx="3438525" cy="1357313"/>
          </a:xfrm>
          <a:custGeom>
            <a:avLst/>
            <a:gdLst/>
            <a:ahLst/>
            <a:cxnLst>
              <a:cxn ang="0">
                <a:pos x="1997" y="0"/>
              </a:cxn>
              <a:cxn ang="0">
                <a:pos x="1982" y="264"/>
              </a:cxn>
              <a:cxn ang="0">
                <a:pos x="1881" y="758"/>
              </a:cxn>
              <a:cxn ang="0">
                <a:pos x="273" y="778"/>
              </a:cxn>
              <a:cxn ang="0">
                <a:pos x="245" y="298"/>
              </a:cxn>
              <a:cxn ang="0">
                <a:pos x="168" y="0"/>
              </a:cxn>
            </a:cxnLst>
            <a:rect l="0" t="0" r="r" b="b"/>
            <a:pathLst>
              <a:path w="2166" h="855">
                <a:moveTo>
                  <a:pt x="1997" y="0"/>
                </a:moveTo>
                <a:cubicBezTo>
                  <a:pt x="1995" y="44"/>
                  <a:pt x="2001" y="138"/>
                  <a:pt x="1982" y="264"/>
                </a:cubicBezTo>
                <a:cubicBezTo>
                  <a:pt x="1963" y="390"/>
                  <a:pt x="2166" y="672"/>
                  <a:pt x="1881" y="758"/>
                </a:cubicBezTo>
                <a:cubicBezTo>
                  <a:pt x="1596" y="844"/>
                  <a:pt x="546" y="855"/>
                  <a:pt x="273" y="778"/>
                </a:cubicBezTo>
                <a:cubicBezTo>
                  <a:pt x="0" y="701"/>
                  <a:pt x="262" y="428"/>
                  <a:pt x="245" y="298"/>
                </a:cubicBezTo>
                <a:cubicBezTo>
                  <a:pt x="228" y="168"/>
                  <a:pt x="184" y="62"/>
                  <a:pt x="168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46" name="Freeform 46"/>
          <p:cNvSpPr>
            <a:spLocks/>
          </p:cNvSpPr>
          <p:nvPr/>
        </p:nvSpPr>
        <p:spPr bwMode="auto">
          <a:xfrm>
            <a:off x="4978400" y="3192463"/>
            <a:ext cx="3270250" cy="1270000"/>
          </a:xfrm>
          <a:custGeom>
            <a:avLst/>
            <a:gdLst/>
            <a:ahLst/>
            <a:cxnLst>
              <a:cxn ang="0">
                <a:pos x="1746" y="5"/>
              </a:cxn>
              <a:cxn ang="0">
                <a:pos x="1856" y="298"/>
              </a:cxn>
              <a:cxn ang="0">
                <a:pos x="1794" y="715"/>
              </a:cxn>
              <a:cxn ang="0">
                <a:pos x="258" y="730"/>
              </a:cxn>
              <a:cxn ang="0">
                <a:pos x="243" y="293"/>
              </a:cxn>
              <a:cxn ang="0">
                <a:pos x="253" y="0"/>
              </a:cxn>
            </a:cxnLst>
            <a:rect l="0" t="0" r="r" b="b"/>
            <a:pathLst>
              <a:path w="2060" h="800">
                <a:moveTo>
                  <a:pt x="1746" y="5"/>
                </a:moveTo>
                <a:cubicBezTo>
                  <a:pt x="1764" y="54"/>
                  <a:pt x="1848" y="180"/>
                  <a:pt x="1856" y="298"/>
                </a:cubicBezTo>
                <a:cubicBezTo>
                  <a:pt x="1864" y="416"/>
                  <a:pt x="2060" y="643"/>
                  <a:pt x="1794" y="715"/>
                </a:cubicBezTo>
                <a:cubicBezTo>
                  <a:pt x="1528" y="787"/>
                  <a:pt x="516" y="800"/>
                  <a:pt x="258" y="730"/>
                </a:cubicBezTo>
                <a:cubicBezTo>
                  <a:pt x="0" y="660"/>
                  <a:pt x="244" y="415"/>
                  <a:pt x="243" y="293"/>
                </a:cubicBezTo>
                <a:cubicBezTo>
                  <a:pt x="242" y="171"/>
                  <a:pt x="251" y="61"/>
                  <a:pt x="253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47" name="Oval 47"/>
          <p:cNvSpPr>
            <a:spLocks noChangeArrowheads="1"/>
          </p:cNvSpPr>
          <p:nvPr/>
        </p:nvSpPr>
        <p:spPr bwMode="auto">
          <a:xfrm>
            <a:off x="7924800" y="3048000"/>
            <a:ext cx="2286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400">
                <a:latin typeface="Arial" charset="0"/>
              </a:rPr>
              <a:t>d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L2CAP packet formats</a:t>
            </a:r>
          </a:p>
        </p:txBody>
      </p:sp>
      <p:sp>
        <p:nvSpPr>
          <p:cNvPr id="333833" name="Rectangle 9"/>
          <p:cNvSpPr>
            <a:spLocks noChangeArrowheads="1"/>
          </p:cNvSpPr>
          <p:nvPr/>
        </p:nvSpPr>
        <p:spPr bwMode="auto">
          <a:xfrm>
            <a:off x="914400" y="15240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length</a:t>
            </a:r>
          </a:p>
        </p:txBody>
      </p:sp>
      <p:sp>
        <p:nvSpPr>
          <p:cNvPr id="333834" name="Text Box 10"/>
          <p:cNvSpPr txBox="1">
            <a:spLocks noChangeArrowheads="1"/>
          </p:cNvSpPr>
          <p:nvPr/>
        </p:nvSpPr>
        <p:spPr bwMode="auto">
          <a:xfrm>
            <a:off x="1303338" y="12192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333835" name="Text Box 11"/>
          <p:cNvSpPr txBox="1">
            <a:spLocks noChangeArrowheads="1"/>
          </p:cNvSpPr>
          <p:nvPr/>
        </p:nvSpPr>
        <p:spPr bwMode="auto">
          <a:xfrm>
            <a:off x="7696200" y="12192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bytes</a:t>
            </a:r>
          </a:p>
        </p:txBody>
      </p:sp>
      <p:sp>
        <p:nvSpPr>
          <p:cNvPr id="333836" name="Rectangle 12"/>
          <p:cNvSpPr>
            <a:spLocks noChangeArrowheads="1"/>
          </p:cNvSpPr>
          <p:nvPr/>
        </p:nvSpPr>
        <p:spPr bwMode="auto">
          <a:xfrm>
            <a:off x="1981200" y="15240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CID=2</a:t>
            </a:r>
          </a:p>
        </p:txBody>
      </p:sp>
      <p:sp>
        <p:nvSpPr>
          <p:cNvPr id="333837" name="Text Box 13"/>
          <p:cNvSpPr txBox="1">
            <a:spLocks noChangeArrowheads="1"/>
          </p:cNvSpPr>
          <p:nvPr/>
        </p:nvSpPr>
        <p:spPr bwMode="auto">
          <a:xfrm>
            <a:off x="2370138" y="12192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333838" name="Rectangle 14"/>
          <p:cNvSpPr>
            <a:spLocks noChangeArrowheads="1"/>
          </p:cNvSpPr>
          <p:nvPr/>
        </p:nvSpPr>
        <p:spPr bwMode="auto">
          <a:xfrm>
            <a:off x="3048000" y="15240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PSM</a:t>
            </a:r>
          </a:p>
        </p:txBody>
      </p:sp>
      <p:sp>
        <p:nvSpPr>
          <p:cNvPr id="333839" name="Text Box 15"/>
          <p:cNvSpPr txBox="1">
            <a:spLocks noChangeArrowheads="1"/>
          </p:cNvSpPr>
          <p:nvPr/>
        </p:nvSpPr>
        <p:spPr bwMode="auto">
          <a:xfrm>
            <a:off x="3436938" y="1216025"/>
            <a:ext cx="407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  <a:sym typeface="Symbol" pitchFamily="18" charset="2"/>
              </a:rPr>
              <a:t></a:t>
            </a:r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333840" name="Rectangle 16"/>
          <p:cNvSpPr>
            <a:spLocks noChangeArrowheads="1"/>
          </p:cNvSpPr>
          <p:nvPr/>
        </p:nvSpPr>
        <p:spPr bwMode="auto">
          <a:xfrm>
            <a:off x="4114800" y="1524000"/>
            <a:ext cx="3581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payload</a:t>
            </a:r>
          </a:p>
        </p:txBody>
      </p:sp>
      <p:sp>
        <p:nvSpPr>
          <p:cNvPr id="333841" name="Text Box 17"/>
          <p:cNvSpPr txBox="1">
            <a:spLocks noChangeArrowheads="1"/>
          </p:cNvSpPr>
          <p:nvPr/>
        </p:nvSpPr>
        <p:spPr bwMode="auto">
          <a:xfrm>
            <a:off x="5410200" y="1219200"/>
            <a:ext cx="928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  <a:sym typeface="Symbol" pitchFamily="18" charset="2"/>
              </a:rPr>
              <a:t>0-65533</a:t>
            </a:r>
            <a:endParaRPr lang="en-US" sz="1600">
              <a:latin typeface="Arial" charset="0"/>
            </a:endParaRPr>
          </a:p>
        </p:txBody>
      </p:sp>
      <p:sp>
        <p:nvSpPr>
          <p:cNvPr id="333842" name="Rectangle 18"/>
          <p:cNvSpPr>
            <a:spLocks noChangeArrowheads="1"/>
          </p:cNvSpPr>
          <p:nvPr/>
        </p:nvSpPr>
        <p:spPr bwMode="auto">
          <a:xfrm>
            <a:off x="914400" y="28956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length</a:t>
            </a:r>
          </a:p>
        </p:txBody>
      </p:sp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1303338" y="25908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333844" name="Text Box 20"/>
          <p:cNvSpPr txBox="1">
            <a:spLocks noChangeArrowheads="1"/>
          </p:cNvSpPr>
          <p:nvPr/>
        </p:nvSpPr>
        <p:spPr bwMode="auto">
          <a:xfrm>
            <a:off x="7696200" y="25908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bytes</a:t>
            </a:r>
          </a:p>
        </p:txBody>
      </p:sp>
      <p:sp>
        <p:nvSpPr>
          <p:cNvPr id="333845" name="Rectangle 21"/>
          <p:cNvSpPr>
            <a:spLocks noChangeArrowheads="1"/>
          </p:cNvSpPr>
          <p:nvPr/>
        </p:nvSpPr>
        <p:spPr bwMode="auto">
          <a:xfrm>
            <a:off x="1981200" y="28956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CID</a:t>
            </a:r>
          </a:p>
        </p:txBody>
      </p:sp>
      <p:sp>
        <p:nvSpPr>
          <p:cNvPr id="333846" name="Text Box 22"/>
          <p:cNvSpPr txBox="1">
            <a:spLocks noChangeArrowheads="1"/>
          </p:cNvSpPr>
          <p:nvPr/>
        </p:nvSpPr>
        <p:spPr bwMode="auto">
          <a:xfrm>
            <a:off x="2370138" y="25908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333849" name="Rectangle 25"/>
          <p:cNvSpPr>
            <a:spLocks noChangeArrowheads="1"/>
          </p:cNvSpPr>
          <p:nvPr/>
        </p:nvSpPr>
        <p:spPr bwMode="auto">
          <a:xfrm>
            <a:off x="2971800" y="2895600"/>
            <a:ext cx="4724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payload</a:t>
            </a:r>
          </a:p>
        </p:txBody>
      </p:sp>
      <p:sp>
        <p:nvSpPr>
          <p:cNvPr id="333850" name="Text Box 26"/>
          <p:cNvSpPr txBox="1">
            <a:spLocks noChangeArrowheads="1"/>
          </p:cNvSpPr>
          <p:nvPr/>
        </p:nvSpPr>
        <p:spPr bwMode="auto">
          <a:xfrm>
            <a:off x="4876800" y="2590800"/>
            <a:ext cx="928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  <a:sym typeface="Symbol" pitchFamily="18" charset="2"/>
              </a:rPr>
              <a:t>0-65535</a:t>
            </a:r>
            <a:endParaRPr lang="en-US" sz="1600">
              <a:latin typeface="Arial" charset="0"/>
            </a:endParaRPr>
          </a:p>
        </p:txBody>
      </p:sp>
      <p:sp>
        <p:nvSpPr>
          <p:cNvPr id="333851" name="Rectangle 27"/>
          <p:cNvSpPr>
            <a:spLocks noChangeArrowheads="1"/>
          </p:cNvSpPr>
          <p:nvPr/>
        </p:nvSpPr>
        <p:spPr bwMode="auto">
          <a:xfrm>
            <a:off x="914400" y="43434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length</a:t>
            </a:r>
          </a:p>
        </p:txBody>
      </p:sp>
      <p:sp>
        <p:nvSpPr>
          <p:cNvPr id="333852" name="Text Box 28"/>
          <p:cNvSpPr txBox="1">
            <a:spLocks noChangeArrowheads="1"/>
          </p:cNvSpPr>
          <p:nvPr/>
        </p:nvSpPr>
        <p:spPr bwMode="auto">
          <a:xfrm>
            <a:off x="1303338" y="40386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333853" name="Text Box 29"/>
          <p:cNvSpPr txBox="1">
            <a:spLocks noChangeArrowheads="1"/>
          </p:cNvSpPr>
          <p:nvPr/>
        </p:nvSpPr>
        <p:spPr bwMode="auto">
          <a:xfrm>
            <a:off x="7696200" y="40386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bytes</a:t>
            </a:r>
          </a:p>
        </p:txBody>
      </p:sp>
      <p:sp>
        <p:nvSpPr>
          <p:cNvPr id="333854" name="Rectangle 30"/>
          <p:cNvSpPr>
            <a:spLocks noChangeArrowheads="1"/>
          </p:cNvSpPr>
          <p:nvPr/>
        </p:nvSpPr>
        <p:spPr bwMode="auto">
          <a:xfrm>
            <a:off x="1981200" y="43434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CID=1</a:t>
            </a:r>
          </a:p>
        </p:txBody>
      </p:sp>
      <p:sp>
        <p:nvSpPr>
          <p:cNvPr id="333855" name="Text Box 31"/>
          <p:cNvSpPr txBox="1">
            <a:spLocks noChangeArrowheads="1"/>
          </p:cNvSpPr>
          <p:nvPr/>
        </p:nvSpPr>
        <p:spPr bwMode="auto">
          <a:xfrm>
            <a:off x="2370138" y="40386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333858" name="Rectangle 34"/>
          <p:cNvSpPr>
            <a:spLocks noChangeArrowheads="1"/>
          </p:cNvSpPr>
          <p:nvPr/>
        </p:nvSpPr>
        <p:spPr bwMode="auto">
          <a:xfrm>
            <a:off x="3048000" y="4343400"/>
            <a:ext cx="46482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One or more commands</a:t>
            </a:r>
          </a:p>
        </p:txBody>
      </p:sp>
      <p:sp>
        <p:nvSpPr>
          <p:cNvPr id="333860" name="Text Box 36"/>
          <p:cNvSpPr txBox="1">
            <a:spLocks noChangeArrowheads="1"/>
          </p:cNvSpPr>
          <p:nvPr/>
        </p:nvSpPr>
        <p:spPr bwMode="auto">
          <a:xfrm>
            <a:off x="914400" y="914400"/>
            <a:ext cx="2054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Connectionless PDU</a:t>
            </a:r>
          </a:p>
        </p:txBody>
      </p:sp>
      <p:sp>
        <p:nvSpPr>
          <p:cNvPr id="333861" name="Text Box 37"/>
          <p:cNvSpPr txBox="1">
            <a:spLocks noChangeArrowheads="1"/>
          </p:cNvSpPr>
          <p:nvPr/>
        </p:nvSpPr>
        <p:spPr bwMode="auto">
          <a:xfrm>
            <a:off x="914400" y="2286000"/>
            <a:ext cx="2495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Connection-oriented PDU</a:t>
            </a:r>
          </a:p>
        </p:txBody>
      </p:sp>
      <p:sp>
        <p:nvSpPr>
          <p:cNvPr id="333862" name="Text Box 38"/>
          <p:cNvSpPr txBox="1">
            <a:spLocks noChangeArrowheads="1"/>
          </p:cNvSpPr>
          <p:nvPr/>
        </p:nvSpPr>
        <p:spPr bwMode="auto">
          <a:xfrm>
            <a:off x="914400" y="3733800"/>
            <a:ext cx="2493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Signalling command PDU</a:t>
            </a:r>
          </a:p>
        </p:txBody>
      </p:sp>
      <p:sp>
        <p:nvSpPr>
          <p:cNvPr id="333863" name="Rectangle 39"/>
          <p:cNvSpPr>
            <a:spLocks noChangeArrowheads="1"/>
          </p:cNvSpPr>
          <p:nvPr/>
        </p:nvSpPr>
        <p:spPr bwMode="auto">
          <a:xfrm>
            <a:off x="2743200" y="53340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code</a:t>
            </a:r>
          </a:p>
        </p:txBody>
      </p:sp>
      <p:sp>
        <p:nvSpPr>
          <p:cNvPr id="333864" name="Rectangle 40"/>
          <p:cNvSpPr>
            <a:spLocks noChangeArrowheads="1"/>
          </p:cNvSpPr>
          <p:nvPr/>
        </p:nvSpPr>
        <p:spPr bwMode="auto">
          <a:xfrm>
            <a:off x="3810000" y="53340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ID</a:t>
            </a:r>
          </a:p>
        </p:txBody>
      </p:sp>
      <p:sp>
        <p:nvSpPr>
          <p:cNvPr id="333865" name="Rectangle 41"/>
          <p:cNvSpPr>
            <a:spLocks noChangeArrowheads="1"/>
          </p:cNvSpPr>
          <p:nvPr/>
        </p:nvSpPr>
        <p:spPr bwMode="auto">
          <a:xfrm>
            <a:off x="4876800" y="53340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length</a:t>
            </a:r>
          </a:p>
        </p:txBody>
      </p:sp>
      <p:sp>
        <p:nvSpPr>
          <p:cNvPr id="333866" name="Rectangle 42"/>
          <p:cNvSpPr>
            <a:spLocks noChangeArrowheads="1"/>
          </p:cNvSpPr>
          <p:nvPr/>
        </p:nvSpPr>
        <p:spPr bwMode="auto">
          <a:xfrm>
            <a:off x="5943600" y="5334000"/>
            <a:ext cx="10668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data</a:t>
            </a:r>
          </a:p>
        </p:txBody>
      </p:sp>
      <p:sp>
        <p:nvSpPr>
          <p:cNvPr id="333867" name="Text Box 43"/>
          <p:cNvSpPr txBox="1">
            <a:spLocks noChangeArrowheads="1"/>
          </p:cNvSpPr>
          <p:nvPr/>
        </p:nvSpPr>
        <p:spPr bwMode="auto">
          <a:xfrm>
            <a:off x="3124200" y="50292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333868" name="Text Box 44"/>
          <p:cNvSpPr txBox="1">
            <a:spLocks noChangeArrowheads="1"/>
          </p:cNvSpPr>
          <p:nvPr/>
        </p:nvSpPr>
        <p:spPr bwMode="auto">
          <a:xfrm>
            <a:off x="4191000" y="50292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1</a:t>
            </a:r>
          </a:p>
        </p:txBody>
      </p:sp>
      <p:sp>
        <p:nvSpPr>
          <p:cNvPr id="333869" name="Text Box 45"/>
          <p:cNvSpPr txBox="1">
            <a:spLocks noChangeArrowheads="1"/>
          </p:cNvSpPr>
          <p:nvPr/>
        </p:nvSpPr>
        <p:spPr bwMode="auto">
          <a:xfrm>
            <a:off x="5257800" y="50292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2</a:t>
            </a:r>
          </a:p>
        </p:txBody>
      </p:sp>
      <p:sp>
        <p:nvSpPr>
          <p:cNvPr id="333870" name="Text Box 46"/>
          <p:cNvSpPr txBox="1">
            <a:spLocks noChangeArrowheads="1"/>
          </p:cNvSpPr>
          <p:nvPr/>
        </p:nvSpPr>
        <p:spPr bwMode="auto">
          <a:xfrm>
            <a:off x="6248400" y="5029200"/>
            <a:ext cx="407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  <a:sym typeface="Symbol" pitchFamily="18" charset="2"/>
              </a:rPr>
              <a:t></a:t>
            </a:r>
            <a:r>
              <a:rPr lang="en-US" sz="1600">
                <a:latin typeface="Arial" charset="0"/>
              </a:rPr>
              <a:t>0</a:t>
            </a:r>
          </a:p>
        </p:txBody>
      </p:sp>
      <p:sp>
        <p:nvSpPr>
          <p:cNvPr id="333871" name="Line 47"/>
          <p:cNvSpPr>
            <a:spLocks noChangeShapeType="1"/>
          </p:cNvSpPr>
          <p:nvPr/>
        </p:nvSpPr>
        <p:spPr bwMode="auto">
          <a:xfrm flipV="1">
            <a:off x="2743200" y="47244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872" name="Line 48"/>
          <p:cNvSpPr>
            <a:spLocks noChangeShapeType="1"/>
          </p:cNvSpPr>
          <p:nvPr/>
        </p:nvSpPr>
        <p:spPr bwMode="auto">
          <a:xfrm flipH="1" flipV="1">
            <a:off x="6172200" y="4724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</a:t>
            </a: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1425575" y="3219450"/>
            <a:ext cx="990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E</a:t>
            </a:r>
            <a:r>
              <a:rPr lang="en-US" sz="1600" baseline="-25000">
                <a:latin typeface="Arial" charset="0"/>
              </a:rPr>
              <a:t>3</a:t>
            </a:r>
            <a:endParaRPr lang="en-US" sz="1600">
              <a:latin typeface="Arial" charset="0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1425575" y="1870075"/>
            <a:ext cx="990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E</a:t>
            </a:r>
            <a:r>
              <a:rPr lang="en-US" sz="1600" baseline="-25000">
                <a:latin typeface="Arial" charset="0"/>
              </a:rPr>
              <a:t>2</a:t>
            </a:r>
            <a:endParaRPr lang="en-US" sz="1600">
              <a:latin typeface="Arial" charset="0"/>
            </a:endParaRP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1120775" y="2544763"/>
            <a:ext cx="16002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link key (128 bit)</a:t>
            </a: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815975" y="3894138"/>
            <a:ext cx="22098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encryption key (128 bit)</a:t>
            </a:r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1196975" y="5243513"/>
            <a:ext cx="14478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payload key</a:t>
            </a:r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892175" y="4568825"/>
            <a:ext cx="2057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Keystream generator</a:t>
            </a:r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600075" y="5900738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Data</a:t>
            </a:r>
          </a:p>
        </p:txBody>
      </p: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7775575" y="5894388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Data</a:t>
            </a:r>
          </a:p>
        </p:txBody>
      </p:sp>
      <p:sp>
        <p:nvSpPr>
          <p:cNvPr id="169997" name="Text Box 13"/>
          <p:cNvSpPr txBox="1">
            <a:spLocks noChangeArrowheads="1"/>
          </p:cNvSpPr>
          <p:nvPr/>
        </p:nvSpPr>
        <p:spPr bwMode="auto">
          <a:xfrm>
            <a:off x="3887788" y="5614988"/>
            <a:ext cx="1233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Cipher data</a:t>
            </a:r>
          </a:p>
        </p:txBody>
      </p:sp>
      <p:sp>
        <p:nvSpPr>
          <p:cNvPr id="169998" name="Text Box 14"/>
          <p:cNvSpPr txBox="1">
            <a:spLocks noChangeArrowheads="1"/>
          </p:cNvSpPr>
          <p:nvPr/>
        </p:nvSpPr>
        <p:spPr bwMode="auto">
          <a:xfrm>
            <a:off x="3074988" y="1757363"/>
            <a:ext cx="2859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Authentication key generation</a:t>
            </a:r>
          </a:p>
          <a:p>
            <a:pPr algn="l" eaLnBrk="0" hangingPunct="0"/>
            <a:r>
              <a:rPr lang="en-US" sz="1600">
                <a:latin typeface="Arial" charset="0"/>
              </a:rPr>
              <a:t>(possibly permanent storage)</a:t>
            </a:r>
          </a:p>
        </p:txBody>
      </p:sp>
      <p:cxnSp>
        <p:nvCxnSpPr>
          <p:cNvPr id="169999" name="AutoShape 15"/>
          <p:cNvCxnSpPr>
            <a:cxnSpLocks noChangeShapeType="1"/>
            <a:stCxn id="169988" idx="2"/>
            <a:endCxn id="169991" idx="0"/>
          </p:cNvCxnSpPr>
          <p:nvPr/>
        </p:nvCxnSpPr>
        <p:spPr bwMode="auto">
          <a:xfrm>
            <a:off x="1920875" y="2251075"/>
            <a:ext cx="0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0000" name="AutoShape 16"/>
          <p:cNvCxnSpPr>
            <a:cxnSpLocks noChangeShapeType="1"/>
            <a:stCxn id="169991" idx="2"/>
            <a:endCxn id="169987" idx="0"/>
          </p:cNvCxnSpPr>
          <p:nvPr/>
        </p:nvCxnSpPr>
        <p:spPr bwMode="auto">
          <a:xfrm>
            <a:off x="1920875" y="2925763"/>
            <a:ext cx="0" cy="293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0001" name="Text Box 17"/>
          <p:cNvSpPr txBox="1">
            <a:spLocks noChangeArrowheads="1"/>
          </p:cNvSpPr>
          <p:nvPr/>
        </p:nvSpPr>
        <p:spPr bwMode="auto">
          <a:xfrm>
            <a:off x="3238500" y="3100388"/>
            <a:ext cx="2532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Encryption key generation</a:t>
            </a:r>
          </a:p>
          <a:p>
            <a:pPr algn="l" eaLnBrk="0" hangingPunct="0"/>
            <a:r>
              <a:rPr lang="en-US" sz="1600">
                <a:latin typeface="Arial" charset="0"/>
              </a:rPr>
              <a:t>(temporary storage)</a:t>
            </a:r>
          </a:p>
        </p:txBody>
      </p:sp>
      <p:cxnSp>
        <p:nvCxnSpPr>
          <p:cNvPr id="170002" name="AutoShape 18"/>
          <p:cNvCxnSpPr>
            <a:cxnSpLocks noChangeShapeType="1"/>
            <a:stCxn id="169987" idx="2"/>
            <a:endCxn id="169992" idx="0"/>
          </p:cNvCxnSpPr>
          <p:nvPr/>
        </p:nvCxnSpPr>
        <p:spPr bwMode="auto">
          <a:xfrm>
            <a:off x="1920875" y="3600450"/>
            <a:ext cx="0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0003" name="AutoShape 19"/>
          <p:cNvCxnSpPr>
            <a:cxnSpLocks noChangeShapeType="1"/>
            <a:stCxn id="169992" idx="2"/>
            <a:endCxn id="169994" idx="0"/>
          </p:cNvCxnSpPr>
          <p:nvPr/>
        </p:nvCxnSpPr>
        <p:spPr bwMode="auto">
          <a:xfrm>
            <a:off x="1920875" y="4275138"/>
            <a:ext cx="0" cy="293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0004" name="AutoShape 20"/>
          <p:cNvCxnSpPr>
            <a:cxnSpLocks noChangeShapeType="1"/>
            <a:stCxn id="169994" idx="2"/>
            <a:endCxn id="169993" idx="0"/>
          </p:cNvCxnSpPr>
          <p:nvPr/>
        </p:nvCxnSpPr>
        <p:spPr bwMode="auto">
          <a:xfrm>
            <a:off x="1920875" y="4949825"/>
            <a:ext cx="0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0006" name="Rectangle 22"/>
          <p:cNvSpPr>
            <a:spLocks noChangeArrowheads="1"/>
          </p:cNvSpPr>
          <p:nvPr/>
        </p:nvSpPr>
        <p:spPr bwMode="auto">
          <a:xfrm>
            <a:off x="1196975" y="1195388"/>
            <a:ext cx="14478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PIN (1-16 byte)</a:t>
            </a:r>
          </a:p>
        </p:txBody>
      </p:sp>
      <p:cxnSp>
        <p:nvCxnSpPr>
          <p:cNvPr id="170007" name="AutoShape 23"/>
          <p:cNvCxnSpPr>
            <a:cxnSpLocks noChangeShapeType="1"/>
            <a:stCxn id="170006" idx="2"/>
            <a:endCxn id="169988" idx="0"/>
          </p:cNvCxnSpPr>
          <p:nvPr/>
        </p:nvCxnSpPr>
        <p:spPr bwMode="auto">
          <a:xfrm>
            <a:off x="1920875" y="1576388"/>
            <a:ext cx="0" cy="293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0008" name="Text Box 24"/>
          <p:cNvSpPr txBox="1">
            <a:spLocks noChangeArrowheads="1"/>
          </p:cNvSpPr>
          <p:nvPr/>
        </p:nvSpPr>
        <p:spPr bwMode="auto">
          <a:xfrm>
            <a:off x="3330575" y="935038"/>
            <a:ext cx="234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User input (initialization)</a:t>
            </a:r>
          </a:p>
        </p:txBody>
      </p:sp>
      <p:grpSp>
        <p:nvGrpSpPr>
          <p:cNvPr id="170012" name="Group 28"/>
          <p:cNvGrpSpPr>
            <a:grpSpLocks/>
          </p:cNvGrpSpPr>
          <p:nvPr/>
        </p:nvGrpSpPr>
        <p:grpSpPr bwMode="auto">
          <a:xfrm>
            <a:off x="1768475" y="5919788"/>
            <a:ext cx="304800" cy="304800"/>
            <a:chOff x="960" y="3504"/>
            <a:chExt cx="192" cy="192"/>
          </a:xfrm>
        </p:grpSpPr>
        <p:sp>
          <p:nvSpPr>
            <p:cNvPr id="170009" name="Oval 25"/>
            <p:cNvSpPr>
              <a:spLocks noChangeArrowheads="1"/>
            </p:cNvSpPr>
            <p:nvPr/>
          </p:nvSpPr>
          <p:spPr bwMode="auto">
            <a:xfrm>
              <a:off x="960" y="3504"/>
              <a:ext cx="192" cy="192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10" name="Line 26"/>
            <p:cNvSpPr>
              <a:spLocks noChangeShapeType="1"/>
            </p:cNvSpPr>
            <p:nvPr/>
          </p:nvSpPr>
          <p:spPr bwMode="auto">
            <a:xfrm>
              <a:off x="960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11" name="Line 27"/>
            <p:cNvSpPr>
              <a:spLocks noChangeShapeType="1"/>
            </p:cNvSpPr>
            <p:nvPr/>
          </p:nvSpPr>
          <p:spPr bwMode="auto">
            <a:xfrm>
              <a:off x="1056" y="35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70013" name="AutoShape 29"/>
          <p:cNvCxnSpPr>
            <a:cxnSpLocks noChangeShapeType="1"/>
            <a:stCxn id="169993" idx="2"/>
            <a:endCxn id="170011" idx="0"/>
          </p:cNvCxnSpPr>
          <p:nvPr/>
        </p:nvCxnSpPr>
        <p:spPr bwMode="auto">
          <a:xfrm>
            <a:off x="1920875" y="5624513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0014" name="AutoShape 30"/>
          <p:cNvCxnSpPr>
            <a:cxnSpLocks noChangeShapeType="1"/>
            <a:stCxn id="169995" idx="3"/>
            <a:endCxn id="170009" idx="2"/>
          </p:cNvCxnSpPr>
          <p:nvPr/>
        </p:nvCxnSpPr>
        <p:spPr bwMode="auto">
          <a:xfrm>
            <a:off x="1212850" y="6069013"/>
            <a:ext cx="5556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70015" name="AutoShape 31"/>
          <p:cNvSpPr>
            <a:spLocks noChangeArrowheads="1"/>
          </p:cNvSpPr>
          <p:nvPr/>
        </p:nvSpPr>
        <p:spPr bwMode="auto">
          <a:xfrm>
            <a:off x="3246438" y="1195388"/>
            <a:ext cx="2514600" cy="457200"/>
          </a:xfrm>
          <a:prstGeom prst="leftRightArrow">
            <a:avLst>
              <a:gd name="adj1" fmla="val 50000"/>
              <a:gd name="adj2" fmla="val 110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Pairing</a:t>
            </a:r>
          </a:p>
        </p:txBody>
      </p:sp>
      <p:sp>
        <p:nvSpPr>
          <p:cNvPr id="170016" name="AutoShape 32"/>
          <p:cNvSpPr>
            <a:spLocks noChangeArrowheads="1"/>
          </p:cNvSpPr>
          <p:nvPr/>
        </p:nvSpPr>
        <p:spPr bwMode="auto">
          <a:xfrm>
            <a:off x="3246438" y="2490788"/>
            <a:ext cx="2514600" cy="457200"/>
          </a:xfrm>
          <a:prstGeom prst="leftRightArrow">
            <a:avLst>
              <a:gd name="adj1" fmla="val 50000"/>
              <a:gd name="adj2" fmla="val 110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Authentication</a:t>
            </a:r>
          </a:p>
        </p:txBody>
      </p:sp>
      <p:sp>
        <p:nvSpPr>
          <p:cNvPr id="170017" name="AutoShape 33"/>
          <p:cNvSpPr>
            <a:spLocks noChangeArrowheads="1"/>
          </p:cNvSpPr>
          <p:nvPr/>
        </p:nvSpPr>
        <p:spPr bwMode="auto">
          <a:xfrm>
            <a:off x="3248025" y="3862388"/>
            <a:ext cx="2514600" cy="457200"/>
          </a:xfrm>
          <a:prstGeom prst="leftRightArrow">
            <a:avLst>
              <a:gd name="adj1" fmla="val 50000"/>
              <a:gd name="adj2" fmla="val 110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Encryption</a:t>
            </a:r>
          </a:p>
        </p:txBody>
      </p:sp>
      <p:sp>
        <p:nvSpPr>
          <p:cNvPr id="170019" name="AutoShape 35"/>
          <p:cNvSpPr>
            <a:spLocks noChangeArrowheads="1"/>
          </p:cNvSpPr>
          <p:nvPr/>
        </p:nvSpPr>
        <p:spPr bwMode="auto">
          <a:xfrm>
            <a:off x="3248025" y="5157788"/>
            <a:ext cx="2514600" cy="457200"/>
          </a:xfrm>
          <a:prstGeom prst="leftRightArrow">
            <a:avLst>
              <a:gd name="adj1" fmla="val 50000"/>
              <a:gd name="adj2" fmla="val 110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Ciphering</a:t>
            </a:r>
          </a:p>
        </p:txBody>
      </p:sp>
      <p:sp>
        <p:nvSpPr>
          <p:cNvPr id="170020" name="Rectangle 36"/>
          <p:cNvSpPr>
            <a:spLocks noChangeArrowheads="1"/>
          </p:cNvSpPr>
          <p:nvPr/>
        </p:nvSpPr>
        <p:spPr bwMode="auto">
          <a:xfrm>
            <a:off x="6543675" y="3209925"/>
            <a:ext cx="990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E</a:t>
            </a:r>
            <a:r>
              <a:rPr lang="en-US" sz="1600" baseline="-25000">
                <a:latin typeface="Arial" charset="0"/>
              </a:rPr>
              <a:t>3</a:t>
            </a:r>
            <a:endParaRPr lang="en-US" sz="1600">
              <a:latin typeface="Arial" charset="0"/>
            </a:endParaRPr>
          </a:p>
        </p:txBody>
      </p:sp>
      <p:sp>
        <p:nvSpPr>
          <p:cNvPr id="170021" name="Rectangle 37"/>
          <p:cNvSpPr>
            <a:spLocks noChangeArrowheads="1"/>
          </p:cNvSpPr>
          <p:nvPr/>
        </p:nvSpPr>
        <p:spPr bwMode="auto">
          <a:xfrm>
            <a:off x="6543675" y="1860550"/>
            <a:ext cx="9906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E</a:t>
            </a:r>
            <a:r>
              <a:rPr lang="en-US" sz="1600" baseline="-25000">
                <a:latin typeface="Arial" charset="0"/>
              </a:rPr>
              <a:t>2</a:t>
            </a:r>
            <a:endParaRPr lang="en-US" sz="1600">
              <a:latin typeface="Arial" charset="0"/>
            </a:endParaRPr>
          </a:p>
        </p:txBody>
      </p:sp>
      <p:sp>
        <p:nvSpPr>
          <p:cNvPr id="170022" name="Rectangle 38"/>
          <p:cNvSpPr>
            <a:spLocks noChangeArrowheads="1"/>
          </p:cNvSpPr>
          <p:nvPr/>
        </p:nvSpPr>
        <p:spPr bwMode="auto">
          <a:xfrm>
            <a:off x="6238875" y="2535238"/>
            <a:ext cx="16002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link key (128 bit)</a:t>
            </a:r>
          </a:p>
        </p:txBody>
      </p:sp>
      <p:sp>
        <p:nvSpPr>
          <p:cNvPr id="170023" name="Rectangle 39"/>
          <p:cNvSpPr>
            <a:spLocks noChangeArrowheads="1"/>
          </p:cNvSpPr>
          <p:nvPr/>
        </p:nvSpPr>
        <p:spPr bwMode="auto">
          <a:xfrm>
            <a:off x="5934075" y="3884613"/>
            <a:ext cx="22098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encryption key (128 bit)</a:t>
            </a:r>
          </a:p>
        </p:txBody>
      </p:sp>
      <p:sp>
        <p:nvSpPr>
          <p:cNvPr id="170024" name="Rectangle 40"/>
          <p:cNvSpPr>
            <a:spLocks noChangeArrowheads="1"/>
          </p:cNvSpPr>
          <p:nvPr/>
        </p:nvSpPr>
        <p:spPr bwMode="auto">
          <a:xfrm>
            <a:off x="6315075" y="5233988"/>
            <a:ext cx="14478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payload key</a:t>
            </a:r>
          </a:p>
        </p:txBody>
      </p:sp>
      <p:sp>
        <p:nvSpPr>
          <p:cNvPr id="170025" name="Rectangle 41"/>
          <p:cNvSpPr>
            <a:spLocks noChangeArrowheads="1"/>
          </p:cNvSpPr>
          <p:nvPr/>
        </p:nvSpPr>
        <p:spPr bwMode="auto">
          <a:xfrm>
            <a:off x="6010275" y="4559300"/>
            <a:ext cx="2057400" cy="381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Keystream generator</a:t>
            </a:r>
          </a:p>
        </p:txBody>
      </p:sp>
      <p:cxnSp>
        <p:nvCxnSpPr>
          <p:cNvPr id="170027" name="AutoShape 43"/>
          <p:cNvCxnSpPr>
            <a:cxnSpLocks noChangeShapeType="1"/>
            <a:stCxn id="170021" idx="2"/>
            <a:endCxn id="170022" idx="0"/>
          </p:cNvCxnSpPr>
          <p:nvPr/>
        </p:nvCxnSpPr>
        <p:spPr bwMode="auto">
          <a:xfrm>
            <a:off x="7038975" y="2241550"/>
            <a:ext cx="0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0028" name="AutoShape 44"/>
          <p:cNvCxnSpPr>
            <a:cxnSpLocks noChangeShapeType="1"/>
            <a:stCxn id="170022" idx="2"/>
            <a:endCxn id="170020" idx="0"/>
          </p:cNvCxnSpPr>
          <p:nvPr/>
        </p:nvCxnSpPr>
        <p:spPr bwMode="auto">
          <a:xfrm>
            <a:off x="7038975" y="2916238"/>
            <a:ext cx="0" cy="293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0029" name="AutoShape 45"/>
          <p:cNvCxnSpPr>
            <a:cxnSpLocks noChangeShapeType="1"/>
            <a:stCxn id="170020" idx="2"/>
            <a:endCxn id="170023" idx="0"/>
          </p:cNvCxnSpPr>
          <p:nvPr/>
        </p:nvCxnSpPr>
        <p:spPr bwMode="auto">
          <a:xfrm>
            <a:off x="7038975" y="3590925"/>
            <a:ext cx="0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0030" name="AutoShape 46"/>
          <p:cNvCxnSpPr>
            <a:cxnSpLocks noChangeShapeType="1"/>
            <a:stCxn id="170023" idx="2"/>
            <a:endCxn id="170025" idx="0"/>
          </p:cNvCxnSpPr>
          <p:nvPr/>
        </p:nvCxnSpPr>
        <p:spPr bwMode="auto">
          <a:xfrm>
            <a:off x="7038975" y="4265613"/>
            <a:ext cx="0" cy="293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0031" name="AutoShape 47"/>
          <p:cNvCxnSpPr>
            <a:cxnSpLocks noChangeShapeType="1"/>
            <a:stCxn id="170025" idx="2"/>
            <a:endCxn id="170024" idx="0"/>
          </p:cNvCxnSpPr>
          <p:nvPr/>
        </p:nvCxnSpPr>
        <p:spPr bwMode="auto">
          <a:xfrm>
            <a:off x="7038975" y="4940300"/>
            <a:ext cx="0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0032" name="Rectangle 48"/>
          <p:cNvSpPr>
            <a:spLocks noChangeArrowheads="1"/>
          </p:cNvSpPr>
          <p:nvPr/>
        </p:nvSpPr>
        <p:spPr bwMode="auto">
          <a:xfrm>
            <a:off x="6315075" y="1185863"/>
            <a:ext cx="1447800" cy="3810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600">
                <a:latin typeface="Arial" charset="0"/>
              </a:rPr>
              <a:t>PIN (1-16 byte)</a:t>
            </a:r>
          </a:p>
        </p:txBody>
      </p:sp>
      <p:cxnSp>
        <p:nvCxnSpPr>
          <p:cNvPr id="170033" name="AutoShape 49"/>
          <p:cNvCxnSpPr>
            <a:cxnSpLocks noChangeShapeType="1"/>
            <a:stCxn id="170032" idx="2"/>
            <a:endCxn id="170021" idx="0"/>
          </p:cNvCxnSpPr>
          <p:nvPr/>
        </p:nvCxnSpPr>
        <p:spPr bwMode="auto">
          <a:xfrm>
            <a:off x="7038975" y="1566863"/>
            <a:ext cx="0" cy="293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170034" name="Group 50"/>
          <p:cNvGrpSpPr>
            <a:grpSpLocks/>
          </p:cNvGrpSpPr>
          <p:nvPr/>
        </p:nvGrpSpPr>
        <p:grpSpPr bwMode="auto">
          <a:xfrm>
            <a:off x="6886575" y="5910263"/>
            <a:ext cx="304800" cy="304800"/>
            <a:chOff x="960" y="3504"/>
            <a:chExt cx="192" cy="192"/>
          </a:xfrm>
        </p:grpSpPr>
        <p:sp>
          <p:nvSpPr>
            <p:cNvPr id="170035" name="Oval 51"/>
            <p:cNvSpPr>
              <a:spLocks noChangeArrowheads="1"/>
            </p:cNvSpPr>
            <p:nvPr/>
          </p:nvSpPr>
          <p:spPr bwMode="auto">
            <a:xfrm>
              <a:off x="960" y="3504"/>
              <a:ext cx="192" cy="192"/>
            </a:xfrm>
            <a:prstGeom prst="ellipse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36" name="Line 52"/>
            <p:cNvSpPr>
              <a:spLocks noChangeShapeType="1"/>
            </p:cNvSpPr>
            <p:nvPr/>
          </p:nvSpPr>
          <p:spPr bwMode="auto">
            <a:xfrm>
              <a:off x="960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37" name="Line 53"/>
            <p:cNvSpPr>
              <a:spLocks noChangeShapeType="1"/>
            </p:cNvSpPr>
            <p:nvPr/>
          </p:nvSpPr>
          <p:spPr bwMode="auto">
            <a:xfrm>
              <a:off x="1056" y="350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70038" name="AutoShape 54"/>
          <p:cNvCxnSpPr>
            <a:cxnSpLocks noChangeShapeType="1"/>
            <a:stCxn id="170024" idx="2"/>
            <a:endCxn id="170037" idx="0"/>
          </p:cNvCxnSpPr>
          <p:nvPr/>
        </p:nvCxnSpPr>
        <p:spPr bwMode="auto">
          <a:xfrm>
            <a:off x="7038975" y="5614988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70039" name="AutoShape 55"/>
          <p:cNvCxnSpPr>
            <a:cxnSpLocks noChangeShapeType="1"/>
            <a:stCxn id="170010" idx="1"/>
            <a:endCxn id="170035" idx="2"/>
          </p:cNvCxnSpPr>
          <p:nvPr/>
        </p:nvCxnSpPr>
        <p:spPr bwMode="auto">
          <a:xfrm flipV="1">
            <a:off x="2073275" y="6062663"/>
            <a:ext cx="4813300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70040" name="AutoShape 56"/>
          <p:cNvCxnSpPr>
            <a:cxnSpLocks noChangeShapeType="1"/>
            <a:stCxn id="170036" idx="1"/>
            <a:endCxn id="169996" idx="1"/>
          </p:cNvCxnSpPr>
          <p:nvPr/>
        </p:nvCxnSpPr>
        <p:spPr bwMode="auto">
          <a:xfrm>
            <a:off x="7191375" y="6062663"/>
            <a:ext cx="584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SDP – Service Discovery Protocol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Inquiry/response protocol for discovering services</a:t>
            </a:r>
          </a:p>
          <a:p>
            <a:pPr lvl="1"/>
            <a:r>
              <a:rPr lang="en-US"/>
              <a:t>Searching for and browsing services in radio proximity</a:t>
            </a:r>
          </a:p>
          <a:p>
            <a:pPr lvl="1"/>
            <a:r>
              <a:rPr lang="en-US"/>
              <a:t>Adapted to the highly dynamic environment</a:t>
            </a:r>
          </a:p>
          <a:p>
            <a:pPr lvl="1"/>
            <a:r>
              <a:rPr lang="en-US"/>
              <a:t>Can be complemented by others like SLP, Jini, Salutation, …</a:t>
            </a:r>
          </a:p>
          <a:p>
            <a:pPr lvl="1"/>
            <a:r>
              <a:rPr lang="en-US"/>
              <a:t>Defines discovery only, not the usage of services</a:t>
            </a:r>
          </a:p>
          <a:p>
            <a:pPr lvl="1"/>
            <a:r>
              <a:rPr lang="en-US"/>
              <a:t>Caching of discovered services</a:t>
            </a:r>
          </a:p>
          <a:p>
            <a:pPr lvl="1"/>
            <a:r>
              <a:rPr lang="en-US"/>
              <a:t>Gradual discovery</a:t>
            </a:r>
          </a:p>
          <a:p>
            <a:endParaRPr lang="en-US"/>
          </a:p>
          <a:p>
            <a:r>
              <a:rPr lang="en-US"/>
              <a:t>Service record format</a:t>
            </a:r>
          </a:p>
          <a:p>
            <a:pPr lvl="1"/>
            <a:r>
              <a:rPr lang="en-US"/>
              <a:t>Information about services provided by attributes</a:t>
            </a:r>
          </a:p>
          <a:p>
            <a:pPr lvl="1"/>
            <a:r>
              <a:rPr lang="en-US"/>
              <a:t>Attributes are composed of an 16 bit ID (name) and a value</a:t>
            </a:r>
          </a:p>
          <a:p>
            <a:pPr lvl="1"/>
            <a:r>
              <a:rPr lang="en-US"/>
              <a:t>values may be derived from 128 bit Universally Unique Identifiers (UUID)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protocols to support legacy protocols/apps.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RFCOMM</a:t>
            </a:r>
          </a:p>
          <a:p>
            <a:pPr lvl="1"/>
            <a:r>
              <a:rPr lang="en-US"/>
              <a:t>Emulation of a serial port (supports a large base of legacy applications)</a:t>
            </a:r>
          </a:p>
          <a:p>
            <a:pPr lvl="1"/>
            <a:r>
              <a:rPr lang="en-US"/>
              <a:t>Allows multiple ports over a single physical channel</a:t>
            </a:r>
          </a:p>
          <a:p>
            <a:endParaRPr lang="en-US"/>
          </a:p>
          <a:p>
            <a:r>
              <a:rPr lang="en-US"/>
              <a:t>Telephony Control Protocol Specification (TCS)</a:t>
            </a:r>
          </a:p>
          <a:p>
            <a:pPr lvl="1"/>
            <a:r>
              <a:rPr lang="en-US"/>
              <a:t>Call control (setup, release)</a:t>
            </a:r>
          </a:p>
          <a:p>
            <a:pPr lvl="1"/>
            <a:r>
              <a:rPr lang="en-US"/>
              <a:t>Group management</a:t>
            </a:r>
          </a:p>
          <a:p>
            <a:endParaRPr lang="en-US"/>
          </a:p>
          <a:p>
            <a:r>
              <a:rPr lang="en-US"/>
              <a:t>OBEX</a:t>
            </a:r>
          </a:p>
          <a:p>
            <a:pPr lvl="1"/>
            <a:r>
              <a:rPr lang="en-US"/>
              <a:t>Exchange of objects, IrDA replacement</a:t>
            </a:r>
          </a:p>
          <a:p>
            <a:endParaRPr lang="en-US"/>
          </a:p>
          <a:p>
            <a:r>
              <a:rPr lang="en-US"/>
              <a:t>WAP</a:t>
            </a:r>
          </a:p>
          <a:p>
            <a:pPr lvl="1"/>
            <a:r>
              <a:rPr lang="en-US"/>
              <a:t>Interacting with applications on cellular phones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Profiles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Represent default solutions for a certain usage model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Vertical slice through the protocol stack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Basis for interoperability</a:t>
            </a:r>
          </a:p>
          <a:p>
            <a:pPr>
              <a:lnSpc>
                <a:spcPct val="90000"/>
              </a:lnSpc>
            </a:pPr>
            <a:r>
              <a:rPr lang="en-US" sz="2000"/>
              <a:t>Generic Access Profile</a:t>
            </a:r>
          </a:p>
          <a:p>
            <a:pPr>
              <a:lnSpc>
                <a:spcPct val="90000"/>
              </a:lnSpc>
            </a:pPr>
            <a:r>
              <a:rPr lang="en-US" sz="2000"/>
              <a:t>Service Discovery Application Profile</a:t>
            </a:r>
          </a:p>
          <a:p>
            <a:pPr>
              <a:lnSpc>
                <a:spcPct val="90000"/>
              </a:lnSpc>
            </a:pPr>
            <a:r>
              <a:rPr lang="en-US" sz="2000"/>
              <a:t>Cordless Telephony Profile</a:t>
            </a:r>
          </a:p>
          <a:p>
            <a:pPr>
              <a:lnSpc>
                <a:spcPct val="90000"/>
              </a:lnSpc>
            </a:pPr>
            <a:r>
              <a:rPr lang="en-US" sz="2000"/>
              <a:t>Intercom Profile</a:t>
            </a:r>
          </a:p>
          <a:p>
            <a:pPr>
              <a:lnSpc>
                <a:spcPct val="90000"/>
              </a:lnSpc>
            </a:pPr>
            <a:r>
              <a:rPr lang="en-US" sz="2000"/>
              <a:t>Serial Port Profile</a:t>
            </a:r>
          </a:p>
          <a:p>
            <a:pPr>
              <a:lnSpc>
                <a:spcPct val="90000"/>
              </a:lnSpc>
            </a:pPr>
            <a:r>
              <a:rPr lang="en-US" sz="2000"/>
              <a:t>Headset Profile</a:t>
            </a:r>
          </a:p>
          <a:p>
            <a:pPr>
              <a:lnSpc>
                <a:spcPct val="90000"/>
              </a:lnSpc>
            </a:pPr>
            <a:r>
              <a:rPr lang="en-US" sz="2000"/>
              <a:t>Dial-up Networking Profile</a:t>
            </a:r>
          </a:p>
          <a:p>
            <a:pPr>
              <a:lnSpc>
                <a:spcPct val="90000"/>
              </a:lnSpc>
            </a:pPr>
            <a:r>
              <a:rPr lang="en-US" sz="2000"/>
              <a:t>Fax Profile</a:t>
            </a:r>
          </a:p>
          <a:p>
            <a:pPr>
              <a:lnSpc>
                <a:spcPct val="90000"/>
              </a:lnSpc>
            </a:pPr>
            <a:r>
              <a:rPr lang="en-US" sz="2000"/>
              <a:t>LAN Access Profile</a:t>
            </a:r>
          </a:p>
          <a:p>
            <a:pPr>
              <a:lnSpc>
                <a:spcPct val="90000"/>
              </a:lnSpc>
            </a:pPr>
            <a:r>
              <a:rPr lang="en-US" sz="2000"/>
              <a:t>Generic Object Exchange Profile</a:t>
            </a:r>
          </a:p>
          <a:p>
            <a:pPr>
              <a:lnSpc>
                <a:spcPct val="90000"/>
              </a:lnSpc>
            </a:pPr>
            <a:r>
              <a:rPr lang="en-US" sz="2000"/>
              <a:t>Object Push Profile</a:t>
            </a:r>
          </a:p>
          <a:p>
            <a:pPr>
              <a:lnSpc>
                <a:spcPct val="90000"/>
              </a:lnSpc>
            </a:pPr>
            <a:r>
              <a:rPr lang="en-US" sz="2000"/>
              <a:t>File Transfer Profile</a:t>
            </a:r>
          </a:p>
          <a:p>
            <a:pPr>
              <a:lnSpc>
                <a:spcPct val="90000"/>
              </a:lnSpc>
            </a:pPr>
            <a:r>
              <a:rPr lang="en-US" sz="2000"/>
              <a:t>Synchronization Profile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4932363" y="3470275"/>
            <a:ext cx="3486150" cy="28384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>
                <a:latin typeface="Arial" charset="0"/>
              </a:rPr>
              <a:t>Additional Profiles</a:t>
            </a:r>
          </a:p>
          <a:p>
            <a:pPr algn="l" eaLnBrk="0" hangingPunct="0"/>
            <a:r>
              <a:rPr lang="en-US">
                <a:latin typeface="Arial" charset="0"/>
              </a:rPr>
              <a:t>Advanced Audio Distribution</a:t>
            </a:r>
          </a:p>
          <a:p>
            <a:pPr algn="l" eaLnBrk="0" hangingPunct="0"/>
            <a:r>
              <a:rPr lang="en-US">
                <a:latin typeface="Arial" charset="0"/>
              </a:rPr>
              <a:t>PAN</a:t>
            </a:r>
          </a:p>
          <a:p>
            <a:pPr algn="l" eaLnBrk="0" hangingPunct="0"/>
            <a:r>
              <a:rPr lang="en-US">
                <a:latin typeface="Arial" charset="0"/>
              </a:rPr>
              <a:t>Audio Video Remote Control</a:t>
            </a:r>
          </a:p>
          <a:p>
            <a:pPr algn="l" eaLnBrk="0" hangingPunct="0"/>
            <a:r>
              <a:rPr lang="en-US">
                <a:latin typeface="Arial" charset="0"/>
              </a:rPr>
              <a:t>Basic Printing</a:t>
            </a:r>
          </a:p>
          <a:p>
            <a:pPr algn="l" eaLnBrk="0" hangingPunct="0"/>
            <a:r>
              <a:rPr lang="en-US">
                <a:latin typeface="Arial" charset="0"/>
              </a:rPr>
              <a:t>Basic Imaging</a:t>
            </a:r>
          </a:p>
          <a:p>
            <a:pPr algn="l" eaLnBrk="0" hangingPunct="0"/>
            <a:r>
              <a:rPr lang="en-US">
                <a:latin typeface="Arial" charset="0"/>
              </a:rPr>
              <a:t>Extended Service Discovery</a:t>
            </a:r>
          </a:p>
          <a:p>
            <a:pPr algn="l" eaLnBrk="0" hangingPunct="0"/>
            <a:r>
              <a:rPr lang="en-US">
                <a:latin typeface="Arial" charset="0"/>
              </a:rPr>
              <a:t>Generic Audio Video Distribution</a:t>
            </a:r>
          </a:p>
          <a:p>
            <a:pPr algn="l" eaLnBrk="0" hangingPunct="0"/>
            <a:r>
              <a:rPr lang="en-US">
                <a:latin typeface="Arial" charset="0"/>
              </a:rPr>
              <a:t>Hands Free</a:t>
            </a:r>
          </a:p>
          <a:p>
            <a:pPr algn="l" eaLnBrk="0" hangingPunct="0"/>
            <a:r>
              <a:rPr lang="en-US">
                <a:latin typeface="Arial" charset="0"/>
              </a:rPr>
              <a:t>Hardcopy Cable Replacement</a:t>
            </a: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6305550" y="1920875"/>
            <a:ext cx="2803525" cy="179388"/>
          </a:xfrm>
          <a:prstGeom prst="rect">
            <a:avLst/>
          </a:prstGeom>
          <a:solidFill>
            <a:srgbClr val="99FF99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6305550" y="2633663"/>
            <a:ext cx="2803525" cy="177800"/>
          </a:xfrm>
          <a:prstGeom prst="rect">
            <a:avLst/>
          </a:prstGeom>
          <a:solidFill>
            <a:srgbClr val="99FF99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6305550" y="2278063"/>
            <a:ext cx="2803525" cy="177800"/>
          </a:xfrm>
          <a:prstGeom prst="rect">
            <a:avLst/>
          </a:prstGeom>
          <a:solidFill>
            <a:srgbClr val="99FF99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6305550" y="2989263"/>
            <a:ext cx="2803525" cy="179387"/>
          </a:xfrm>
          <a:prstGeom prst="rect">
            <a:avLst/>
          </a:prstGeom>
          <a:solidFill>
            <a:srgbClr val="99FF99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6773863" y="1387475"/>
            <a:ext cx="231775" cy="1958975"/>
          </a:xfrm>
          <a:prstGeom prst="rect">
            <a:avLst/>
          </a:prstGeom>
          <a:solidFill>
            <a:srgbClr val="FF993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74091" name="Rectangle 11"/>
          <p:cNvSpPr>
            <a:spLocks noChangeArrowheads="1"/>
          </p:cNvSpPr>
          <p:nvPr/>
        </p:nvSpPr>
        <p:spPr bwMode="auto">
          <a:xfrm>
            <a:off x="7240588" y="1387475"/>
            <a:ext cx="233362" cy="1157288"/>
          </a:xfrm>
          <a:prstGeom prst="rect">
            <a:avLst/>
          </a:prstGeom>
          <a:solidFill>
            <a:srgbClr val="FF993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8174038" y="2195513"/>
            <a:ext cx="233362" cy="706437"/>
          </a:xfrm>
          <a:prstGeom prst="rect">
            <a:avLst/>
          </a:prstGeom>
          <a:solidFill>
            <a:srgbClr val="FF993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74095" name="Rectangle 15"/>
          <p:cNvSpPr>
            <a:spLocks noChangeArrowheads="1"/>
          </p:cNvSpPr>
          <p:nvPr/>
        </p:nvSpPr>
        <p:spPr bwMode="auto">
          <a:xfrm>
            <a:off x="7793038" y="3475038"/>
            <a:ext cx="744537" cy="2127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Profiles</a:t>
            </a:r>
          </a:p>
        </p:txBody>
      </p:sp>
      <p:sp>
        <p:nvSpPr>
          <p:cNvPr id="174097" name="Rectangle 17"/>
          <p:cNvSpPr>
            <a:spLocks noChangeArrowheads="1"/>
          </p:cNvSpPr>
          <p:nvPr/>
        </p:nvSpPr>
        <p:spPr bwMode="auto">
          <a:xfrm rot="10800000" flipH="1">
            <a:off x="5986463" y="1874838"/>
            <a:ext cx="212725" cy="93662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vert="eaVert" lIns="0" tIns="0" rIns="0" bIns="0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Protocols</a:t>
            </a:r>
          </a:p>
        </p:txBody>
      </p:sp>
      <p:sp>
        <p:nvSpPr>
          <p:cNvPr id="174099" name="Rectangle 19"/>
          <p:cNvSpPr>
            <a:spLocks noChangeArrowheads="1"/>
          </p:cNvSpPr>
          <p:nvPr/>
        </p:nvSpPr>
        <p:spPr bwMode="auto">
          <a:xfrm>
            <a:off x="6345238" y="1341438"/>
            <a:ext cx="2720975" cy="400050"/>
          </a:xfrm>
          <a:prstGeom prst="rect">
            <a:avLst/>
          </a:prstGeom>
          <a:solidFill>
            <a:srgbClr val="CCEC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l" eaLnBrk="0" hangingPunct="0"/>
            <a:r>
              <a:rPr lang="en-US" sz="1400">
                <a:latin typeface="Arial" charset="0"/>
              </a:rPr>
              <a:t>Applications</a:t>
            </a:r>
          </a:p>
        </p:txBody>
      </p:sp>
      <p:sp>
        <p:nvSpPr>
          <p:cNvPr id="174101" name="Rectangle 21"/>
          <p:cNvSpPr>
            <a:spLocks noChangeArrowheads="1"/>
          </p:cNvSpPr>
          <p:nvPr/>
        </p:nvSpPr>
        <p:spPr bwMode="auto">
          <a:xfrm>
            <a:off x="7707313" y="2901950"/>
            <a:ext cx="233362" cy="444500"/>
          </a:xfrm>
          <a:prstGeom prst="rect">
            <a:avLst/>
          </a:prstGeom>
          <a:solidFill>
            <a:srgbClr val="FF993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74102" name="Rectangle 22"/>
          <p:cNvSpPr>
            <a:spLocks noChangeArrowheads="1"/>
          </p:cNvSpPr>
          <p:nvPr/>
        </p:nvSpPr>
        <p:spPr bwMode="auto">
          <a:xfrm>
            <a:off x="7707313" y="2189163"/>
            <a:ext cx="233362" cy="355600"/>
          </a:xfrm>
          <a:prstGeom prst="rect">
            <a:avLst/>
          </a:prstGeom>
          <a:solidFill>
            <a:srgbClr val="FF993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74103" name="Rectangle 23"/>
          <p:cNvSpPr>
            <a:spLocks noChangeArrowheads="1"/>
          </p:cNvSpPr>
          <p:nvPr/>
        </p:nvSpPr>
        <p:spPr bwMode="auto">
          <a:xfrm>
            <a:off x="8640763" y="2901950"/>
            <a:ext cx="233362" cy="444500"/>
          </a:xfrm>
          <a:prstGeom prst="rect">
            <a:avLst/>
          </a:prstGeom>
          <a:solidFill>
            <a:srgbClr val="FF993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74104" name="Rectangle 24"/>
          <p:cNvSpPr>
            <a:spLocks noChangeArrowheads="1"/>
          </p:cNvSpPr>
          <p:nvPr/>
        </p:nvSpPr>
        <p:spPr bwMode="auto">
          <a:xfrm>
            <a:off x="8631238" y="1798638"/>
            <a:ext cx="233362" cy="444500"/>
          </a:xfrm>
          <a:prstGeom prst="rect">
            <a:avLst/>
          </a:prstGeom>
          <a:solidFill>
            <a:srgbClr val="FF9933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Bluetooth versions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Bluetooth 1.1</a:t>
            </a:r>
          </a:p>
          <a:p>
            <a:pPr lvl="1"/>
            <a:r>
              <a:rPr lang="en-US" dirty="0"/>
              <a:t>also IEEE Standard 802.15.1-2002</a:t>
            </a:r>
          </a:p>
          <a:p>
            <a:pPr lvl="1"/>
            <a:r>
              <a:rPr lang="en-US" dirty="0"/>
              <a:t>initial stable commercial standard</a:t>
            </a:r>
          </a:p>
          <a:p>
            <a:r>
              <a:rPr lang="en-US" dirty="0"/>
              <a:t>Bluetooth 1.2</a:t>
            </a:r>
          </a:p>
          <a:p>
            <a:pPr lvl="1"/>
            <a:r>
              <a:rPr lang="en-US" dirty="0"/>
              <a:t>also IEEE Standard 802.15.1-2005</a:t>
            </a:r>
          </a:p>
          <a:p>
            <a:pPr lvl="1"/>
            <a:r>
              <a:rPr lang="en-US" dirty="0" err="1"/>
              <a:t>eSCO</a:t>
            </a:r>
            <a:r>
              <a:rPr lang="en-US" dirty="0"/>
              <a:t> (extended SCO): higher, variable bitrates, retransmission for SCO</a:t>
            </a:r>
          </a:p>
          <a:p>
            <a:pPr lvl="1"/>
            <a:r>
              <a:rPr lang="en-US" dirty="0"/>
              <a:t>AFH (adaptive frequency hopping) to avoid interference</a:t>
            </a:r>
          </a:p>
          <a:p>
            <a:r>
              <a:rPr lang="en-US" dirty="0"/>
              <a:t>Bluetooth 2.0 + EDR (2004, no more IEEE)</a:t>
            </a:r>
          </a:p>
          <a:p>
            <a:pPr lvl="1"/>
            <a:r>
              <a:rPr lang="en-US" dirty="0"/>
              <a:t>EDR (enhanced date rate) of 3.0 </a:t>
            </a:r>
            <a:r>
              <a:rPr lang="en-US" dirty="0" err="1"/>
              <a:t>Mbit</a:t>
            </a:r>
            <a:r>
              <a:rPr lang="en-US" dirty="0"/>
              <a:t>/s for ACL and </a:t>
            </a:r>
            <a:r>
              <a:rPr lang="en-US" dirty="0" err="1"/>
              <a:t>eSCO</a:t>
            </a:r>
            <a:endParaRPr lang="en-US" dirty="0"/>
          </a:p>
          <a:p>
            <a:pPr lvl="1"/>
            <a:r>
              <a:rPr lang="en-US" dirty="0"/>
              <a:t>lower power consumption due to shorter duty cycle</a:t>
            </a:r>
          </a:p>
          <a:p>
            <a:r>
              <a:rPr lang="en-US" dirty="0"/>
              <a:t>Bluetooth 2.1 + EDR (2007)</a:t>
            </a:r>
          </a:p>
          <a:p>
            <a:pPr lvl="1"/>
            <a:r>
              <a:rPr lang="en-US" dirty="0"/>
              <a:t>better pairing support, e.g. using NFC</a:t>
            </a:r>
          </a:p>
          <a:p>
            <a:pPr lvl="1"/>
            <a:r>
              <a:rPr lang="en-US" dirty="0"/>
              <a:t>improved </a:t>
            </a:r>
            <a:r>
              <a:rPr lang="en-US" dirty="0" smtClean="0"/>
              <a:t>security</a:t>
            </a:r>
          </a:p>
          <a:p>
            <a:r>
              <a:rPr lang="en-US" dirty="0" smtClean="0"/>
              <a:t>Bluetooth 3.0 + HS (2009)</a:t>
            </a:r>
          </a:p>
          <a:p>
            <a:pPr lvl="1"/>
            <a:r>
              <a:rPr lang="en-US" dirty="0" smtClean="0"/>
              <a:t>Bluetooth 2.1 + EDR + IEEE 802.11a/g = 54 </a:t>
            </a:r>
            <a:r>
              <a:rPr lang="en-US" dirty="0" err="1" smtClean="0"/>
              <a:t>Mbit</a:t>
            </a:r>
            <a:r>
              <a:rPr lang="en-US" dirty="0" smtClean="0"/>
              <a:t>/s</a:t>
            </a: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83" name="Rectangle 7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802.11 - Architecture of an infrastructure network</a:t>
            </a:r>
          </a:p>
        </p:txBody>
      </p:sp>
      <p:sp>
        <p:nvSpPr>
          <p:cNvPr id="86784" name="Rectangle 76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1800"/>
          </a:p>
        </p:txBody>
      </p:sp>
      <p:sp>
        <p:nvSpPr>
          <p:cNvPr id="86785" name="Rectangle 76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Station (STA)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terminal with access mechanisms to the wireless medium and radio contact to the access point</a:t>
            </a:r>
          </a:p>
          <a:p>
            <a:pPr>
              <a:lnSpc>
                <a:spcPct val="90000"/>
              </a:lnSpc>
            </a:pPr>
            <a:r>
              <a:rPr lang="en-US" sz="1800"/>
              <a:t>Basic Service Set (BSS)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group of stations using the same radio frequency</a:t>
            </a:r>
          </a:p>
          <a:p>
            <a:pPr>
              <a:lnSpc>
                <a:spcPct val="90000"/>
              </a:lnSpc>
            </a:pPr>
            <a:r>
              <a:rPr lang="en-US" sz="1800"/>
              <a:t>Access Point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station integrated into the wireless LAN and the distribution system</a:t>
            </a:r>
          </a:p>
          <a:p>
            <a:pPr>
              <a:lnSpc>
                <a:spcPct val="90000"/>
              </a:lnSpc>
            </a:pPr>
            <a:r>
              <a:rPr lang="en-US" sz="1800"/>
              <a:t>Portal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bridge to other (wired) networks</a:t>
            </a:r>
          </a:p>
          <a:p>
            <a:pPr>
              <a:lnSpc>
                <a:spcPct val="90000"/>
              </a:lnSpc>
            </a:pPr>
            <a:r>
              <a:rPr lang="en-US" sz="1800"/>
              <a:t>Distribution System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interconnection network to form one logical network (EES: Extended Service Set) based </a:t>
            </a:r>
            <a:br>
              <a:rPr lang="en-US" sz="1600"/>
            </a:br>
            <a:r>
              <a:rPr lang="en-US" sz="1600"/>
              <a:t>on several BSS</a:t>
            </a:r>
          </a:p>
        </p:txBody>
      </p:sp>
      <p:sp>
        <p:nvSpPr>
          <p:cNvPr id="86537" name="Freeform 521"/>
          <p:cNvSpPr>
            <a:spLocks/>
          </p:cNvSpPr>
          <p:nvPr/>
        </p:nvSpPr>
        <p:spPr bwMode="auto">
          <a:xfrm>
            <a:off x="136525" y="1089025"/>
            <a:ext cx="4506913" cy="5024438"/>
          </a:xfrm>
          <a:custGeom>
            <a:avLst/>
            <a:gdLst/>
            <a:ahLst/>
            <a:cxnLst>
              <a:cxn ang="0">
                <a:pos x="668" y="28"/>
              </a:cxn>
              <a:cxn ang="0">
                <a:pos x="1306" y="34"/>
              </a:cxn>
              <a:cxn ang="0">
                <a:pos x="1690" y="226"/>
              </a:cxn>
              <a:cxn ang="0">
                <a:pos x="1738" y="802"/>
              </a:cxn>
              <a:cxn ang="0">
                <a:pos x="1786" y="1138"/>
              </a:cxn>
              <a:cxn ang="0">
                <a:pos x="2122" y="1666"/>
              </a:cxn>
              <a:cxn ang="0">
                <a:pos x="2698" y="2290"/>
              </a:cxn>
              <a:cxn ang="0">
                <a:pos x="2771" y="2885"/>
              </a:cxn>
              <a:cxn ang="0">
                <a:pos x="2291" y="3080"/>
              </a:cxn>
              <a:cxn ang="0">
                <a:pos x="586" y="3058"/>
              </a:cxn>
              <a:cxn ang="0">
                <a:pos x="360" y="2440"/>
              </a:cxn>
              <a:cxn ang="0">
                <a:pos x="463" y="1748"/>
              </a:cxn>
              <a:cxn ang="0">
                <a:pos x="202" y="1090"/>
              </a:cxn>
              <a:cxn ang="0">
                <a:pos x="5" y="628"/>
              </a:cxn>
              <a:cxn ang="0">
                <a:pos x="234" y="200"/>
              </a:cxn>
              <a:cxn ang="0">
                <a:pos x="668" y="28"/>
              </a:cxn>
            </a:cxnLst>
            <a:rect l="0" t="0" r="r" b="b"/>
            <a:pathLst>
              <a:path w="2839" h="3165">
                <a:moveTo>
                  <a:pt x="668" y="28"/>
                </a:moveTo>
                <a:cubicBezTo>
                  <a:pt x="847" y="0"/>
                  <a:pt x="1136" y="1"/>
                  <a:pt x="1306" y="34"/>
                </a:cubicBezTo>
                <a:cubicBezTo>
                  <a:pt x="1476" y="67"/>
                  <a:pt x="1618" y="98"/>
                  <a:pt x="1690" y="226"/>
                </a:cubicBezTo>
                <a:cubicBezTo>
                  <a:pt x="1762" y="354"/>
                  <a:pt x="1722" y="650"/>
                  <a:pt x="1738" y="802"/>
                </a:cubicBezTo>
                <a:cubicBezTo>
                  <a:pt x="1754" y="954"/>
                  <a:pt x="1722" y="994"/>
                  <a:pt x="1786" y="1138"/>
                </a:cubicBezTo>
                <a:cubicBezTo>
                  <a:pt x="1850" y="1282"/>
                  <a:pt x="1970" y="1474"/>
                  <a:pt x="2122" y="1666"/>
                </a:cubicBezTo>
                <a:cubicBezTo>
                  <a:pt x="2274" y="1858"/>
                  <a:pt x="2590" y="2087"/>
                  <a:pt x="2698" y="2290"/>
                </a:cubicBezTo>
                <a:cubicBezTo>
                  <a:pt x="2806" y="2493"/>
                  <a:pt x="2839" y="2753"/>
                  <a:pt x="2771" y="2885"/>
                </a:cubicBezTo>
                <a:cubicBezTo>
                  <a:pt x="2703" y="3017"/>
                  <a:pt x="2655" y="3051"/>
                  <a:pt x="2291" y="3080"/>
                </a:cubicBezTo>
                <a:cubicBezTo>
                  <a:pt x="1927" y="3109"/>
                  <a:pt x="908" y="3165"/>
                  <a:pt x="586" y="3058"/>
                </a:cubicBezTo>
                <a:cubicBezTo>
                  <a:pt x="264" y="2951"/>
                  <a:pt x="380" y="2658"/>
                  <a:pt x="360" y="2440"/>
                </a:cubicBezTo>
                <a:cubicBezTo>
                  <a:pt x="340" y="2222"/>
                  <a:pt x="489" y="1973"/>
                  <a:pt x="463" y="1748"/>
                </a:cubicBezTo>
                <a:cubicBezTo>
                  <a:pt x="437" y="1523"/>
                  <a:pt x="278" y="1277"/>
                  <a:pt x="202" y="1090"/>
                </a:cubicBezTo>
                <a:cubicBezTo>
                  <a:pt x="126" y="903"/>
                  <a:pt x="0" y="776"/>
                  <a:pt x="5" y="628"/>
                </a:cubicBezTo>
                <a:cubicBezTo>
                  <a:pt x="10" y="480"/>
                  <a:pt x="124" y="300"/>
                  <a:pt x="234" y="200"/>
                </a:cubicBezTo>
                <a:cubicBezTo>
                  <a:pt x="344" y="100"/>
                  <a:pt x="489" y="56"/>
                  <a:pt x="668" y="28"/>
                </a:cubicBezTo>
                <a:close/>
              </a:path>
            </a:pathLst>
          </a:custGeom>
          <a:solidFill>
            <a:srgbClr val="CCECFF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538" name="Oval 522"/>
          <p:cNvSpPr>
            <a:spLocks noChangeArrowheads="1"/>
          </p:cNvSpPr>
          <p:nvPr/>
        </p:nvSpPr>
        <p:spPr bwMode="auto">
          <a:xfrm>
            <a:off x="3048000" y="1752600"/>
            <a:ext cx="1600200" cy="99695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539" name="Oval 523"/>
          <p:cNvSpPr>
            <a:spLocks noChangeArrowheads="1"/>
          </p:cNvSpPr>
          <p:nvPr/>
        </p:nvSpPr>
        <p:spPr bwMode="auto">
          <a:xfrm>
            <a:off x="762000" y="1600200"/>
            <a:ext cx="2079625" cy="1212850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540" name="Oval 524"/>
          <p:cNvSpPr>
            <a:spLocks noChangeArrowheads="1"/>
          </p:cNvSpPr>
          <p:nvPr/>
        </p:nvSpPr>
        <p:spPr bwMode="auto">
          <a:xfrm>
            <a:off x="1598613" y="4097338"/>
            <a:ext cx="2498725" cy="1357312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541" name="Group 525"/>
          <p:cNvGrpSpPr>
            <a:grpSpLocks/>
          </p:cNvGrpSpPr>
          <p:nvPr/>
        </p:nvGrpSpPr>
        <p:grpSpPr bwMode="auto">
          <a:xfrm>
            <a:off x="1111250" y="2963863"/>
            <a:ext cx="3473450" cy="925512"/>
            <a:chOff x="970" y="1958"/>
            <a:chExt cx="2371" cy="583"/>
          </a:xfrm>
        </p:grpSpPr>
        <p:sp>
          <p:nvSpPr>
            <p:cNvPr id="86542" name="AutoShape 526"/>
            <p:cNvSpPr>
              <a:spLocks noChangeArrowheads="1"/>
            </p:cNvSpPr>
            <p:nvPr/>
          </p:nvSpPr>
          <p:spPr bwMode="auto">
            <a:xfrm>
              <a:off x="970" y="1958"/>
              <a:ext cx="2371" cy="583"/>
            </a:xfrm>
            <a:prstGeom prst="roundRect">
              <a:avLst>
                <a:gd name="adj" fmla="val 17593"/>
              </a:avLst>
            </a:prstGeom>
            <a:solidFill>
              <a:srgbClr val="F4EE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43" name="Rectangle 527"/>
            <p:cNvSpPr>
              <a:spLocks noChangeArrowheads="1"/>
            </p:cNvSpPr>
            <p:nvPr/>
          </p:nvSpPr>
          <p:spPr bwMode="auto">
            <a:xfrm>
              <a:off x="1586" y="2145"/>
              <a:ext cx="1317" cy="210"/>
            </a:xfrm>
            <a:prstGeom prst="rect">
              <a:avLst/>
            </a:prstGeom>
            <a:solidFill>
              <a:srgbClr val="F4EE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Distribution System</a:t>
              </a:r>
            </a:p>
          </p:txBody>
        </p:sp>
      </p:grpSp>
      <p:grpSp>
        <p:nvGrpSpPr>
          <p:cNvPr id="86544" name="Group 528"/>
          <p:cNvGrpSpPr>
            <a:grpSpLocks/>
          </p:cNvGrpSpPr>
          <p:nvPr/>
        </p:nvGrpSpPr>
        <p:grpSpPr bwMode="auto">
          <a:xfrm>
            <a:off x="3429000" y="2300288"/>
            <a:ext cx="720725" cy="868362"/>
            <a:chOff x="2552" y="1540"/>
            <a:chExt cx="493" cy="547"/>
          </a:xfrm>
        </p:grpSpPr>
        <p:sp>
          <p:nvSpPr>
            <p:cNvPr id="86545" name="Rectangle 529"/>
            <p:cNvSpPr>
              <a:spLocks noChangeArrowheads="1"/>
            </p:cNvSpPr>
            <p:nvPr/>
          </p:nvSpPr>
          <p:spPr bwMode="auto">
            <a:xfrm>
              <a:off x="2552" y="1540"/>
              <a:ext cx="469" cy="5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46" name="Rectangle 530"/>
            <p:cNvSpPr>
              <a:spLocks noChangeArrowheads="1"/>
            </p:cNvSpPr>
            <p:nvPr/>
          </p:nvSpPr>
          <p:spPr bwMode="auto">
            <a:xfrm>
              <a:off x="2559" y="1706"/>
              <a:ext cx="48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de-DE" sz="1600">
                  <a:latin typeface="Arial" charset="0"/>
                </a:rPr>
                <a:t>Portal</a:t>
              </a:r>
            </a:p>
          </p:txBody>
        </p:sp>
      </p:grpSp>
      <p:sp>
        <p:nvSpPr>
          <p:cNvPr id="86547" name="Rectangle 531"/>
          <p:cNvSpPr>
            <a:spLocks noChangeArrowheads="1"/>
          </p:cNvSpPr>
          <p:nvPr/>
        </p:nvSpPr>
        <p:spPr bwMode="auto">
          <a:xfrm>
            <a:off x="3452813" y="1360488"/>
            <a:ext cx="11287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de-DE" sz="1600" i="1">
                <a:latin typeface="Arial" charset="0"/>
              </a:rPr>
              <a:t>802.x LAN</a:t>
            </a:r>
          </a:p>
        </p:txBody>
      </p:sp>
      <p:sp>
        <p:nvSpPr>
          <p:cNvPr id="86548" name="Rectangle 532"/>
          <p:cNvSpPr>
            <a:spLocks noChangeArrowheads="1"/>
          </p:cNvSpPr>
          <p:nvPr/>
        </p:nvSpPr>
        <p:spPr bwMode="auto">
          <a:xfrm>
            <a:off x="2544763" y="3686175"/>
            <a:ext cx="693737" cy="504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Access</a:t>
            </a:r>
          </a:p>
          <a:p>
            <a:pPr eaLnBrk="0" hangingPunct="0"/>
            <a:r>
              <a:rPr lang="de-DE" sz="1600">
                <a:latin typeface="Arial" charset="0"/>
              </a:rPr>
              <a:t> Point</a:t>
            </a:r>
          </a:p>
        </p:txBody>
      </p:sp>
      <p:sp>
        <p:nvSpPr>
          <p:cNvPr id="86549" name="Rectangle 533"/>
          <p:cNvSpPr>
            <a:spLocks noChangeArrowheads="1"/>
          </p:cNvSpPr>
          <p:nvPr/>
        </p:nvSpPr>
        <p:spPr bwMode="auto">
          <a:xfrm>
            <a:off x="2290763" y="5549900"/>
            <a:ext cx="12525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de-DE" sz="1600" i="1">
                <a:latin typeface="Arial" charset="0"/>
              </a:rPr>
              <a:t>802.11 LAN</a:t>
            </a:r>
          </a:p>
        </p:txBody>
      </p:sp>
      <p:sp>
        <p:nvSpPr>
          <p:cNvPr id="86550" name="Rectangle 534"/>
          <p:cNvSpPr>
            <a:spLocks noChangeArrowheads="1"/>
          </p:cNvSpPr>
          <p:nvPr/>
        </p:nvSpPr>
        <p:spPr bwMode="auto">
          <a:xfrm>
            <a:off x="1714500" y="4391025"/>
            <a:ext cx="6635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BSS</a:t>
            </a:r>
            <a:r>
              <a:rPr lang="de-DE" sz="1600" baseline="-25000">
                <a:latin typeface="Arial" charset="0"/>
              </a:rPr>
              <a:t>2</a:t>
            </a:r>
            <a:endParaRPr lang="de-DE" sz="1600">
              <a:latin typeface="Arial" charset="0"/>
            </a:endParaRPr>
          </a:p>
        </p:txBody>
      </p:sp>
      <p:sp>
        <p:nvSpPr>
          <p:cNvPr id="86551" name="Rectangle 535"/>
          <p:cNvSpPr>
            <a:spLocks noChangeArrowheads="1"/>
          </p:cNvSpPr>
          <p:nvPr/>
        </p:nvSpPr>
        <p:spPr bwMode="auto">
          <a:xfrm>
            <a:off x="1244600" y="1219200"/>
            <a:ext cx="12525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de-DE" sz="1600" i="1">
                <a:latin typeface="Arial" charset="0"/>
              </a:rPr>
              <a:t>802.11 LAN</a:t>
            </a:r>
          </a:p>
        </p:txBody>
      </p:sp>
      <p:sp>
        <p:nvSpPr>
          <p:cNvPr id="86552" name="Rectangle 536"/>
          <p:cNvSpPr>
            <a:spLocks noChangeArrowheads="1"/>
          </p:cNvSpPr>
          <p:nvPr/>
        </p:nvSpPr>
        <p:spPr bwMode="auto">
          <a:xfrm>
            <a:off x="1017588" y="2301875"/>
            <a:ext cx="6635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BSS</a:t>
            </a:r>
            <a:r>
              <a:rPr lang="de-DE" sz="1600" baseline="-25000">
                <a:latin typeface="Arial" charset="0"/>
              </a:rPr>
              <a:t>1</a:t>
            </a:r>
            <a:endParaRPr lang="de-DE" sz="1600">
              <a:latin typeface="Arial" charset="0"/>
            </a:endParaRPr>
          </a:p>
        </p:txBody>
      </p:sp>
      <p:sp>
        <p:nvSpPr>
          <p:cNvPr id="86553" name="Rectangle 537"/>
          <p:cNvSpPr>
            <a:spLocks noChangeArrowheads="1"/>
          </p:cNvSpPr>
          <p:nvPr/>
        </p:nvSpPr>
        <p:spPr bwMode="auto">
          <a:xfrm>
            <a:off x="1706563" y="2667000"/>
            <a:ext cx="692150" cy="5349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Access</a:t>
            </a:r>
          </a:p>
          <a:p>
            <a:pPr eaLnBrk="0" hangingPunct="0"/>
            <a:r>
              <a:rPr lang="de-DE" sz="1600">
                <a:latin typeface="Arial" charset="0"/>
              </a:rPr>
              <a:t> Point</a:t>
            </a:r>
          </a:p>
        </p:txBody>
      </p:sp>
      <p:grpSp>
        <p:nvGrpSpPr>
          <p:cNvPr id="86554" name="Group 538"/>
          <p:cNvGrpSpPr>
            <a:grpSpLocks/>
          </p:cNvGrpSpPr>
          <p:nvPr/>
        </p:nvGrpSpPr>
        <p:grpSpPr bwMode="auto">
          <a:xfrm>
            <a:off x="2286000" y="4572000"/>
            <a:ext cx="381000" cy="304800"/>
            <a:chOff x="1248" y="2736"/>
            <a:chExt cx="240" cy="192"/>
          </a:xfrm>
        </p:grpSpPr>
        <p:sp>
          <p:nvSpPr>
            <p:cNvPr id="86555" name="Line 539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56" name="Line 540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57" name="Line 541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558" name="Text Box 542"/>
          <p:cNvSpPr txBox="1">
            <a:spLocks noChangeArrowheads="1"/>
          </p:cNvSpPr>
          <p:nvPr/>
        </p:nvSpPr>
        <p:spPr bwMode="auto">
          <a:xfrm>
            <a:off x="228600" y="2133600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STA</a:t>
            </a:r>
            <a:r>
              <a:rPr lang="de-DE" sz="1600" baseline="-25000">
                <a:latin typeface="Arial" charset="0"/>
              </a:rPr>
              <a:t>1</a:t>
            </a:r>
            <a:endParaRPr lang="de-DE" sz="1600">
              <a:latin typeface="Arial" charset="0"/>
            </a:endParaRPr>
          </a:p>
        </p:txBody>
      </p:sp>
      <p:grpSp>
        <p:nvGrpSpPr>
          <p:cNvPr id="86559" name="Group 543"/>
          <p:cNvGrpSpPr>
            <a:grpSpLocks/>
          </p:cNvGrpSpPr>
          <p:nvPr/>
        </p:nvGrpSpPr>
        <p:grpSpPr bwMode="auto">
          <a:xfrm flipH="1">
            <a:off x="1752600" y="1981200"/>
            <a:ext cx="381000" cy="304800"/>
            <a:chOff x="1248" y="2736"/>
            <a:chExt cx="240" cy="192"/>
          </a:xfrm>
        </p:grpSpPr>
        <p:sp>
          <p:nvSpPr>
            <p:cNvPr id="86560" name="Line 544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61" name="Line 545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62" name="Line 546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563" name="Line 547"/>
          <p:cNvSpPr>
            <a:spLocks noChangeShapeType="1"/>
          </p:cNvSpPr>
          <p:nvPr/>
        </p:nvSpPr>
        <p:spPr bwMode="auto">
          <a:xfrm flipV="1">
            <a:off x="1981200" y="2362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564" name="Line 548"/>
          <p:cNvSpPr>
            <a:spLocks noChangeShapeType="1"/>
          </p:cNvSpPr>
          <p:nvPr/>
        </p:nvSpPr>
        <p:spPr bwMode="auto">
          <a:xfrm flipV="1">
            <a:off x="2895600" y="4191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565" name="Group 549"/>
          <p:cNvGrpSpPr>
            <a:grpSpLocks/>
          </p:cNvGrpSpPr>
          <p:nvPr/>
        </p:nvGrpSpPr>
        <p:grpSpPr bwMode="auto">
          <a:xfrm flipH="1">
            <a:off x="3124200" y="4495800"/>
            <a:ext cx="381000" cy="304800"/>
            <a:chOff x="1248" y="2736"/>
            <a:chExt cx="240" cy="192"/>
          </a:xfrm>
        </p:grpSpPr>
        <p:sp>
          <p:nvSpPr>
            <p:cNvPr id="86566" name="Line 550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67" name="Line 551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568" name="Line 552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569" name="Text Box 553"/>
          <p:cNvSpPr txBox="1">
            <a:spLocks noChangeArrowheads="1"/>
          </p:cNvSpPr>
          <p:nvPr/>
        </p:nvSpPr>
        <p:spPr bwMode="auto">
          <a:xfrm>
            <a:off x="1143000" y="5486400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STA</a:t>
            </a:r>
            <a:r>
              <a:rPr lang="de-DE" sz="1600" baseline="-25000">
                <a:latin typeface="Arial" charset="0"/>
              </a:rPr>
              <a:t>2</a:t>
            </a:r>
            <a:endParaRPr lang="de-DE" sz="1600">
              <a:latin typeface="Arial" charset="0"/>
            </a:endParaRPr>
          </a:p>
        </p:txBody>
      </p:sp>
      <p:sp>
        <p:nvSpPr>
          <p:cNvPr id="86570" name="Text Box 554"/>
          <p:cNvSpPr txBox="1">
            <a:spLocks noChangeArrowheads="1"/>
          </p:cNvSpPr>
          <p:nvPr/>
        </p:nvSpPr>
        <p:spPr bwMode="auto">
          <a:xfrm>
            <a:off x="3733800" y="5486400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STA</a:t>
            </a:r>
            <a:r>
              <a:rPr lang="de-DE" sz="1600" baseline="-25000">
                <a:latin typeface="Arial" charset="0"/>
              </a:rPr>
              <a:t>3</a:t>
            </a:r>
            <a:endParaRPr lang="de-DE" sz="1600">
              <a:latin typeface="Arial" charset="0"/>
            </a:endParaRPr>
          </a:p>
        </p:txBody>
      </p:sp>
      <p:sp>
        <p:nvSpPr>
          <p:cNvPr id="86571" name="Text Box 555"/>
          <p:cNvSpPr txBox="1">
            <a:spLocks noChangeArrowheads="1"/>
          </p:cNvSpPr>
          <p:nvPr/>
        </p:nvSpPr>
        <p:spPr bwMode="auto">
          <a:xfrm>
            <a:off x="228600" y="3810000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ESS</a:t>
            </a:r>
          </a:p>
        </p:txBody>
      </p:sp>
      <p:grpSp>
        <p:nvGrpSpPr>
          <p:cNvPr id="86572" name="Group 556"/>
          <p:cNvGrpSpPr>
            <a:grpSpLocks/>
          </p:cNvGrpSpPr>
          <p:nvPr/>
        </p:nvGrpSpPr>
        <p:grpSpPr bwMode="auto">
          <a:xfrm>
            <a:off x="1752600" y="4800600"/>
            <a:ext cx="469900" cy="685800"/>
            <a:chOff x="1104" y="3024"/>
            <a:chExt cx="296" cy="432"/>
          </a:xfrm>
        </p:grpSpPr>
        <p:sp>
          <p:nvSpPr>
            <p:cNvPr id="86573" name="Freeform 557"/>
            <p:cNvSpPr>
              <a:spLocks/>
            </p:cNvSpPr>
            <p:nvPr/>
          </p:nvSpPr>
          <p:spPr bwMode="auto">
            <a:xfrm>
              <a:off x="1138" y="3298"/>
              <a:ext cx="9" cy="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99" y="0"/>
                </a:cxn>
                <a:cxn ang="0">
                  <a:pos x="206" y="17"/>
                </a:cxn>
                <a:cxn ang="0">
                  <a:pos x="7" y="84"/>
                </a:cxn>
                <a:cxn ang="0">
                  <a:pos x="0" y="67"/>
                </a:cxn>
              </a:cxnLst>
              <a:rect l="0" t="0" r="r" b="b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74" name="Freeform 558"/>
            <p:cNvSpPr>
              <a:spLocks/>
            </p:cNvSpPr>
            <p:nvPr/>
          </p:nvSpPr>
          <p:spPr bwMode="auto">
            <a:xfrm>
              <a:off x="1197" y="3450"/>
              <a:ext cx="3" cy="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0" y="77"/>
                </a:cxn>
                <a:cxn ang="0">
                  <a:pos x="82" y="87"/>
                </a:cxn>
                <a:cxn ang="0">
                  <a:pos x="80" y="95"/>
                </a:cxn>
                <a:cxn ang="0">
                  <a:pos x="74" y="102"/>
                </a:cxn>
                <a:cxn ang="0">
                  <a:pos x="66" y="106"/>
                </a:cxn>
                <a:cxn ang="0">
                  <a:pos x="57" y="108"/>
                </a:cxn>
                <a:cxn ang="0">
                  <a:pos x="49" y="106"/>
                </a:cxn>
                <a:cxn ang="0">
                  <a:pos x="41" y="102"/>
                </a:cxn>
                <a:cxn ang="0">
                  <a:pos x="35" y="93"/>
                </a:cxn>
                <a:cxn ang="0">
                  <a:pos x="0" y="16"/>
                </a:cxn>
                <a:cxn ang="0">
                  <a:pos x="45" y="0"/>
                </a:cxn>
              </a:cxnLst>
              <a:rect l="0" t="0" r="r" b="b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75" name="Freeform 559"/>
            <p:cNvSpPr>
              <a:spLocks/>
            </p:cNvSpPr>
            <p:nvPr/>
          </p:nvSpPr>
          <p:spPr bwMode="auto">
            <a:xfrm>
              <a:off x="1187" y="3433"/>
              <a:ext cx="13" cy="18"/>
            </a:xfrm>
            <a:custGeom>
              <a:avLst/>
              <a:gdLst/>
              <a:ahLst/>
              <a:cxnLst>
                <a:cxn ang="0">
                  <a:pos x="247" y="317"/>
                </a:cxn>
                <a:cxn ang="0">
                  <a:pos x="261" y="307"/>
                </a:cxn>
                <a:cxn ang="0">
                  <a:pos x="275" y="287"/>
                </a:cxn>
                <a:cxn ang="0">
                  <a:pos x="285" y="256"/>
                </a:cxn>
                <a:cxn ang="0">
                  <a:pos x="292" y="218"/>
                </a:cxn>
                <a:cxn ang="0">
                  <a:pos x="293" y="173"/>
                </a:cxn>
                <a:cxn ang="0">
                  <a:pos x="288" y="120"/>
                </a:cxn>
                <a:cxn ang="0">
                  <a:pos x="274" y="62"/>
                </a:cxn>
                <a:cxn ang="0">
                  <a:pos x="251" y="0"/>
                </a:cxn>
                <a:cxn ang="0">
                  <a:pos x="235" y="5"/>
                </a:cxn>
                <a:cxn ang="0">
                  <a:pos x="219" y="10"/>
                </a:cxn>
                <a:cxn ang="0">
                  <a:pos x="204" y="17"/>
                </a:cxn>
                <a:cxn ang="0">
                  <a:pos x="188" y="22"/>
                </a:cxn>
                <a:cxn ang="0">
                  <a:pos x="172" y="28"/>
                </a:cxn>
                <a:cxn ang="0">
                  <a:pos x="157" y="34"/>
                </a:cxn>
                <a:cxn ang="0">
                  <a:pos x="140" y="40"/>
                </a:cxn>
                <a:cxn ang="0">
                  <a:pos x="125" y="45"/>
                </a:cxn>
                <a:cxn ang="0">
                  <a:pos x="110" y="52"/>
                </a:cxn>
                <a:cxn ang="0">
                  <a:pos x="94" y="58"/>
                </a:cxn>
                <a:cxn ang="0">
                  <a:pos x="78" y="63"/>
                </a:cxn>
                <a:cxn ang="0">
                  <a:pos x="63" y="69"/>
                </a:cxn>
                <a:cxn ang="0">
                  <a:pos x="47" y="75"/>
                </a:cxn>
                <a:cxn ang="0">
                  <a:pos x="31" y="81"/>
                </a:cxn>
                <a:cxn ang="0">
                  <a:pos x="15" y="86"/>
                </a:cxn>
                <a:cxn ang="0">
                  <a:pos x="0" y="92"/>
                </a:cxn>
                <a:cxn ang="0">
                  <a:pos x="15" y="122"/>
                </a:cxn>
                <a:cxn ang="0">
                  <a:pos x="30" y="152"/>
                </a:cxn>
                <a:cxn ang="0">
                  <a:pos x="48" y="177"/>
                </a:cxn>
                <a:cxn ang="0">
                  <a:pos x="65" y="201"/>
                </a:cxn>
                <a:cxn ang="0">
                  <a:pos x="82" y="222"/>
                </a:cxn>
                <a:cxn ang="0">
                  <a:pos x="101" y="242"/>
                </a:cxn>
                <a:cxn ang="0">
                  <a:pos x="119" y="259"/>
                </a:cxn>
                <a:cxn ang="0">
                  <a:pos x="136" y="274"/>
                </a:cxn>
                <a:cxn ang="0">
                  <a:pos x="154" y="287"/>
                </a:cxn>
                <a:cxn ang="0">
                  <a:pos x="171" y="297"/>
                </a:cxn>
                <a:cxn ang="0">
                  <a:pos x="186" y="306"/>
                </a:cxn>
                <a:cxn ang="0">
                  <a:pos x="202" y="312"/>
                </a:cxn>
                <a:cxn ang="0">
                  <a:pos x="215" y="316"/>
                </a:cxn>
                <a:cxn ang="0">
                  <a:pos x="227" y="318"/>
                </a:cxn>
                <a:cxn ang="0">
                  <a:pos x="238" y="319"/>
                </a:cxn>
                <a:cxn ang="0">
                  <a:pos x="247" y="317"/>
                </a:cxn>
              </a:cxnLst>
              <a:rect l="0" t="0" r="r" b="b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76" name="Freeform 560"/>
            <p:cNvSpPr>
              <a:spLocks/>
            </p:cNvSpPr>
            <p:nvPr/>
          </p:nvSpPr>
          <p:spPr bwMode="auto">
            <a:xfrm>
              <a:off x="1138" y="3299"/>
              <a:ext cx="60" cy="139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66"/>
                </a:cxn>
                <a:cxn ang="0">
                  <a:pos x="1064" y="2506"/>
                </a:cxn>
                <a:cxn ang="0">
                  <a:pos x="1314" y="2421"/>
                </a:cxn>
                <a:cxn ang="0">
                  <a:pos x="198" y="0"/>
                </a:cxn>
              </a:cxnLst>
              <a:rect l="0" t="0" r="r" b="b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77" name="Freeform 561"/>
            <p:cNvSpPr>
              <a:spLocks/>
            </p:cNvSpPr>
            <p:nvPr/>
          </p:nvSpPr>
          <p:spPr bwMode="auto">
            <a:xfrm>
              <a:off x="1136" y="3292"/>
              <a:ext cx="11" cy="10"/>
            </a:xfrm>
            <a:custGeom>
              <a:avLst/>
              <a:gdLst/>
              <a:ahLst/>
              <a:cxnLst>
                <a:cxn ang="0">
                  <a:pos x="235" y="111"/>
                </a:cxn>
                <a:cxn ang="0">
                  <a:pos x="36" y="179"/>
                </a:cxn>
                <a:cxn ang="0">
                  <a:pos x="0" y="97"/>
                </a:cxn>
                <a:cxn ang="0">
                  <a:pos x="70" y="0"/>
                </a:cxn>
                <a:cxn ang="0">
                  <a:pos x="199" y="30"/>
                </a:cxn>
                <a:cxn ang="0">
                  <a:pos x="235" y="111"/>
                </a:cxn>
              </a:cxnLst>
              <a:rect l="0" t="0" r="r" b="b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78" name="Freeform 562"/>
            <p:cNvSpPr>
              <a:spLocks/>
            </p:cNvSpPr>
            <p:nvPr/>
          </p:nvSpPr>
          <p:spPr bwMode="auto">
            <a:xfrm>
              <a:off x="1147" y="3103"/>
              <a:ext cx="208" cy="202"/>
            </a:xfrm>
            <a:custGeom>
              <a:avLst/>
              <a:gdLst/>
              <a:ahLst/>
              <a:cxnLst>
                <a:cxn ang="0">
                  <a:pos x="0" y="1626"/>
                </a:cxn>
                <a:cxn ang="0">
                  <a:pos x="3650" y="0"/>
                </a:cxn>
                <a:cxn ang="0">
                  <a:pos x="4569" y="1998"/>
                </a:cxn>
                <a:cxn ang="0">
                  <a:pos x="873" y="3641"/>
                </a:cxn>
                <a:cxn ang="0">
                  <a:pos x="0" y="1626"/>
                </a:cxn>
              </a:cxnLst>
              <a:rect l="0" t="0" r="r" b="b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79" name="Freeform 563"/>
            <p:cNvSpPr>
              <a:spLocks/>
            </p:cNvSpPr>
            <p:nvPr/>
          </p:nvSpPr>
          <p:spPr bwMode="auto">
            <a:xfrm>
              <a:off x="1129" y="3045"/>
              <a:ext cx="271" cy="393"/>
            </a:xfrm>
            <a:custGeom>
              <a:avLst/>
              <a:gdLst/>
              <a:ahLst/>
              <a:cxnLst>
                <a:cxn ang="0">
                  <a:pos x="2496" y="7056"/>
                </a:cxn>
                <a:cxn ang="0">
                  <a:pos x="5894" y="5433"/>
                </a:cxn>
                <a:cxn ang="0">
                  <a:pos x="5912" y="5421"/>
                </a:cxn>
                <a:cxn ang="0">
                  <a:pos x="5927" y="5407"/>
                </a:cxn>
                <a:cxn ang="0">
                  <a:pos x="5941" y="5389"/>
                </a:cxn>
                <a:cxn ang="0">
                  <a:pos x="5950" y="5369"/>
                </a:cxn>
                <a:cxn ang="0">
                  <a:pos x="5955" y="5348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5"/>
                </a:cxn>
                <a:cxn ang="0">
                  <a:pos x="3492" y="47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9"/>
                </a:cxn>
                <a:cxn ang="0">
                  <a:pos x="3420" y="3"/>
                </a:cxn>
                <a:cxn ang="0">
                  <a:pos x="3399" y="0"/>
                </a:cxn>
                <a:cxn ang="0">
                  <a:pos x="3377" y="3"/>
                </a:cxn>
                <a:cxn ang="0">
                  <a:pos x="3357" y="9"/>
                </a:cxn>
                <a:cxn ang="0">
                  <a:pos x="63" y="1487"/>
                </a:cxn>
                <a:cxn ang="0">
                  <a:pos x="45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6"/>
                </a:cxn>
                <a:cxn ang="0">
                  <a:pos x="9" y="1637"/>
                </a:cxn>
                <a:cxn ang="0">
                  <a:pos x="2350" y="7000"/>
                </a:cxn>
                <a:cxn ang="0">
                  <a:pos x="2361" y="7018"/>
                </a:cxn>
                <a:cxn ang="0">
                  <a:pos x="2376" y="7034"/>
                </a:cxn>
                <a:cxn ang="0">
                  <a:pos x="2393" y="7048"/>
                </a:cxn>
                <a:cxn ang="0">
                  <a:pos x="2412" y="7057"/>
                </a:cxn>
                <a:cxn ang="0">
                  <a:pos x="2433" y="7064"/>
                </a:cxn>
                <a:cxn ang="0">
                  <a:pos x="2454" y="7066"/>
                </a:cxn>
                <a:cxn ang="0">
                  <a:pos x="2476" y="7064"/>
                </a:cxn>
                <a:cxn ang="0">
                  <a:pos x="2496" y="7056"/>
                </a:cxn>
              </a:cxnLst>
              <a:rect l="0" t="0" r="r" b="b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80" name="Freeform 564"/>
            <p:cNvSpPr>
              <a:spLocks/>
            </p:cNvSpPr>
            <p:nvPr/>
          </p:nvSpPr>
          <p:spPr bwMode="auto">
            <a:xfrm>
              <a:off x="1313" y="3096"/>
              <a:ext cx="51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3" y="0"/>
                </a:cxn>
                <a:cxn ang="0">
                  <a:pos x="70" y="14"/>
                </a:cxn>
                <a:cxn ang="0">
                  <a:pos x="106" y="29"/>
                </a:cxn>
                <a:cxn ang="0">
                  <a:pos x="143" y="44"/>
                </a:cxn>
                <a:cxn ang="0">
                  <a:pos x="180" y="61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8" y="159"/>
                </a:cxn>
                <a:cxn ang="0">
                  <a:pos x="393" y="181"/>
                </a:cxn>
                <a:cxn ang="0">
                  <a:pos x="428" y="204"/>
                </a:cxn>
                <a:cxn ang="0">
                  <a:pos x="461" y="228"/>
                </a:cxn>
                <a:cxn ang="0">
                  <a:pos x="495" y="252"/>
                </a:cxn>
                <a:cxn ang="0">
                  <a:pos x="528" y="279"/>
                </a:cxn>
                <a:cxn ang="0">
                  <a:pos x="560" y="305"/>
                </a:cxn>
                <a:cxn ang="0">
                  <a:pos x="592" y="333"/>
                </a:cxn>
                <a:cxn ang="0">
                  <a:pos x="624" y="361"/>
                </a:cxn>
                <a:cxn ang="0">
                  <a:pos x="654" y="389"/>
                </a:cxn>
                <a:cxn ang="0">
                  <a:pos x="684" y="419"/>
                </a:cxn>
                <a:cxn ang="0">
                  <a:pos x="713" y="450"/>
                </a:cxn>
                <a:cxn ang="0">
                  <a:pos x="742" y="481"/>
                </a:cxn>
                <a:cxn ang="0">
                  <a:pos x="769" y="513"/>
                </a:cxn>
                <a:cxn ang="0">
                  <a:pos x="796" y="545"/>
                </a:cxn>
                <a:cxn ang="0">
                  <a:pos x="822" y="578"/>
                </a:cxn>
                <a:cxn ang="0">
                  <a:pos x="847" y="612"/>
                </a:cxn>
                <a:cxn ang="0">
                  <a:pos x="871" y="647"/>
                </a:cxn>
                <a:cxn ang="0">
                  <a:pos x="895" y="681"/>
                </a:cxn>
                <a:cxn ang="0">
                  <a:pos x="917" y="717"/>
                </a:cxn>
                <a:cxn ang="0">
                  <a:pos x="939" y="754"/>
                </a:cxn>
                <a:cxn ang="0">
                  <a:pos x="959" y="791"/>
                </a:cxn>
                <a:cxn ang="0">
                  <a:pos x="979" y="828"/>
                </a:cxn>
                <a:cxn ang="0">
                  <a:pos x="997" y="866"/>
                </a:cxn>
                <a:cxn ang="0">
                  <a:pos x="1026" y="938"/>
                </a:cxn>
                <a:cxn ang="0">
                  <a:pos x="1053" y="1015"/>
                </a:cxn>
                <a:cxn ang="0">
                  <a:pos x="1075" y="1096"/>
                </a:cxn>
                <a:cxn ang="0">
                  <a:pos x="1095" y="1180"/>
                </a:cxn>
                <a:cxn ang="0">
                  <a:pos x="1110" y="1267"/>
                </a:cxn>
                <a:cxn ang="0">
                  <a:pos x="1121" y="1356"/>
                </a:cxn>
                <a:cxn ang="0">
                  <a:pos x="1130" y="1446"/>
                </a:cxn>
                <a:cxn ang="0">
                  <a:pos x="1134" y="1536"/>
                </a:cxn>
                <a:cxn ang="0">
                  <a:pos x="1134" y="1626"/>
                </a:cxn>
                <a:cxn ang="0">
                  <a:pos x="1131" y="1716"/>
                </a:cxn>
                <a:cxn ang="0">
                  <a:pos x="1122" y="1802"/>
                </a:cxn>
                <a:cxn ang="0">
                  <a:pos x="1111" y="1886"/>
                </a:cxn>
                <a:cxn ang="0">
                  <a:pos x="1096" y="1967"/>
                </a:cxn>
                <a:cxn ang="0">
                  <a:pos x="1076" y="2044"/>
                </a:cxn>
                <a:cxn ang="0">
                  <a:pos x="1053" y="2115"/>
                </a:cxn>
                <a:cxn ang="0">
                  <a:pos x="1025" y="2180"/>
                </a:cxn>
                <a:cxn ang="0">
                  <a:pos x="917" y="2127"/>
                </a:cxn>
              </a:cxnLst>
              <a:rect l="0" t="0" r="r" b="b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81" name="Freeform 565"/>
            <p:cNvSpPr>
              <a:spLocks/>
            </p:cNvSpPr>
            <p:nvPr/>
          </p:nvSpPr>
          <p:spPr bwMode="auto">
            <a:xfrm>
              <a:off x="1122" y="3082"/>
              <a:ext cx="207" cy="202"/>
            </a:xfrm>
            <a:custGeom>
              <a:avLst/>
              <a:gdLst/>
              <a:ahLst/>
              <a:cxnLst>
                <a:cxn ang="0">
                  <a:pos x="0" y="1625"/>
                </a:cxn>
                <a:cxn ang="0">
                  <a:pos x="3650" y="0"/>
                </a:cxn>
                <a:cxn ang="0">
                  <a:pos x="4569" y="1997"/>
                </a:cxn>
                <a:cxn ang="0">
                  <a:pos x="873" y="3641"/>
                </a:cxn>
                <a:cxn ang="0">
                  <a:pos x="0" y="1625"/>
                </a:cxn>
              </a:cxnLst>
              <a:rect l="0" t="0" r="r" b="b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82" name="Freeform 566"/>
            <p:cNvSpPr>
              <a:spLocks/>
            </p:cNvSpPr>
            <p:nvPr/>
          </p:nvSpPr>
          <p:spPr bwMode="auto">
            <a:xfrm>
              <a:off x="1104" y="3024"/>
              <a:ext cx="271" cy="393"/>
            </a:xfrm>
            <a:custGeom>
              <a:avLst/>
              <a:gdLst/>
              <a:ahLst/>
              <a:cxnLst>
                <a:cxn ang="0">
                  <a:pos x="2497" y="7056"/>
                </a:cxn>
                <a:cxn ang="0">
                  <a:pos x="5894" y="5432"/>
                </a:cxn>
                <a:cxn ang="0">
                  <a:pos x="5912" y="5421"/>
                </a:cxn>
                <a:cxn ang="0">
                  <a:pos x="5928" y="5406"/>
                </a:cxn>
                <a:cxn ang="0">
                  <a:pos x="5941" y="5388"/>
                </a:cxn>
                <a:cxn ang="0">
                  <a:pos x="5950" y="5368"/>
                </a:cxn>
                <a:cxn ang="0">
                  <a:pos x="5955" y="5347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4"/>
                </a:cxn>
                <a:cxn ang="0">
                  <a:pos x="3492" y="46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8"/>
                </a:cxn>
                <a:cxn ang="0">
                  <a:pos x="3420" y="2"/>
                </a:cxn>
                <a:cxn ang="0">
                  <a:pos x="3399" y="0"/>
                </a:cxn>
                <a:cxn ang="0">
                  <a:pos x="3377" y="2"/>
                </a:cxn>
                <a:cxn ang="0">
                  <a:pos x="3357" y="8"/>
                </a:cxn>
                <a:cxn ang="0">
                  <a:pos x="63" y="1486"/>
                </a:cxn>
                <a:cxn ang="0">
                  <a:pos x="45" y="1497"/>
                </a:cxn>
                <a:cxn ang="0">
                  <a:pos x="30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5"/>
                </a:cxn>
                <a:cxn ang="0">
                  <a:pos x="9" y="1636"/>
                </a:cxn>
                <a:cxn ang="0">
                  <a:pos x="2351" y="6999"/>
                </a:cxn>
                <a:cxn ang="0">
                  <a:pos x="2362" y="7018"/>
                </a:cxn>
                <a:cxn ang="0">
                  <a:pos x="2377" y="7034"/>
                </a:cxn>
                <a:cxn ang="0">
                  <a:pos x="2394" y="7048"/>
                </a:cxn>
                <a:cxn ang="0">
                  <a:pos x="2413" y="7057"/>
                </a:cxn>
                <a:cxn ang="0">
                  <a:pos x="2434" y="7063"/>
                </a:cxn>
                <a:cxn ang="0">
                  <a:pos x="2455" y="7065"/>
                </a:cxn>
                <a:cxn ang="0">
                  <a:pos x="2477" y="7063"/>
                </a:cxn>
                <a:cxn ang="0">
                  <a:pos x="2497" y="7056"/>
                </a:cxn>
              </a:cxnLst>
              <a:rect l="0" t="0" r="r" b="b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83" name="Freeform 567"/>
            <p:cNvSpPr>
              <a:spLocks/>
            </p:cNvSpPr>
            <p:nvPr/>
          </p:nvSpPr>
          <p:spPr bwMode="auto">
            <a:xfrm>
              <a:off x="1104" y="3024"/>
              <a:ext cx="162" cy="99"/>
            </a:xfrm>
            <a:custGeom>
              <a:avLst/>
              <a:gdLst/>
              <a:ahLst/>
              <a:cxnLst>
                <a:cxn ang="0">
                  <a:pos x="3562" y="1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68" y="1773"/>
                </a:cxn>
                <a:cxn ang="0">
                  <a:pos x="3562" y="183"/>
                </a:cxn>
              </a:cxnLst>
              <a:rect l="0" t="0" r="r" b="b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84" name="Freeform 568"/>
            <p:cNvSpPr>
              <a:spLocks/>
            </p:cNvSpPr>
            <p:nvPr/>
          </p:nvSpPr>
          <p:spPr bwMode="auto">
            <a:xfrm>
              <a:off x="1104" y="3024"/>
              <a:ext cx="161" cy="97"/>
            </a:xfrm>
            <a:custGeom>
              <a:avLst/>
              <a:gdLst/>
              <a:ahLst/>
              <a:cxnLst>
                <a:cxn ang="0">
                  <a:pos x="3545" y="153"/>
                </a:cxn>
                <a:cxn ang="0">
                  <a:pos x="3538" y="137"/>
                </a:cxn>
                <a:cxn ang="0">
                  <a:pos x="3529" y="120"/>
                </a:cxn>
                <a:cxn ang="0">
                  <a:pos x="3514" y="90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1" y="1665"/>
                </a:cxn>
                <a:cxn ang="0">
                  <a:pos x="31" y="1685"/>
                </a:cxn>
                <a:cxn ang="0">
                  <a:pos x="46" y="1719"/>
                </a:cxn>
                <a:cxn ang="0">
                  <a:pos x="162" y="1700"/>
                </a:cxn>
                <a:cxn ang="0">
                  <a:pos x="348" y="1616"/>
                </a:cxn>
                <a:cxn ang="0">
                  <a:pos x="508" y="1543"/>
                </a:cxn>
                <a:cxn ang="0">
                  <a:pos x="648" y="1480"/>
                </a:cxn>
                <a:cxn ang="0">
                  <a:pos x="776" y="1422"/>
                </a:cxn>
                <a:cxn ang="0">
                  <a:pos x="898" y="1367"/>
                </a:cxn>
                <a:cxn ang="0">
                  <a:pos x="1021" y="1311"/>
                </a:cxn>
                <a:cxn ang="0">
                  <a:pos x="1153" y="1251"/>
                </a:cxn>
                <a:cxn ang="0">
                  <a:pos x="1299" y="1186"/>
                </a:cxn>
                <a:cxn ang="0">
                  <a:pos x="1466" y="1110"/>
                </a:cxn>
                <a:cxn ang="0">
                  <a:pos x="1662" y="1020"/>
                </a:cxn>
                <a:cxn ang="0">
                  <a:pos x="1892" y="916"/>
                </a:cxn>
                <a:cxn ang="0">
                  <a:pos x="2166" y="792"/>
                </a:cxn>
                <a:cxn ang="0">
                  <a:pos x="2488" y="646"/>
                </a:cxn>
                <a:cxn ang="0">
                  <a:pos x="2864" y="474"/>
                </a:cxn>
                <a:cxn ang="0">
                  <a:pos x="3304" y="275"/>
                </a:cxn>
              </a:cxnLst>
              <a:rect l="0" t="0" r="r" b="b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85" name="Freeform 569"/>
            <p:cNvSpPr>
              <a:spLocks/>
            </p:cNvSpPr>
            <p:nvPr/>
          </p:nvSpPr>
          <p:spPr bwMode="auto">
            <a:xfrm>
              <a:off x="1104" y="3024"/>
              <a:ext cx="161" cy="96"/>
            </a:xfrm>
            <a:custGeom>
              <a:avLst/>
              <a:gdLst/>
              <a:ahLst/>
              <a:cxnLst>
                <a:cxn ang="0">
                  <a:pos x="3534" y="135"/>
                </a:cxn>
                <a:cxn ang="0">
                  <a:pos x="3529" y="123"/>
                </a:cxn>
                <a:cxn ang="0">
                  <a:pos x="3523" y="110"/>
                </a:cxn>
                <a:cxn ang="0">
                  <a:pos x="3511" y="84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3" y="1646"/>
                </a:cxn>
                <a:cxn ang="0">
                  <a:pos x="19" y="1658"/>
                </a:cxn>
                <a:cxn ang="0">
                  <a:pos x="26" y="1674"/>
                </a:cxn>
                <a:cxn ang="0">
                  <a:pos x="37" y="1702"/>
                </a:cxn>
                <a:cxn ang="0">
                  <a:pos x="151" y="1676"/>
                </a:cxn>
                <a:cxn ang="0">
                  <a:pos x="337" y="1592"/>
                </a:cxn>
                <a:cxn ang="0">
                  <a:pos x="497" y="1520"/>
                </a:cxn>
                <a:cxn ang="0">
                  <a:pos x="637" y="1457"/>
                </a:cxn>
                <a:cxn ang="0">
                  <a:pos x="765" y="1399"/>
                </a:cxn>
                <a:cxn ang="0">
                  <a:pos x="886" y="1344"/>
                </a:cxn>
                <a:cxn ang="0">
                  <a:pos x="1010" y="1288"/>
                </a:cxn>
                <a:cxn ang="0">
                  <a:pos x="1141" y="1229"/>
                </a:cxn>
                <a:cxn ang="0">
                  <a:pos x="1287" y="1163"/>
                </a:cxn>
                <a:cxn ang="0">
                  <a:pos x="1455" y="1087"/>
                </a:cxn>
                <a:cxn ang="0">
                  <a:pos x="1650" y="998"/>
                </a:cxn>
                <a:cxn ang="0">
                  <a:pos x="1881" y="894"/>
                </a:cxn>
                <a:cxn ang="0">
                  <a:pos x="2154" y="771"/>
                </a:cxn>
                <a:cxn ang="0">
                  <a:pos x="2477" y="625"/>
                </a:cxn>
                <a:cxn ang="0">
                  <a:pos x="2853" y="453"/>
                </a:cxn>
                <a:cxn ang="0">
                  <a:pos x="3293" y="254"/>
                </a:cxn>
              </a:cxnLst>
              <a:rect l="0" t="0" r="r" b="b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86" name="Freeform 570"/>
            <p:cNvSpPr>
              <a:spLocks/>
            </p:cNvSpPr>
            <p:nvPr/>
          </p:nvSpPr>
          <p:spPr bwMode="auto">
            <a:xfrm>
              <a:off x="1104" y="3024"/>
              <a:ext cx="160" cy="94"/>
            </a:xfrm>
            <a:custGeom>
              <a:avLst/>
              <a:gdLst/>
              <a:ahLst/>
              <a:cxnLst>
                <a:cxn ang="0">
                  <a:pos x="3522" y="112"/>
                </a:cxn>
                <a:cxn ang="0">
                  <a:pos x="3513" y="9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5" y="1671"/>
                </a:cxn>
                <a:cxn ang="0">
                  <a:pos x="141" y="1651"/>
                </a:cxn>
                <a:cxn ang="0">
                  <a:pos x="326" y="1568"/>
                </a:cxn>
                <a:cxn ang="0">
                  <a:pos x="486" y="1496"/>
                </a:cxn>
                <a:cxn ang="0">
                  <a:pos x="626" y="1433"/>
                </a:cxn>
                <a:cxn ang="0">
                  <a:pos x="754" y="1375"/>
                </a:cxn>
                <a:cxn ang="0">
                  <a:pos x="875" y="1320"/>
                </a:cxn>
                <a:cxn ang="0">
                  <a:pos x="999" y="1264"/>
                </a:cxn>
                <a:cxn ang="0">
                  <a:pos x="1130" y="1205"/>
                </a:cxn>
                <a:cxn ang="0">
                  <a:pos x="1276" y="1140"/>
                </a:cxn>
                <a:cxn ang="0">
                  <a:pos x="1443" y="1064"/>
                </a:cxn>
                <a:cxn ang="0">
                  <a:pos x="1639" y="975"/>
                </a:cxn>
                <a:cxn ang="0">
                  <a:pos x="1870" y="872"/>
                </a:cxn>
                <a:cxn ang="0">
                  <a:pos x="2143" y="749"/>
                </a:cxn>
                <a:cxn ang="0">
                  <a:pos x="2464" y="603"/>
                </a:cxn>
                <a:cxn ang="0">
                  <a:pos x="2841" y="432"/>
                </a:cxn>
                <a:cxn ang="0">
                  <a:pos x="3281" y="234"/>
                </a:cxn>
              </a:cxnLst>
              <a:rect l="0" t="0" r="r" b="b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87" name="Freeform 571"/>
            <p:cNvSpPr>
              <a:spLocks/>
            </p:cNvSpPr>
            <p:nvPr/>
          </p:nvSpPr>
          <p:spPr bwMode="auto">
            <a:xfrm>
              <a:off x="1104" y="3024"/>
              <a:ext cx="160" cy="93"/>
            </a:xfrm>
            <a:custGeom>
              <a:avLst/>
              <a:gdLst/>
              <a:ahLst/>
              <a:cxnLst>
                <a:cxn ang="0">
                  <a:pos x="3513" y="96"/>
                </a:cxn>
                <a:cxn ang="0">
                  <a:pos x="3508" y="8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2" y="1644"/>
                </a:cxn>
                <a:cxn ang="0">
                  <a:pos x="18" y="1657"/>
                </a:cxn>
                <a:cxn ang="0">
                  <a:pos x="130" y="1627"/>
                </a:cxn>
                <a:cxn ang="0">
                  <a:pos x="315" y="1543"/>
                </a:cxn>
                <a:cxn ang="0">
                  <a:pos x="474" y="1472"/>
                </a:cxn>
                <a:cxn ang="0">
                  <a:pos x="615" y="1408"/>
                </a:cxn>
                <a:cxn ang="0">
                  <a:pos x="743" y="1352"/>
                </a:cxn>
                <a:cxn ang="0">
                  <a:pos x="864" y="1297"/>
                </a:cxn>
                <a:cxn ang="0">
                  <a:pos x="987" y="1241"/>
                </a:cxn>
                <a:cxn ang="0">
                  <a:pos x="1119" y="1182"/>
                </a:cxn>
                <a:cxn ang="0">
                  <a:pos x="1265" y="1116"/>
                </a:cxn>
                <a:cxn ang="0">
                  <a:pos x="1432" y="1042"/>
                </a:cxn>
                <a:cxn ang="0">
                  <a:pos x="1628" y="953"/>
                </a:cxn>
                <a:cxn ang="0">
                  <a:pos x="1859" y="850"/>
                </a:cxn>
                <a:cxn ang="0">
                  <a:pos x="2132" y="726"/>
                </a:cxn>
                <a:cxn ang="0">
                  <a:pos x="2453" y="582"/>
                </a:cxn>
                <a:cxn ang="0">
                  <a:pos x="2830" y="412"/>
                </a:cxn>
                <a:cxn ang="0">
                  <a:pos x="3269" y="214"/>
                </a:cxn>
              </a:cxnLst>
              <a:rect l="0" t="0" r="r" b="b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88" name="Freeform 572"/>
            <p:cNvSpPr>
              <a:spLocks/>
            </p:cNvSpPr>
            <p:nvPr/>
          </p:nvSpPr>
          <p:spPr bwMode="auto">
            <a:xfrm>
              <a:off x="1104" y="3024"/>
              <a:ext cx="159" cy="92"/>
            </a:xfrm>
            <a:custGeom>
              <a:avLst/>
              <a:gdLst/>
              <a:ahLst/>
              <a:cxnLst>
                <a:cxn ang="0">
                  <a:pos x="3503" y="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13" y="1649"/>
                </a:cxn>
                <a:cxn ang="0">
                  <a:pos x="3503" y="83"/>
                </a:cxn>
              </a:cxnLst>
              <a:rect l="0" t="0" r="r" b="b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89" name="Freeform 573"/>
            <p:cNvSpPr>
              <a:spLocks/>
            </p:cNvSpPr>
            <p:nvPr/>
          </p:nvSpPr>
          <p:spPr bwMode="auto">
            <a:xfrm>
              <a:off x="1277" y="3064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7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90" name="Freeform 574"/>
            <p:cNvSpPr>
              <a:spLocks/>
            </p:cNvSpPr>
            <p:nvPr/>
          </p:nvSpPr>
          <p:spPr bwMode="auto">
            <a:xfrm>
              <a:off x="1118" y="3064"/>
              <a:ext cx="160" cy="90"/>
            </a:xfrm>
            <a:custGeom>
              <a:avLst/>
              <a:gdLst/>
              <a:ahLst/>
              <a:cxnLst>
                <a:cxn ang="0">
                  <a:pos x="8" y="1596"/>
                </a:cxn>
                <a:cxn ang="0">
                  <a:pos x="0" y="1577"/>
                </a:cxn>
                <a:cxn ang="0">
                  <a:pos x="3513" y="0"/>
                </a:cxn>
                <a:cxn ang="0">
                  <a:pos x="3529" y="38"/>
                </a:cxn>
                <a:cxn ang="0">
                  <a:pos x="16" y="1614"/>
                </a:cxn>
                <a:cxn ang="0">
                  <a:pos x="8" y="1596"/>
                </a:cxn>
              </a:cxnLst>
              <a:rect l="0" t="0" r="r" b="b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91" name="Freeform 575"/>
            <p:cNvSpPr>
              <a:spLocks/>
            </p:cNvSpPr>
            <p:nvPr/>
          </p:nvSpPr>
          <p:spPr bwMode="auto">
            <a:xfrm>
              <a:off x="1117" y="3152"/>
              <a:ext cx="1" cy="2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19" y="40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2" y="0"/>
                </a:cxn>
                <a:cxn ang="0">
                  <a:pos x="28" y="37"/>
                </a:cxn>
              </a:cxnLst>
              <a:rect l="0" t="0" r="r" b="b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92" name="Freeform 576"/>
            <p:cNvSpPr>
              <a:spLocks/>
            </p:cNvSpPr>
            <p:nvPr/>
          </p:nvSpPr>
          <p:spPr bwMode="auto">
            <a:xfrm>
              <a:off x="1281" y="307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6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93" name="Freeform 577"/>
            <p:cNvSpPr>
              <a:spLocks/>
            </p:cNvSpPr>
            <p:nvPr/>
          </p:nvSpPr>
          <p:spPr bwMode="auto">
            <a:xfrm>
              <a:off x="1121" y="3075"/>
              <a:ext cx="161" cy="91"/>
            </a:xfrm>
            <a:custGeom>
              <a:avLst/>
              <a:gdLst/>
              <a:ahLst/>
              <a:cxnLst>
                <a:cxn ang="0">
                  <a:pos x="8" y="1614"/>
                </a:cxn>
                <a:cxn ang="0">
                  <a:pos x="0" y="1595"/>
                </a:cxn>
                <a:cxn ang="0">
                  <a:pos x="3531" y="0"/>
                </a:cxn>
                <a:cxn ang="0">
                  <a:pos x="3547" y="38"/>
                </a:cxn>
                <a:cxn ang="0">
                  <a:pos x="17" y="1633"/>
                </a:cxn>
                <a:cxn ang="0">
                  <a:pos x="8" y="1614"/>
                </a:cxn>
              </a:cxnLst>
              <a:rect l="0" t="0" r="r" b="b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94" name="Freeform 578"/>
            <p:cNvSpPr>
              <a:spLocks/>
            </p:cNvSpPr>
            <p:nvPr/>
          </p:nvSpPr>
          <p:spPr bwMode="auto">
            <a:xfrm>
              <a:off x="1120" y="3164"/>
              <a:ext cx="2" cy="2"/>
            </a:xfrm>
            <a:custGeom>
              <a:avLst/>
              <a:gdLst/>
              <a:ahLst/>
              <a:cxnLst>
                <a:cxn ang="0">
                  <a:pos x="29" y="38"/>
                </a:cxn>
                <a:cxn ang="0">
                  <a:pos x="19" y="40"/>
                </a:cxn>
                <a:cxn ang="0">
                  <a:pos x="12" y="38"/>
                </a:cxn>
                <a:cxn ang="0">
                  <a:pos x="6" y="34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29" y="38"/>
                </a:cxn>
              </a:cxnLst>
              <a:rect l="0" t="0" r="r" b="b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95" name="Freeform 579"/>
            <p:cNvSpPr>
              <a:spLocks/>
            </p:cNvSpPr>
            <p:nvPr/>
          </p:nvSpPr>
          <p:spPr bwMode="auto">
            <a:xfrm>
              <a:off x="1112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1"/>
                </a:cxn>
                <a:cxn ang="0">
                  <a:pos x="1031" y="2186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80" y="2058"/>
                </a:cxn>
                <a:cxn ang="0">
                  <a:pos x="745" y="2036"/>
                </a:cxn>
                <a:cxn ang="0">
                  <a:pos x="711" y="2012"/>
                </a:cxn>
                <a:cxn ang="0">
                  <a:pos x="677" y="1988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9" y="1911"/>
                </a:cxn>
                <a:cxn ang="0">
                  <a:pos x="547" y="1884"/>
                </a:cxn>
                <a:cxn ang="0">
                  <a:pos x="515" y="1856"/>
                </a:cxn>
                <a:cxn ang="0">
                  <a:pos x="485" y="1827"/>
                </a:cxn>
                <a:cxn ang="0">
                  <a:pos x="455" y="1797"/>
                </a:cxn>
                <a:cxn ang="0">
                  <a:pos x="426" y="1767"/>
                </a:cxn>
                <a:cxn ang="0">
                  <a:pos x="397" y="1736"/>
                </a:cxn>
                <a:cxn ang="0">
                  <a:pos x="370" y="1705"/>
                </a:cxn>
                <a:cxn ang="0">
                  <a:pos x="342" y="1672"/>
                </a:cxn>
                <a:cxn ang="0">
                  <a:pos x="316" y="1638"/>
                </a:cxn>
                <a:cxn ang="0">
                  <a:pos x="291" y="1604"/>
                </a:cxn>
                <a:cxn ang="0">
                  <a:pos x="267" y="1571"/>
                </a:cxn>
                <a:cxn ang="0">
                  <a:pos x="243" y="1536"/>
                </a:cxn>
                <a:cxn ang="0">
                  <a:pos x="221" y="1500"/>
                </a:cxn>
                <a:cxn ang="0">
                  <a:pos x="199" y="1463"/>
                </a:cxn>
                <a:cxn ang="0">
                  <a:pos x="178" y="1427"/>
                </a:cxn>
                <a:cxn ang="0">
                  <a:pos x="158" y="1389"/>
                </a:cxn>
                <a:cxn ang="0">
                  <a:pos x="140" y="1351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70" y="1164"/>
                </a:cxn>
                <a:cxn ang="0">
                  <a:pos x="49" y="1083"/>
                </a:cxn>
                <a:cxn ang="0">
                  <a:pos x="32" y="997"/>
                </a:cxn>
                <a:cxn ang="0">
                  <a:pos x="19" y="910"/>
                </a:cxn>
                <a:cxn ang="0">
                  <a:pos x="8" y="822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1"/>
                </a:cxn>
                <a:cxn ang="0">
                  <a:pos x="8" y="463"/>
                </a:cxn>
                <a:cxn ang="0">
                  <a:pos x="18" y="375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9" y="136"/>
                </a:cxn>
                <a:cxn ang="0">
                  <a:pos x="94" y="65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96" name="Freeform 580"/>
            <p:cNvSpPr>
              <a:spLocks/>
            </p:cNvSpPr>
            <p:nvPr/>
          </p:nvSpPr>
          <p:spPr bwMode="auto">
            <a:xfrm>
              <a:off x="1111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2"/>
                </a:cxn>
                <a:cxn ang="0">
                  <a:pos x="1030" y="2187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79" y="2058"/>
                </a:cxn>
                <a:cxn ang="0">
                  <a:pos x="745" y="2036"/>
                </a:cxn>
                <a:cxn ang="0">
                  <a:pos x="711" y="2013"/>
                </a:cxn>
                <a:cxn ang="0">
                  <a:pos x="676" y="1989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8" y="1912"/>
                </a:cxn>
                <a:cxn ang="0">
                  <a:pos x="547" y="1884"/>
                </a:cxn>
                <a:cxn ang="0">
                  <a:pos x="515" y="1857"/>
                </a:cxn>
                <a:cxn ang="0">
                  <a:pos x="485" y="1827"/>
                </a:cxn>
                <a:cxn ang="0">
                  <a:pos x="455" y="1798"/>
                </a:cxn>
                <a:cxn ang="0">
                  <a:pos x="425" y="1767"/>
                </a:cxn>
                <a:cxn ang="0">
                  <a:pos x="397" y="1737"/>
                </a:cxn>
                <a:cxn ang="0">
                  <a:pos x="369" y="1705"/>
                </a:cxn>
                <a:cxn ang="0">
                  <a:pos x="342" y="1672"/>
                </a:cxn>
                <a:cxn ang="0">
                  <a:pos x="316" y="1639"/>
                </a:cxn>
                <a:cxn ang="0">
                  <a:pos x="291" y="1605"/>
                </a:cxn>
                <a:cxn ang="0">
                  <a:pos x="266" y="1571"/>
                </a:cxn>
                <a:cxn ang="0">
                  <a:pos x="243" y="1536"/>
                </a:cxn>
                <a:cxn ang="0">
                  <a:pos x="220" y="1500"/>
                </a:cxn>
                <a:cxn ang="0">
                  <a:pos x="199" y="1464"/>
                </a:cxn>
                <a:cxn ang="0">
                  <a:pos x="178" y="1428"/>
                </a:cxn>
                <a:cxn ang="0">
                  <a:pos x="158" y="1390"/>
                </a:cxn>
                <a:cxn ang="0">
                  <a:pos x="140" y="1352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69" y="1164"/>
                </a:cxn>
                <a:cxn ang="0">
                  <a:pos x="49" y="1083"/>
                </a:cxn>
                <a:cxn ang="0">
                  <a:pos x="32" y="998"/>
                </a:cxn>
                <a:cxn ang="0">
                  <a:pos x="18" y="910"/>
                </a:cxn>
                <a:cxn ang="0">
                  <a:pos x="8" y="823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2"/>
                </a:cxn>
                <a:cxn ang="0">
                  <a:pos x="8" y="463"/>
                </a:cxn>
                <a:cxn ang="0">
                  <a:pos x="17" y="376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8" y="136"/>
                </a:cxn>
                <a:cxn ang="0">
                  <a:pos x="94" y="66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97" name="Freeform 581"/>
            <p:cNvSpPr>
              <a:spLocks/>
            </p:cNvSpPr>
            <p:nvPr/>
          </p:nvSpPr>
          <p:spPr bwMode="auto">
            <a:xfrm>
              <a:off x="1288" y="3074"/>
              <a:ext cx="52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2" y="0"/>
                </a:cxn>
                <a:cxn ang="0">
                  <a:pos x="69" y="14"/>
                </a:cxn>
                <a:cxn ang="0">
                  <a:pos x="106" y="29"/>
                </a:cxn>
                <a:cxn ang="0">
                  <a:pos x="142" y="44"/>
                </a:cxn>
                <a:cxn ang="0">
                  <a:pos x="179" y="60"/>
                </a:cxn>
                <a:cxn ang="0">
                  <a:pos x="216" y="78"/>
                </a:cxn>
                <a:cxn ang="0">
                  <a:pos x="252" y="96"/>
                </a:cxn>
                <a:cxn ang="0">
                  <a:pos x="287" y="116"/>
                </a:cxn>
                <a:cxn ang="0">
                  <a:pos x="323" y="136"/>
                </a:cxn>
                <a:cxn ang="0">
                  <a:pos x="358" y="159"/>
                </a:cxn>
                <a:cxn ang="0">
                  <a:pos x="392" y="181"/>
                </a:cxn>
                <a:cxn ang="0">
                  <a:pos x="427" y="204"/>
                </a:cxn>
                <a:cxn ang="0">
                  <a:pos x="461" y="228"/>
                </a:cxn>
                <a:cxn ang="0">
                  <a:pos x="494" y="252"/>
                </a:cxn>
                <a:cxn ang="0">
                  <a:pos x="527" y="279"/>
                </a:cxn>
                <a:cxn ang="0">
                  <a:pos x="560" y="305"/>
                </a:cxn>
                <a:cxn ang="0">
                  <a:pos x="591" y="332"/>
                </a:cxn>
                <a:cxn ang="0">
                  <a:pos x="623" y="361"/>
                </a:cxn>
                <a:cxn ang="0">
                  <a:pos x="653" y="389"/>
                </a:cxn>
                <a:cxn ang="0">
                  <a:pos x="683" y="419"/>
                </a:cxn>
                <a:cxn ang="0">
                  <a:pos x="713" y="449"/>
                </a:cxn>
                <a:cxn ang="0">
                  <a:pos x="741" y="481"/>
                </a:cxn>
                <a:cxn ang="0">
                  <a:pos x="769" y="513"/>
                </a:cxn>
                <a:cxn ang="0">
                  <a:pos x="795" y="545"/>
                </a:cxn>
                <a:cxn ang="0">
                  <a:pos x="822" y="578"/>
                </a:cxn>
                <a:cxn ang="0">
                  <a:pos x="846" y="612"/>
                </a:cxn>
                <a:cxn ang="0">
                  <a:pos x="871" y="647"/>
                </a:cxn>
                <a:cxn ang="0">
                  <a:pos x="894" y="681"/>
                </a:cxn>
                <a:cxn ang="0">
                  <a:pos x="917" y="717"/>
                </a:cxn>
                <a:cxn ang="0">
                  <a:pos x="938" y="754"/>
                </a:cxn>
                <a:cxn ang="0">
                  <a:pos x="958" y="791"/>
                </a:cxn>
                <a:cxn ang="0">
                  <a:pos x="978" y="828"/>
                </a:cxn>
                <a:cxn ang="0">
                  <a:pos x="996" y="866"/>
                </a:cxn>
                <a:cxn ang="0">
                  <a:pos x="1026" y="938"/>
                </a:cxn>
                <a:cxn ang="0">
                  <a:pos x="1052" y="1015"/>
                </a:cxn>
                <a:cxn ang="0">
                  <a:pos x="1075" y="1096"/>
                </a:cxn>
                <a:cxn ang="0">
                  <a:pos x="1094" y="1180"/>
                </a:cxn>
                <a:cxn ang="0">
                  <a:pos x="1109" y="1266"/>
                </a:cxn>
                <a:cxn ang="0">
                  <a:pos x="1121" y="1356"/>
                </a:cxn>
                <a:cxn ang="0">
                  <a:pos x="1129" y="1446"/>
                </a:cxn>
                <a:cxn ang="0">
                  <a:pos x="1133" y="1536"/>
                </a:cxn>
                <a:cxn ang="0">
                  <a:pos x="1133" y="1626"/>
                </a:cxn>
                <a:cxn ang="0">
                  <a:pos x="1130" y="1716"/>
                </a:cxn>
                <a:cxn ang="0">
                  <a:pos x="1122" y="1802"/>
                </a:cxn>
                <a:cxn ang="0">
                  <a:pos x="1110" y="1886"/>
                </a:cxn>
                <a:cxn ang="0">
                  <a:pos x="1095" y="1967"/>
                </a:cxn>
                <a:cxn ang="0">
                  <a:pos x="1076" y="2043"/>
                </a:cxn>
                <a:cxn ang="0">
                  <a:pos x="1052" y="2115"/>
                </a:cxn>
                <a:cxn ang="0">
                  <a:pos x="1025" y="2181"/>
                </a:cxn>
                <a:cxn ang="0">
                  <a:pos x="917" y="2127"/>
                </a:cxn>
              </a:cxnLst>
              <a:rect l="0" t="0" r="r" b="b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98" name="Freeform 582"/>
            <p:cNvSpPr>
              <a:spLocks/>
            </p:cNvSpPr>
            <p:nvPr/>
          </p:nvSpPr>
          <p:spPr bwMode="auto">
            <a:xfrm>
              <a:off x="1288" y="3074"/>
              <a:ext cx="51" cy="122"/>
            </a:xfrm>
            <a:custGeom>
              <a:avLst/>
              <a:gdLst/>
              <a:ahLst/>
              <a:cxnLst>
                <a:cxn ang="0">
                  <a:pos x="918" y="2126"/>
                </a:cxn>
                <a:cxn ang="0">
                  <a:pos x="0" y="130"/>
                </a:cxn>
                <a:cxn ang="0">
                  <a:pos x="33" y="0"/>
                </a:cxn>
                <a:cxn ang="0">
                  <a:pos x="70" y="13"/>
                </a:cxn>
                <a:cxn ang="0">
                  <a:pos x="107" y="28"/>
                </a:cxn>
                <a:cxn ang="0">
                  <a:pos x="143" y="43"/>
                </a:cxn>
                <a:cxn ang="0">
                  <a:pos x="180" y="60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9" y="158"/>
                </a:cxn>
                <a:cxn ang="0">
                  <a:pos x="393" y="180"/>
                </a:cxn>
                <a:cxn ang="0">
                  <a:pos x="428" y="203"/>
                </a:cxn>
                <a:cxn ang="0">
                  <a:pos x="462" y="227"/>
                </a:cxn>
                <a:cxn ang="0">
                  <a:pos x="495" y="252"/>
                </a:cxn>
                <a:cxn ang="0">
                  <a:pos x="528" y="278"/>
                </a:cxn>
                <a:cxn ang="0">
                  <a:pos x="561" y="304"/>
                </a:cxn>
                <a:cxn ang="0">
                  <a:pos x="592" y="332"/>
                </a:cxn>
                <a:cxn ang="0">
                  <a:pos x="624" y="360"/>
                </a:cxn>
                <a:cxn ang="0">
                  <a:pos x="654" y="389"/>
                </a:cxn>
                <a:cxn ang="0">
                  <a:pos x="684" y="418"/>
                </a:cxn>
                <a:cxn ang="0">
                  <a:pos x="714" y="449"/>
                </a:cxn>
                <a:cxn ang="0">
                  <a:pos x="742" y="480"/>
                </a:cxn>
                <a:cxn ang="0">
                  <a:pos x="770" y="512"/>
                </a:cxn>
                <a:cxn ang="0">
                  <a:pos x="796" y="545"/>
                </a:cxn>
                <a:cxn ang="0">
                  <a:pos x="823" y="577"/>
                </a:cxn>
                <a:cxn ang="0">
                  <a:pos x="847" y="611"/>
                </a:cxn>
                <a:cxn ang="0">
                  <a:pos x="872" y="646"/>
                </a:cxn>
                <a:cxn ang="0">
                  <a:pos x="895" y="681"/>
                </a:cxn>
                <a:cxn ang="0">
                  <a:pos x="918" y="717"/>
                </a:cxn>
                <a:cxn ang="0">
                  <a:pos x="939" y="754"/>
                </a:cxn>
                <a:cxn ang="0">
                  <a:pos x="959" y="790"/>
                </a:cxn>
                <a:cxn ang="0">
                  <a:pos x="979" y="827"/>
                </a:cxn>
                <a:cxn ang="0">
                  <a:pos x="997" y="865"/>
                </a:cxn>
                <a:cxn ang="0">
                  <a:pos x="1027" y="937"/>
                </a:cxn>
                <a:cxn ang="0">
                  <a:pos x="1053" y="1014"/>
                </a:cxn>
                <a:cxn ang="0">
                  <a:pos x="1076" y="1095"/>
                </a:cxn>
                <a:cxn ang="0">
                  <a:pos x="1095" y="1179"/>
                </a:cxn>
                <a:cxn ang="0">
                  <a:pos x="1110" y="1266"/>
                </a:cxn>
                <a:cxn ang="0">
                  <a:pos x="1122" y="1355"/>
                </a:cxn>
                <a:cxn ang="0">
                  <a:pos x="1130" y="1445"/>
                </a:cxn>
                <a:cxn ang="0">
                  <a:pos x="1134" y="1536"/>
                </a:cxn>
                <a:cxn ang="0">
                  <a:pos x="1134" y="1625"/>
                </a:cxn>
                <a:cxn ang="0">
                  <a:pos x="1131" y="1715"/>
                </a:cxn>
                <a:cxn ang="0">
                  <a:pos x="1123" y="1801"/>
                </a:cxn>
                <a:cxn ang="0">
                  <a:pos x="1111" y="1886"/>
                </a:cxn>
                <a:cxn ang="0">
                  <a:pos x="1096" y="1966"/>
                </a:cxn>
                <a:cxn ang="0">
                  <a:pos x="1077" y="2043"/>
                </a:cxn>
                <a:cxn ang="0">
                  <a:pos x="1053" y="2115"/>
                </a:cxn>
                <a:cxn ang="0">
                  <a:pos x="1026" y="2180"/>
                </a:cxn>
                <a:cxn ang="0">
                  <a:pos x="918" y="2126"/>
                </a:cxn>
              </a:cxnLst>
              <a:rect l="0" t="0" r="r" b="b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99" name="Freeform 583"/>
            <p:cNvSpPr>
              <a:spLocks/>
            </p:cNvSpPr>
            <p:nvPr/>
          </p:nvSpPr>
          <p:spPr bwMode="auto">
            <a:xfrm>
              <a:off x="1170" y="3144"/>
              <a:ext cx="164" cy="228"/>
            </a:xfrm>
            <a:custGeom>
              <a:avLst/>
              <a:gdLst/>
              <a:ahLst/>
              <a:cxnLst>
                <a:cxn ang="0">
                  <a:pos x="1404" y="4112"/>
                </a:cxn>
                <a:cxn ang="0">
                  <a:pos x="3622" y="3023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2"/>
                </a:cxn>
              </a:cxnLst>
              <a:rect l="0" t="0" r="r" b="b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00" name="Freeform 584"/>
            <p:cNvSpPr>
              <a:spLocks/>
            </p:cNvSpPr>
            <p:nvPr/>
          </p:nvSpPr>
          <p:spPr bwMode="auto">
            <a:xfrm>
              <a:off x="1170" y="3141"/>
              <a:ext cx="164" cy="228"/>
            </a:xfrm>
            <a:custGeom>
              <a:avLst/>
              <a:gdLst/>
              <a:ahLst/>
              <a:cxnLst>
                <a:cxn ang="0">
                  <a:pos x="1404" y="4113"/>
                </a:cxn>
                <a:cxn ang="0">
                  <a:pos x="3622" y="3024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3"/>
                </a:cxn>
              </a:cxnLst>
              <a:rect l="0" t="0" r="r" b="b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01" name="Freeform 585"/>
            <p:cNvSpPr>
              <a:spLocks/>
            </p:cNvSpPr>
            <p:nvPr/>
          </p:nvSpPr>
          <p:spPr bwMode="auto">
            <a:xfrm>
              <a:off x="1176" y="3146"/>
              <a:ext cx="157" cy="218"/>
            </a:xfrm>
            <a:custGeom>
              <a:avLst/>
              <a:gdLst/>
              <a:ahLst/>
              <a:cxnLst>
                <a:cxn ang="0">
                  <a:pos x="1335" y="3913"/>
                </a:cxn>
                <a:cxn ang="0">
                  <a:pos x="3446" y="2878"/>
                </a:cxn>
                <a:cxn ang="0">
                  <a:pos x="2111" y="0"/>
                </a:cxn>
                <a:cxn ang="0">
                  <a:pos x="0" y="942"/>
                </a:cxn>
                <a:cxn ang="0">
                  <a:pos x="1335" y="3913"/>
                </a:cxn>
              </a:cxnLst>
              <a:rect l="0" t="0" r="r" b="b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02" name="Freeform 586"/>
            <p:cNvSpPr>
              <a:spLocks/>
            </p:cNvSpPr>
            <p:nvPr/>
          </p:nvSpPr>
          <p:spPr bwMode="auto">
            <a:xfrm>
              <a:off x="1183" y="3109"/>
              <a:ext cx="19" cy="19"/>
            </a:xfrm>
            <a:custGeom>
              <a:avLst/>
              <a:gdLst/>
              <a:ahLst/>
              <a:cxnLst>
                <a:cxn ang="0">
                  <a:pos x="431" y="186"/>
                </a:cxn>
                <a:cxn ang="0">
                  <a:pos x="79" y="343"/>
                </a:cxn>
                <a:cxn ang="0">
                  <a:pos x="0" y="157"/>
                </a:cxn>
                <a:cxn ang="0">
                  <a:pos x="352" y="0"/>
                </a:cxn>
                <a:cxn ang="0">
                  <a:pos x="431" y="186"/>
                </a:cxn>
              </a:cxnLst>
              <a:rect l="0" t="0" r="r" b="b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03" name="Freeform 587"/>
            <p:cNvSpPr>
              <a:spLocks/>
            </p:cNvSpPr>
            <p:nvPr/>
          </p:nvSpPr>
          <p:spPr bwMode="auto">
            <a:xfrm>
              <a:off x="1186" y="3112"/>
              <a:ext cx="16" cy="15"/>
            </a:xfrm>
            <a:custGeom>
              <a:avLst/>
              <a:gdLst/>
              <a:ahLst/>
              <a:cxnLst>
                <a:cxn ang="0">
                  <a:pos x="347" y="126"/>
                </a:cxn>
                <a:cxn ang="0">
                  <a:pos x="53" y="257"/>
                </a:cxn>
                <a:cxn ang="0">
                  <a:pos x="0" y="132"/>
                </a:cxn>
                <a:cxn ang="0">
                  <a:pos x="294" y="0"/>
                </a:cxn>
                <a:cxn ang="0">
                  <a:pos x="347" y="126"/>
                </a:cxn>
              </a:cxnLst>
              <a:rect l="0" t="0" r="r" b="b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04" name="Freeform 588"/>
            <p:cNvSpPr>
              <a:spLocks/>
            </p:cNvSpPr>
            <p:nvPr/>
          </p:nvSpPr>
          <p:spPr bwMode="auto">
            <a:xfrm>
              <a:off x="1191" y="3110"/>
              <a:ext cx="10" cy="13"/>
            </a:xfrm>
            <a:custGeom>
              <a:avLst/>
              <a:gdLst/>
              <a:ahLst/>
              <a:cxnLst>
                <a:cxn ang="0">
                  <a:pos x="5" y="73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3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4" y="232"/>
                </a:cxn>
                <a:cxn ang="0">
                  <a:pos x="60" y="228"/>
                </a:cxn>
                <a:cxn ang="0">
                  <a:pos x="56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5" y="73"/>
                </a:cxn>
              </a:cxnLst>
              <a:rect l="0" t="0" r="r" b="b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05" name="Freeform 589"/>
            <p:cNvSpPr>
              <a:spLocks/>
            </p:cNvSpPr>
            <p:nvPr/>
          </p:nvSpPr>
          <p:spPr bwMode="auto">
            <a:xfrm>
              <a:off x="1191" y="311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2" y="0"/>
                </a:cxn>
                <a:cxn ang="0">
                  <a:pos x="146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4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06" name="Freeform 590"/>
            <p:cNvSpPr>
              <a:spLocks/>
            </p:cNvSpPr>
            <p:nvPr/>
          </p:nvSpPr>
          <p:spPr bwMode="auto">
            <a:xfrm>
              <a:off x="1194" y="311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7"/>
                </a:cxn>
                <a:cxn ang="0">
                  <a:pos x="118" y="85"/>
                </a:cxn>
                <a:cxn ang="0">
                  <a:pos x="118" y="95"/>
                </a:cxn>
                <a:cxn ang="0">
                  <a:pos x="116" y="103"/>
                </a:cxn>
                <a:cxn ang="0">
                  <a:pos x="112" y="108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7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7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3" y="1"/>
                </a:cxn>
                <a:cxn ang="0">
                  <a:pos x="88" y="6"/>
                </a:cxn>
              </a:cxnLst>
              <a:rect l="0" t="0" r="r" b="b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07" name="Freeform 591"/>
            <p:cNvSpPr>
              <a:spLocks/>
            </p:cNvSpPr>
            <p:nvPr/>
          </p:nvSpPr>
          <p:spPr bwMode="auto">
            <a:xfrm>
              <a:off x="1207" y="3099"/>
              <a:ext cx="13" cy="16"/>
            </a:xfrm>
            <a:custGeom>
              <a:avLst/>
              <a:gdLst/>
              <a:ahLst/>
              <a:cxnLst>
                <a:cxn ang="0">
                  <a:pos x="287" y="186"/>
                </a:cxn>
                <a:cxn ang="0">
                  <a:pos x="78" y="280"/>
                </a:cxn>
                <a:cxn ang="0">
                  <a:pos x="0" y="93"/>
                </a:cxn>
                <a:cxn ang="0">
                  <a:pos x="210" y="0"/>
                </a:cxn>
                <a:cxn ang="0">
                  <a:pos x="287" y="186"/>
                </a:cxn>
              </a:cxnLst>
              <a:rect l="0" t="0" r="r" b="b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08" name="Freeform 592"/>
            <p:cNvSpPr>
              <a:spLocks/>
            </p:cNvSpPr>
            <p:nvPr/>
          </p:nvSpPr>
          <p:spPr bwMode="auto">
            <a:xfrm>
              <a:off x="1209" y="3102"/>
              <a:ext cx="11" cy="12"/>
            </a:xfrm>
            <a:custGeom>
              <a:avLst/>
              <a:gdLst/>
              <a:ahLst/>
              <a:cxnLst>
                <a:cxn ang="0">
                  <a:pos x="227" y="125"/>
                </a:cxn>
                <a:cxn ang="0">
                  <a:pos x="53" y="203"/>
                </a:cxn>
                <a:cxn ang="0">
                  <a:pos x="0" y="78"/>
                </a:cxn>
                <a:cxn ang="0">
                  <a:pos x="175" y="0"/>
                </a:cxn>
                <a:cxn ang="0">
                  <a:pos x="227" y="125"/>
                </a:cxn>
              </a:cxnLst>
              <a:rect l="0" t="0" r="r" b="b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09" name="Freeform 593"/>
            <p:cNvSpPr>
              <a:spLocks/>
            </p:cNvSpPr>
            <p:nvPr/>
          </p:nvSpPr>
          <p:spPr bwMode="auto">
            <a:xfrm>
              <a:off x="1209" y="3100"/>
              <a:ext cx="10" cy="13"/>
            </a:xfrm>
            <a:custGeom>
              <a:avLst/>
              <a:gdLst/>
              <a:ahLst/>
              <a:cxnLst>
                <a:cxn ang="0">
                  <a:pos x="4" y="72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2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3" y="232"/>
                </a:cxn>
                <a:cxn ang="0">
                  <a:pos x="59" y="227"/>
                </a:cxn>
                <a:cxn ang="0">
                  <a:pos x="55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4" y="72"/>
                </a:cxn>
              </a:cxnLst>
              <a:rect l="0" t="0" r="r" b="b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10" name="Freeform 594"/>
            <p:cNvSpPr>
              <a:spLocks/>
            </p:cNvSpPr>
            <p:nvPr/>
          </p:nvSpPr>
          <p:spPr bwMode="auto">
            <a:xfrm>
              <a:off x="1209" y="310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1" y="0"/>
                </a:cxn>
                <a:cxn ang="0">
                  <a:pos x="145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3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11" name="Freeform 595"/>
            <p:cNvSpPr>
              <a:spLocks/>
            </p:cNvSpPr>
            <p:nvPr/>
          </p:nvSpPr>
          <p:spPr bwMode="auto">
            <a:xfrm>
              <a:off x="1212" y="310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8"/>
                </a:cxn>
                <a:cxn ang="0">
                  <a:pos x="118" y="86"/>
                </a:cxn>
                <a:cxn ang="0">
                  <a:pos x="119" y="95"/>
                </a:cxn>
                <a:cxn ang="0">
                  <a:pos x="117" y="103"/>
                </a:cxn>
                <a:cxn ang="0">
                  <a:pos x="112" y="109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8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2" y="1"/>
                </a:cxn>
                <a:cxn ang="0">
                  <a:pos x="88" y="6"/>
                </a:cxn>
              </a:cxnLst>
              <a:rect l="0" t="0" r="r" b="b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12" name="Freeform 596"/>
            <p:cNvSpPr>
              <a:spLocks/>
            </p:cNvSpPr>
            <p:nvPr/>
          </p:nvSpPr>
          <p:spPr bwMode="auto">
            <a:xfrm>
              <a:off x="1232" y="3092"/>
              <a:ext cx="4" cy="6"/>
            </a:xfrm>
            <a:custGeom>
              <a:avLst/>
              <a:gdLst/>
              <a:ahLst/>
              <a:cxnLst>
                <a:cxn ang="0">
                  <a:pos x="50" y="104"/>
                </a:cxn>
                <a:cxn ang="0">
                  <a:pos x="40" y="103"/>
                </a:cxn>
                <a:cxn ang="0">
                  <a:pos x="31" y="99"/>
                </a:cxn>
                <a:cxn ang="0">
                  <a:pos x="23" y="95"/>
                </a:cxn>
                <a:cxn ang="0">
                  <a:pos x="15" y="89"/>
                </a:cxn>
                <a:cxn ang="0">
                  <a:pos x="8" y="80"/>
                </a:cxn>
                <a:cxn ang="0">
                  <a:pos x="4" y="72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1" y="41"/>
                </a:cxn>
                <a:cxn ang="0">
                  <a:pos x="4" y="32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70" y="5"/>
                </a:cxn>
                <a:cxn ang="0">
                  <a:pos x="78" y="9"/>
                </a:cxn>
                <a:cxn ang="0">
                  <a:pos x="86" y="15"/>
                </a:cxn>
                <a:cxn ang="0">
                  <a:pos x="92" y="23"/>
                </a:cxn>
                <a:cxn ang="0">
                  <a:pos x="96" y="32"/>
                </a:cxn>
                <a:cxn ang="0">
                  <a:pos x="99" y="41"/>
                </a:cxn>
                <a:cxn ang="0">
                  <a:pos x="100" y="52"/>
                </a:cxn>
                <a:cxn ang="0">
                  <a:pos x="99" y="62"/>
                </a:cxn>
                <a:cxn ang="0">
                  <a:pos x="96" y="72"/>
                </a:cxn>
                <a:cxn ang="0">
                  <a:pos x="92" y="80"/>
                </a:cxn>
                <a:cxn ang="0">
                  <a:pos x="86" y="89"/>
                </a:cxn>
                <a:cxn ang="0">
                  <a:pos x="78" y="95"/>
                </a:cxn>
                <a:cxn ang="0">
                  <a:pos x="70" y="99"/>
                </a:cxn>
                <a:cxn ang="0">
                  <a:pos x="60" y="103"/>
                </a:cxn>
                <a:cxn ang="0">
                  <a:pos x="50" y="104"/>
                </a:cxn>
              </a:cxnLst>
              <a:rect l="0" t="0" r="r" b="b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13" name="Freeform 597"/>
            <p:cNvSpPr>
              <a:spLocks/>
            </p:cNvSpPr>
            <p:nvPr/>
          </p:nvSpPr>
          <p:spPr bwMode="auto">
            <a:xfrm>
              <a:off x="1163" y="3131"/>
              <a:ext cx="5" cy="5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39" y="102"/>
                </a:cxn>
                <a:cxn ang="0">
                  <a:pos x="30" y="99"/>
                </a:cxn>
                <a:cxn ang="0">
                  <a:pos x="22" y="95"/>
                </a:cxn>
                <a:cxn ang="0">
                  <a:pos x="14" y="88"/>
                </a:cxn>
                <a:cxn ang="0">
                  <a:pos x="8" y="80"/>
                </a:cxn>
                <a:cxn ang="0">
                  <a:pos x="4" y="71"/>
                </a:cxn>
                <a:cxn ang="0">
                  <a:pos x="1" y="62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4" y="31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8"/>
                </a:cxn>
                <a:cxn ang="0">
                  <a:pos x="30" y="4"/>
                </a:cxn>
                <a:cxn ang="0">
                  <a:pos x="39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9" y="4"/>
                </a:cxn>
                <a:cxn ang="0">
                  <a:pos x="77" y="8"/>
                </a:cxn>
                <a:cxn ang="0">
                  <a:pos x="85" y="15"/>
                </a:cxn>
                <a:cxn ang="0">
                  <a:pos x="91" y="23"/>
                </a:cxn>
                <a:cxn ang="0">
                  <a:pos x="96" y="31"/>
                </a:cxn>
                <a:cxn ang="0">
                  <a:pos x="99" y="41"/>
                </a:cxn>
                <a:cxn ang="0">
                  <a:pos x="100" y="51"/>
                </a:cxn>
                <a:cxn ang="0">
                  <a:pos x="99" y="62"/>
                </a:cxn>
                <a:cxn ang="0">
                  <a:pos x="96" y="71"/>
                </a:cxn>
                <a:cxn ang="0">
                  <a:pos x="91" y="80"/>
                </a:cxn>
                <a:cxn ang="0">
                  <a:pos x="85" y="88"/>
                </a:cxn>
                <a:cxn ang="0">
                  <a:pos x="77" y="95"/>
                </a:cxn>
                <a:cxn ang="0">
                  <a:pos x="69" y="99"/>
                </a:cxn>
                <a:cxn ang="0">
                  <a:pos x="60" y="102"/>
                </a:cxn>
                <a:cxn ang="0">
                  <a:pos x="50" y="103"/>
                </a:cxn>
              </a:cxnLst>
              <a:rect l="0" t="0" r="r" b="b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14" name="Freeform 598"/>
            <p:cNvSpPr>
              <a:spLocks/>
            </p:cNvSpPr>
            <p:nvPr/>
          </p:nvSpPr>
          <p:spPr bwMode="auto">
            <a:xfrm>
              <a:off x="1234" y="3094"/>
              <a:ext cx="2" cy="3"/>
            </a:xfrm>
            <a:custGeom>
              <a:avLst/>
              <a:gdLst/>
              <a:ahLst/>
              <a:cxnLst>
                <a:cxn ang="0">
                  <a:pos x="28" y="57"/>
                </a:cxn>
                <a:cxn ang="0">
                  <a:pos x="16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7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9"/>
                </a:cxn>
                <a:cxn ang="0">
                  <a:pos x="39" y="55"/>
                </a:cxn>
                <a:cxn ang="0">
                  <a:pos x="28" y="57"/>
                </a:cxn>
              </a:cxnLst>
              <a:rect l="0" t="0" r="r" b="b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15" name="Freeform 599"/>
            <p:cNvSpPr>
              <a:spLocks/>
            </p:cNvSpPr>
            <p:nvPr/>
          </p:nvSpPr>
          <p:spPr bwMode="auto">
            <a:xfrm>
              <a:off x="1165" y="3133"/>
              <a:ext cx="2" cy="3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17" y="54"/>
                </a:cxn>
                <a:cxn ang="0">
                  <a:pos x="9" y="48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6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8"/>
                </a:cxn>
                <a:cxn ang="0">
                  <a:pos x="39" y="54"/>
                </a:cxn>
                <a:cxn ang="0">
                  <a:pos x="28" y="56"/>
                </a:cxn>
              </a:cxnLst>
              <a:rect l="0" t="0" r="r" b="b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16" name="Freeform 600"/>
            <p:cNvSpPr>
              <a:spLocks/>
            </p:cNvSpPr>
            <p:nvPr/>
          </p:nvSpPr>
          <p:spPr bwMode="auto">
            <a:xfrm>
              <a:off x="1177" y="3076"/>
              <a:ext cx="29" cy="29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0" y="222"/>
                </a:cxn>
                <a:cxn ang="0">
                  <a:pos x="125" y="522"/>
                </a:cxn>
                <a:cxn ang="0">
                  <a:pos x="624" y="301"/>
                </a:cxn>
                <a:cxn ang="0">
                  <a:pos x="498" y="0"/>
                </a:cxn>
              </a:cxnLst>
              <a:rect l="0" t="0" r="r" b="b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17" name="Freeform 601"/>
            <p:cNvSpPr>
              <a:spLocks/>
            </p:cNvSpPr>
            <p:nvPr/>
          </p:nvSpPr>
          <p:spPr bwMode="auto">
            <a:xfrm>
              <a:off x="1178" y="3077"/>
              <a:ext cx="27" cy="2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211"/>
                </a:cxn>
                <a:cxn ang="0">
                  <a:pos x="114" y="484"/>
                </a:cxn>
                <a:cxn ang="0">
                  <a:pos x="589" y="273"/>
                </a:cxn>
                <a:cxn ang="0">
                  <a:pos x="474" y="0"/>
                </a:cxn>
              </a:cxnLst>
              <a:rect l="0" t="0" r="r" b="b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18" name="Freeform 602"/>
            <p:cNvSpPr>
              <a:spLocks/>
            </p:cNvSpPr>
            <p:nvPr/>
          </p:nvSpPr>
          <p:spPr bwMode="auto">
            <a:xfrm>
              <a:off x="1178" y="3078"/>
              <a:ext cx="27" cy="2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0" y="211"/>
                </a:cxn>
                <a:cxn ang="0">
                  <a:pos x="108" y="471"/>
                </a:cxn>
                <a:cxn ang="0">
                  <a:pos x="583" y="260"/>
                </a:cxn>
                <a:cxn ang="0">
                  <a:pos x="473" y="0"/>
                </a:cxn>
              </a:cxnLst>
              <a:rect l="0" t="0" r="r" b="b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19" name="Freeform 603"/>
            <p:cNvSpPr>
              <a:spLocks/>
            </p:cNvSpPr>
            <p:nvPr/>
          </p:nvSpPr>
          <p:spPr bwMode="auto">
            <a:xfrm>
              <a:off x="1191" y="3082"/>
              <a:ext cx="10" cy="13"/>
            </a:xfrm>
            <a:custGeom>
              <a:avLst/>
              <a:gdLst/>
              <a:ahLst/>
              <a:cxnLst>
                <a:cxn ang="0">
                  <a:pos x="159" y="223"/>
                </a:cxn>
                <a:cxn ang="0">
                  <a:pos x="137" y="231"/>
                </a:cxn>
                <a:cxn ang="0">
                  <a:pos x="115" y="234"/>
                </a:cxn>
                <a:cxn ang="0">
                  <a:pos x="93" y="232"/>
                </a:cxn>
                <a:cxn ang="0">
                  <a:pos x="73" y="225"/>
                </a:cxn>
                <a:cxn ang="0">
                  <a:pos x="54" y="215"/>
                </a:cxn>
                <a:cxn ang="0">
                  <a:pos x="36" y="201"/>
                </a:cxn>
                <a:cxn ang="0">
                  <a:pos x="22" y="184"/>
                </a:cxn>
                <a:cxn ang="0">
                  <a:pos x="11" y="163"/>
                </a:cxn>
                <a:cxn ang="0">
                  <a:pos x="4" y="141"/>
                </a:cxn>
                <a:cxn ang="0">
                  <a:pos x="0" y="118"/>
                </a:cxn>
                <a:cxn ang="0">
                  <a:pos x="3" y="96"/>
                </a:cxn>
                <a:cxn ang="0">
                  <a:pos x="9" y="74"/>
                </a:cxn>
                <a:cxn ang="0">
                  <a:pos x="19" y="55"/>
                </a:cxn>
                <a:cxn ang="0">
                  <a:pos x="32" y="37"/>
                </a:cxn>
                <a:cxn ang="0">
                  <a:pos x="48" y="22"/>
                </a:cxn>
                <a:cxn ang="0">
                  <a:pos x="69" y="10"/>
                </a:cxn>
                <a:cxn ang="0">
                  <a:pos x="90" y="3"/>
                </a:cxn>
                <a:cxn ang="0">
                  <a:pos x="113" y="0"/>
                </a:cxn>
                <a:cxn ang="0">
                  <a:pos x="134" y="2"/>
                </a:cxn>
                <a:cxn ang="0">
                  <a:pos x="156" y="8"/>
                </a:cxn>
                <a:cxn ang="0">
                  <a:pos x="174" y="19"/>
                </a:cxn>
                <a:cxn ang="0">
                  <a:pos x="191" y="32"/>
                </a:cxn>
                <a:cxn ang="0">
                  <a:pos x="206" y="49"/>
                </a:cxn>
                <a:cxn ang="0">
                  <a:pos x="217" y="70"/>
                </a:cxn>
                <a:cxn ang="0">
                  <a:pos x="224" y="93"/>
                </a:cxn>
                <a:cxn ang="0">
                  <a:pos x="227" y="116"/>
                </a:cxn>
                <a:cxn ang="0">
                  <a:pos x="225" y="138"/>
                </a:cxn>
                <a:cxn ang="0">
                  <a:pos x="219" y="159"/>
                </a:cxn>
                <a:cxn ang="0">
                  <a:pos x="209" y="179"/>
                </a:cxn>
                <a:cxn ang="0">
                  <a:pos x="195" y="197"/>
                </a:cxn>
                <a:cxn ang="0">
                  <a:pos x="179" y="212"/>
                </a:cxn>
                <a:cxn ang="0">
                  <a:pos x="159" y="223"/>
                </a:cxn>
              </a:cxnLst>
              <a:rect l="0" t="0" r="r" b="b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20" name="Freeform 604"/>
            <p:cNvSpPr>
              <a:spLocks/>
            </p:cNvSpPr>
            <p:nvPr/>
          </p:nvSpPr>
          <p:spPr bwMode="auto">
            <a:xfrm>
              <a:off x="1191" y="3082"/>
              <a:ext cx="10" cy="12"/>
            </a:xfrm>
            <a:custGeom>
              <a:avLst/>
              <a:gdLst/>
              <a:ahLst/>
              <a:cxnLst>
                <a:cxn ang="0">
                  <a:pos x="146" y="206"/>
                </a:cxn>
                <a:cxn ang="0">
                  <a:pos x="125" y="212"/>
                </a:cxn>
                <a:cxn ang="0">
                  <a:pos x="105" y="214"/>
                </a:cxn>
                <a:cxn ang="0">
                  <a:pos x="84" y="212"/>
                </a:cxn>
                <a:cxn ang="0">
                  <a:pos x="66" y="206"/>
                </a:cxn>
                <a:cxn ang="0">
                  <a:pos x="48" y="196"/>
                </a:cxn>
                <a:cxn ang="0">
                  <a:pos x="31" y="183"/>
                </a:cxn>
                <a:cxn ang="0">
                  <a:pos x="18" y="168"/>
                </a:cxn>
                <a:cxn ang="0">
                  <a:pos x="8" y="149"/>
                </a:cxn>
                <a:cxn ang="0">
                  <a:pos x="2" y="129"/>
                </a:cxn>
                <a:cxn ang="0">
                  <a:pos x="0" y="108"/>
                </a:cxn>
                <a:cxn ang="0">
                  <a:pos x="2" y="86"/>
                </a:cxn>
                <a:cxn ang="0">
                  <a:pos x="8" y="67"/>
                </a:cxn>
                <a:cxn ang="0">
                  <a:pos x="17" y="49"/>
                </a:cxn>
                <a:cxn ang="0">
                  <a:pos x="29" y="33"/>
                </a:cxn>
                <a:cxn ang="0">
                  <a:pos x="45" y="19"/>
                </a:cxn>
                <a:cxn ang="0">
                  <a:pos x="63" y="8"/>
                </a:cxn>
                <a:cxn ang="0">
                  <a:pos x="83" y="2"/>
                </a:cxn>
                <a:cxn ang="0">
                  <a:pos x="104" y="0"/>
                </a:cxn>
                <a:cxn ang="0">
                  <a:pos x="123" y="2"/>
                </a:cxn>
                <a:cxn ang="0">
                  <a:pos x="142" y="7"/>
                </a:cxn>
                <a:cxn ang="0">
                  <a:pos x="161" y="17"/>
                </a:cxn>
                <a:cxn ang="0">
                  <a:pos x="176" y="30"/>
                </a:cxn>
                <a:cxn ang="0">
                  <a:pos x="189" y="45"/>
                </a:cxn>
                <a:cxn ang="0">
                  <a:pos x="200" y="63"/>
                </a:cxn>
                <a:cxn ang="0">
                  <a:pos x="206" y="84"/>
                </a:cxn>
                <a:cxn ang="0">
                  <a:pos x="208" y="105"/>
                </a:cxn>
                <a:cxn ang="0">
                  <a:pos x="206" y="127"/>
                </a:cxn>
                <a:cxn ang="0">
                  <a:pos x="201" y="147"/>
                </a:cxn>
                <a:cxn ang="0">
                  <a:pos x="191" y="164"/>
                </a:cxn>
                <a:cxn ang="0">
                  <a:pos x="179" y="181"/>
                </a:cxn>
                <a:cxn ang="0">
                  <a:pos x="164" y="195"/>
                </a:cxn>
                <a:cxn ang="0">
                  <a:pos x="146" y="206"/>
                </a:cxn>
              </a:cxnLst>
              <a:rect l="0" t="0" r="r" b="b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21" name="Freeform 605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/>
              <a:ahLst/>
              <a:cxnLst>
                <a:cxn ang="0">
                  <a:pos x="131" y="187"/>
                </a:cxn>
                <a:cxn ang="0">
                  <a:pos x="113" y="193"/>
                </a:cxn>
                <a:cxn ang="0">
                  <a:pos x="95" y="194"/>
                </a:cxn>
                <a:cxn ang="0">
                  <a:pos x="76" y="192"/>
                </a:cxn>
                <a:cxn ang="0">
                  <a:pos x="59" y="187"/>
                </a:cxn>
                <a:cxn ang="0">
                  <a:pos x="44" y="178"/>
                </a:cxn>
                <a:cxn ang="0">
                  <a:pos x="29" y="167"/>
                </a:cxn>
                <a:cxn ang="0">
                  <a:pos x="17" y="152"/>
                </a:cxn>
                <a:cxn ang="0">
                  <a:pos x="8" y="135"/>
                </a:cxn>
                <a:cxn ang="0">
                  <a:pos x="2" y="116"/>
                </a:cxn>
                <a:cxn ang="0">
                  <a:pos x="0" y="97"/>
                </a:cxn>
                <a:cxn ang="0">
                  <a:pos x="2" y="79"/>
                </a:cxn>
                <a:cxn ang="0">
                  <a:pos x="7" y="61"/>
                </a:cxn>
                <a:cxn ang="0">
                  <a:pos x="15" y="45"/>
                </a:cxn>
                <a:cxn ang="0">
                  <a:pos x="26" y="30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5" y="1"/>
                </a:cxn>
                <a:cxn ang="0">
                  <a:pos x="95" y="0"/>
                </a:cxn>
                <a:cxn ang="0">
                  <a:pos x="112" y="1"/>
                </a:cxn>
                <a:cxn ang="0">
                  <a:pos x="130" y="7"/>
                </a:cxn>
                <a:cxn ang="0">
                  <a:pos x="146" y="15"/>
                </a:cxn>
                <a:cxn ang="0">
                  <a:pos x="160" y="27"/>
                </a:cxn>
                <a:cxn ang="0">
                  <a:pos x="172" y="41"/>
                </a:cxn>
                <a:cxn ang="0">
                  <a:pos x="181" y="58"/>
                </a:cxn>
                <a:cxn ang="0">
                  <a:pos x="187" y="77"/>
                </a:cxn>
                <a:cxn ang="0">
                  <a:pos x="189" y="96"/>
                </a:cxn>
                <a:cxn ang="0">
                  <a:pos x="188" y="114"/>
                </a:cxn>
                <a:cxn ang="0">
                  <a:pos x="182" y="132"/>
                </a:cxn>
                <a:cxn ang="0">
                  <a:pos x="174" y="149"/>
                </a:cxn>
                <a:cxn ang="0">
                  <a:pos x="163" y="165"/>
                </a:cxn>
                <a:cxn ang="0">
                  <a:pos x="149" y="177"/>
                </a:cxn>
                <a:cxn ang="0">
                  <a:pos x="131" y="187"/>
                </a:cxn>
              </a:cxnLst>
              <a:rect l="0" t="0" r="r" b="b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22" name="Freeform 606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/>
              <a:ahLst/>
              <a:cxnLst>
                <a:cxn ang="0">
                  <a:pos x="120" y="170"/>
                </a:cxn>
                <a:cxn ang="0">
                  <a:pos x="104" y="175"/>
                </a:cxn>
                <a:cxn ang="0">
                  <a:pos x="87" y="177"/>
                </a:cxn>
                <a:cxn ang="0">
                  <a:pos x="70" y="176"/>
                </a:cxn>
                <a:cxn ang="0">
                  <a:pos x="54" y="171"/>
                </a:cxn>
                <a:cxn ang="0">
                  <a:pos x="40" y="163"/>
                </a:cxn>
                <a:cxn ang="0">
                  <a:pos x="27" y="152"/>
                </a:cxn>
                <a:cxn ang="0">
                  <a:pos x="15" y="139"/>
                </a:cxn>
                <a:cxn ang="0">
                  <a:pos x="7" y="124"/>
                </a:cxn>
                <a:cxn ang="0">
                  <a:pos x="2" y="107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7" y="56"/>
                </a:cxn>
                <a:cxn ang="0">
                  <a:pos x="14" y="41"/>
                </a:cxn>
                <a:cxn ang="0">
                  <a:pos x="25" y="28"/>
                </a:cxn>
                <a:cxn ang="0">
                  <a:pos x="37" y="16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7" y="7"/>
                </a:cxn>
                <a:cxn ang="0">
                  <a:pos x="132" y="15"/>
                </a:cxn>
                <a:cxn ang="0">
                  <a:pos x="145" y="25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5"/>
                </a:cxn>
                <a:cxn ang="0">
                  <a:pos x="165" y="121"/>
                </a:cxn>
                <a:cxn ang="0">
                  <a:pos x="158" y="136"/>
                </a:cxn>
                <a:cxn ang="0">
                  <a:pos x="148" y="150"/>
                </a:cxn>
                <a:cxn ang="0">
                  <a:pos x="136" y="162"/>
                </a:cxn>
                <a:cxn ang="0">
                  <a:pos x="120" y="170"/>
                </a:cxn>
              </a:cxnLst>
              <a:rect l="0" t="0" r="r" b="b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23" name="Freeform 607"/>
            <p:cNvSpPr>
              <a:spLocks/>
            </p:cNvSpPr>
            <p:nvPr/>
          </p:nvSpPr>
          <p:spPr bwMode="auto">
            <a:xfrm>
              <a:off x="1193" y="3083"/>
              <a:ext cx="7" cy="9"/>
            </a:xfrm>
            <a:custGeom>
              <a:avLst/>
              <a:gdLst/>
              <a:ahLst/>
              <a:cxnLst>
                <a:cxn ang="0">
                  <a:pos x="106" y="149"/>
                </a:cxn>
                <a:cxn ang="0">
                  <a:pos x="92" y="155"/>
                </a:cxn>
                <a:cxn ang="0">
                  <a:pos x="77" y="156"/>
                </a:cxn>
                <a:cxn ang="0">
                  <a:pos x="63" y="155"/>
                </a:cxn>
                <a:cxn ang="0">
                  <a:pos x="48" y="150"/>
                </a:cxn>
                <a:cxn ang="0">
                  <a:pos x="35" y="143"/>
                </a:cxn>
                <a:cxn ang="0">
                  <a:pos x="24" y="133"/>
                </a:cxn>
                <a:cxn ang="0">
                  <a:pos x="14" y="122"/>
                </a:cxn>
                <a:cxn ang="0">
                  <a:pos x="6" y="108"/>
                </a:cxn>
                <a:cxn ang="0">
                  <a:pos x="2" y="93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9"/>
                </a:cxn>
                <a:cxn ang="0">
                  <a:pos x="13" y="35"/>
                </a:cxn>
                <a:cxn ang="0">
                  <a:pos x="22" y="24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0" y="1"/>
                </a:cxn>
                <a:cxn ang="0">
                  <a:pos x="76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8" y="11"/>
                </a:cxn>
                <a:cxn ang="0">
                  <a:pos x="129" y="21"/>
                </a:cxn>
                <a:cxn ang="0">
                  <a:pos x="139" y="32"/>
                </a:cxn>
                <a:cxn ang="0">
                  <a:pos x="146" y="46"/>
                </a:cxn>
                <a:cxn ang="0">
                  <a:pos x="150" y="61"/>
                </a:cxn>
                <a:cxn ang="0">
                  <a:pos x="152" y="77"/>
                </a:cxn>
                <a:cxn ang="0">
                  <a:pos x="151" y="91"/>
                </a:cxn>
                <a:cxn ang="0">
                  <a:pos x="147" y="106"/>
                </a:cxn>
                <a:cxn ang="0">
                  <a:pos x="140" y="120"/>
                </a:cxn>
                <a:cxn ang="0">
                  <a:pos x="131" y="131"/>
                </a:cxn>
                <a:cxn ang="0">
                  <a:pos x="120" y="142"/>
                </a:cxn>
                <a:cxn ang="0">
                  <a:pos x="106" y="149"/>
                </a:cxn>
              </a:cxnLst>
              <a:rect l="0" t="0" r="r" b="b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24" name="Freeform 608"/>
            <p:cNvSpPr>
              <a:spLocks/>
            </p:cNvSpPr>
            <p:nvPr/>
          </p:nvSpPr>
          <p:spPr bwMode="auto">
            <a:xfrm>
              <a:off x="1193" y="3083"/>
              <a:ext cx="6" cy="8"/>
            </a:xfrm>
            <a:custGeom>
              <a:avLst/>
              <a:gdLst/>
              <a:ahLst/>
              <a:cxnLst>
                <a:cxn ang="0">
                  <a:pos x="93" y="134"/>
                </a:cxn>
                <a:cxn ang="0">
                  <a:pos x="80" y="138"/>
                </a:cxn>
                <a:cxn ang="0">
                  <a:pos x="68" y="139"/>
                </a:cxn>
                <a:cxn ang="0">
                  <a:pos x="55" y="138"/>
                </a:cxn>
                <a:cxn ang="0">
                  <a:pos x="42" y="134"/>
                </a:cxn>
                <a:cxn ang="0">
                  <a:pos x="30" y="127"/>
                </a:cxn>
                <a:cxn ang="0">
                  <a:pos x="20" y="119"/>
                </a:cxn>
                <a:cxn ang="0">
                  <a:pos x="12" y="109"/>
                </a:cxn>
                <a:cxn ang="0">
                  <a:pos x="5" y="97"/>
                </a:cxn>
                <a:cxn ang="0">
                  <a:pos x="1" y="83"/>
                </a:cxn>
                <a:cxn ang="0">
                  <a:pos x="0" y="70"/>
                </a:cxn>
                <a:cxn ang="0">
                  <a:pos x="1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5"/>
                </a:cxn>
                <a:cxn ang="0">
                  <a:pos x="54" y="1"/>
                </a:cxn>
                <a:cxn ang="0">
                  <a:pos x="66" y="0"/>
                </a:cxn>
                <a:cxn ang="0">
                  <a:pos x="79" y="1"/>
                </a:cxn>
                <a:cxn ang="0">
                  <a:pos x="91" y="5"/>
                </a:cxn>
                <a:cxn ang="0">
                  <a:pos x="104" y="11"/>
                </a:cxn>
                <a:cxn ang="0">
                  <a:pos x="114" y="20"/>
                </a:cxn>
                <a:cxn ang="0">
                  <a:pos x="122" y="29"/>
                </a:cxn>
                <a:cxn ang="0">
                  <a:pos x="129" y="42"/>
                </a:cxn>
                <a:cxn ang="0">
                  <a:pos x="133" y="56"/>
                </a:cxn>
                <a:cxn ang="0">
                  <a:pos x="134" y="68"/>
                </a:cxn>
                <a:cxn ang="0">
                  <a:pos x="133" y="82"/>
                </a:cxn>
                <a:cxn ang="0">
                  <a:pos x="129" y="95"/>
                </a:cxn>
                <a:cxn ang="0">
                  <a:pos x="123" y="107"/>
                </a:cxn>
                <a:cxn ang="0">
                  <a:pos x="115" y="118"/>
                </a:cxn>
                <a:cxn ang="0">
                  <a:pos x="106" y="126"/>
                </a:cxn>
                <a:cxn ang="0">
                  <a:pos x="93" y="134"/>
                </a:cxn>
              </a:cxnLst>
              <a:rect l="0" t="0" r="r" b="b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25" name="Freeform 609"/>
            <p:cNvSpPr>
              <a:spLocks/>
            </p:cNvSpPr>
            <p:nvPr/>
          </p:nvSpPr>
          <p:spPr bwMode="auto">
            <a:xfrm>
              <a:off x="1185" y="3093"/>
              <a:ext cx="1" cy="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8" y="31"/>
                </a:cxn>
                <a:cxn ang="0">
                  <a:pos x="14" y="33"/>
                </a:cxn>
                <a:cxn ang="0">
                  <a:pos x="21" y="32"/>
                </a:cxn>
                <a:cxn ang="0">
                  <a:pos x="11" y="0"/>
                </a:cxn>
              </a:cxnLst>
              <a:rect l="0" t="0" r="r" b="b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26" name="Freeform 610"/>
            <p:cNvSpPr>
              <a:spLocks/>
            </p:cNvSpPr>
            <p:nvPr/>
          </p:nvSpPr>
          <p:spPr bwMode="auto">
            <a:xfrm>
              <a:off x="1186" y="3089"/>
              <a:ext cx="3" cy="6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40" y="12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39" y="37"/>
                </a:cxn>
                <a:cxn ang="0">
                  <a:pos x="36" y="43"/>
                </a:cxn>
                <a:cxn ang="0">
                  <a:pos x="30" y="49"/>
                </a:cxn>
                <a:cxn ang="0">
                  <a:pos x="21" y="57"/>
                </a:cxn>
                <a:cxn ang="0">
                  <a:pos x="12" y="61"/>
                </a:cxn>
                <a:cxn ang="0">
                  <a:pos x="0" y="66"/>
                </a:cxn>
                <a:cxn ang="0">
                  <a:pos x="10" y="98"/>
                </a:cxn>
                <a:cxn ang="0">
                  <a:pos x="26" y="92"/>
                </a:cxn>
                <a:cxn ang="0">
                  <a:pos x="39" y="84"/>
                </a:cxn>
                <a:cxn ang="0">
                  <a:pos x="50" y="74"/>
                </a:cxn>
                <a:cxn ang="0">
                  <a:pos x="63" y="64"/>
                </a:cxn>
                <a:cxn ang="0">
                  <a:pos x="70" y="49"/>
                </a:cxn>
                <a:cxn ang="0">
                  <a:pos x="75" y="34"/>
                </a:cxn>
                <a:cxn ang="0">
                  <a:pos x="75" y="18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40" y="12"/>
                </a:cxn>
              </a:cxnLst>
              <a:rect l="0" t="0" r="r" b="b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27" name="Freeform 611"/>
            <p:cNvSpPr>
              <a:spLocks/>
            </p:cNvSpPr>
            <p:nvPr/>
          </p:nvSpPr>
          <p:spPr bwMode="auto">
            <a:xfrm>
              <a:off x="1184" y="3087"/>
              <a:ext cx="5" cy="3"/>
            </a:xfrm>
            <a:custGeom>
              <a:avLst/>
              <a:gdLst/>
              <a:ahLst/>
              <a:cxnLst>
                <a:cxn ang="0">
                  <a:pos x="20" y="43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6" y="35"/>
                </a:cxn>
                <a:cxn ang="0">
                  <a:pos x="45" y="33"/>
                </a:cxn>
                <a:cxn ang="0">
                  <a:pos x="54" y="33"/>
                </a:cxn>
                <a:cxn ang="0">
                  <a:pos x="62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49"/>
                </a:cxn>
                <a:cxn ang="0">
                  <a:pos x="108" y="37"/>
                </a:cxn>
                <a:cxn ang="0">
                  <a:pos x="98" y="22"/>
                </a:cxn>
                <a:cxn ang="0">
                  <a:pos x="87" y="11"/>
                </a:cxn>
                <a:cxn ang="0">
                  <a:pos x="74" y="4"/>
                </a:cxn>
                <a:cxn ang="0">
                  <a:pos x="58" y="0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3" y="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0" y="43"/>
                </a:cxn>
              </a:cxnLst>
              <a:rect l="0" t="0" r="r" b="b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28" name="Freeform 612"/>
            <p:cNvSpPr>
              <a:spLocks/>
            </p:cNvSpPr>
            <p:nvPr/>
          </p:nvSpPr>
          <p:spPr bwMode="auto">
            <a:xfrm>
              <a:off x="1182" y="3088"/>
              <a:ext cx="3" cy="8"/>
            </a:xfrm>
            <a:custGeom>
              <a:avLst/>
              <a:gdLst/>
              <a:ahLst/>
              <a:cxnLst>
                <a:cxn ang="0">
                  <a:pos x="36" y="112"/>
                </a:cxn>
                <a:cxn ang="0">
                  <a:pos x="36" y="112"/>
                </a:cxn>
                <a:cxn ang="0">
                  <a:pos x="33" y="104"/>
                </a:cxn>
                <a:cxn ang="0">
                  <a:pos x="32" y="95"/>
                </a:cxn>
                <a:cxn ang="0">
                  <a:pos x="34" y="83"/>
                </a:cxn>
                <a:cxn ang="0">
                  <a:pos x="38" y="69"/>
                </a:cxn>
                <a:cxn ang="0">
                  <a:pos x="44" y="58"/>
                </a:cxn>
                <a:cxn ang="0">
                  <a:pos x="52" y="44"/>
                </a:cxn>
                <a:cxn ang="0">
                  <a:pos x="60" y="34"/>
                </a:cxn>
                <a:cxn ang="0">
                  <a:pos x="69" y="25"/>
                </a:cxn>
                <a:cxn ang="0">
                  <a:pos x="49" y="0"/>
                </a:cxn>
                <a:cxn ang="0">
                  <a:pos x="37" y="11"/>
                </a:cxn>
                <a:cxn ang="0">
                  <a:pos x="25" y="25"/>
                </a:cxn>
                <a:cxn ang="0">
                  <a:pos x="16" y="41"/>
                </a:cxn>
                <a:cxn ang="0">
                  <a:pos x="8" y="57"/>
                </a:cxn>
                <a:cxn ang="0">
                  <a:pos x="2" y="75"/>
                </a:cxn>
                <a:cxn ang="0">
                  <a:pos x="0" y="92"/>
                </a:cxn>
                <a:cxn ang="0">
                  <a:pos x="1" y="112"/>
                </a:cxn>
                <a:cxn ang="0">
                  <a:pos x="8" y="129"/>
                </a:cxn>
                <a:cxn ang="0">
                  <a:pos x="8" y="129"/>
                </a:cxn>
                <a:cxn ang="0">
                  <a:pos x="36" y="112"/>
                </a:cxn>
              </a:cxnLst>
              <a:rect l="0" t="0" r="r" b="b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29" name="Freeform 613"/>
            <p:cNvSpPr>
              <a:spLocks/>
            </p:cNvSpPr>
            <p:nvPr/>
          </p:nvSpPr>
          <p:spPr bwMode="auto">
            <a:xfrm>
              <a:off x="1182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3" y="43"/>
                </a:cxn>
                <a:cxn ang="0">
                  <a:pos x="72" y="42"/>
                </a:cxn>
                <a:cxn ang="0">
                  <a:pos x="62" y="36"/>
                </a:cxn>
                <a:cxn ang="0">
                  <a:pos x="52" y="30"/>
                </a:cxn>
                <a:cxn ang="0">
                  <a:pos x="43" y="23"/>
                </a:cxn>
                <a:cxn ang="0">
                  <a:pos x="35" y="13"/>
                </a:cxn>
                <a:cxn ang="0">
                  <a:pos x="28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0" y="46"/>
                </a:cxn>
                <a:cxn ang="0">
                  <a:pos x="33" y="57"/>
                </a:cxn>
                <a:cxn ang="0">
                  <a:pos x="48" y="66"/>
                </a:cxn>
                <a:cxn ang="0">
                  <a:pos x="64" y="73"/>
                </a:cxn>
                <a:cxn ang="0">
                  <a:pos x="81" y="76"/>
                </a:cxn>
                <a:cxn ang="0">
                  <a:pos x="98" y="76"/>
                </a:cxn>
                <a:cxn ang="0">
                  <a:pos x="117" y="72"/>
                </a:cxn>
                <a:cxn ang="0">
                  <a:pos x="117" y="72"/>
                </a:cxn>
                <a:cxn ang="0">
                  <a:pos x="107" y="41"/>
                </a:cxn>
              </a:cxnLst>
              <a:rect l="0" t="0" r="r" b="b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30" name="Freeform 614"/>
            <p:cNvSpPr>
              <a:spLocks/>
            </p:cNvSpPr>
            <p:nvPr/>
          </p:nvSpPr>
          <p:spPr bwMode="auto">
            <a:xfrm>
              <a:off x="1187" y="3094"/>
              <a:ext cx="4" cy="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8"/>
                </a:cxn>
                <a:cxn ang="0">
                  <a:pos x="44" y="15"/>
                </a:cxn>
                <a:cxn ang="0">
                  <a:pos x="40" y="24"/>
                </a:cxn>
                <a:cxn ang="0">
                  <a:pos x="35" y="32"/>
                </a:cxn>
                <a:cxn ang="0">
                  <a:pos x="28" y="39"/>
                </a:cxn>
                <a:cxn ang="0">
                  <a:pos x="21" y="46"/>
                </a:cxn>
                <a:cxn ang="0">
                  <a:pos x="11" y="52"/>
                </a:cxn>
                <a:cxn ang="0">
                  <a:pos x="0" y="57"/>
                </a:cxn>
                <a:cxn ang="0">
                  <a:pos x="10" y="88"/>
                </a:cxn>
                <a:cxn ang="0">
                  <a:pos x="25" y="82"/>
                </a:cxn>
                <a:cxn ang="0">
                  <a:pos x="40" y="73"/>
                </a:cxn>
                <a:cxn ang="0">
                  <a:pos x="51" y="64"/>
                </a:cxn>
                <a:cxn ang="0">
                  <a:pos x="61" y="53"/>
                </a:cxn>
                <a:cxn ang="0">
                  <a:pos x="68" y="41"/>
                </a:cxn>
                <a:cxn ang="0">
                  <a:pos x="74" y="28"/>
                </a:cxn>
                <a:cxn ang="0">
                  <a:pos x="78" y="14"/>
                </a:cxn>
                <a:cxn ang="0">
                  <a:pos x="79" y="2"/>
                </a:cxn>
                <a:cxn ang="0">
                  <a:pos x="47" y="0"/>
                </a:cxn>
              </a:cxnLst>
              <a:rect l="0" t="0" r="r" b="b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31" name="Freeform 615"/>
            <p:cNvSpPr>
              <a:spLocks/>
            </p:cNvSpPr>
            <p:nvPr/>
          </p:nvSpPr>
          <p:spPr bwMode="auto">
            <a:xfrm>
              <a:off x="1186" y="3097"/>
              <a:ext cx="2" cy="1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31" y="11"/>
                </a:cxn>
                <a:cxn ang="0">
                  <a:pos x="28" y="6"/>
                </a:cxn>
                <a:cxn ang="0">
                  <a:pos x="23" y="3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6" y="4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32" y="18"/>
                </a:cxn>
              </a:cxnLst>
              <a:rect l="0" t="0" r="r" b="b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32" name="Freeform 616"/>
            <p:cNvSpPr>
              <a:spLocks/>
            </p:cNvSpPr>
            <p:nvPr/>
          </p:nvSpPr>
          <p:spPr bwMode="auto">
            <a:xfrm>
              <a:off x="1186" y="3094"/>
              <a:ext cx="1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9" y="30"/>
                </a:cxn>
                <a:cxn ang="0">
                  <a:pos x="15" y="32"/>
                </a:cxn>
                <a:cxn ang="0">
                  <a:pos x="22" y="31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33" name="Freeform 617"/>
            <p:cNvSpPr>
              <a:spLocks/>
            </p:cNvSpPr>
            <p:nvPr/>
          </p:nvSpPr>
          <p:spPr bwMode="auto">
            <a:xfrm>
              <a:off x="1186" y="3090"/>
              <a:ext cx="4" cy="5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39" y="12"/>
                </a:cxn>
                <a:cxn ang="0">
                  <a:pos x="41" y="22"/>
                </a:cxn>
                <a:cxn ang="0">
                  <a:pos x="41" y="30"/>
                </a:cxn>
                <a:cxn ang="0">
                  <a:pos x="38" y="37"/>
                </a:cxn>
                <a:cxn ang="0">
                  <a:pos x="35" y="43"/>
                </a:cxn>
                <a:cxn ang="0">
                  <a:pos x="28" y="51"/>
                </a:cxn>
                <a:cxn ang="0">
                  <a:pos x="20" y="58"/>
                </a:cxn>
                <a:cxn ang="0">
                  <a:pos x="11" y="62"/>
                </a:cxn>
                <a:cxn ang="0">
                  <a:pos x="0" y="68"/>
                </a:cxn>
                <a:cxn ang="0">
                  <a:pos x="10" y="99"/>
                </a:cxn>
                <a:cxn ang="0">
                  <a:pos x="25" y="94"/>
                </a:cxn>
                <a:cxn ang="0">
                  <a:pos x="38" y="85"/>
                </a:cxn>
                <a:cxn ang="0">
                  <a:pos x="51" y="76"/>
                </a:cxn>
                <a:cxn ang="0">
                  <a:pos x="62" y="64"/>
                </a:cxn>
                <a:cxn ang="0">
                  <a:pos x="69" y="52"/>
                </a:cxn>
                <a:cxn ang="0">
                  <a:pos x="74" y="36"/>
                </a:cxn>
                <a:cxn ang="0">
                  <a:pos x="74" y="18"/>
                </a:cxn>
                <a:cxn ang="0">
                  <a:pos x="70" y="1"/>
                </a:cxn>
                <a:cxn ang="0">
                  <a:pos x="70" y="0"/>
                </a:cxn>
                <a:cxn ang="0">
                  <a:pos x="39" y="13"/>
                </a:cxn>
              </a:cxnLst>
              <a:rect l="0" t="0" r="r" b="b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34" name="Freeform 618"/>
            <p:cNvSpPr>
              <a:spLocks/>
            </p:cNvSpPr>
            <p:nvPr/>
          </p:nvSpPr>
          <p:spPr bwMode="auto">
            <a:xfrm>
              <a:off x="1185" y="3088"/>
              <a:ext cx="5" cy="3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7" y="35"/>
                </a:cxn>
                <a:cxn ang="0">
                  <a:pos x="46" y="34"/>
                </a:cxn>
                <a:cxn ang="0">
                  <a:pos x="54" y="34"/>
                </a:cxn>
                <a:cxn ang="0">
                  <a:pos x="61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50"/>
                </a:cxn>
                <a:cxn ang="0">
                  <a:pos x="108" y="37"/>
                </a:cxn>
                <a:cxn ang="0">
                  <a:pos x="99" y="22"/>
                </a:cxn>
                <a:cxn ang="0">
                  <a:pos x="88" y="12"/>
                </a:cxn>
                <a:cxn ang="0">
                  <a:pos x="73" y="4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26" y="3"/>
                </a:cxn>
                <a:cxn ang="0">
                  <a:pos x="13" y="1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20" y="44"/>
                </a:cxn>
              </a:cxnLst>
              <a:rect l="0" t="0" r="r" b="b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35" name="Freeform 619"/>
            <p:cNvSpPr>
              <a:spLocks/>
            </p:cNvSpPr>
            <p:nvPr/>
          </p:nvSpPr>
          <p:spPr bwMode="auto">
            <a:xfrm>
              <a:off x="1182" y="3089"/>
              <a:ext cx="4" cy="7"/>
            </a:xfrm>
            <a:custGeom>
              <a:avLst/>
              <a:gdLst/>
              <a:ahLst/>
              <a:cxnLst>
                <a:cxn ang="0">
                  <a:pos x="36" y="114"/>
                </a:cxn>
                <a:cxn ang="0">
                  <a:pos x="36" y="114"/>
                </a:cxn>
                <a:cxn ang="0">
                  <a:pos x="34" y="107"/>
                </a:cxn>
                <a:cxn ang="0">
                  <a:pos x="33" y="96"/>
                </a:cxn>
                <a:cxn ang="0">
                  <a:pos x="35" y="83"/>
                </a:cxn>
                <a:cxn ang="0">
                  <a:pos x="38" y="72"/>
                </a:cxn>
                <a:cxn ang="0">
                  <a:pos x="44" y="59"/>
                </a:cxn>
                <a:cxn ang="0">
                  <a:pos x="52" y="46"/>
                </a:cxn>
                <a:cxn ang="0">
                  <a:pos x="60" y="36"/>
                </a:cxn>
                <a:cxn ang="0">
                  <a:pos x="69" y="27"/>
                </a:cxn>
                <a:cxn ang="0">
                  <a:pos x="49" y="0"/>
                </a:cxn>
                <a:cxn ang="0">
                  <a:pos x="36" y="13"/>
                </a:cxn>
                <a:cxn ang="0">
                  <a:pos x="25" y="27"/>
                </a:cxn>
                <a:cxn ang="0">
                  <a:pos x="15" y="42"/>
                </a:cxn>
                <a:cxn ang="0">
                  <a:pos x="7" y="59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1" y="113"/>
                </a:cxn>
                <a:cxn ang="0">
                  <a:pos x="7" y="131"/>
                </a:cxn>
                <a:cxn ang="0">
                  <a:pos x="7" y="131"/>
                </a:cxn>
                <a:cxn ang="0">
                  <a:pos x="36" y="114"/>
                </a:cxn>
              </a:cxnLst>
              <a:rect l="0" t="0" r="r" b="b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36" name="Freeform 620"/>
            <p:cNvSpPr>
              <a:spLocks/>
            </p:cNvSpPr>
            <p:nvPr/>
          </p:nvSpPr>
          <p:spPr bwMode="auto">
            <a:xfrm>
              <a:off x="1183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5" y="43"/>
                </a:cxn>
                <a:cxn ang="0">
                  <a:pos x="75" y="41"/>
                </a:cxn>
                <a:cxn ang="0">
                  <a:pos x="63" y="37"/>
                </a:cxn>
                <a:cxn ang="0">
                  <a:pos x="54" y="29"/>
                </a:cxn>
                <a:cxn ang="0">
                  <a:pos x="44" y="22"/>
                </a:cxn>
                <a:cxn ang="0">
                  <a:pos x="36" y="13"/>
                </a:cxn>
                <a:cxn ang="0">
                  <a:pos x="29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1" y="45"/>
                </a:cxn>
                <a:cxn ang="0">
                  <a:pos x="34" y="57"/>
                </a:cxn>
                <a:cxn ang="0">
                  <a:pos x="49" y="66"/>
                </a:cxn>
                <a:cxn ang="0">
                  <a:pos x="64" y="73"/>
                </a:cxn>
                <a:cxn ang="0">
                  <a:pos x="81" y="77"/>
                </a:cxn>
                <a:cxn ang="0">
                  <a:pos x="98" y="77"/>
                </a:cxn>
                <a:cxn ang="0">
                  <a:pos x="117" y="73"/>
                </a:cxn>
                <a:cxn ang="0">
                  <a:pos x="117" y="73"/>
                </a:cxn>
                <a:cxn ang="0">
                  <a:pos x="107" y="41"/>
                </a:cxn>
              </a:cxnLst>
              <a:rect l="0" t="0" r="r" b="b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37" name="Freeform 621"/>
            <p:cNvSpPr>
              <a:spLocks/>
            </p:cNvSpPr>
            <p:nvPr/>
          </p:nvSpPr>
          <p:spPr bwMode="auto">
            <a:xfrm>
              <a:off x="1188" y="3094"/>
              <a:ext cx="3" cy="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7" y="8"/>
                </a:cxn>
                <a:cxn ang="0">
                  <a:pos x="44" y="18"/>
                </a:cxn>
                <a:cxn ang="0">
                  <a:pos x="41" y="26"/>
                </a:cxn>
                <a:cxn ang="0">
                  <a:pos x="36" y="34"/>
                </a:cxn>
                <a:cxn ang="0">
                  <a:pos x="31" y="40"/>
                </a:cxn>
                <a:cxn ang="0">
                  <a:pos x="22" y="47"/>
                </a:cxn>
                <a:cxn ang="0">
                  <a:pos x="12" y="54"/>
                </a:cxn>
                <a:cxn ang="0">
                  <a:pos x="0" y="58"/>
                </a:cxn>
                <a:cxn ang="0">
                  <a:pos x="10" y="90"/>
                </a:cxn>
                <a:cxn ang="0">
                  <a:pos x="27" y="83"/>
                </a:cxn>
                <a:cxn ang="0">
                  <a:pos x="40" y="75"/>
                </a:cxn>
                <a:cxn ang="0">
                  <a:pos x="51" y="65"/>
                </a:cxn>
                <a:cxn ang="0">
                  <a:pos x="62" y="55"/>
                </a:cxn>
                <a:cxn ang="0">
                  <a:pos x="70" y="41"/>
                </a:cxn>
                <a:cxn ang="0">
                  <a:pos x="75" y="28"/>
                </a:cxn>
                <a:cxn ang="0">
                  <a:pos x="78" y="17"/>
                </a:cxn>
                <a:cxn ang="0">
                  <a:pos x="81" y="4"/>
                </a:cxn>
                <a:cxn ang="0">
                  <a:pos x="48" y="0"/>
                </a:cxn>
              </a:cxnLst>
              <a:rect l="0" t="0" r="r" b="b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38" name="Freeform 622"/>
            <p:cNvSpPr>
              <a:spLocks/>
            </p:cNvSpPr>
            <p:nvPr/>
          </p:nvSpPr>
          <p:spPr bwMode="auto">
            <a:xfrm>
              <a:off x="1187" y="3097"/>
              <a:ext cx="2" cy="1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2" y="12"/>
                </a:cxn>
                <a:cxn ang="0">
                  <a:pos x="28" y="6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5"/>
                </a:cxn>
                <a:cxn ang="0">
                  <a:pos x="33" y="19"/>
                </a:cxn>
              </a:cxnLst>
              <a:rect l="0" t="0" r="r" b="b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39" name="Freeform 623"/>
            <p:cNvSpPr>
              <a:spLocks/>
            </p:cNvSpPr>
            <p:nvPr/>
          </p:nvSpPr>
          <p:spPr bwMode="auto">
            <a:xfrm>
              <a:off x="1142" y="3240"/>
              <a:ext cx="1" cy="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5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40" name="Freeform 624"/>
            <p:cNvSpPr>
              <a:spLocks/>
            </p:cNvSpPr>
            <p:nvPr/>
          </p:nvSpPr>
          <p:spPr bwMode="auto">
            <a:xfrm>
              <a:off x="1133" y="3221"/>
              <a:ext cx="1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3" y="56"/>
                </a:cxn>
                <a:cxn ang="0">
                  <a:pos x="8" y="84"/>
                </a:cxn>
                <a:cxn ang="0">
                  <a:pos x="15" y="110"/>
                </a:cxn>
                <a:cxn ang="0">
                  <a:pos x="22" y="135"/>
                </a:cxn>
                <a:cxn ang="0">
                  <a:pos x="31" y="162"/>
                </a:cxn>
                <a:cxn ang="0">
                  <a:pos x="41" y="187"/>
                </a:cxn>
                <a:cxn ang="0">
                  <a:pos x="55" y="211"/>
                </a:cxn>
                <a:cxn ang="0">
                  <a:pos x="68" y="235"/>
                </a:cxn>
                <a:cxn ang="0">
                  <a:pos x="84" y="258"/>
                </a:cxn>
                <a:cxn ang="0">
                  <a:pos x="102" y="278"/>
                </a:cxn>
                <a:cxn ang="0">
                  <a:pos x="119" y="298"/>
                </a:cxn>
                <a:cxn ang="0">
                  <a:pos x="138" y="317"/>
                </a:cxn>
                <a:cxn ang="0">
                  <a:pos x="159" y="335"/>
                </a:cxn>
                <a:cxn ang="0">
                  <a:pos x="180" y="352"/>
                </a:cxn>
                <a:cxn ang="0">
                  <a:pos x="204" y="365"/>
                </a:cxn>
                <a:cxn ang="0">
                  <a:pos x="218" y="340"/>
                </a:cxn>
                <a:cxn ang="0">
                  <a:pos x="196" y="326"/>
                </a:cxn>
                <a:cxn ang="0">
                  <a:pos x="177" y="311"/>
                </a:cxn>
                <a:cxn ang="0">
                  <a:pos x="157" y="296"/>
                </a:cxn>
                <a:cxn ang="0">
                  <a:pos x="139" y="277"/>
                </a:cxn>
                <a:cxn ang="0">
                  <a:pos x="122" y="259"/>
                </a:cxn>
                <a:cxn ang="0">
                  <a:pos x="107" y="239"/>
                </a:cxn>
                <a:cxn ang="0">
                  <a:pos x="92" y="218"/>
                </a:cxn>
                <a:cxn ang="0">
                  <a:pos x="79" y="197"/>
                </a:cxn>
                <a:cxn ang="0">
                  <a:pos x="68" y="174"/>
                </a:cxn>
                <a:cxn ang="0">
                  <a:pos x="58" y="151"/>
                </a:cxn>
                <a:cxn ang="0">
                  <a:pos x="49" y="127"/>
                </a:cxn>
                <a:cxn ang="0">
                  <a:pos x="41" y="102"/>
                </a:cxn>
                <a:cxn ang="0">
                  <a:pos x="36" y="77"/>
                </a:cxn>
                <a:cxn ang="0">
                  <a:pos x="31" y="52"/>
                </a:cxn>
                <a:cxn ang="0">
                  <a:pos x="29" y="2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41" name="Freeform 625"/>
            <p:cNvSpPr>
              <a:spLocks/>
            </p:cNvSpPr>
            <p:nvPr/>
          </p:nvSpPr>
          <p:spPr bwMode="auto">
            <a:xfrm>
              <a:off x="1133" y="3216"/>
              <a:ext cx="2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0"/>
                </a:cxn>
                <a:cxn ang="0">
                  <a:pos x="5" y="23"/>
                </a:cxn>
                <a:cxn ang="0">
                  <a:pos x="4" y="33"/>
                </a:cxn>
                <a:cxn ang="0">
                  <a:pos x="2" y="45"/>
                </a:cxn>
                <a:cxn ang="0">
                  <a:pos x="1" y="58"/>
                </a:cxn>
                <a:cxn ang="0">
                  <a:pos x="1" y="69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28" y="92"/>
                </a:cxn>
                <a:cxn ang="0">
                  <a:pos x="28" y="82"/>
                </a:cxn>
                <a:cxn ang="0">
                  <a:pos x="29" y="71"/>
                </a:cxn>
                <a:cxn ang="0">
                  <a:pos x="29" y="60"/>
                </a:cxn>
                <a:cxn ang="0">
                  <a:pos x="30" y="49"/>
                </a:cxn>
                <a:cxn ang="0">
                  <a:pos x="32" y="38"/>
                </a:cxn>
                <a:cxn ang="0">
                  <a:pos x="33" y="27"/>
                </a:cxn>
                <a:cxn ang="0">
                  <a:pos x="35" y="17"/>
                </a:cxn>
                <a:cxn ang="0">
                  <a:pos x="37" y="6"/>
                </a:cxn>
                <a:cxn ang="0">
                  <a:pos x="9" y="0"/>
                </a:cxn>
              </a:cxnLst>
              <a:rect l="0" t="0" r="r" b="b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42" name="Freeform 626"/>
            <p:cNvSpPr>
              <a:spLocks/>
            </p:cNvSpPr>
            <p:nvPr/>
          </p:nvSpPr>
          <p:spPr bwMode="auto">
            <a:xfrm>
              <a:off x="1133" y="3220"/>
              <a:ext cx="1" cy="1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8" y="11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8" y="18"/>
                </a:cxn>
              </a:cxnLst>
              <a:rect l="0" t="0" r="r" b="b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43" name="Freeform 627"/>
            <p:cNvSpPr>
              <a:spLocks/>
            </p:cNvSpPr>
            <p:nvPr/>
          </p:nvSpPr>
          <p:spPr bwMode="auto">
            <a:xfrm>
              <a:off x="1141" y="3233"/>
              <a:ext cx="1" cy="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44" name="Freeform 628"/>
            <p:cNvSpPr>
              <a:spLocks/>
            </p:cNvSpPr>
            <p:nvPr/>
          </p:nvSpPr>
          <p:spPr bwMode="auto">
            <a:xfrm>
              <a:off x="1137" y="3224"/>
              <a:ext cx="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" y="27"/>
                </a:cxn>
                <a:cxn ang="0">
                  <a:pos x="4" y="40"/>
                </a:cxn>
                <a:cxn ang="0">
                  <a:pos x="7" y="53"/>
                </a:cxn>
                <a:cxn ang="0">
                  <a:pos x="11" y="68"/>
                </a:cxn>
                <a:cxn ang="0">
                  <a:pos x="15" y="80"/>
                </a:cxn>
                <a:cxn ang="0">
                  <a:pos x="21" y="92"/>
                </a:cxn>
                <a:cxn ang="0">
                  <a:pos x="28" y="104"/>
                </a:cxn>
                <a:cxn ang="0">
                  <a:pos x="34" y="116"/>
                </a:cxn>
                <a:cxn ang="0">
                  <a:pos x="42" y="126"/>
                </a:cxn>
                <a:cxn ang="0">
                  <a:pos x="50" y="138"/>
                </a:cxn>
                <a:cxn ang="0">
                  <a:pos x="59" y="147"/>
                </a:cxn>
                <a:cxn ang="0">
                  <a:pos x="68" y="157"/>
                </a:cxn>
                <a:cxn ang="0">
                  <a:pos x="80" y="165"/>
                </a:cxn>
                <a:cxn ang="0">
                  <a:pos x="90" y="173"/>
                </a:cxn>
                <a:cxn ang="0">
                  <a:pos x="101" y="181"/>
                </a:cxn>
                <a:cxn ang="0">
                  <a:pos x="115" y="156"/>
                </a:cxn>
                <a:cxn ang="0">
                  <a:pos x="106" y="149"/>
                </a:cxn>
                <a:cxn ang="0">
                  <a:pos x="96" y="142"/>
                </a:cxn>
                <a:cxn ang="0">
                  <a:pos x="87" y="136"/>
                </a:cxn>
                <a:cxn ang="0">
                  <a:pos x="80" y="126"/>
                </a:cxn>
                <a:cxn ang="0">
                  <a:pos x="70" y="119"/>
                </a:cxn>
                <a:cxn ang="0">
                  <a:pos x="64" y="109"/>
                </a:cxn>
                <a:cxn ang="0">
                  <a:pos x="58" y="101"/>
                </a:cxn>
                <a:cxn ang="0">
                  <a:pos x="52" y="89"/>
                </a:cxn>
                <a:cxn ang="0">
                  <a:pos x="46" y="80"/>
                </a:cxn>
                <a:cxn ang="0">
                  <a:pos x="42" y="69"/>
                </a:cxn>
                <a:cxn ang="0">
                  <a:pos x="38" y="58"/>
                </a:cxn>
                <a:cxn ang="0">
                  <a:pos x="34" y="47"/>
                </a:cxn>
                <a:cxn ang="0">
                  <a:pos x="33" y="35"/>
                </a:cxn>
                <a:cxn ang="0">
                  <a:pos x="31" y="23"/>
                </a:cxn>
                <a:cxn ang="0">
                  <a:pos x="29" y="1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45" name="Freeform 629"/>
            <p:cNvSpPr>
              <a:spLocks/>
            </p:cNvSpPr>
            <p:nvPr/>
          </p:nvSpPr>
          <p:spPr bwMode="auto">
            <a:xfrm>
              <a:off x="1137" y="3222"/>
              <a:ext cx="1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6"/>
                </a:cxn>
                <a:cxn ang="0">
                  <a:pos x="2" y="11"/>
                </a:cxn>
                <a:cxn ang="0">
                  <a:pos x="1" y="18"/>
                </a:cxn>
                <a:cxn ang="0">
                  <a:pos x="1" y="23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29" y="47"/>
                </a:cxn>
                <a:cxn ang="0">
                  <a:pos x="29" y="41"/>
                </a:cxn>
                <a:cxn ang="0">
                  <a:pos x="29" y="36"/>
                </a:cxn>
                <a:cxn ang="0">
                  <a:pos x="29" y="32"/>
                </a:cxn>
                <a:cxn ang="0">
                  <a:pos x="30" y="26"/>
                </a:cxn>
                <a:cxn ang="0">
                  <a:pos x="30" y="20"/>
                </a:cxn>
                <a:cxn ang="0">
                  <a:pos x="31" y="17"/>
                </a:cxn>
                <a:cxn ang="0">
                  <a:pos x="32" y="12"/>
                </a:cxn>
                <a:cxn ang="0">
                  <a:pos x="33" y="7"/>
                </a:cxn>
                <a:cxn ang="0">
                  <a:pos x="4" y="0"/>
                </a:cxn>
              </a:cxnLst>
              <a:rect l="0" t="0" r="r" b="b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46" name="Freeform 630"/>
            <p:cNvSpPr>
              <a:spLocks/>
            </p:cNvSpPr>
            <p:nvPr/>
          </p:nvSpPr>
          <p:spPr bwMode="auto">
            <a:xfrm>
              <a:off x="1137" y="3224"/>
              <a:ext cx="1" cy="1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29" y="11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9" y="18"/>
                </a:cxn>
              </a:cxnLst>
              <a:rect l="0" t="0" r="r" b="b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47" name="Freeform 631"/>
            <p:cNvSpPr>
              <a:spLocks/>
            </p:cNvSpPr>
            <p:nvPr/>
          </p:nvSpPr>
          <p:spPr bwMode="auto">
            <a:xfrm>
              <a:off x="1307" y="3123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5"/>
                </a:cxn>
                <a:cxn ang="0">
                  <a:pos x="0" y="13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48" name="Freeform 632"/>
            <p:cNvSpPr>
              <a:spLocks/>
            </p:cNvSpPr>
            <p:nvPr/>
          </p:nvSpPr>
          <p:spPr bwMode="auto">
            <a:xfrm>
              <a:off x="1307" y="3123"/>
              <a:ext cx="7" cy="15"/>
            </a:xfrm>
            <a:custGeom>
              <a:avLst/>
              <a:gdLst/>
              <a:ahLst/>
              <a:cxnLst>
                <a:cxn ang="0">
                  <a:pos x="164" y="274"/>
                </a:cxn>
                <a:cxn ang="0">
                  <a:pos x="164" y="274"/>
                </a:cxn>
                <a:cxn ang="0">
                  <a:pos x="162" y="253"/>
                </a:cxn>
                <a:cxn ang="0">
                  <a:pos x="160" y="233"/>
                </a:cxn>
                <a:cxn ang="0">
                  <a:pos x="157" y="211"/>
                </a:cxn>
                <a:cxn ang="0">
                  <a:pos x="153" y="190"/>
                </a:cxn>
                <a:cxn ang="0">
                  <a:pos x="147" y="170"/>
                </a:cxn>
                <a:cxn ang="0">
                  <a:pos x="139" y="152"/>
                </a:cxn>
                <a:cxn ang="0">
                  <a:pos x="130" y="135"/>
                </a:cxn>
                <a:cxn ang="0">
                  <a:pos x="122" y="116"/>
                </a:cxn>
                <a:cxn ang="0">
                  <a:pos x="112" y="98"/>
                </a:cxn>
                <a:cxn ang="0">
                  <a:pos x="100" y="82"/>
                </a:cxn>
                <a:cxn ang="0">
                  <a:pos x="87" y="65"/>
                </a:cxn>
                <a:cxn ang="0">
                  <a:pos x="73" y="50"/>
                </a:cxn>
                <a:cxn ang="0">
                  <a:pos x="59" y="35"/>
                </a:cxn>
                <a:cxn ang="0">
                  <a:pos x="43" y="23"/>
                </a:cxn>
                <a:cxn ang="0">
                  <a:pos x="27" y="10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5" y="29"/>
                </a:cxn>
                <a:cxn ang="0">
                  <a:pos x="30" y="40"/>
                </a:cxn>
                <a:cxn ang="0">
                  <a:pos x="45" y="52"/>
                </a:cxn>
                <a:cxn ang="0">
                  <a:pos x="59" y="65"/>
                </a:cxn>
                <a:cxn ang="0">
                  <a:pos x="71" y="80"/>
                </a:cxn>
                <a:cxn ang="0">
                  <a:pos x="83" y="94"/>
                </a:cxn>
                <a:cxn ang="0">
                  <a:pos x="94" y="110"/>
                </a:cxn>
                <a:cxn ang="0">
                  <a:pos x="104" y="126"/>
                </a:cxn>
                <a:cxn ang="0">
                  <a:pos x="112" y="143"/>
                </a:cxn>
                <a:cxn ang="0">
                  <a:pos x="119" y="161"/>
                </a:cxn>
                <a:cxn ang="0">
                  <a:pos x="126" y="179"/>
                </a:cxn>
                <a:cxn ang="0">
                  <a:pos x="132" y="197"/>
                </a:cxn>
                <a:cxn ang="0">
                  <a:pos x="136" y="216"/>
                </a:cxn>
                <a:cxn ang="0">
                  <a:pos x="139" y="235"/>
                </a:cxn>
                <a:cxn ang="0">
                  <a:pos x="141" y="255"/>
                </a:cxn>
                <a:cxn ang="0">
                  <a:pos x="141" y="274"/>
                </a:cxn>
                <a:cxn ang="0">
                  <a:pos x="141" y="274"/>
                </a:cxn>
                <a:cxn ang="0">
                  <a:pos x="164" y="274"/>
                </a:cxn>
              </a:cxnLst>
              <a:rect l="0" t="0" r="r" b="b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49" name="Freeform 633"/>
            <p:cNvSpPr>
              <a:spLocks/>
            </p:cNvSpPr>
            <p:nvPr/>
          </p:nvSpPr>
          <p:spPr bwMode="auto">
            <a:xfrm>
              <a:off x="1313" y="3138"/>
              <a:ext cx="1" cy="4"/>
            </a:xfrm>
            <a:custGeom>
              <a:avLst/>
              <a:gdLst/>
              <a:ahLst/>
              <a:cxnLst>
                <a:cxn ang="0">
                  <a:pos x="21" y="68"/>
                </a:cxn>
                <a:cxn ang="0">
                  <a:pos x="22" y="60"/>
                </a:cxn>
                <a:cxn ang="0">
                  <a:pos x="24" y="52"/>
                </a:cxn>
                <a:cxn ang="0">
                  <a:pos x="25" y="43"/>
                </a:cxn>
                <a:cxn ang="0">
                  <a:pos x="26" y="34"/>
                </a:cxn>
                <a:cxn ang="0">
                  <a:pos x="28" y="25"/>
                </a:cxn>
                <a:cxn ang="0">
                  <a:pos x="28" y="17"/>
                </a:cxn>
                <a:cxn ang="0">
                  <a:pos x="29" y="8"/>
                </a:cxn>
                <a:cxn ang="0">
                  <a:pos x="29" y="0"/>
                </a:cxn>
                <a:cxn ang="0">
                  <a:pos x="6" y="0"/>
                </a:cxn>
                <a:cxn ang="0">
                  <a:pos x="6" y="8"/>
                </a:cxn>
                <a:cxn ang="0">
                  <a:pos x="5" y="17"/>
                </a:cxn>
                <a:cxn ang="0">
                  <a:pos x="5" y="25"/>
                </a:cxn>
                <a:cxn ang="0">
                  <a:pos x="5" y="32"/>
                </a:cxn>
                <a:cxn ang="0">
                  <a:pos x="4" y="41"/>
                </a:cxn>
                <a:cxn ang="0">
                  <a:pos x="3" y="48"/>
                </a:cxn>
                <a:cxn ang="0">
                  <a:pos x="1" y="56"/>
                </a:cxn>
                <a:cxn ang="0">
                  <a:pos x="0" y="64"/>
                </a:cxn>
                <a:cxn ang="0">
                  <a:pos x="21" y="68"/>
                </a:cxn>
              </a:cxnLst>
              <a:rect l="0" t="0" r="r" b="b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50" name="Freeform 634"/>
            <p:cNvSpPr>
              <a:spLocks/>
            </p:cNvSpPr>
            <p:nvPr/>
          </p:nvSpPr>
          <p:spPr bwMode="auto">
            <a:xfrm>
              <a:off x="1313" y="313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10" y="12"/>
                </a:cxn>
                <a:cxn ang="0">
                  <a:pos x="17" y="11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51" name="Freeform 635"/>
            <p:cNvSpPr>
              <a:spLocks/>
            </p:cNvSpPr>
            <p:nvPr/>
          </p:nvSpPr>
          <p:spPr bwMode="auto">
            <a:xfrm>
              <a:off x="1307" y="3128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6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52" name="Freeform 636"/>
            <p:cNvSpPr>
              <a:spLocks/>
            </p:cNvSpPr>
            <p:nvPr/>
          </p:nvSpPr>
          <p:spPr bwMode="auto">
            <a:xfrm>
              <a:off x="1308" y="3128"/>
              <a:ext cx="4" cy="8"/>
            </a:xfrm>
            <a:custGeom>
              <a:avLst/>
              <a:gdLst/>
              <a:ahLst/>
              <a:cxnLst>
                <a:cxn ang="0">
                  <a:pos x="86" y="136"/>
                </a:cxn>
                <a:cxn ang="0">
                  <a:pos x="86" y="136"/>
                </a:cxn>
                <a:cxn ang="0">
                  <a:pos x="85" y="116"/>
                </a:cxn>
                <a:cxn ang="0">
                  <a:pos x="81" y="95"/>
                </a:cxn>
                <a:cxn ang="0">
                  <a:pos x="76" y="76"/>
                </a:cxn>
                <a:cxn ang="0">
                  <a:pos x="66" y="58"/>
                </a:cxn>
                <a:cxn ang="0">
                  <a:pos x="55" y="41"/>
                </a:cxn>
                <a:cxn ang="0">
                  <a:pos x="42" y="26"/>
                </a:cxn>
                <a:cxn ang="0">
                  <a:pos x="27" y="12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4" y="29"/>
                </a:cxn>
                <a:cxn ang="0">
                  <a:pos x="28" y="40"/>
                </a:cxn>
                <a:cxn ang="0">
                  <a:pos x="39" y="54"/>
                </a:cxn>
                <a:cxn ang="0">
                  <a:pos x="48" y="69"/>
                </a:cxn>
                <a:cxn ang="0">
                  <a:pos x="55" y="85"/>
                </a:cxn>
                <a:cxn ang="0">
                  <a:pos x="60" y="102"/>
                </a:cxn>
                <a:cxn ang="0">
                  <a:pos x="64" y="118"/>
                </a:cxn>
                <a:cxn ang="0">
                  <a:pos x="65" y="136"/>
                </a:cxn>
                <a:cxn ang="0">
                  <a:pos x="65" y="136"/>
                </a:cxn>
                <a:cxn ang="0">
                  <a:pos x="86" y="136"/>
                </a:cxn>
              </a:cxnLst>
              <a:rect l="0" t="0" r="r" b="b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53" name="Freeform 637"/>
            <p:cNvSpPr>
              <a:spLocks/>
            </p:cNvSpPr>
            <p:nvPr/>
          </p:nvSpPr>
          <p:spPr bwMode="auto">
            <a:xfrm>
              <a:off x="1311" y="3136"/>
              <a:ext cx="1" cy="2"/>
            </a:xfrm>
            <a:custGeom>
              <a:avLst/>
              <a:gdLst/>
              <a:ahLst/>
              <a:cxnLst>
                <a:cxn ang="0">
                  <a:pos x="21" y="35"/>
                </a:cxn>
                <a:cxn ang="0">
                  <a:pos x="22" y="30"/>
                </a:cxn>
                <a:cxn ang="0">
                  <a:pos x="22" y="26"/>
                </a:cxn>
                <a:cxn ang="0">
                  <a:pos x="23" y="21"/>
                </a:cxn>
                <a:cxn ang="0">
                  <a:pos x="23" y="18"/>
                </a:cxn>
                <a:cxn ang="0">
                  <a:pos x="24" y="15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24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2" y="14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8"/>
                </a:cxn>
                <a:cxn ang="0">
                  <a:pos x="0" y="31"/>
                </a:cxn>
                <a:cxn ang="0">
                  <a:pos x="21" y="35"/>
                </a:cxn>
              </a:cxnLst>
              <a:rect l="0" t="0" r="r" b="b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54" name="Freeform 638"/>
            <p:cNvSpPr>
              <a:spLocks/>
            </p:cNvSpPr>
            <p:nvPr/>
          </p:nvSpPr>
          <p:spPr bwMode="auto">
            <a:xfrm>
              <a:off x="1311" y="313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9"/>
                </a:cxn>
                <a:cxn ang="0">
                  <a:pos x="10" y="13"/>
                </a:cxn>
                <a:cxn ang="0">
                  <a:pos x="17" y="12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55" name="Freeform 639"/>
            <p:cNvSpPr>
              <a:spLocks/>
            </p:cNvSpPr>
            <p:nvPr/>
          </p:nvSpPr>
          <p:spPr bwMode="auto">
            <a:xfrm>
              <a:off x="1132" y="3300"/>
              <a:ext cx="53" cy="13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0" y="73"/>
                </a:cxn>
                <a:cxn ang="0">
                  <a:pos x="959" y="2481"/>
                </a:cxn>
                <a:cxn ang="0">
                  <a:pos x="1169" y="2389"/>
                </a:cxn>
                <a:cxn ang="0">
                  <a:pos x="166" y="0"/>
                </a:cxn>
              </a:cxnLst>
              <a:rect l="0" t="0" r="r" b="b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56" name="Freeform 640"/>
            <p:cNvSpPr>
              <a:spLocks/>
            </p:cNvSpPr>
            <p:nvPr/>
          </p:nvSpPr>
          <p:spPr bwMode="auto">
            <a:xfrm>
              <a:off x="1132" y="3300"/>
              <a:ext cx="52" cy="137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104" y="14"/>
                </a:cxn>
                <a:cxn ang="0">
                  <a:pos x="81" y="24"/>
                </a:cxn>
                <a:cxn ang="0">
                  <a:pos x="36" y="44"/>
                </a:cxn>
                <a:cxn ang="0">
                  <a:pos x="29" y="132"/>
                </a:cxn>
                <a:cxn ang="0">
                  <a:pos x="81" y="260"/>
                </a:cxn>
                <a:cxn ang="0">
                  <a:pos x="125" y="370"/>
                </a:cxn>
                <a:cxn ang="0">
                  <a:pos x="163" y="467"/>
                </a:cxn>
                <a:cxn ang="0">
                  <a:pos x="198" y="554"/>
                </a:cxn>
                <a:cxn ang="0">
                  <a:pos x="232" y="637"/>
                </a:cxn>
                <a:cxn ang="0">
                  <a:pos x="265" y="723"/>
                </a:cxn>
                <a:cxn ang="0">
                  <a:pos x="302" y="812"/>
                </a:cxn>
                <a:cxn ang="0">
                  <a:pos x="342" y="913"/>
                </a:cxn>
                <a:cxn ang="0">
                  <a:pos x="388" y="1029"/>
                </a:cxn>
                <a:cxn ang="0">
                  <a:pos x="442" y="1164"/>
                </a:cxn>
                <a:cxn ang="0">
                  <a:pos x="505" y="1323"/>
                </a:cxn>
                <a:cxn ang="0">
                  <a:pos x="581" y="1511"/>
                </a:cxn>
                <a:cxn ang="0">
                  <a:pos x="669" y="1733"/>
                </a:cxn>
                <a:cxn ang="0">
                  <a:pos x="773" y="1993"/>
                </a:cxn>
                <a:cxn ang="0">
                  <a:pos x="895" y="2297"/>
                </a:cxn>
                <a:cxn ang="0">
                  <a:pos x="972" y="2462"/>
                </a:cxn>
                <a:cxn ang="0">
                  <a:pos x="989" y="2455"/>
                </a:cxn>
                <a:cxn ang="0">
                  <a:pos x="1003" y="2449"/>
                </a:cxn>
                <a:cxn ang="0">
                  <a:pos x="1015" y="2442"/>
                </a:cxn>
                <a:cxn ang="0">
                  <a:pos x="1030" y="2436"/>
                </a:cxn>
                <a:cxn ang="0">
                  <a:pos x="1050" y="2428"/>
                </a:cxn>
                <a:cxn ang="0">
                  <a:pos x="1077" y="2416"/>
                </a:cxn>
                <a:cxn ang="0">
                  <a:pos x="1116" y="2399"/>
                </a:cxn>
                <a:cxn ang="0">
                  <a:pos x="1110" y="2318"/>
                </a:cxn>
                <a:cxn ang="0">
                  <a:pos x="1056" y="2190"/>
                </a:cxn>
                <a:cxn ang="0">
                  <a:pos x="1011" y="2082"/>
                </a:cxn>
                <a:cxn ang="0">
                  <a:pos x="970" y="1985"/>
                </a:cxn>
                <a:cxn ang="0">
                  <a:pos x="935" y="1897"/>
                </a:cxn>
                <a:cxn ang="0">
                  <a:pos x="899" y="1814"/>
                </a:cxn>
                <a:cxn ang="0">
                  <a:pos x="864" y="1730"/>
                </a:cxn>
                <a:cxn ang="0">
                  <a:pos x="826" y="1640"/>
                </a:cxn>
                <a:cxn ang="0">
                  <a:pos x="785" y="1541"/>
                </a:cxn>
                <a:cxn ang="0">
                  <a:pos x="738" y="1426"/>
                </a:cxn>
                <a:cxn ang="0">
                  <a:pos x="682" y="1292"/>
                </a:cxn>
                <a:cxn ang="0">
                  <a:pos x="615" y="1134"/>
                </a:cxn>
                <a:cxn ang="0">
                  <a:pos x="537" y="947"/>
                </a:cxn>
                <a:cxn ang="0">
                  <a:pos x="445" y="727"/>
                </a:cxn>
                <a:cxn ang="0">
                  <a:pos x="337" y="469"/>
                </a:cxn>
                <a:cxn ang="0">
                  <a:pos x="210" y="167"/>
                </a:cxn>
              </a:cxnLst>
              <a:rect l="0" t="0" r="r" b="b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57" name="Freeform 641"/>
            <p:cNvSpPr>
              <a:spLocks/>
            </p:cNvSpPr>
            <p:nvPr/>
          </p:nvSpPr>
          <p:spPr bwMode="auto">
            <a:xfrm>
              <a:off x="1133" y="3301"/>
              <a:ext cx="50" cy="136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4" y="12"/>
                </a:cxn>
                <a:cxn ang="0">
                  <a:pos x="65" y="19"/>
                </a:cxn>
                <a:cxn ang="0">
                  <a:pos x="29" y="36"/>
                </a:cxn>
                <a:cxn ang="0">
                  <a:pos x="29" y="120"/>
                </a:cxn>
                <a:cxn ang="0">
                  <a:pos x="81" y="248"/>
                </a:cxn>
                <a:cxn ang="0">
                  <a:pos x="125" y="358"/>
                </a:cxn>
                <a:cxn ang="0">
                  <a:pos x="164" y="455"/>
                </a:cxn>
                <a:cxn ang="0">
                  <a:pos x="199" y="542"/>
                </a:cxn>
                <a:cxn ang="0">
                  <a:pos x="233" y="625"/>
                </a:cxn>
                <a:cxn ang="0">
                  <a:pos x="267" y="711"/>
                </a:cxn>
                <a:cxn ang="0">
                  <a:pos x="302" y="800"/>
                </a:cxn>
                <a:cxn ang="0">
                  <a:pos x="343" y="900"/>
                </a:cxn>
                <a:cxn ang="0">
                  <a:pos x="389" y="1016"/>
                </a:cxn>
                <a:cxn ang="0">
                  <a:pos x="443" y="1151"/>
                </a:cxn>
                <a:cxn ang="0">
                  <a:pos x="507" y="1311"/>
                </a:cxn>
                <a:cxn ang="0">
                  <a:pos x="583" y="1499"/>
                </a:cxn>
                <a:cxn ang="0">
                  <a:pos x="672" y="1721"/>
                </a:cxn>
                <a:cxn ang="0">
                  <a:pos x="777" y="1981"/>
                </a:cxn>
                <a:cxn ang="0">
                  <a:pos x="898" y="2285"/>
                </a:cxn>
                <a:cxn ang="0">
                  <a:pos x="982" y="2447"/>
                </a:cxn>
                <a:cxn ang="0">
                  <a:pos x="1003" y="2436"/>
                </a:cxn>
                <a:cxn ang="0">
                  <a:pos x="1029" y="2426"/>
                </a:cxn>
                <a:cxn ang="0">
                  <a:pos x="1073" y="2407"/>
                </a:cxn>
                <a:cxn ang="0">
                  <a:pos x="1080" y="2320"/>
                </a:cxn>
                <a:cxn ang="0">
                  <a:pos x="1027" y="2193"/>
                </a:cxn>
                <a:cxn ang="0">
                  <a:pos x="981" y="2083"/>
                </a:cxn>
                <a:cxn ang="0">
                  <a:pos x="941" y="1987"/>
                </a:cxn>
                <a:cxn ang="0">
                  <a:pos x="905" y="1900"/>
                </a:cxn>
                <a:cxn ang="0">
                  <a:pos x="869" y="1817"/>
                </a:cxn>
                <a:cxn ang="0">
                  <a:pos x="835" y="1732"/>
                </a:cxn>
                <a:cxn ang="0">
                  <a:pos x="797" y="1643"/>
                </a:cxn>
                <a:cxn ang="0">
                  <a:pos x="756" y="1542"/>
                </a:cxn>
                <a:cxn ang="0">
                  <a:pos x="708" y="1428"/>
                </a:cxn>
                <a:cxn ang="0">
                  <a:pos x="652" y="1294"/>
                </a:cxn>
                <a:cxn ang="0">
                  <a:pos x="586" y="1136"/>
                </a:cxn>
                <a:cxn ang="0">
                  <a:pos x="508" y="948"/>
                </a:cxn>
                <a:cxn ang="0">
                  <a:pos x="417" y="728"/>
                </a:cxn>
                <a:cxn ang="0">
                  <a:pos x="308" y="469"/>
                </a:cxn>
                <a:cxn ang="0">
                  <a:pos x="183" y="168"/>
                </a:cxn>
              </a:cxnLst>
              <a:rect l="0" t="0" r="r" b="b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58" name="Freeform 642"/>
            <p:cNvSpPr>
              <a:spLocks/>
            </p:cNvSpPr>
            <p:nvPr/>
          </p:nvSpPr>
          <p:spPr bwMode="auto">
            <a:xfrm>
              <a:off x="1133" y="3301"/>
              <a:ext cx="49" cy="136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65" y="8"/>
                </a:cxn>
                <a:cxn ang="0">
                  <a:pos x="49" y="14"/>
                </a:cxn>
                <a:cxn ang="0">
                  <a:pos x="22" y="27"/>
                </a:cxn>
                <a:cxn ang="0">
                  <a:pos x="30" y="108"/>
                </a:cxn>
                <a:cxn ang="0">
                  <a:pos x="81" y="236"/>
                </a:cxn>
                <a:cxn ang="0">
                  <a:pos x="126" y="345"/>
                </a:cxn>
                <a:cxn ang="0">
                  <a:pos x="165" y="442"/>
                </a:cxn>
                <a:cxn ang="0">
                  <a:pos x="199" y="530"/>
                </a:cxn>
                <a:cxn ang="0">
                  <a:pos x="234" y="613"/>
                </a:cxn>
                <a:cxn ang="0">
                  <a:pos x="268" y="698"/>
                </a:cxn>
                <a:cxn ang="0">
                  <a:pos x="304" y="788"/>
                </a:cxn>
                <a:cxn ang="0">
                  <a:pos x="345" y="888"/>
                </a:cxn>
                <a:cxn ang="0">
                  <a:pos x="391" y="1003"/>
                </a:cxn>
                <a:cxn ang="0">
                  <a:pos x="445" y="1138"/>
                </a:cxn>
                <a:cxn ang="0">
                  <a:pos x="509" y="1297"/>
                </a:cxn>
                <a:cxn ang="0">
                  <a:pos x="585" y="1486"/>
                </a:cxn>
                <a:cxn ang="0">
                  <a:pos x="675" y="1707"/>
                </a:cxn>
                <a:cxn ang="0">
                  <a:pos x="780" y="1968"/>
                </a:cxn>
                <a:cxn ang="0">
                  <a:pos x="901" y="2270"/>
                </a:cxn>
                <a:cxn ang="0">
                  <a:pos x="982" y="2435"/>
                </a:cxn>
                <a:cxn ang="0">
                  <a:pos x="998" y="2426"/>
                </a:cxn>
                <a:cxn ang="0">
                  <a:pos x="1016" y="2419"/>
                </a:cxn>
                <a:cxn ang="0">
                  <a:pos x="1050" y="2404"/>
                </a:cxn>
                <a:cxn ang="0">
                  <a:pos x="1048" y="2322"/>
                </a:cxn>
                <a:cxn ang="0">
                  <a:pos x="995" y="2195"/>
                </a:cxn>
                <a:cxn ang="0">
                  <a:pos x="950" y="2085"/>
                </a:cxn>
                <a:cxn ang="0">
                  <a:pos x="910" y="1989"/>
                </a:cxn>
                <a:cxn ang="0">
                  <a:pos x="875" y="1901"/>
                </a:cxn>
                <a:cxn ang="0">
                  <a:pos x="840" y="1817"/>
                </a:cxn>
                <a:cxn ang="0">
                  <a:pos x="805" y="1733"/>
                </a:cxn>
                <a:cxn ang="0">
                  <a:pos x="768" y="1643"/>
                </a:cxn>
                <a:cxn ang="0">
                  <a:pos x="727" y="1543"/>
                </a:cxn>
                <a:cxn ang="0">
                  <a:pos x="679" y="1428"/>
                </a:cxn>
                <a:cxn ang="0">
                  <a:pos x="624" y="1294"/>
                </a:cxn>
                <a:cxn ang="0">
                  <a:pos x="557" y="1135"/>
                </a:cxn>
                <a:cxn ang="0">
                  <a:pos x="480" y="948"/>
                </a:cxn>
                <a:cxn ang="0">
                  <a:pos x="388" y="728"/>
                </a:cxn>
                <a:cxn ang="0">
                  <a:pos x="281" y="469"/>
                </a:cxn>
                <a:cxn ang="0">
                  <a:pos x="155" y="168"/>
                </a:cxn>
              </a:cxnLst>
              <a:rect l="0" t="0" r="r" b="b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59" name="Freeform 643"/>
            <p:cNvSpPr>
              <a:spLocks/>
            </p:cNvSpPr>
            <p:nvPr/>
          </p:nvSpPr>
          <p:spPr bwMode="auto">
            <a:xfrm>
              <a:off x="1133" y="3302"/>
              <a:ext cx="48" cy="135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43" y="5"/>
                </a:cxn>
                <a:cxn ang="0">
                  <a:pos x="33" y="10"/>
                </a:cxn>
                <a:cxn ang="0">
                  <a:pos x="15" y="18"/>
                </a:cxn>
                <a:cxn ang="0">
                  <a:pos x="29" y="97"/>
                </a:cxn>
                <a:cxn ang="0">
                  <a:pos x="80" y="225"/>
                </a:cxn>
                <a:cxn ang="0">
                  <a:pos x="125" y="334"/>
                </a:cxn>
                <a:cxn ang="0">
                  <a:pos x="164" y="430"/>
                </a:cxn>
                <a:cxn ang="0">
                  <a:pos x="199" y="518"/>
                </a:cxn>
                <a:cxn ang="0">
                  <a:pos x="233" y="601"/>
                </a:cxn>
                <a:cxn ang="0">
                  <a:pos x="268" y="686"/>
                </a:cxn>
                <a:cxn ang="0">
                  <a:pos x="305" y="776"/>
                </a:cxn>
                <a:cxn ang="0">
                  <a:pos x="344" y="876"/>
                </a:cxn>
                <a:cxn ang="0">
                  <a:pos x="391" y="991"/>
                </a:cxn>
                <a:cxn ang="0">
                  <a:pos x="445" y="1126"/>
                </a:cxn>
                <a:cxn ang="0">
                  <a:pos x="511" y="1285"/>
                </a:cxn>
                <a:cxn ang="0">
                  <a:pos x="586" y="1474"/>
                </a:cxn>
                <a:cxn ang="0">
                  <a:pos x="676" y="1695"/>
                </a:cxn>
                <a:cxn ang="0">
                  <a:pos x="781" y="1956"/>
                </a:cxn>
                <a:cxn ang="0">
                  <a:pos x="903" y="2258"/>
                </a:cxn>
                <a:cxn ang="0">
                  <a:pos x="980" y="2424"/>
                </a:cxn>
                <a:cxn ang="0">
                  <a:pos x="991" y="2419"/>
                </a:cxn>
                <a:cxn ang="0">
                  <a:pos x="1004" y="2412"/>
                </a:cxn>
                <a:cxn ang="0">
                  <a:pos x="1028" y="2403"/>
                </a:cxn>
                <a:cxn ang="0">
                  <a:pos x="1017" y="2324"/>
                </a:cxn>
                <a:cxn ang="0">
                  <a:pos x="964" y="2196"/>
                </a:cxn>
                <a:cxn ang="0">
                  <a:pos x="920" y="2086"/>
                </a:cxn>
                <a:cxn ang="0">
                  <a:pos x="880" y="1990"/>
                </a:cxn>
                <a:cxn ang="0">
                  <a:pos x="843" y="1903"/>
                </a:cxn>
                <a:cxn ang="0">
                  <a:pos x="809" y="1819"/>
                </a:cxn>
                <a:cxn ang="0">
                  <a:pos x="774" y="1734"/>
                </a:cxn>
                <a:cxn ang="0">
                  <a:pos x="737" y="1645"/>
                </a:cxn>
                <a:cxn ang="0">
                  <a:pos x="696" y="1545"/>
                </a:cxn>
                <a:cxn ang="0">
                  <a:pos x="648" y="1430"/>
                </a:cxn>
                <a:cxn ang="0">
                  <a:pos x="593" y="1296"/>
                </a:cxn>
                <a:cxn ang="0">
                  <a:pos x="528" y="1138"/>
                </a:cxn>
                <a:cxn ang="0">
                  <a:pos x="450" y="950"/>
                </a:cxn>
                <a:cxn ang="0">
                  <a:pos x="359" y="730"/>
                </a:cxn>
                <a:cxn ang="0">
                  <a:pos x="251" y="470"/>
                </a:cxn>
                <a:cxn ang="0">
                  <a:pos x="127" y="169"/>
                </a:cxn>
              </a:cxnLst>
              <a:rect l="0" t="0" r="r" b="b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60" name="Freeform 644"/>
            <p:cNvSpPr>
              <a:spLocks/>
            </p:cNvSpPr>
            <p:nvPr/>
          </p:nvSpPr>
          <p:spPr bwMode="auto">
            <a:xfrm>
              <a:off x="1133" y="3302"/>
              <a:ext cx="46" cy="13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3"/>
                </a:cxn>
                <a:cxn ang="0">
                  <a:pos x="977" y="2414"/>
                </a:cxn>
                <a:cxn ang="0">
                  <a:pos x="1017" y="2396"/>
                </a:cxn>
                <a:cxn ang="0">
                  <a:pos x="32" y="0"/>
                </a:cxn>
              </a:cxnLst>
              <a:rect l="0" t="0" r="r" b="b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61" name="Freeform 645"/>
            <p:cNvSpPr>
              <a:spLocks/>
            </p:cNvSpPr>
            <p:nvPr/>
          </p:nvSpPr>
          <p:spPr bwMode="auto">
            <a:xfrm>
              <a:off x="1132" y="3298"/>
              <a:ext cx="8" cy="6"/>
            </a:xfrm>
            <a:custGeom>
              <a:avLst/>
              <a:gdLst/>
              <a:ahLst/>
              <a:cxnLst>
                <a:cxn ang="0">
                  <a:pos x="173" y="20"/>
                </a:cxn>
                <a:cxn ang="0">
                  <a:pos x="7" y="95"/>
                </a:cxn>
                <a:cxn ang="0">
                  <a:pos x="0" y="75"/>
                </a:cxn>
                <a:cxn ang="0">
                  <a:pos x="166" y="0"/>
                </a:cxn>
                <a:cxn ang="0">
                  <a:pos x="173" y="20"/>
                </a:cxn>
              </a:cxnLst>
              <a:rect l="0" t="0" r="r" b="b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62" name="Freeform 646"/>
            <p:cNvSpPr>
              <a:spLocks/>
            </p:cNvSpPr>
            <p:nvPr/>
          </p:nvSpPr>
          <p:spPr bwMode="auto">
            <a:xfrm>
              <a:off x="1130" y="3293"/>
              <a:ext cx="9" cy="10"/>
            </a:xfrm>
            <a:custGeom>
              <a:avLst/>
              <a:gdLst/>
              <a:ahLst/>
              <a:cxnLst>
                <a:cxn ang="0">
                  <a:pos x="200" y="106"/>
                </a:cxn>
                <a:cxn ang="0">
                  <a:pos x="33" y="179"/>
                </a:cxn>
                <a:cxn ang="0">
                  <a:pos x="0" y="100"/>
                </a:cxn>
                <a:cxn ang="0">
                  <a:pos x="58" y="0"/>
                </a:cxn>
                <a:cxn ang="0">
                  <a:pos x="168" y="26"/>
                </a:cxn>
                <a:cxn ang="0">
                  <a:pos x="200" y="106"/>
                </a:cxn>
              </a:cxnLst>
              <a:rect l="0" t="0" r="r" b="b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63" name="Freeform 647"/>
            <p:cNvSpPr>
              <a:spLocks/>
            </p:cNvSpPr>
            <p:nvPr/>
          </p:nvSpPr>
          <p:spPr bwMode="auto">
            <a:xfrm>
              <a:off x="1130" y="3293"/>
              <a:ext cx="8" cy="10"/>
            </a:xfrm>
            <a:custGeom>
              <a:avLst/>
              <a:gdLst/>
              <a:ahLst/>
              <a:cxnLst>
                <a:cxn ang="0">
                  <a:pos x="173" y="116"/>
                </a:cxn>
                <a:cxn ang="0">
                  <a:pos x="159" y="122"/>
                </a:cxn>
                <a:cxn ang="0">
                  <a:pos x="147" y="126"/>
                </a:cxn>
                <a:cxn ang="0">
                  <a:pos x="137" y="131"/>
                </a:cxn>
                <a:cxn ang="0">
                  <a:pos x="127" y="135"/>
                </a:cxn>
                <a:cxn ang="0">
                  <a:pos x="114" y="141"/>
                </a:cxn>
                <a:cxn ang="0">
                  <a:pos x="94" y="150"/>
                </a:cxn>
                <a:cxn ang="0">
                  <a:pos x="69" y="161"/>
                </a:cxn>
                <a:cxn ang="0">
                  <a:pos x="33" y="177"/>
                </a:cxn>
                <a:cxn ang="0">
                  <a:pos x="30" y="168"/>
                </a:cxn>
                <a:cxn ang="0">
                  <a:pos x="27" y="161"/>
                </a:cxn>
                <a:cxn ang="0">
                  <a:pos x="25" y="156"/>
                </a:cxn>
                <a:cxn ang="0">
                  <a:pos x="23" y="150"/>
                </a:cxn>
                <a:cxn ang="0">
                  <a:pos x="20" y="141"/>
                </a:cxn>
                <a:cxn ang="0">
                  <a:pos x="16" y="131"/>
                </a:cxn>
                <a:cxn ang="0">
                  <a:pos x="9" y="117"/>
                </a:cxn>
                <a:cxn ang="0">
                  <a:pos x="0" y="97"/>
                </a:cxn>
                <a:cxn ang="0">
                  <a:pos x="7" y="86"/>
                </a:cxn>
                <a:cxn ang="0">
                  <a:pos x="11" y="78"/>
                </a:cxn>
                <a:cxn ang="0">
                  <a:pos x="15" y="70"/>
                </a:cxn>
                <a:cxn ang="0">
                  <a:pos x="19" y="63"/>
                </a:cxn>
                <a:cxn ang="0">
                  <a:pos x="24" y="54"/>
                </a:cxn>
                <a:cxn ang="0">
                  <a:pos x="31" y="41"/>
                </a:cxn>
                <a:cxn ang="0">
                  <a:pos x="40" y="24"/>
                </a:cxn>
                <a:cxn ang="0">
                  <a:pos x="52" y="0"/>
                </a:cxn>
                <a:cxn ang="0">
                  <a:pos x="63" y="3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83" y="11"/>
                </a:cxn>
                <a:cxn ang="0">
                  <a:pos x="91" y="15"/>
                </a:cxn>
                <a:cxn ang="0">
                  <a:pos x="102" y="20"/>
                </a:cxn>
                <a:cxn ang="0">
                  <a:pos x="119" y="27"/>
                </a:cxn>
                <a:cxn ang="0">
                  <a:pos x="140" y="37"/>
                </a:cxn>
                <a:cxn ang="0">
                  <a:pos x="144" y="44"/>
                </a:cxn>
                <a:cxn ang="0">
                  <a:pos x="146" y="50"/>
                </a:cxn>
                <a:cxn ang="0">
                  <a:pos x="149" y="56"/>
                </a:cxn>
                <a:cxn ang="0">
                  <a:pos x="151" y="61"/>
                </a:cxn>
                <a:cxn ang="0">
                  <a:pos x="154" y="69"/>
                </a:cxn>
                <a:cxn ang="0">
                  <a:pos x="159" y="80"/>
                </a:cxn>
                <a:cxn ang="0">
                  <a:pos x="165" y="95"/>
                </a:cxn>
                <a:cxn ang="0">
                  <a:pos x="173" y="116"/>
                </a:cxn>
              </a:cxnLst>
              <a:rect l="0" t="0" r="r" b="b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64" name="Freeform 648"/>
            <p:cNvSpPr>
              <a:spLocks/>
            </p:cNvSpPr>
            <p:nvPr/>
          </p:nvSpPr>
          <p:spPr bwMode="auto">
            <a:xfrm>
              <a:off x="1131" y="3293"/>
              <a:ext cx="6" cy="9"/>
            </a:xfrm>
            <a:custGeom>
              <a:avLst/>
              <a:gdLst/>
              <a:ahLst/>
              <a:cxnLst>
                <a:cxn ang="0">
                  <a:pos x="142" y="126"/>
                </a:cxn>
                <a:cxn ang="0">
                  <a:pos x="131" y="131"/>
                </a:cxn>
                <a:cxn ang="0">
                  <a:pos x="122" y="135"/>
                </a:cxn>
                <a:cxn ang="0">
                  <a:pos x="115" y="137"/>
                </a:cxn>
                <a:cxn ang="0">
                  <a:pos x="107" y="141"/>
                </a:cxn>
                <a:cxn ang="0">
                  <a:pos x="96" y="145"/>
                </a:cxn>
                <a:cxn ang="0">
                  <a:pos x="81" y="152"/>
                </a:cxn>
                <a:cxn ang="0">
                  <a:pos x="61" y="161"/>
                </a:cxn>
                <a:cxn ang="0">
                  <a:pos x="32" y="175"/>
                </a:cxn>
                <a:cxn ang="0">
                  <a:pos x="29" y="165"/>
                </a:cxn>
                <a:cxn ang="0">
                  <a:pos x="26" y="159"/>
                </a:cxn>
                <a:cxn ang="0">
                  <a:pos x="24" y="153"/>
                </a:cxn>
                <a:cxn ang="0">
                  <a:pos x="22" y="146"/>
                </a:cxn>
                <a:cxn ang="0">
                  <a:pos x="19" y="139"/>
                </a:cxn>
                <a:cxn ang="0">
                  <a:pos x="15" y="128"/>
                </a:cxn>
                <a:cxn ang="0">
                  <a:pos x="8" y="114"/>
                </a:cxn>
                <a:cxn ang="0">
                  <a:pos x="0" y="95"/>
                </a:cxn>
                <a:cxn ang="0">
                  <a:pos x="5" y="84"/>
                </a:cxn>
                <a:cxn ang="0">
                  <a:pos x="9" y="76"/>
                </a:cxn>
                <a:cxn ang="0">
                  <a:pos x="12" y="68"/>
                </a:cxn>
                <a:cxn ang="0">
                  <a:pos x="16" y="61"/>
                </a:cxn>
                <a:cxn ang="0">
                  <a:pos x="20" y="53"/>
                </a:cxn>
                <a:cxn ang="0">
                  <a:pos x="26" y="40"/>
                </a:cxn>
                <a:cxn ang="0">
                  <a:pos x="34" y="23"/>
                </a:cxn>
                <a:cxn ang="0">
                  <a:pos x="45" y="0"/>
                </a:cxn>
                <a:cxn ang="0">
                  <a:pos x="53" y="4"/>
                </a:cxn>
                <a:cxn ang="0">
                  <a:pos x="59" y="8"/>
                </a:cxn>
                <a:cxn ang="0">
                  <a:pos x="63" y="11"/>
                </a:cxn>
                <a:cxn ang="0">
                  <a:pos x="68" y="15"/>
                </a:cxn>
                <a:cxn ang="0">
                  <a:pos x="74" y="19"/>
                </a:cxn>
                <a:cxn ang="0">
                  <a:pos x="83" y="25"/>
                </a:cxn>
                <a:cxn ang="0">
                  <a:pos x="94" y="34"/>
                </a:cxn>
                <a:cxn ang="0">
                  <a:pos x="111" y="46"/>
                </a:cxn>
                <a:cxn ang="0">
                  <a:pos x="115" y="55"/>
                </a:cxn>
                <a:cxn ang="0">
                  <a:pos x="117" y="60"/>
                </a:cxn>
                <a:cxn ang="0">
                  <a:pos x="120" y="65"/>
                </a:cxn>
                <a:cxn ang="0">
                  <a:pos x="122" y="71"/>
                </a:cxn>
                <a:cxn ang="0">
                  <a:pos x="125" y="79"/>
                </a:cxn>
                <a:cxn ang="0">
                  <a:pos x="129" y="89"/>
                </a:cxn>
                <a:cxn ang="0">
                  <a:pos x="135" y="105"/>
                </a:cxn>
                <a:cxn ang="0">
                  <a:pos x="142" y="126"/>
                </a:cxn>
              </a:cxnLst>
              <a:rect l="0" t="0" r="r" b="b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65" name="Freeform 649"/>
            <p:cNvSpPr>
              <a:spLocks/>
            </p:cNvSpPr>
            <p:nvPr/>
          </p:nvSpPr>
          <p:spPr bwMode="auto">
            <a:xfrm>
              <a:off x="1131" y="3293"/>
              <a:ext cx="5" cy="9"/>
            </a:xfrm>
            <a:custGeom>
              <a:avLst/>
              <a:gdLst/>
              <a:ahLst/>
              <a:cxnLst>
                <a:cxn ang="0">
                  <a:pos x="116" y="136"/>
                </a:cxn>
                <a:cxn ang="0">
                  <a:pos x="107" y="139"/>
                </a:cxn>
                <a:cxn ang="0">
                  <a:pos x="101" y="141"/>
                </a:cxn>
                <a:cxn ang="0">
                  <a:pos x="95" y="144"/>
                </a:cxn>
                <a:cxn ang="0">
                  <a:pos x="88" y="146"/>
                </a:cxn>
                <a:cxn ang="0">
                  <a:pos x="80" y="150"/>
                </a:cxn>
                <a:cxn ang="0">
                  <a:pos x="69" y="155"/>
                </a:cxn>
                <a:cxn ang="0">
                  <a:pos x="54" y="162"/>
                </a:cxn>
                <a:cxn ang="0">
                  <a:pos x="32" y="172"/>
                </a:cxn>
                <a:cxn ang="0">
                  <a:pos x="29" y="163"/>
                </a:cxn>
                <a:cxn ang="0">
                  <a:pos x="26" y="156"/>
                </a:cxn>
                <a:cxn ang="0">
                  <a:pos x="24" y="151"/>
                </a:cxn>
                <a:cxn ang="0">
                  <a:pos x="22" y="144"/>
                </a:cxn>
                <a:cxn ang="0">
                  <a:pos x="19" y="136"/>
                </a:cxn>
                <a:cxn ang="0">
                  <a:pos x="15" y="126"/>
                </a:cxn>
                <a:cxn ang="0">
                  <a:pos x="8" y="112"/>
                </a:cxn>
                <a:cxn ang="0">
                  <a:pos x="0" y="93"/>
                </a:cxn>
                <a:cxn ang="0">
                  <a:pos x="5" y="82"/>
                </a:cxn>
                <a:cxn ang="0">
                  <a:pos x="8" y="74"/>
                </a:cxn>
                <a:cxn ang="0">
                  <a:pos x="11" y="67"/>
                </a:cxn>
                <a:cxn ang="0">
                  <a:pos x="14" y="60"/>
                </a:cxn>
                <a:cxn ang="0">
                  <a:pos x="18" y="51"/>
                </a:cxn>
                <a:cxn ang="0">
                  <a:pos x="23" y="39"/>
                </a:cxn>
                <a:cxn ang="0">
                  <a:pos x="31" y="22"/>
                </a:cxn>
                <a:cxn ang="0">
                  <a:pos x="40" y="0"/>
                </a:cxn>
                <a:cxn ang="0">
                  <a:pos x="46" y="5"/>
                </a:cxn>
                <a:cxn ang="0">
                  <a:pos x="50" y="9"/>
                </a:cxn>
                <a:cxn ang="0">
                  <a:pos x="53" y="14"/>
                </a:cxn>
                <a:cxn ang="0">
                  <a:pos x="56" y="18"/>
                </a:cxn>
                <a:cxn ang="0">
                  <a:pos x="60" y="23"/>
                </a:cxn>
                <a:cxn ang="0">
                  <a:pos x="65" y="30"/>
                </a:cxn>
                <a:cxn ang="0">
                  <a:pos x="73" y="41"/>
                </a:cxn>
                <a:cxn ang="0">
                  <a:pos x="83" y="56"/>
                </a:cxn>
                <a:cxn ang="0">
                  <a:pos x="87" y="64"/>
                </a:cxn>
                <a:cxn ang="0">
                  <a:pos x="89" y="69"/>
                </a:cxn>
                <a:cxn ang="0">
                  <a:pos x="92" y="75"/>
                </a:cxn>
                <a:cxn ang="0">
                  <a:pos x="95" y="81"/>
                </a:cxn>
                <a:cxn ang="0">
                  <a:pos x="98" y="88"/>
                </a:cxn>
                <a:cxn ang="0">
                  <a:pos x="102" y="99"/>
                </a:cxn>
                <a:cxn ang="0">
                  <a:pos x="108" y="115"/>
                </a:cxn>
                <a:cxn ang="0">
                  <a:pos x="116" y="136"/>
                </a:cxn>
              </a:cxnLst>
              <a:rect l="0" t="0" r="r" b="b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66" name="Freeform 650"/>
            <p:cNvSpPr>
              <a:spLocks/>
            </p:cNvSpPr>
            <p:nvPr/>
          </p:nvSpPr>
          <p:spPr bwMode="auto">
            <a:xfrm>
              <a:off x="1131" y="3293"/>
              <a:ext cx="4" cy="9"/>
            </a:xfrm>
            <a:custGeom>
              <a:avLst/>
              <a:gdLst/>
              <a:ahLst/>
              <a:cxnLst>
                <a:cxn ang="0">
                  <a:pos x="88" y="145"/>
                </a:cxn>
                <a:cxn ang="0">
                  <a:pos x="81" y="147"/>
                </a:cxn>
                <a:cxn ang="0">
                  <a:pos x="77" y="150"/>
                </a:cxn>
                <a:cxn ang="0">
                  <a:pos x="73" y="151"/>
                </a:cxn>
                <a:cxn ang="0">
                  <a:pos x="69" y="153"/>
                </a:cxn>
                <a:cxn ang="0">
                  <a:pos x="64" y="155"/>
                </a:cxn>
                <a:cxn ang="0">
                  <a:pos x="57" y="158"/>
                </a:cxn>
                <a:cxn ang="0">
                  <a:pos x="47" y="163"/>
                </a:cxn>
                <a:cxn ang="0">
                  <a:pos x="32" y="170"/>
                </a:cxn>
                <a:cxn ang="0">
                  <a:pos x="29" y="161"/>
                </a:cxn>
                <a:cxn ang="0">
                  <a:pos x="26" y="154"/>
                </a:cxn>
                <a:cxn ang="0">
                  <a:pos x="24" y="148"/>
                </a:cxn>
                <a:cxn ang="0">
                  <a:pos x="22" y="142"/>
                </a:cxn>
                <a:cxn ang="0">
                  <a:pos x="19" y="134"/>
                </a:cxn>
                <a:cxn ang="0">
                  <a:pos x="15" y="123"/>
                </a:cxn>
                <a:cxn ang="0">
                  <a:pos x="8" y="109"/>
                </a:cxn>
                <a:cxn ang="0">
                  <a:pos x="0" y="89"/>
                </a:cxn>
                <a:cxn ang="0">
                  <a:pos x="4" y="79"/>
                </a:cxn>
                <a:cxn ang="0">
                  <a:pos x="7" y="71"/>
                </a:cxn>
                <a:cxn ang="0">
                  <a:pos x="9" y="65"/>
                </a:cxn>
                <a:cxn ang="0">
                  <a:pos x="12" y="58"/>
                </a:cxn>
                <a:cxn ang="0">
                  <a:pos x="15" y="49"/>
                </a:cxn>
                <a:cxn ang="0">
                  <a:pos x="19" y="38"/>
                </a:cxn>
                <a:cxn ang="0">
                  <a:pos x="26" y="22"/>
                </a:cxn>
                <a:cxn ang="0">
                  <a:pos x="34" y="0"/>
                </a:cxn>
                <a:cxn ang="0">
                  <a:pos x="40" y="11"/>
                </a:cxn>
                <a:cxn ang="0">
                  <a:pos x="43" y="21"/>
                </a:cxn>
                <a:cxn ang="0">
                  <a:pos x="47" y="36"/>
                </a:cxn>
                <a:cxn ang="0">
                  <a:pos x="55" y="65"/>
                </a:cxn>
                <a:cxn ang="0">
                  <a:pos x="59" y="74"/>
                </a:cxn>
                <a:cxn ang="0">
                  <a:pos x="61" y="79"/>
                </a:cxn>
                <a:cxn ang="0">
                  <a:pos x="64" y="84"/>
                </a:cxn>
                <a:cxn ang="0">
                  <a:pos x="66" y="90"/>
                </a:cxn>
                <a:cxn ang="0">
                  <a:pos x="69" y="98"/>
                </a:cxn>
                <a:cxn ang="0">
                  <a:pos x="73" y="108"/>
                </a:cxn>
                <a:cxn ang="0">
                  <a:pos x="79" y="124"/>
                </a:cxn>
                <a:cxn ang="0">
                  <a:pos x="88" y="145"/>
                </a:cxn>
              </a:cxnLst>
              <a:rect l="0" t="0" r="r" b="b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67" name="Freeform 651"/>
            <p:cNvSpPr>
              <a:spLocks/>
            </p:cNvSpPr>
            <p:nvPr/>
          </p:nvSpPr>
          <p:spPr bwMode="auto">
            <a:xfrm>
              <a:off x="1132" y="3293"/>
              <a:ext cx="2" cy="9"/>
            </a:xfrm>
            <a:custGeom>
              <a:avLst/>
              <a:gdLst/>
              <a:ahLst/>
              <a:cxnLst>
                <a:cxn ang="0">
                  <a:pos x="59" y="155"/>
                </a:cxn>
                <a:cxn ang="0">
                  <a:pos x="33" y="167"/>
                </a:cxn>
                <a:cxn ang="0">
                  <a:pos x="0" y="87"/>
                </a:cxn>
                <a:cxn ang="0">
                  <a:pos x="29" y="0"/>
                </a:cxn>
                <a:cxn ang="0">
                  <a:pos x="26" y="76"/>
                </a:cxn>
                <a:cxn ang="0">
                  <a:pos x="59" y="155"/>
                </a:cxn>
              </a:cxnLst>
              <a:rect l="0" t="0" r="r" b="b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68" name="Freeform 652"/>
            <p:cNvSpPr>
              <a:spLocks/>
            </p:cNvSpPr>
            <p:nvPr/>
          </p:nvSpPr>
          <p:spPr bwMode="auto">
            <a:xfrm>
              <a:off x="1130" y="3294"/>
              <a:ext cx="8" cy="4"/>
            </a:xfrm>
            <a:custGeom>
              <a:avLst/>
              <a:gdLst/>
              <a:ahLst/>
              <a:cxnLst>
                <a:cxn ang="0">
                  <a:pos x="170" y="4"/>
                </a:cxn>
                <a:cxn ang="0">
                  <a:pos x="168" y="0"/>
                </a:cxn>
                <a:cxn ang="0">
                  <a:pos x="0" y="73"/>
                </a:cxn>
                <a:cxn ang="0">
                  <a:pos x="4" y="81"/>
                </a:cxn>
                <a:cxn ang="0">
                  <a:pos x="172" y="8"/>
                </a:cxn>
                <a:cxn ang="0">
                  <a:pos x="170" y="4"/>
                </a:cxn>
              </a:cxnLst>
              <a:rect l="0" t="0" r="r" b="b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69" name="Freeform 653"/>
            <p:cNvSpPr>
              <a:spLocks/>
            </p:cNvSpPr>
            <p:nvPr/>
          </p:nvSpPr>
          <p:spPr bwMode="auto">
            <a:xfrm>
              <a:off x="1176" y="3432"/>
              <a:ext cx="10" cy="6"/>
            </a:xfrm>
            <a:custGeom>
              <a:avLst/>
              <a:gdLst/>
              <a:ahLst/>
              <a:cxnLst>
                <a:cxn ang="0">
                  <a:pos x="216" y="12"/>
                </a:cxn>
                <a:cxn ang="0">
                  <a:pos x="4" y="103"/>
                </a:cxn>
                <a:cxn ang="0">
                  <a:pos x="0" y="93"/>
                </a:cxn>
                <a:cxn ang="0">
                  <a:pos x="211" y="0"/>
                </a:cxn>
                <a:cxn ang="0">
                  <a:pos x="216" y="12"/>
                </a:cxn>
              </a:cxnLst>
              <a:rect l="0" t="0" r="r" b="b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70" name="Freeform 654"/>
            <p:cNvSpPr>
              <a:spLocks/>
            </p:cNvSpPr>
            <p:nvPr/>
          </p:nvSpPr>
          <p:spPr bwMode="auto">
            <a:xfrm>
              <a:off x="1176" y="3433"/>
              <a:ext cx="11" cy="16"/>
            </a:xfrm>
            <a:custGeom>
              <a:avLst/>
              <a:gdLst/>
              <a:ahLst/>
              <a:cxnLst>
                <a:cxn ang="0">
                  <a:pos x="207" y="296"/>
                </a:cxn>
                <a:cxn ang="0">
                  <a:pos x="219" y="286"/>
                </a:cxn>
                <a:cxn ang="0">
                  <a:pos x="232" y="267"/>
                </a:cxn>
                <a:cxn ang="0">
                  <a:pos x="242" y="241"/>
                </a:cxn>
                <a:cxn ang="0">
                  <a:pos x="248" y="206"/>
                </a:cxn>
                <a:cxn ang="0">
                  <a:pos x="250" y="165"/>
                </a:cxn>
                <a:cxn ang="0">
                  <a:pos x="245" y="116"/>
                </a:cxn>
                <a:cxn ang="0">
                  <a:pos x="233" y="62"/>
                </a:cxn>
                <a:cxn ang="0">
                  <a:pos x="211" y="0"/>
                </a:cxn>
                <a:cxn ang="0">
                  <a:pos x="198" y="6"/>
                </a:cxn>
                <a:cxn ang="0">
                  <a:pos x="185" y="12"/>
                </a:cxn>
                <a:cxn ang="0">
                  <a:pos x="171" y="17"/>
                </a:cxn>
                <a:cxn ang="0">
                  <a:pos x="158" y="24"/>
                </a:cxn>
                <a:cxn ang="0">
                  <a:pos x="145" y="29"/>
                </a:cxn>
                <a:cxn ang="0">
                  <a:pos x="132" y="35"/>
                </a:cxn>
                <a:cxn ang="0">
                  <a:pos x="118" y="41"/>
                </a:cxn>
                <a:cxn ang="0">
                  <a:pos x="106" y="46"/>
                </a:cxn>
                <a:cxn ang="0">
                  <a:pos x="93" y="52"/>
                </a:cxn>
                <a:cxn ang="0">
                  <a:pos x="80" y="57"/>
                </a:cxn>
                <a:cxn ang="0">
                  <a:pos x="66" y="64"/>
                </a:cxn>
                <a:cxn ang="0">
                  <a:pos x="53" y="69"/>
                </a:cxn>
                <a:cxn ang="0">
                  <a:pos x="40" y="75"/>
                </a:cxn>
                <a:cxn ang="0">
                  <a:pos x="27" y="81"/>
                </a:cxn>
                <a:cxn ang="0">
                  <a:pos x="13" y="87"/>
                </a:cxn>
                <a:cxn ang="0">
                  <a:pos x="0" y="92"/>
                </a:cxn>
                <a:cxn ang="0">
                  <a:pos x="13" y="123"/>
                </a:cxn>
                <a:cxn ang="0">
                  <a:pos x="28" y="150"/>
                </a:cxn>
                <a:cxn ang="0">
                  <a:pos x="42" y="175"/>
                </a:cxn>
                <a:cxn ang="0">
                  <a:pos x="57" y="198"/>
                </a:cxn>
                <a:cxn ang="0">
                  <a:pos x="73" y="218"/>
                </a:cxn>
                <a:cxn ang="0">
                  <a:pos x="87" y="236"/>
                </a:cxn>
                <a:cxn ang="0">
                  <a:pos x="102" y="250"/>
                </a:cxn>
                <a:cxn ang="0">
                  <a:pos x="117" y="263"/>
                </a:cxn>
                <a:cxn ang="0">
                  <a:pos x="132" y="274"/>
                </a:cxn>
                <a:cxn ang="0">
                  <a:pos x="145" y="283"/>
                </a:cxn>
                <a:cxn ang="0">
                  <a:pos x="158" y="289"/>
                </a:cxn>
                <a:cxn ang="0">
                  <a:pos x="170" y="294"/>
                </a:cxn>
                <a:cxn ang="0">
                  <a:pos x="182" y="297"/>
                </a:cxn>
                <a:cxn ang="0">
                  <a:pos x="192" y="298"/>
                </a:cxn>
                <a:cxn ang="0">
                  <a:pos x="200" y="298"/>
                </a:cxn>
                <a:cxn ang="0">
                  <a:pos x="207" y="296"/>
                </a:cxn>
              </a:cxnLst>
              <a:rect l="0" t="0" r="r" b="b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71" name="Freeform 655"/>
            <p:cNvSpPr>
              <a:spLocks/>
            </p:cNvSpPr>
            <p:nvPr/>
          </p:nvSpPr>
          <p:spPr bwMode="auto">
            <a:xfrm>
              <a:off x="1176" y="3433"/>
              <a:ext cx="10" cy="16"/>
            </a:xfrm>
            <a:custGeom>
              <a:avLst/>
              <a:gdLst/>
              <a:ahLst/>
              <a:cxnLst>
                <a:cxn ang="0">
                  <a:pos x="199" y="285"/>
                </a:cxn>
                <a:cxn ang="0">
                  <a:pos x="209" y="276"/>
                </a:cxn>
                <a:cxn ang="0">
                  <a:pos x="217" y="259"/>
                </a:cxn>
                <a:cxn ang="0">
                  <a:pos x="224" y="234"/>
                </a:cxn>
                <a:cxn ang="0">
                  <a:pos x="226" y="202"/>
                </a:cxn>
                <a:cxn ang="0">
                  <a:pos x="223" y="162"/>
                </a:cxn>
                <a:cxn ang="0">
                  <a:pos x="214" y="115"/>
                </a:cxn>
                <a:cxn ang="0">
                  <a:pos x="200" y="61"/>
                </a:cxn>
                <a:cxn ang="0">
                  <a:pos x="178" y="0"/>
                </a:cxn>
                <a:cxn ang="0">
                  <a:pos x="166" y="5"/>
                </a:cxn>
                <a:cxn ang="0">
                  <a:pos x="155" y="10"/>
                </a:cxn>
                <a:cxn ang="0">
                  <a:pos x="144" y="15"/>
                </a:cxn>
                <a:cxn ang="0">
                  <a:pos x="134" y="20"/>
                </a:cxn>
                <a:cxn ang="0">
                  <a:pos x="123" y="24"/>
                </a:cxn>
                <a:cxn ang="0">
                  <a:pos x="111" y="30"/>
                </a:cxn>
                <a:cxn ang="0">
                  <a:pos x="100" y="34"/>
                </a:cxn>
                <a:cxn ang="0">
                  <a:pos x="89" y="39"/>
                </a:cxn>
                <a:cxn ang="0">
                  <a:pos x="78" y="44"/>
                </a:cxn>
                <a:cxn ang="0">
                  <a:pos x="67" y="49"/>
                </a:cxn>
                <a:cxn ang="0">
                  <a:pos x="55" y="54"/>
                </a:cxn>
                <a:cxn ang="0">
                  <a:pos x="45" y="58"/>
                </a:cxn>
                <a:cxn ang="0">
                  <a:pos x="34" y="63"/>
                </a:cxn>
                <a:cxn ang="0">
                  <a:pos x="23" y="69"/>
                </a:cxn>
                <a:cxn ang="0">
                  <a:pos x="11" y="73"/>
                </a:cxn>
                <a:cxn ang="0">
                  <a:pos x="0" y="78"/>
                </a:cxn>
                <a:cxn ang="0">
                  <a:pos x="13" y="109"/>
                </a:cxn>
                <a:cxn ang="0">
                  <a:pos x="28" y="136"/>
                </a:cxn>
                <a:cxn ang="0">
                  <a:pos x="42" y="161"/>
                </a:cxn>
                <a:cxn ang="0">
                  <a:pos x="56" y="184"/>
                </a:cxn>
                <a:cxn ang="0">
                  <a:pos x="72" y="204"/>
                </a:cxn>
                <a:cxn ang="0">
                  <a:pos x="86" y="221"/>
                </a:cxn>
                <a:cxn ang="0">
                  <a:pos x="101" y="236"/>
                </a:cxn>
                <a:cxn ang="0">
                  <a:pos x="115" y="250"/>
                </a:cxn>
                <a:cxn ang="0">
                  <a:pos x="129" y="260"/>
                </a:cxn>
                <a:cxn ang="0">
                  <a:pos x="142" y="270"/>
                </a:cxn>
                <a:cxn ang="0">
                  <a:pos x="155" y="276"/>
                </a:cxn>
                <a:cxn ang="0">
                  <a:pos x="166" y="282"/>
                </a:cxn>
                <a:cxn ang="0">
                  <a:pos x="177" y="285"/>
                </a:cxn>
                <a:cxn ang="0">
                  <a:pos x="186" y="287"/>
                </a:cxn>
                <a:cxn ang="0">
                  <a:pos x="193" y="287"/>
                </a:cxn>
                <a:cxn ang="0">
                  <a:pos x="199" y="285"/>
                </a:cxn>
              </a:cxnLst>
              <a:rect l="0" t="0" r="r" b="b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72" name="Freeform 656"/>
            <p:cNvSpPr>
              <a:spLocks/>
            </p:cNvSpPr>
            <p:nvPr/>
          </p:nvSpPr>
          <p:spPr bwMode="auto">
            <a:xfrm>
              <a:off x="1177" y="3434"/>
              <a:ext cx="9" cy="15"/>
            </a:xfrm>
            <a:custGeom>
              <a:avLst/>
              <a:gdLst/>
              <a:ahLst/>
              <a:cxnLst>
                <a:cxn ang="0">
                  <a:pos x="189" y="273"/>
                </a:cxn>
                <a:cxn ang="0">
                  <a:pos x="196" y="265"/>
                </a:cxn>
                <a:cxn ang="0">
                  <a:pos x="201" y="251"/>
                </a:cxn>
                <a:cxn ang="0">
                  <a:pos x="202" y="227"/>
                </a:cxn>
                <a:cxn ang="0">
                  <a:pos x="200" y="197"/>
                </a:cxn>
                <a:cxn ang="0">
                  <a:pos x="193" y="159"/>
                </a:cxn>
                <a:cxn ang="0">
                  <a:pos x="182" y="114"/>
                </a:cxn>
                <a:cxn ang="0">
                  <a:pos x="165" y="60"/>
                </a:cxn>
                <a:cxn ang="0">
                  <a:pos x="142" y="0"/>
                </a:cxn>
                <a:cxn ang="0">
                  <a:pos x="125" y="7"/>
                </a:cxn>
                <a:cxn ang="0">
                  <a:pos x="107" y="14"/>
                </a:cxn>
                <a:cxn ang="0">
                  <a:pos x="89" y="23"/>
                </a:cxn>
                <a:cxn ang="0">
                  <a:pos x="72" y="30"/>
                </a:cxn>
                <a:cxn ang="0">
                  <a:pos x="53" y="39"/>
                </a:cxn>
                <a:cxn ang="0">
                  <a:pos x="36" y="46"/>
                </a:cxn>
                <a:cxn ang="0">
                  <a:pos x="18" y="54"/>
                </a:cxn>
                <a:cxn ang="0">
                  <a:pos x="0" y="62"/>
                </a:cxn>
                <a:cxn ang="0">
                  <a:pos x="14" y="92"/>
                </a:cxn>
                <a:cxn ang="0">
                  <a:pos x="28" y="120"/>
                </a:cxn>
                <a:cxn ang="0">
                  <a:pos x="41" y="145"/>
                </a:cxn>
                <a:cxn ang="0">
                  <a:pos x="57" y="168"/>
                </a:cxn>
                <a:cxn ang="0">
                  <a:pos x="71" y="188"/>
                </a:cxn>
                <a:cxn ang="0">
                  <a:pos x="85" y="206"/>
                </a:cxn>
                <a:cxn ang="0">
                  <a:pos x="98" y="221"/>
                </a:cxn>
                <a:cxn ang="0">
                  <a:pos x="113" y="235"/>
                </a:cxn>
                <a:cxn ang="0">
                  <a:pos x="126" y="246"/>
                </a:cxn>
                <a:cxn ang="0">
                  <a:pos x="138" y="256"/>
                </a:cxn>
                <a:cxn ang="0">
                  <a:pos x="149" y="262"/>
                </a:cxn>
                <a:cxn ang="0">
                  <a:pos x="160" y="268"/>
                </a:cxn>
                <a:cxn ang="0">
                  <a:pos x="170" y="272"/>
                </a:cxn>
                <a:cxn ang="0">
                  <a:pos x="178" y="274"/>
                </a:cxn>
                <a:cxn ang="0">
                  <a:pos x="184" y="274"/>
                </a:cxn>
                <a:cxn ang="0">
                  <a:pos x="189" y="273"/>
                </a:cxn>
              </a:cxnLst>
              <a:rect l="0" t="0" r="r" b="b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73" name="Freeform 657"/>
            <p:cNvSpPr>
              <a:spLocks/>
            </p:cNvSpPr>
            <p:nvPr/>
          </p:nvSpPr>
          <p:spPr bwMode="auto">
            <a:xfrm>
              <a:off x="1177" y="3435"/>
              <a:ext cx="9" cy="14"/>
            </a:xfrm>
            <a:custGeom>
              <a:avLst/>
              <a:gdLst/>
              <a:ahLst/>
              <a:cxnLst>
                <a:cxn ang="0">
                  <a:pos x="180" y="263"/>
                </a:cxn>
                <a:cxn ang="0">
                  <a:pos x="185" y="256"/>
                </a:cxn>
                <a:cxn ang="0">
                  <a:pos x="186" y="243"/>
                </a:cxn>
                <a:cxn ang="0">
                  <a:pos x="183" y="222"/>
                </a:cxn>
                <a:cxn ang="0">
                  <a:pos x="177" y="193"/>
                </a:cxn>
                <a:cxn ang="0">
                  <a:pos x="166" y="157"/>
                </a:cxn>
                <a:cxn ang="0">
                  <a:pos x="151" y="113"/>
                </a:cxn>
                <a:cxn ang="0">
                  <a:pos x="131" y="60"/>
                </a:cxn>
                <a:cxn ang="0">
                  <a:pos x="108" y="0"/>
                </a:cxn>
                <a:cxn ang="0">
                  <a:pos x="94" y="7"/>
                </a:cxn>
                <a:cxn ang="0">
                  <a:pos x="80" y="13"/>
                </a:cxn>
                <a:cxn ang="0">
                  <a:pos x="67" y="18"/>
                </a:cxn>
                <a:cxn ang="0">
                  <a:pos x="54" y="24"/>
                </a:cxn>
                <a:cxn ang="0">
                  <a:pos x="40" y="30"/>
                </a:cxn>
                <a:cxn ang="0">
                  <a:pos x="27" y="36"/>
                </a:cxn>
                <a:cxn ang="0">
                  <a:pos x="13" y="41"/>
                </a:cxn>
                <a:cxn ang="0">
                  <a:pos x="0" y="48"/>
                </a:cxn>
                <a:cxn ang="0">
                  <a:pos x="13" y="78"/>
                </a:cxn>
                <a:cxn ang="0">
                  <a:pos x="26" y="106"/>
                </a:cxn>
                <a:cxn ang="0">
                  <a:pos x="40" y="131"/>
                </a:cxn>
                <a:cxn ang="0">
                  <a:pos x="55" y="154"/>
                </a:cxn>
                <a:cxn ang="0">
                  <a:pos x="69" y="174"/>
                </a:cxn>
                <a:cxn ang="0">
                  <a:pos x="83" y="192"/>
                </a:cxn>
                <a:cxn ang="0">
                  <a:pos x="96" y="208"/>
                </a:cxn>
                <a:cxn ang="0">
                  <a:pos x="110" y="222"/>
                </a:cxn>
                <a:cxn ang="0">
                  <a:pos x="122" y="233"/>
                </a:cxn>
                <a:cxn ang="0">
                  <a:pos x="134" y="243"/>
                </a:cxn>
                <a:cxn ang="0">
                  <a:pos x="145" y="250"/>
                </a:cxn>
                <a:cxn ang="0">
                  <a:pos x="155" y="256"/>
                </a:cxn>
                <a:cxn ang="0">
                  <a:pos x="164" y="261"/>
                </a:cxn>
                <a:cxn ang="0">
                  <a:pos x="171" y="263"/>
                </a:cxn>
                <a:cxn ang="0">
                  <a:pos x="176" y="264"/>
                </a:cxn>
                <a:cxn ang="0">
                  <a:pos x="180" y="263"/>
                </a:cxn>
              </a:cxnLst>
              <a:rect l="0" t="0" r="r" b="b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74" name="Freeform 658"/>
            <p:cNvSpPr>
              <a:spLocks/>
            </p:cNvSpPr>
            <p:nvPr/>
          </p:nvSpPr>
          <p:spPr bwMode="auto">
            <a:xfrm>
              <a:off x="1177" y="3435"/>
              <a:ext cx="8" cy="14"/>
            </a:xfrm>
            <a:custGeom>
              <a:avLst/>
              <a:gdLst/>
              <a:ahLst/>
              <a:cxnLst>
                <a:cxn ang="0">
                  <a:pos x="171" y="251"/>
                </a:cxn>
                <a:cxn ang="0">
                  <a:pos x="173" y="245"/>
                </a:cxn>
                <a:cxn ang="0">
                  <a:pos x="170" y="233"/>
                </a:cxn>
                <a:cxn ang="0">
                  <a:pos x="164" y="214"/>
                </a:cxn>
                <a:cxn ang="0">
                  <a:pos x="153" y="187"/>
                </a:cxn>
                <a:cxn ang="0">
                  <a:pos x="137" y="153"/>
                </a:cxn>
                <a:cxn ang="0">
                  <a:pos x="119" y="110"/>
                </a:cxn>
                <a:cxn ang="0">
                  <a:pos x="97" y="60"/>
                </a:cxn>
                <a:cxn ang="0">
                  <a:pos x="72" y="0"/>
                </a:cxn>
                <a:cxn ang="0">
                  <a:pos x="63" y="4"/>
                </a:cxn>
                <a:cxn ang="0">
                  <a:pos x="54" y="7"/>
                </a:cxn>
                <a:cxn ang="0">
                  <a:pos x="45" y="11"/>
                </a:cxn>
                <a:cxn ang="0">
                  <a:pos x="36" y="16"/>
                </a:cxn>
                <a:cxn ang="0">
                  <a:pos x="27" y="20"/>
                </a:cxn>
                <a:cxn ang="0">
                  <a:pos x="18" y="23"/>
                </a:cxn>
                <a:cxn ang="0">
                  <a:pos x="9" y="27"/>
                </a:cxn>
                <a:cxn ang="0">
                  <a:pos x="0" y="31"/>
                </a:cxn>
                <a:cxn ang="0">
                  <a:pos x="13" y="62"/>
                </a:cxn>
                <a:cxn ang="0">
                  <a:pos x="26" y="89"/>
                </a:cxn>
                <a:cxn ang="0">
                  <a:pos x="41" y="115"/>
                </a:cxn>
                <a:cxn ang="0">
                  <a:pos x="54" y="138"/>
                </a:cxn>
                <a:cxn ang="0">
                  <a:pos x="68" y="159"/>
                </a:cxn>
                <a:cxn ang="0">
                  <a:pos x="81" y="177"/>
                </a:cxn>
                <a:cxn ang="0">
                  <a:pos x="95" y="193"/>
                </a:cxn>
                <a:cxn ang="0">
                  <a:pos x="107" y="206"/>
                </a:cxn>
                <a:cxn ang="0">
                  <a:pos x="119" y="218"/>
                </a:cxn>
                <a:cxn ang="0">
                  <a:pos x="130" y="229"/>
                </a:cxn>
                <a:cxn ang="0">
                  <a:pos x="141" y="236"/>
                </a:cxn>
                <a:cxn ang="0">
                  <a:pos x="150" y="242"/>
                </a:cxn>
                <a:cxn ang="0">
                  <a:pos x="157" y="246"/>
                </a:cxn>
                <a:cxn ang="0">
                  <a:pos x="163" y="250"/>
                </a:cxn>
                <a:cxn ang="0">
                  <a:pos x="168" y="251"/>
                </a:cxn>
                <a:cxn ang="0">
                  <a:pos x="171" y="251"/>
                </a:cxn>
              </a:cxnLst>
              <a:rect l="0" t="0" r="r" b="b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75" name="Freeform 659"/>
            <p:cNvSpPr>
              <a:spLocks/>
            </p:cNvSpPr>
            <p:nvPr/>
          </p:nvSpPr>
          <p:spPr bwMode="auto">
            <a:xfrm>
              <a:off x="1178" y="3436"/>
              <a:ext cx="7" cy="13"/>
            </a:xfrm>
            <a:custGeom>
              <a:avLst/>
              <a:gdLst/>
              <a:ahLst/>
              <a:cxnLst>
                <a:cxn ang="0">
                  <a:pos x="163" y="240"/>
                </a:cxn>
                <a:cxn ang="0">
                  <a:pos x="162" y="235"/>
                </a:cxn>
                <a:cxn ang="0">
                  <a:pos x="156" y="225"/>
                </a:cxn>
                <a:cxn ang="0">
                  <a:pos x="145" y="208"/>
                </a:cxn>
                <a:cxn ang="0">
                  <a:pos x="129" y="183"/>
                </a:cxn>
                <a:cxn ang="0">
                  <a:pos x="110" y="150"/>
                </a:cxn>
                <a:cxn ang="0">
                  <a:pos x="89" y="110"/>
                </a:cxn>
                <a:cxn ang="0">
                  <a:pos x="64" y="59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8" y="5"/>
                </a:cxn>
                <a:cxn ang="0">
                  <a:pos x="24" y="7"/>
                </a:cxn>
                <a:cxn ang="0">
                  <a:pos x="19" y="9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5" y="15"/>
                </a:cxn>
                <a:cxn ang="0">
                  <a:pos x="0" y="17"/>
                </a:cxn>
                <a:cxn ang="0">
                  <a:pos x="13" y="48"/>
                </a:cxn>
                <a:cxn ang="0">
                  <a:pos x="26" y="75"/>
                </a:cxn>
                <a:cxn ang="0">
                  <a:pos x="41" y="102"/>
                </a:cxn>
                <a:cxn ang="0">
                  <a:pos x="54" y="124"/>
                </a:cxn>
                <a:cxn ang="0">
                  <a:pos x="68" y="145"/>
                </a:cxn>
                <a:cxn ang="0">
                  <a:pos x="82" y="163"/>
                </a:cxn>
                <a:cxn ang="0">
                  <a:pos x="94" y="180"/>
                </a:cxn>
                <a:cxn ang="0">
                  <a:pos x="106" y="193"/>
                </a:cxn>
                <a:cxn ang="0">
                  <a:pos x="117" y="205"/>
                </a:cxn>
                <a:cxn ang="0">
                  <a:pos x="127" y="215"/>
                </a:cxn>
                <a:cxn ang="0">
                  <a:pos x="138" y="224"/>
                </a:cxn>
                <a:cxn ang="0">
                  <a:pos x="146" y="230"/>
                </a:cxn>
                <a:cxn ang="0">
                  <a:pos x="152" y="234"/>
                </a:cxn>
                <a:cxn ang="0">
                  <a:pos x="158" y="238"/>
                </a:cxn>
                <a:cxn ang="0">
                  <a:pos x="161" y="240"/>
                </a:cxn>
                <a:cxn ang="0">
                  <a:pos x="163" y="240"/>
                </a:cxn>
              </a:cxnLst>
              <a:rect l="0" t="0" r="r" b="b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76" name="Freeform 660"/>
            <p:cNvSpPr>
              <a:spLocks/>
            </p:cNvSpPr>
            <p:nvPr/>
          </p:nvSpPr>
          <p:spPr bwMode="auto">
            <a:xfrm>
              <a:off x="1185" y="3449"/>
              <a:ext cx="2" cy="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76"/>
                </a:cxn>
                <a:cxn ang="0">
                  <a:pos x="48" y="92"/>
                </a:cxn>
                <a:cxn ang="0">
                  <a:pos x="46" y="99"/>
                </a:cxn>
                <a:cxn ang="0">
                  <a:pos x="39" y="96"/>
                </a:cxn>
                <a:cxn ang="0">
                  <a:pos x="31" y="83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677" name="Freeform 661"/>
          <p:cNvSpPr>
            <a:spLocks/>
          </p:cNvSpPr>
          <p:nvPr/>
        </p:nvSpPr>
        <p:spPr bwMode="auto">
          <a:xfrm>
            <a:off x="1273175" y="2035175"/>
            <a:ext cx="14288" cy="7938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199" y="0"/>
              </a:cxn>
              <a:cxn ang="0">
                <a:pos x="206" y="17"/>
              </a:cxn>
              <a:cxn ang="0">
                <a:pos x="7" y="84"/>
              </a:cxn>
              <a:cxn ang="0">
                <a:pos x="0" y="67"/>
              </a:cxn>
            </a:cxnLst>
            <a:rect l="0" t="0" r="r" b="b"/>
            <a:pathLst>
              <a:path w="206" h="84">
                <a:moveTo>
                  <a:pt x="0" y="67"/>
                </a:moveTo>
                <a:lnTo>
                  <a:pt x="199" y="0"/>
                </a:lnTo>
                <a:lnTo>
                  <a:pt x="206" y="17"/>
                </a:lnTo>
                <a:lnTo>
                  <a:pt x="7" y="84"/>
                </a:lnTo>
                <a:lnTo>
                  <a:pt x="0" y="67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78" name="Freeform 662"/>
          <p:cNvSpPr>
            <a:spLocks/>
          </p:cNvSpPr>
          <p:nvPr/>
        </p:nvSpPr>
        <p:spPr bwMode="auto">
          <a:xfrm>
            <a:off x="1366838" y="2276475"/>
            <a:ext cx="4762" cy="952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80" y="77"/>
              </a:cxn>
              <a:cxn ang="0">
                <a:pos x="82" y="87"/>
              </a:cxn>
              <a:cxn ang="0">
                <a:pos x="80" y="95"/>
              </a:cxn>
              <a:cxn ang="0">
                <a:pos x="74" y="102"/>
              </a:cxn>
              <a:cxn ang="0">
                <a:pos x="66" y="106"/>
              </a:cxn>
              <a:cxn ang="0">
                <a:pos x="57" y="108"/>
              </a:cxn>
              <a:cxn ang="0">
                <a:pos x="49" y="106"/>
              </a:cxn>
              <a:cxn ang="0">
                <a:pos x="41" y="102"/>
              </a:cxn>
              <a:cxn ang="0">
                <a:pos x="35" y="93"/>
              </a:cxn>
              <a:cxn ang="0">
                <a:pos x="0" y="16"/>
              </a:cxn>
              <a:cxn ang="0">
                <a:pos x="45" y="0"/>
              </a:cxn>
            </a:cxnLst>
            <a:rect l="0" t="0" r="r" b="b"/>
            <a:pathLst>
              <a:path w="82" h="108">
                <a:moveTo>
                  <a:pt x="45" y="0"/>
                </a:moveTo>
                <a:lnTo>
                  <a:pt x="80" y="77"/>
                </a:lnTo>
                <a:lnTo>
                  <a:pt x="82" y="87"/>
                </a:lnTo>
                <a:lnTo>
                  <a:pt x="80" y="95"/>
                </a:lnTo>
                <a:lnTo>
                  <a:pt x="74" y="102"/>
                </a:lnTo>
                <a:lnTo>
                  <a:pt x="66" y="106"/>
                </a:lnTo>
                <a:lnTo>
                  <a:pt x="57" y="108"/>
                </a:lnTo>
                <a:lnTo>
                  <a:pt x="49" y="106"/>
                </a:lnTo>
                <a:lnTo>
                  <a:pt x="41" y="102"/>
                </a:lnTo>
                <a:lnTo>
                  <a:pt x="35" y="93"/>
                </a:lnTo>
                <a:lnTo>
                  <a:pt x="0" y="16"/>
                </a:lnTo>
                <a:lnTo>
                  <a:pt x="45" y="0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79" name="Freeform 663"/>
          <p:cNvSpPr>
            <a:spLocks/>
          </p:cNvSpPr>
          <p:nvPr/>
        </p:nvSpPr>
        <p:spPr bwMode="auto">
          <a:xfrm>
            <a:off x="1350963" y="2249488"/>
            <a:ext cx="20637" cy="28575"/>
          </a:xfrm>
          <a:custGeom>
            <a:avLst/>
            <a:gdLst/>
            <a:ahLst/>
            <a:cxnLst>
              <a:cxn ang="0">
                <a:pos x="247" y="317"/>
              </a:cxn>
              <a:cxn ang="0">
                <a:pos x="261" y="307"/>
              </a:cxn>
              <a:cxn ang="0">
                <a:pos x="275" y="287"/>
              </a:cxn>
              <a:cxn ang="0">
                <a:pos x="285" y="256"/>
              </a:cxn>
              <a:cxn ang="0">
                <a:pos x="292" y="218"/>
              </a:cxn>
              <a:cxn ang="0">
                <a:pos x="293" y="173"/>
              </a:cxn>
              <a:cxn ang="0">
                <a:pos x="288" y="120"/>
              </a:cxn>
              <a:cxn ang="0">
                <a:pos x="274" y="62"/>
              </a:cxn>
              <a:cxn ang="0">
                <a:pos x="251" y="0"/>
              </a:cxn>
              <a:cxn ang="0">
                <a:pos x="235" y="5"/>
              </a:cxn>
              <a:cxn ang="0">
                <a:pos x="219" y="10"/>
              </a:cxn>
              <a:cxn ang="0">
                <a:pos x="204" y="17"/>
              </a:cxn>
              <a:cxn ang="0">
                <a:pos x="188" y="22"/>
              </a:cxn>
              <a:cxn ang="0">
                <a:pos x="172" y="28"/>
              </a:cxn>
              <a:cxn ang="0">
                <a:pos x="157" y="34"/>
              </a:cxn>
              <a:cxn ang="0">
                <a:pos x="140" y="40"/>
              </a:cxn>
              <a:cxn ang="0">
                <a:pos x="125" y="45"/>
              </a:cxn>
              <a:cxn ang="0">
                <a:pos x="110" y="52"/>
              </a:cxn>
              <a:cxn ang="0">
                <a:pos x="94" y="58"/>
              </a:cxn>
              <a:cxn ang="0">
                <a:pos x="78" y="63"/>
              </a:cxn>
              <a:cxn ang="0">
                <a:pos x="63" y="69"/>
              </a:cxn>
              <a:cxn ang="0">
                <a:pos x="47" y="75"/>
              </a:cxn>
              <a:cxn ang="0">
                <a:pos x="31" y="81"/>
              </a:cxn>
              <a:cxn ang="0">
                <a:pos x="15" y="86"/>
              </a:cxn>
              <a:cxn ang="0">
                <a:pos x="0" y="92"/>
              </a:cxn>
              <a:cxn ang="0">
                <a:pos x="15" y="122"/>
              </a:cxn>
              <a:cxn ang="0">
                <a:pos x="30" y="152"/>
              </a:cxn>
              <a:cxn ang="0">
                <a:pos x="48" y="177"/>
              </a:cxn>
              <a:cxn ang="0">
                <a:pos x="65" y="201"/>
              </a:cxn>
              <a:cxn ang="0">
                <a:pos x="82" y="222"/>
              </a:cxn>
              <a:cxn ang="0">
                <a:pos x="101" y="242"/>
              </a:cxn>
              <a:cxn ang="0">
                <a:pos x="119" y="259"/>
              </a:cxn>
              <a:cxn ang="0">
                <a:pos x="136" y="274"/>
              </a:cxn>
              <a:cxn ang="0">
                <a:pos x="154" y="287"/>
              </a:cxn>
              <a:cxn ang="0">
                <a:pos x="171" y="297"/>
              </a:cxn>
              <a:cxn ang="0">
                <a:pos x="186" y="306"/>
              </a:cxn>
              <a:cxn ang="0">
                <a:pos x="202" y="312"/>
              </a:cxn>
              <a:cxn ang="0">
                <a:pos x="215" y="316"/>
              </a:cxn>
              <a:cxn ang="0">
                <a:pos x="227" y="318"/>
              </a:cxn>
              <a:cxn ang="0">
                <a:pos x="238" y="319"/>
              </a:cxn>
              <a:cxn ang="0">
                <a:pos x="247" y="317"/>
              </a:cxn>
            </a:cxnLst>
            <a:rect l="0" t="0" r="r" b="b"/>
            <a:pathLst>
              <a:path w="293" h="319">
                <a:moveTo>
                  <a:pt x="247" y="317"/>
                </a:moveTo>
                <a:lnTo>
                  <a:pt x="261" y="307"/>
                </a:lnTo>
                <a:lnTo>
                  <a:pt x="275" y="287"/>
                </a:lnTo>
                <a:lnTo>
                  <a:pt x="285" y="256"/>
                </a:lnTo>
                <a:lnTo>
                  <a:pt x="292" y="218"/>
                </a:lnTo>
                <a:lnTo>
                  <a:pt x="293" y="173"/>
                </a:lnTo>
                <a:lnTo>
                  <a:pt x="288" y="120"/>
                </a:lnTo>
                <a:lnTo>
                  <a:pt x="274" y="62"/>
                </a:lnTo>
                <a:lnTo>
                  <a:pt x="251" y="0"/>
                </a:lnTo>
                <a:lnTo>
                  <a:pt x="235" y="5"/>
                </a:lnTo>
                <a:lnTo>
                  <a:pt x="219" y="10"/>
                </a:lnTo>
                <a:lnTo>
                  <a:pt x="204" y="17"/>
                </a:lnTo>
                <a:lnTo>
                  <a:pt x="188" y="22"/>
                </a:lnTo>
                <a:lnTo>
                  <a:pt x="172" y="28"/>
                </a:lnTo>
                <a:lnTo>
                  <a:pt x="157" y="34"/>
                </a:lnTo>
                <a:lnTo>
                  <a:pt x="140" y="40"/>
                </a:lnTo>
                <a:lnTo>
                  <a:pt x="125" y="45"/>
                </a:lnTo>
                <a:lnTo>
                  <a:pt x="110" y="52"/>
                </a:lnTo>
                <a:lnTo>
                  <a:pt x="94" y="58"/>
                </a:lnTo>
                <a:lnTo>
                  <a:pt x="78" y="63"/>
                </a:lnTo>
                <a:lnTo>
                  <a:pt x="63" y="69"/>
                </a:lnTo>
                <a:lnTo>
                  <a:pt x="47" y="75"/>
                </a:lnTo>
                <a:lnTo>
                  <a:pt x="31" y="81"/>
                </a:lnTo>
                <a:lnTo>
                  <a:pt x="15" y="86"/>
                </a:lnTo>
                <a:lnTo>
                  <a:pt x="0" y="92"/>
                </a:lnTo>
                <a:lnTo>
                  <a:pt x="15" y="122"/>
                </a:lnTo>
                <a:lnTo>
                  <a:pt x="30" y="152"/>
                </a:lnTo>
                <a:lnTo>
                  <a:pt x="48" y="177"/>
                </a:lnTo>
                <a:lnTo>
                  <a:pt x="65" y="201"/>
                </a:lnTo>
                <a:lnTo>
                  <a:pt x="82" y="222"/>
                </a:lnTo>
                <a:lnTo>
                  <a:pt x="101" y="242"/>
                </a:lnTo>
                <a:lnTo>
                  <a:pt x="119" y="259"/>
                </a:lnTo>
                <a:lnTo>
                  <a:pt x="136" y="274"/>
                </a:lnTo>
                <a:lnTo>
                  <a:pt x="154" y="287"/>
                </a:lnTo>
                <a:lnTo>
                  <a:pt x="171" y="297"/>
                </a:lnTo>
                <a:lnTo>
                  <a:pt x="186" y="306"/>
                </a:lnTo>
                <a:lnTo>
                  <a:pt x="202" y="312"/>
                </a:lnTo>
                <a:lnTo>
                  <a:pt x="215" y="316"/>
                </a:lnTo>
                <a:lnTo>
                  <a:pt x="227" y="318"/>
                </a:lnTo>
                <a:lnTo>
                  <a:pt x="238" y="319"/>
                </a:lnTo>
                <a:lnTo>
                  <a:pt x="247" y="317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80" name="Freeform 664"/>
          <p:cNvSpPr>
            <a:spLocks/>
          </p:cNvSpPr>
          <p:nvPr/>
        </p:nvSpPr>
        <p:spPr bwMode="auto">
          <a:xfrm>
            <a:off x="1273175" y="2036763"/>
            <a:ext cx="95250" cy="220662"/>
          </a:xfrm>
          <a:custGeom>
            <a:avLst/>
            <a:gdLst/>
            <a:ahLst/>
            <a:cxnLst>
              <a:cxn ang="0">
                <a:pos x="198" y="0"/>
              </a:cxn>
              <a:cxn ang="0">
                <a:pos x="0" y="66"/>
              </a:cxn>
              <a:cxn ang="0">
                <a:pos x="1064" y="2506"/>
              </a:cxn>
              <a:cxn ang="0">
                <a:pos x="1314" y="2421"/>
              </a:cxn>
              <a:cxn ang="0">
                <a:pos x="198" y="0"/>
              </a:cxn>
            </a:cxnLst>
            <a:rect l="0" t="0" r="r" b="b"/>
            <a:pathLst>
              <a:path w="1314" h="2506">
                <a:moveTo>
                  <a:pt x="198" y="0"/>
                </a:moveTo>
                <a:lnTo>
                  <a:pt x="0" y="66"/>
                </a:lnTo>
                <a:lnTo>
                  <a:pt x="1064" y="2506"/>
                </a:lnTo>
                <a:lnTo>
                  <a:pt x="1314" y="2421"/>
                </a:lnTo>
                <a:lnTo>
                  <a:pt x="198" y="0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81" name="Freeform 665"/>
          <p:cNvSpPr>
            <a:spLocks/>
          </p:cNvSpPr>
          <p:nvPr/>
        </p:nvSpPr>
        <p:spPr bwMode="auto">
          <a:xfrm>
            <a:off x="1270000" y="2025650"/>
            <a:ext cx="17463" cy="15875"/>
          </a:xfrm>
          <a:custGeom>
            <a:avLst/>
            <a:gdLst/>
            <a:ahLst/>
            <a:cxnLst>
              <a:cxn ang="0">
                <a:pos x="235" y="111"/>
              </a:cxn>
              <a:cxn ang="0">
                <a:pos x="36" y="179"/>
              </a:cxn>
              <a:cxn ang="0">
                <a:pos x="0" y="97"/>
              </a:cxn>
              <a:cxn ang="0">
                <a:pos x="70" y="0"/>
              </a:cxn>
              <a:cxn ang="0">
                <a:pos x="199" y="30"/>
              </a:cxn>
              <a:cxn ang="0">
                <a:pos x="235" y="111"/>
              </a:cxn>
            </a:cxnLst>
            <a:rect l="0" t="0" r="r" b="b"/>
            <a:pathLst>
              <a:path w="235" h="179">
                <a:moveTo>
                  <a:pt x="235" y="111"/>
                </a:moveTo>
                <a:lnTo>
                  <a:pt x="36" y="179"/>
                </a:lnTo>
                <a:lnTo>
                  <a:pt x="0" y="97"/>
                </a:lnTo>
                <a:lnTo>
                  <a:pt x="70" y="0"/>
                </a:lnTo>
                <a:lnTo>
                  <a:pt x="199" y="30"/>
                </a:lnTo>
                <a:lnTo>
                  <a:pt x="235" y="111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82" name="Freeform 666"/>
          <p:cNvSpPr>
            <a:spLocks/>
          </p:cNvSpPr>
          <p:nvPr/>
        </p:nvSpPr>
        <p:spPr bwMode="auto">
          <a:xfrm>
            <a:off x="1287463" y="1725613"/>
            <a:ext cx="330200" cy="320675"/>
          </a:xfrm>
          <a:custGeom>
            <a:avLst/>
            <a:gdLst/>
            <a:ahLst/>
            <a:cxnLst>
              <a:cxn ang="0">
                <a:pos x="0" y="1626"/>
              </a:cxn>
              <a:cxn ang="0">
                <a:pos x="3650" y="0"/>
              </a:cxn>
              <a:cxn ang="0">
                <a:pos x="4569" y="1998"/>
              </a:cxn>
              <a:cxn ang="0">
                <a:pos x="873" y="3641"/>
              </a:cxn>
              <a:cxn ang="0">
                <a:pos x="0" y="1626"/>
              </a:cxn>
            </a:cxnLst>
            <a:rect l="0" t="0" r="r" b="b"/>
            <a:pathLst>
              <a:path w="4569" h="3641">
                <a:moveTo>
                  <a:pt x="0" y="1626"/>
                </a:moveTo>
                <a:lnTo>
                  <a:pt x="3650" y="0"/>
                </a:lnTo>
                <a:lnTo>
                  <a:pt x="4569" y="1998"/>
                </a:lnTo>
                <a:lnTo>
                  <a:pt x="873" y="3641"/>
                </a:lnTo>
                <a:lnTo>
                  <a:pt x="0" y="1626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83" name="Freeform 667"/>
          <p:cNvSpPr>
            <a:spLocks/>
          </p:cNvSpPr>
          <p:nvPr/>
        </p:nvSpPr>
        <p:spPr bwMode="auto">
          <a:xfrm>
            <a:off x="1258888" y="1633538"/>
            <a:ext cx="430212" cy="623887"/>
          </a:xfrm>
          <a:custGeom>
            <a:avLst/>
            <a:gdLst/>
            <a:ahLst/>
            <a:cxnLst>
              <a:cxn ang="0">
                <a:pos x="2496" y="7056"/>
              </a:cxn>
              <a:cxn ang="0">
                <a:pos x="5894" y="5433"/>
              </a:cxn>
              <a:cxn ang="0">
                <a:pos x="5912" y="5421"/>
              </a:cxn>
              <a:cxn ang="0">
                <a:pos x="5927" y="5407"/>
              </a:cxn>
              <a:cxn ang="0">
                <a:pos x="5941" y="5389"/>
              </a:cxn>
              <a:cxn ang="0">
                <a:pos x="5950" y="5369"/>
              </a:cxn>
              <a:cxn ang="0">
                <a:pos x="5955" y="5348"/>
              </a:cxn>
              <a:cxn ang="0">
                <a:pos x="5957" y="5325"/>
              </a:cxn>
              <a:cxn ang="0">
                <a:pos x="5955" y="5303"/>
              </a:cxn>
              <a:cxn ang="0">
                <a:pos x="5948" y="5282"/>
              </a:cxn>
              <a:cxn ang="0">
                <a:pos x="3503" y="65"/>
              </a:cxn>
              <a:cxn ang="0">
                <a:pos x="3492" y="47"/>
              </a:cxn>
              <a:cxn ang="0">
                <a:pos x="3477" y="31"/>
              </a:cxn>
              <a:cxn ang="0">
                <a:pos x="3460" y="18"/>
              </a:cxn>
              <a:cxn ang="0">
                <a:pos x="3441" y="9"/>
              </a:cxn>
              <a:cxn ang="0">
                <a:pos x="3420" y="3"/>
              </a:cxn>
              <a:cxn ang="0">
                <a:pos x="3399" y="0"/>
              </a:cxn>
              <a:cxn ang="0">
                <a:pos x="3377" y="3"/>
              </a:cxn>
              <a:cxn ang="0">
                <a:pos x="3357" y="9"/>
              </a:cxn>
              <a:cxn ang="0">
                <a:pos x="63" y="1487"/>
              </a:cxn>
              <a:cxn ang="0">
                <a:pos x="45" y="1497"/>
              </a:cxn>
              <a:cxn ang="0">
                <a:pos x="29" y="1512"/>
              </a:cxn>
              <a:cxn ang="0">
                <a:pos x="16" y="1530"/>
              </a:cxn>
              <a:cxn ang="0">
                <a:pos x="7" y="1550"/>
              </a:cxn>
              <a:cxn ang="0">
                <a:pos x="2" y="1572"/>
              </a:cxn>
              <a:cxn ang="0">
                <a:pos x="0" y="1594"/>
              </a:cxn>
              <a:cxn ang="0">
                <a:pos x="3" y="1616"/>
              </a:cxn>
              <a:cxn ang="0">
                <a:pos x="9" y="1637"/>
              </a:cxn>
              <a:cxn ang="0">
                <a:pos x="2350" y="7000"/>
              </a:cxn>
              <a:cxn ang="0">
                <a:pos x="2361" y="7018"/>
              </a:cxn>
              <a:cxn ang="0">
                <a:pos x="2376" y="7034"/>
              </a:cxn>
              <a:cxn ang="0">
                <a:pos x="2393" y="7048"/>
              </a:cxn>
              <a:cxn ang="0">
                <a:pos x="2412" y="7057"/>
              </a:cxn>
              <a:cxn ang="0">
                <a:pos x="2433" y="7064"/>
              </a:cxn>
              <a:cxn ang="0">
                <a:pos x="2454" y="7066"/>
              </a:cxn>
              <a:cxn ang="0">
                <a:pos x="2476" y="7064"/>
              </a:cxn>
              <a:cxn ang="0">
                <a:pos x="2496" y="7056"/>
              </a:cxn>
            </a:cxnLst>
            <a:rect l="0" t="0" r="r" b="b"/>
            <a:pathLst>
              <a:path w="5957" h="7066">
                <a:moveTo>
                  <a:pt x="2496" y="7056"/>
                </a:moveTo>
                <a:lnTo>
                  <a:pt x="5894" y="5433"/>
                </a:lnTo>
                <a:lnTo>
                  <a:pt x="5912" y="5421"/>
                </a:lnTo>
                <a:lnTo>
                  <a:pt x="5927" y="5407"/>
                </a:lnTo>
                <a:lnTo>
                  <a:pt x="5941" y="5389"/>
                </a:lnTo>
                <a:lnTo>
                  <a:pt x="5950" y="5369"/>
                </a:lnTo>
                <a:lnTo>
                  <a:pt x="5955" y="5348"/>
                </a:lnTo>
                <a:lnTo>
                  <a:pt x="5957" y="5325"/>
                </a:lnTo>
                <a:lnTo>
                  <a:pt x="5955" y="5303"/>
                </a:lnTo>
                <a:lnTo>
                  <a:pt x="5948" y="5282"/>
                </a:lnTo>
                <a:lnTo>
                  <a:pt x="3503" y="65"/>
                </a:lnTo>
                <a:lnTo>
                  <a:pt x="3492" y="47"/>
                </a:lnTo>
                <a:lnTo>
                  <a:pt x="3477" y="31"/>
                </a:lnTo>
                <a:lnTo>
                  <a:pt x="3460" y="18"/>
                </a:lnTo>
                <a:lnTo>
                  <a:pt x="3441" y="9"/>
                </a:lnTo>
                <a:lnTo>
                  <a:pt x="3420" y="3"/>
                </a:lnTo>
                <a:lnTo>
                  <a:pt x="3399" y="0"/>
                </a:lnTo>
                <a:lnTo>
                  <a:pt x="3377" y="3"/>
                </a:lnTo>
                <a:lnTo>
                  <a:pt x="3357" y="9"/>
                </a:lnTo>
                <a:lnTo>
                  <a:pt x="63" y="1487"/>
                </a:lnTo>
                <a:lnTo>
                  <a:pt x="45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3" y="1616"/>
                </a:lnTo>
                <a:lnTo>
                  <a:pt x="9" y="1637"/>
                </a:lnTo>
                <a:lnTo>
                  <a:pt x="2350" y="7000"/>
                </a:lnTo>
                <a:lnTo>
                  <a:pt x="2361" y="7018"/>
                </a:lnTo>
                <a:lnTo>
                  <a:pt x="2376" y="7034"/>
                </a:lnTo>
                <a:lnTo>
                  <a:pt x="2393" y="7048"/>
                </a:lnTo>
                <a:lnTo>
                  <a:pt x="2412" y="7057"/>
                </a:lnTo>
                <a:lnTo>
                  <a:pt x="2433" y="7064"/>
                </a:lnTo>
                <a:lnTo>
                  <a:pt x="2454" y="7066"/>
                </a:lnTo>
                <a:lnTo>
                  <a:pt x="2476" y="7064"/>
                </a:lnTo>
                <a:lnTo>
                  <a:pt x="2496" y="7056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84" name="Freeform 668"/>
          <p:cNvSpPr>
            <a:spLocks/>
          </p:cNvSpPr>
          <p:nvPr/>
        </p:nvSpPr>
        <p:spPr bwMode="auto">
          <a:xfrm>
            <a:off x="1550988" y="1714500"/>
            <a:ext cx="80962" cy="192088"/>
          </a:xfrm>
          <a:custGeom>
            <a:avLst/>
            <a:gdLst/>
            <a:ahLst/>
            <a:cxnLst>
              <a:cxn ang="0">
                <a:pos x="917" y="2127"/>
              </a:cxn>
              <a:cxn ang="0">
                <a:pos x="0" y="131"/>
              </a:cxn>
              <a:cxn ang="0">
                <a:pos x="33" y="0"/>
              </a:cxn>
              <a:cxn ang="0">
                <a:pos x="70" y="14"/>
              </a:cxn>
              <a:cxn ang="0">
                <a:pos x="106" y="29"/>
              </a:cxn>
              <a:cxn ang="0">
                <a:pos x="143" y="44"/>
              </a:cxn>
              <a:cxn ang="0">
                <a:pos x="180" y="61"/>
              </a:cxn>
              <a:cxn ang="0">
                <a:pos x="217" y="78"/>
              </a:cxn>
              <a:cxn ang="0">
                <a:pos x="252" y="96"/>
              </a:cxn>
              <a:cxn ang="0">
                <a:pos x="288" y="116"/>
              </a:cxn>
              <a:cxn ang="0">
                <a:pos x="324" y="136"/>
              </a:cxn>
              <a:cxn ang="0">
                <a:pos x="358" y="159"/>
              </a:cxn>
              <a:cxn ang="0">
                <a:pos x="393" y="181"/>
              </a:cxn>
              <a:cxn ang="0">
                <a:pos x="428" y="204"/>
              </a:cxn>
              <a:cxn ang="0">
                <a:pos x="461" y="228"/>
              </a:cxn>
              <a:cxn ang="0">
                <a:pos x="495" y="252"/>
              </a:cxn>
              <a:cxn ang="0">
                <a:pos x="528" y="279"/>
              </a:cxn>
              <a:cxn ang="0">
                <a:pos x="560" y="305"/>
              </a:cxn>
              <a:cxn ang="0">
                <a:pos x="592" y="333"/>
              </a:cxn>
              <a:cxn ang="0">
                <a:pos x="624" y="361"/>
              </a:cxn>
              <a:cxn ang="0">
                <a:pos x="654" y="389"/>
              </a:cxn>
              <a:cxn ang="0">
                <a:pos x="684" y="419"/>
              </a:cxn>
              <a:cxn ang="0">
                <a:pos x="713" y="450"/>
              </a:cxn>
              <a:cxn ang="0">
                <a:pos x="742" y="481"/>
              </a:cxn>
              <a:cxn ang="0">
                <a:pos x="769" y="513"/>
              </a:cxn>
              <a:cxn ang="0">
                <a:pos x="796" y="545"/>
              </a:cxn>
              <a:cxn ang="0">
                <a:pos x="822" y="578"/>
              </a:cxn>
              <a:cxn ang="0">
                <a:pos x="847" y="612"/>
              </a:cxn>
              <a:cxn ang="0">
                <a:pos x="871" y="647"/>
              </a:cxn>
              <a:cxn ang="0">
                <a:pos x="895" y="681"/>
              </a:cxn>
              <a:cxn ang="0">
                <a:pos x="917" y="717"/>
              </a:cxn>
              <a:cxn ang="0">
                <a:pos x="939" y="754"/>
              </a:cxn>
              <a:cxn ang="0">
                <a:pos x="959" y="791"/>
              </a:cxn>
              <a:cxn ang="0">
                <a:pos x="979" y="828"/>
              </a:cxn>
              <a:cxn ang="0">
                <a:pos x="997" y="866"/>
              </a:cxn>
              <a:cxn ang="0">
                <a:pos x="1026" y="938"/>
              </a:cxn>
              <a:cxn ang="0">
                <a:pos x="1053" y="1015"/>
              </a:cxn>
              <a:cxn ang="0">
                <a:pos x="1075" y="1096"/>
              </a:cxn>
              <a:cxn ang="0">
                <a:pos x="1095" y="1180"/>
              </a:cxn>
              <a:cxn ang="0">
                <a:pos x="1110" y="1267"/>
              </a:cxn>
              <a:cxn ang="0">
                <a:pos x="1121" y="1356"/>
              </a:cxn>
              <a:cxn ang="0">
                <a:pos x="1130" y="1446"/>
              </a:cxn>
              <a:cxn ang="0">
                <a:pos x="1134" y="1536"/>
              </a:cxn>
              <a:cxn ang="0">
                <a:pos x="1134" y="1626"/>
              </a:cxn>
              <a:cxn ang="0">
                <a:pos x="1131" y="1716"/>
              </a:cxn>
              <a:cxn ang="0">
                <a:pos x="1122" y="1802"/>
              </a:cxn>
              <a:cxn ang="0">
                <a:pos x="1111" y="1886"/>
              </a:cxn>
              <a:cxn ang="0">
                <a:pos x="1096" y="1967"/>
              </a:cxn>
              <a:cxn ang="0">
                <a:pos x="1076" y="2044"/>
              </a:cxn>
              <a:cxn ang="0">
                <a:pos x="1053" y="2115"/>
              </a:cxn>
              <a:cxn ang="0">
                <a:pos x="1025" y="2180"/>
              </a:cxn>
              <a:cxn ang="0">
                <a:pos x="917" y="2127"/>
              </a:cxn>
            </a:cxnLst>
            <a:rect l="0" t="0" r="r" b="b"/>
            <a:pathLst>
              <a:path w="1134" h="2180">
                <a:moveTo>
                  <a:pt x="917" y="2127"/>
                </a:moveTo>
                <a:lnTo>
                  <a:pt x="0" y="131"/>
                </a:lnTo>
                <a:lnTo>
                  <a:pt x="33" y="0"/>
                </a:lnTo>
                <a:lnTo>
                  <a:pt x="70" y="14"/>
                </a:lnTo>
                <a:lnTo>
                  <a:pt x="106" y="29"/>
                </a:lnTo>
                <a:lnTo>
                  <a:pt x="143" y="44"/>
                </a:lnTo>
                <a:lnTo>
                  <a:pt x="180" y="61"/>
                </a:lnTo>
                <a:lnTo>
                  <a:pt x="217" y="78"/>
                </a:lnTo>
                <a:lnTo>
                  <a:pt x="252" y="96"/>
                </a:lnTo>
                <a:lnTo>
                  <a:pt x="288" y="116"/>
                </a:lnTo>
                <a:lnTo>
                  <a:pt x="324" y="136"/>
                </a:lnTo>
                <a:lnTo>
                  <a:pt x="358" y="159"/>
                </a:lnTo>
                <a:lnTo>
                  <a:pt x="393" y="181"/>
                </a:lnTo>
                <a:lnTo>
                  <a:pt x="428" y="204"/>
                </a:lnTo>
                <a:lnTo>
                  <a:pt x="461" y="228"/>
                </a:lnTo>
                <a:lnTo>
                  <a:pt x="495" y="252"/>
                </a:lnTo>
                <a:lnTo>
                  <a:pt x="528" y="279"/>
                </a:lnTo>
                <a:lnTo>
                  <a:pt x="560" y="305"/>
                </a:lnTo>
                <a:lnTo>
                  <a:pt x="592" y="333"/>
                </a:lnTo>
                <a:lnTo>
                  <a:pt x="624" y="361"/>
                </a:lnTo>
                <a:lnTo>
                  <a:pt x="654" y="389"/>
                </a:lnTo>
                <a:lnTo>
                  <a:pt x="684" y="419"/>
                </a:lnTo>
                <a:lnTo>
                  <a:pt x="713" y="450"/>
                </a:lnTo>
                <a:lnTo>
                  <a:pt x="742" y="481"/>
                </a:lnTo>
                <a:lnTo>
                  <a:pt x="769" y="513"/>
                </a:lnTo>
                <a:lnTo>
                  <a:pt x="796" y="545"/>
                </a:lnTo>
                <a:lnTo>
                  <a:pt x="822" y="578"/>
                </a:lnTo>
                <a:lnTo>
                  <a:pt x="847" y="612"/>
                </a:lnTo>
                <a:lnTo>
                  <a:pt x="871" y="647"/>
                </a:lnTo>
                <a:lnTo>
                  <a:pt x="895" y="681"/>
                </a:lnTo>
                <a:lnTo>
                  <a:pt x="917" y="717"/>
                </a:lnTo>
                <a:lnTo>
                  <a:pt x="939" y="754"/>
                </a:lnTo>
                <a:lnTo>
                  <a:pt x="959" y="791"/>
                </a:lnTo>
                <a:lnTo>
                  <a:pt x="979" y="828"/>
                </a:lnTo>
                <a:lnTo>
                  <a:pt x="997" y="866"/>
                </a:lnTo>
                <a:lnTo>
                  <a:pt x="1026" y="938"/>
                </a:lnTo>
                <a:lnTo>
                  <a:pt x="1053" y="1015"/>
                </a:lnTo>
                <a:lnTo>
                  <a:pt x="1075" y="1096"/>
                </a:lnTo>
                <a:lnTo>
                  <a:pt x="1095" y="1180"/>
                </a:lnTo>
                <a:lnTo>
                  <a:pt x="1110" y="1267"/>
                </a:lnTo>
                <a:lnTo>
                  <a:pt x="1121" y="1356"/>
                </a:lnTo>
                <a:lnTo>
                  <a:pt x="1130" y="1446"/>
                </a:lnTo>
                <a:lnTo>
                  <a:pt x="1134" y="1536"/>
                </a:lnTo>
                <a:lnTo>
                  <a:pt x="1134" y="1626"/>
                </a:lnTo>
                <a:lnTo>
                  <a:pt x="1131" y="1716"/>
                </a:lnTo>
                <a:lnTo>
                  <a:pt x="1122" y="1802"/>
                </a:lnTo>
                <a:lnTo>
                  <a:pt x="1111" y="1886"/>
                </a:lnTo>
                <a:lnTo>
                  <a:pt x="1096" y="1967"/>
                </a:lnTo>
                <a:lnTo>
                  <a:pt x="1076" y="2044"/>
                </a:lnTo>
                <a:lnTo>
                  <a:pt x="1053" y="2115"/>
                </a:lnTo>
                <a:lnTo>
                  <a:pt x="1025" y="2180"/>
                </a:lnTo>
                <a:lnTo>
                  <a:pt x="917" y="2127"/>
                </a:lnTo>
                <a:close/>
              </a:path>
            </a:pathLst>
          </a:custGeom>
          <a:solidFill>
            <a:srgbClr val="6B68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85" name="Freeform 669"/>
          <p:cNvSpPr>
            <a:spLocks/>
          </p:cNvSpPr>
          <p:nvPr/>
        </p:nvSpPr>
        <p:spPr bwMode="auto">
          <a:xfrm>
            <a:off x="1247775" y="1692275"/>
            <a:ext cx="328613" cy="320675"/>
          </a:xfrm>
          <a:custGeom>
            <a:avLst/>
            <a:gdLst/>
            <a:ahLst/>
            <a:cxnLst>
              <a:cxn ang="0">
                <a:pos x="0" y="1625"/>
              </a:cxn>
              <a:cxn ang="0">
                <a:pos x="3650" y="0"/>
              </a:cxn>
              <a:cxn ang="0">
                <a:pos x="4569" y="1997"/>
              </a:cxn>
              <a:cxn ang="0">
                <a:pos x="873" y="3641"/>
              </a:cxn>
              <a:cxn ang="0">
                <a:pos x="0" y="1625"/>
              </a:cxn>
            </a:cxnLst>
            <a:rect l="0" t="0" r="r" b="b"/>
            <a:pathLst>
              <a:path w="4569" h="3641">
                <a:moveTo>
                  <a:pt x="0" y="1625"/>
                </a:moveTo>
                <a:lnTo>
                  <a:pt x="3650" y="0"/>
                </a:lnTo>
                <a:lnTo>
                  <a:pt x="4569" y="1997"/>
                </a:lnTo>
                <a:lnTo>
                  <a:pt x="873" y="3641"/>
                </a:lnTo>
                <a:lnTo>
                  <a:pt x="0" y="1625"/>
                </a:lnTo>
                <a:close/>
              </a:path>
            </a:pathLst>
          </a:custGeom>
          <a:solidFill>
            <a:srgbClr val="5459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86" name="Freeform 670"/>
          <p:cNvSpPr>
            <a:spLocks/>
          </p:cNvSpPr>
          <p:nvPr/>
        </p:nvSpPr>
        <p:spPr bwMode="auto">
          <a:xfrm>
            <a:off x="1219200" y="1600200"/>
            <a:ext cx="430213" cy="623888"/>
          </a:xfrm>
          <a:custGeom>
            <a:avLst/>
            <a:gdLst/>
            <a:ahLst/>
            <a:cxnLst>
              <a:cxn ang="0">
                <a:pos x="2497" y="7056"/>
              </a:cxn>
              <a:cxn ang="0">
                <a:pos x="5894" y="5432"/>
              </a:cxn>
              <a:cxn ang="0">
                <a:pos x="5912" y="5421"/>
              </a:cxn>
              <a:cxn ang="0">
                <a:pos x="5928" y="5406"/>
              </a:cxn>
              <a:cxn ang="0">
                <a:pos x="5941" y="5388"/>
              </a:cxn>
              <a:cxn ang="0">
                <a:pos x="5950" y="5368"/>
              </a:cxn>
              <a:cxn ang="0">
                <a:pos x="5955" y="5347"/>
              </a:cxn>
              <a:cxn ang="0">
                <a:pos x="5957" y="5325"/>
              </a:cxn>
              <a:cxn ang="0">
                <a:pos x="5955" y="5303"/>
              </a:cxn>
              <a:cxn ang="0">
                <a:pos x="5948" y="5282"/>
              </a:cxn>
              <a:cxn ang="0">
                <a:pos x="3503" y="64"/>
              </a:cxn>
              <a:cxn ang="0">
                <a:pos x="3492" y="46"/>
              </a:cxn>
              <a:cxn ang="0">
                <a:pos x="3477" y="31"/>
              </a:cxn>
              <a:cxn ang="0">
                <a:pos x="3460" y="18"/>
              </a:cxn>
              <a:cxn ang="0">
                <a:pos x="3441" y="8"/>
              </a:cxn>
              <a:cxn ang="0">
                <a:pos x="3420" y="2"/>
              </a:cxn>
              <a:cxn ang="0">
                <a:pos x="3399" y="0"/>
              </a:cxn>
              <a:cxn ang="0">
                <a:pos x="3377" y="2"/>
              </a:cxn>
              <a:cxn ang="0">
                <a:pos x="3357" y="8"/>
              </a:cxn>
              <a:cxn ang="0">
                <a:pos x="63" y="1486"/>
              </a:cxn>
              <a:cxn ang="0">
                <a:pos x="45" y="1497"/>
              </a:cxn>
              <a:cxn ang="0">
                <a:pos x="30" y="1512"/>
              </a:cxn>
              <a:cxn ang="0">
                <a:pos x="16" y="1530"/>
              </a:cxn>
              <a:cxn ang="0">
                <a:pos x="7" y="1550"/>
              </a:cxn>
              <a:cxn ang="0">
                <a:pos x="2" y="1572"/>
              </a:cxn>
              <a:cxn ang="0">
                <a:pos x="0" y="1594"/>
              </a:cxn>
              <a:cxn ang="0">
                <a:pos x="3" y="1615"/>
              </a:cxn>
              <a:cxn ang="0">
                <a:pos x="9" y="1636"/>
              </a:cxn>
              <a:cxn ang="0">
                <a:pos x="2351" y="6999"/>
              </a:cxn>
              <a:cxn ang="0">
                <a:pos x="2362" y="7018"/>
              </a:cxn>
              <a:cxn ang="0">
                <a:pos x="2377" y="7034"/>
              </a:cxn>
              <a:cxn ang="0">
                <a:pos x="2394" y="7048"/>
              </a:cxn>
              <a:cxn ang="0">
                <a:pos x="2413" y="7057"/>
              </a:cxn>
              <a:cxn ang="0">
                <a:pos x="2434" y="7063"/>
              </a:cxn>
              <a:cxn ang="0">
                <a:pos x="2455" y="7065"/>
              </a:cxn>
              <a:cxn ang="0">
                <a:pos x="2477" y="7063"/>
              </a:cxn>
              <a:cxn ang="0">
                <a:pos x="2497" y="7056"/>
              </a:cxn>
            </a:cxnLst>
            <a:rect l="0" t="0" r="r" b="b"/>
            <a:pathLst>
              <a:path w="5957" h="7065">
                <a:moveTo>
                  <a:pt x="2497" y="7056"/>
                </a:moveTo>
                <a:lnTo>
                  <a:pt x="5894" y="5432"/>
                </a:lnTo>
                <a:lnTo>
                  <a:pt x="5912" y="5421"/>
                </a:lnTo>
                <a:lnTo>
                  <a:pt x="5928" y="5406"/>
                </a:lnTo>
                <a:lnTo>
                  <a:pt x="5941" y="5388"/>
                </a:lnTo>
                <a:lnTo>
                  <a:pt x="5950" y="5368"/>
                </a:lnTo>
                <a:lnTo>
                  <a:pt x="5955" y="5347"/>
                </a:lnTo>
                <a:lnTo>
                  <a:pt x="5957" y="5325"/>
                </a:lnTo>
                <a:lnTo>
                  <a:pt x="5955" y="5303"/>
                </a:lnTo>
                <a:lnTo>
                  <a:pt x="5948" y="5282"/>
                </a:lnTo>
                <a:lnTo>
                  <a:pt x="3503" y="64"/>
                </a:lnTo>
                <a:lnTo>
                  <a:pt x="3492" y="46"/>
                </a:lnTo>
                <a:lnTo>
                  <a:pt x="3477" y="31"/>
                </a:lnTo>
                <a:lnTo>
                  <a:pt x="3460" y="18"/>
                </a:lnTo>
                <a:lnTo>
                  <a:pt x="3441" y="8"/>
                </a:lnTo>
                <a:lnTo>
                  <a:pt x="3420" y="2"/>
                </a:lnTo>
                <a:lnTo>
                  <a:pt x="3399" y="0"/>
                </a:lnTo>
                <a:lnTo>
                  <a:pt x="3377" y="2"/>
                </a:lnTo>
                <a:lnTo>
                  <a:pt x="3357" y="8"/>
                </a:lnTo>
                <a:lnTo>
                  <a:pt x="63" y="1486"/>
                </a:lnTo>
                <a:lnTo>
                  <a:pt x="45" y="1497"/>
                </a:lnTo>
                <a:lnTo>
                  <a:pt x="30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3" y="1615"/>
                </a:lnTo>
                <a:lnTo>
                  <a:pt x="9" y="1636"/>
                </a:lnTo>
                <a:lnTo>
                  <a:pt x="2351" y="6999"/>
                </a:lnTo>
                <a:lnTo>
                  <a:pt x="2362" y="7018"/>
                </a:lnTo>
                <a:lnTo>
                  <a:pt x="2377" y="7034"/>
                </a:lnTo>
                <a:lnTo>
                  <a:pt x="2394" y="7048"/>
                </a:lnTo>
                <a:lnTo>
                  <a:pt x="2413" y="7057"/>
                </a:lnTo>
                <a:lnTo>
                  <a:pt x="2434" y="7063"/>
                </a:lnTo>
                <a:lnTo>
                  <a:pt x="2455" y="7065"/>
                </a:lnTo>
                <a:lnTo>
                  <a:pt x="2477" y="7063"/>
                </a:lnTo>
                <a:lnTo>
                  <a:pt x="2497" y="7056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87" name="Freeform 671"/>
          <p:cNvSpPr>
            <a:spLocks/>
          </p:cNvSpPr>
          <p:nvPr/>
        </p:nvSpPr>
        <p:spPr bwMode="auto">
          <a:xfrm>
            <a:off x="1219200" y="1600200"/>
            <a:ext cx="257175" cy="157163"/>
          </a:xfrm>
          <a:custGeom>
            <a:avLst/>
            <a:gdLst/>
            <a:ahLst/>
            <a:cxnLst>
              <a:cxn ang="0">
                <a:pos x="3562" y="183"/>
              </a:cxn>
              <a:cxn ang="0">
                <a:pos x="3502" y="64"/>
              </a:cxn>
              <a:cxn ang="0">
                <a:pos x="3491" y="46"/>
              </a:cxn>
              <a:cxn ang="0">
                <a:pos x="3476" y="31"/>
              </a:cxn>
              <a:cxn ang="0">
                <a:pos x="3459" y="18"/>
              </a:cxn>
              <a:cxn ang="0">
                <a:pos x="3440" y="8"/>
              </a:cxn>
              <a:cxn ang="0">
                <a:pos x="3418" y="2"/>
              </a:cxn>
              <a:cxn ang="0">
                <a:pos x="3397" y="0"/>
              </a:cxn>
              <a:cxn ang="0">
                <a:pos x="3376" y="2"/>
              </a:cxn>
              <a:cxn ang="0">
                <a:pos x="3356" y="8"/>
              </a:cxn>
              <a:cxn ang="0">
                <a:pos x="62" y="1486"/>
              </a:cxn>
              <a:cxn ang="0">
                <a:pos x="44" y="1497"/>
              </a:cxn>
              <a:cxn ang="0">
                <a:pos x="29" y="1512"/>
              </a:cxn>
              <a:cxn ang="0">
                <a:pos x="16" y="1530"/>
              </a:cxn>
              <a:cxn ang="0">
                <a:pos x="7" y="1550"/>
              </a:cxn>
              <a:cxn ang="0">
                <a:pos x="2" y="1572"/>
              </a:cxn>
              <a:cxn ang="0">
                <a:pos x="0" y="1594"/>
              </a:cxn>
              <a:cxn ang="0">
                <a:pos x="2" y="1615"/>
              </a:cxn>
              <a:cxn ang="0">
                <a:pos x="8" y="1636"/>
              </a:cxn>
              <a:cxn ang="0">
                <a:pos x="68" y="1773"/>
              </a:cxn>
              <a:cxn ang="0">
                <a:pos x="3562" y="183"/>
              </a:cxn>
            </a:cxnLst>
            <a:rect l="0" t="0" r="r" b="b"/>
            <a:pathLst>
              <a:path w="3562" h="1773">
                <a:moveTo>
                  <a:pt x="3562" y="183"/>
                </a:move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68" y="1773"/>
                </a:lnTo>
                <a:lnTo>
                  <a:pt x="3562" y="183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88" name="Freeform 672"/>
          <p:cNvSpPr>
            <a:spLocks/>
          </p:cNvSpPr>
          <p:nvPr/>
        </p:nvSpPr>
        <p:spPr bwMode="auto">
          <a:xfrm>
            <a:off x="1219200" y="1600200"/>
            <a:ext cx="255588" cy="153988"/>
          </a:xfrm>
          <a:custGeom>
            <a:avLst/>
            <a:gdLst/>
            <a:ahLst/>
            <a:cxnLst>
              <a:cxn ang="0">
                <a:pos x="3545" y="153"/>
              </a:cxn>
              <a:cxn ang="0">
                <a:pos x="3538" y="137"/>
              </a:cxn>
              <a:cxn ang="0">
                <a:pos x="3529" y="120"/>
              </a:cxn>
              <a:cxn ang="0">
                <a:pos x="3514" y="90"/>
              </a:cxn>
              <a:cxn ang="0">
                <a:pos x="3491" y="46"/>
              </a:cxn>
              <a:cxn ang="0">
                <a:pos x="3459" y="18"/>
              </a:cxn>
              <a:cxn ang="0">
                <a:pos x="3418" y="2"/>
              </a:cxn>
              <a:cxn ang="0">
                <a:pos x="3376" y="2"/>
              </a:cxn>
              <a:cxn ang="0">
                <a:pos x="3257" y="53"/>
              </a:cxn>
              <a:cxn ang="0">
                <a:pos x="3083" y="131"/>
              </a:cxn>
              <a:cxn ang="0">
                <a:pos x="2932" y="198"/>
              </a:cxn>
              <a:cxn ang="0">
                <a:pos x="2800" y="258"/>
              </a:cxn>
              <a:cxn ang="0">
                <a:pos x="2681" y="312"/>
              </a:cxn>
              <a:cxn ang="0">
                <a:pos x="2565" y="364"/>
              </a:cxn>
              <a:cxn ang="0">
                <a:pos x="2450" y="415"/>
              </a:cxn>
              <a:cxn ang="0">
                <a:pos x="2327" y="471"/>
              </a:cxn>
              <a:cxn ang="0">
                <a:pos x="2189" y="532"/>
              </a:cxn>
              <a:cxn ang="0">
                <a:pos x="2031" y="603"/>
              </a:cxn>
              <a:cxn ang="0">
                <a:pos x="1846" y="686"/>
              </a:cxn>
              <a:cxn ang="0">
                <a:pos x="1628" y="784"/>
              </a:cxn>
              <a:cxn ang="0">
                <a:pos x="1370" y="899"/>
              </a:cxn>
              <a:cxn ang="0">
                <a:pos x="1066" y="1036"/>
              </a:cxn>
              <a:cxn ang="0">
                <a:pos x="710" y="1195"/>
              </a:cxn>
              <a:cxn ang="0">
                <a:pos x="294" y="1382"/>
              </a:cxn>
              <a:cxn ang="0">
                <a:pos x="44" y="1497"/>
              </a:cxn>
              <a:cxn ang="0">
                <a:pos x="16" y="1530"/>
              </a:cxn>
              <a:cxn ang="0">
                <a:pos x="2" y="1572"/>
              </a:cxn>
              <a:cxn ang="0">
                <a:pos x="2" y="1615"/>
              </a:cxn>
              <a:cxn ang="0">
                <a:pos x="14" y="1648"/>
              </a:cxn>
              <a:cxn ang="0">
                <a:pos x="21" y="1665"/>
              </a:cxn>
              <a:cxn ang="0">
                <a:pos x="31" y="1685"/>
              </a:cxn>
              <a:cxn ang="0">
                <a:pos x="46" y="1719"/>
              </a:cxn>
              <a:cxn ang="0">
                <a:pos x="162" y="1700"/>
              </a:cxn>
              <a:cxn ang="0">
                <a:pos x="348" y="1616"/>
              </a:cxn>
              <a:cxn ang="0">
                <a:pos x="508" y="1543"/>
              </a:cxn>
              <a:cxn ang="0">
                <a:pos x="648" y="1480"/>
              </a:cxn>
              <a:cxn ang="0">
                <a:pos x="776" y="1422"/>
              </a:cxn>
              <a:cxn ang="0">
                <a:pos x="898" y="1367"/>
              </a:cxn>
              <a:cxn ang="0">
                <a:pos x="1021" y="1311"/>
              </a:cxn>
              <a:cxn ang="0">
                <a:pos x="1153" y="1251"/>
              </a:cxn>
              <a:cxn ang="0">
                <a:pos x="1299" y="1186"/>
              </a:cxn>
              <a:cxn ang="0">
                <a:pos x="1466" y="1110"/>
              </a:cxn>
              <a:cxn ang="0">
                <a:pos x="1662" y="1020"/>
              </a:cxn>
              <a:cxn ang="0">
                <a:pos x="1892" y="916"/>
              </a:cxn>
              <a:cxn ang="0">
                <a:pos x="2166" y="792"/>
              </a:cxn>
              <a:cxn ang="0">
                <a:pos x="2488" y="646"/>
              </a:cxn>
              <a:cxn ang="0">
                <a:pos x="2864" y="474"/>
              </a:cxn>
              <a:cxn ang="0">
                <a:pos x="3304" y="275"/>
              </a:cxn>
            </a:cxnLst>
            <a:rect l="0" t="0" r="r" b="b"/>
            <a:pathLst>
              <a:path w="3550" h="1748">
                <a:moveTo>
                  <a:pt x="3550" y="163"/>
                </a:moveTo>
                <a:lnTo>
                  <a:pt x="3545" y="153"/>
                </a:lnTo>
                <a:lnTo>
                  <a:pt x="3541" y="144"/>
                </a:lnTo>
                <a:lnTo>
                  <a:pt x="3538" y="137"/>
                </a:lnTo>
                <a:lnTo>
                  <a:pt x="3533" y="130"/>
                </a:lnTo>
                <a:lnTo>
                  <a:pt x="3529" y="120"/>
                </a:lnTo>
                <a:lnTo>
                  <a:pt x="3523" y="108"/>
                </a:lnTo>
                <a:lnTo>
                  <a:pt x="3514" y="90"/>
                </a:ln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3257" y="53"/>
                </a:lnTo>
                <a:lnTo>
                  <a:pt x="3166" y="94"/>
                </a:lnTo>
                <a:lnTo>
                  <a:pt x="3083" y="131"/>
                </a:lnTo>
                <a:lnTo>
                  <a:pt x="3004" y="167"/>
                </a:lnTo>
                <a:lnTo>
                  <a:pt x="2932" y="198"/>
                </a:lnTo>
                <a:lnTo>
                  <a:pt x="2864" y="229"/>
                </a:lnTo>
                <a:lnTo>
                  <a:pt x="2800" y="258"/>
                </a:lnTo>
                <a:lnTo>
                  <a:pt x="2740" y="286"/>
                </a:lnTo>
                <a:lnTo>
                  <a:pt x="2681" y="312"/>
                </a:lnTo>
                <a:lnTo>
                  <a:pt x="2623" y="337"/>
                </a:lnTo>
                <a:lnTo>
                  <a:pt x="2565" y="364"/>
                </a:lnTo>
                <a:lnTo>
                  <a:pt x="2508" y="389"/>
                </a:lnTo>
                <a:lnTo>
                  <a:pt x="2450" y="415"/>
                </a:lnTo>
                <a:lnTo>
                  <a:pt x="2389" y="443"/>
                </a:lnTo>
                <a:lnTo>
                  <a:pt x="2327" y="471"/>
                </a:lnTo>
                <a:lnTo>
                  <a:pt x="2259" y="501"/>
                </a:lnTo>
                <a:lnTo>
                  <a:pt x="2189" y="532"/>
                </a:lnTo>
                <a:lnTo>
                  <a:pt x="2113" y="567"/>
                </a:lnTo>
                <a:lnTo>
                  <a:pt x="2031" y="603"/>
                </a:lnTo>
                <a:lnTo>
                  <a:pt x="1942" y="643"/>
                </a:lnTo>
                <a:lnTo>
                  <a:pt x="1846" y="686"/>
                </a:lnTo>
                <a:lnTo>
                  <a:pt x="1741" y="733"/>
                </a:lnTo>
                <a:lnTo>
                  <a:pt x="1628" y="784"/>
                </a:lnTo>
                <a:lnTo>
                  <a:pt x="1505" y="839"/>
                </a:lnTo>
                <a:lnTo>
                  <a:pt x="1370" y="899"/>
                </a:lnTo>
                <a:lnTo>
                  <a:pt x="1224" y="966"/>
                </a:lnTo>
                <a:lnTo>
                  <a:pt x="1066" y="1036"/>
                </a:lnTo>
                <a:lnTo>
                  <a:pt x="895" y="1113"/>
                </a:lnTo>
                <a:lnTo>
                  <a:pt x="710" y="1195"/>
                </a:lnTo>
                <a:lnTo>
                  <a:pt x="510" y="1286"/>
                </a:lnTo>
                <a:lnTo>
                  <a:pt x="294" y="1382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4" y="1648"/>
                </a:lnTo>
                <a:lnTo>
                  <a:pt x="18" y="1657"/>
                </a:lnTo>
                <a:lnTo>
                  <a:pt x="21" y="1665"/>
                </a:lnTo>
                <a:lnTo>
                  <a:pt x="26" y="1673"/>
                </a:lnTo>
                <a:lnTo>
                  <a:pt x="31" y="1685"/>
                </a:lnTo>
                <a:lnTo>
                  <a:pt x="37" y="1699"/>
                </a:lnTo>
                <a:lnTo>
                  <a:pt x="46" y="1719"/>
                </a:lnTo>
                <a:lnTo>
                  <a:pt x="57" y="1748"/>
                </a:lnTo>
                <a:lnTo>
                  <a:pt x="162" y="1700"/>
                </a:lnTo>
                <a:lnTo>
                  <a:pt x="259" y="1656"/>
                </a:lnTo>
                <a:lnTo>
                  <a:pt x="348" y="1616"/>
                </a:lnTo>
                <a:lnTo>
                  <a:pt x="430" y="1579"/>
                </a:lnTo>
                <a:lnTo>
                  <a:pt x="508" y="1543"/>
                </a:lnTo>
                <a:lnTo>
                  <a:pt x="579" y="1511"/>
                </a:lnTo>
                <a:lnTo>
                  <a:pt x="648" y="1480"/>
                </a:lnTo>
                <a:lnTo>
                  <a:pt x="713" y="1451"/>
                </a:lnTo>
                <a:lnTo>
                  <a:pt x="776" y="1422"/>
                </a:lnTo>
                <a:lnTo>
                  <a:pt x="837" y="1395"/>
                </a:lnTo>
                <a:lnTo>
                  <a:pt x="898" y="1367"/>
                </a:lnTo>
                <a:lnTo>
                  <a:pt x="959" y="1340"/>
                </a:lnTo>
                <a:lnTo>
                  <a:pt x="1021" y="1311"/>
                </a:lnTo>
                <a:lnTo>
                  <a:pt x="1085" y="1282"/>
                </a:lnTo>
                <a:lnTo>
                  <a:pt x="1153" y="1251"/>
                </a:lnTo>
                <a:lnTo>
                  <a:pt x="1223" y="1220"/>
                </a:lnTo>
                <a:lnTo>
                  <a:pt x="1299" y="1186"/>
                </a:lnTo>
                <a:lnTo>
                  <a:pt x="1379" y="1149"/>
                </a:lnTo>
                <a:lnTo>
                  <a:pt x="1466" y="1110"/>
                </a:lnTo>
                <a:lnTo>
                  <a:pt x="1560" y="1067"/>
                </a:lnTo>
                <a:lnTo>
                  <a:pt x="1662" y="1020"/>
                </a:lnTo>
                <a:lnTo>
                  <a:pt x="1772" y="971"/>
                </a:lnTo>
                <a:lnTo>
                  <a:pt x="1892" y="916"/>
                </a:lnTo>
                <a:lnTo>
                  <a:pt x="2024" y="857"/>
                </a:lnTo>
                <a:lnTo>
                  <a:pt x="2166" y="792"/>
                </a:lnTo>
                <a:lnTo>
                  <a:pt x="2320" y="722"/>
                </a:lnTo>
                <a:lnTo>
                  <a:pt x="2488" y="646"/>
                </a:lnTo>
                <a:lnTo>
                  <a:pt x="2668" y="564"/>
                </a:lnTo>
                <a:lnTo>
                  <a:pt x="2864" y="474"/>
                </a:lnTo>
                <a:lnTo>
                  <a:pt x="3075" y="378"/>
                </a:lnTo>
                <a:lnTo>
                  <a:pt x="3304" y="275"/>
                </a:lnTo>
                <a:lnTo>
                  <a:pt x="3550" y="163"/>
                </a:lnTo>
                <a:close/>
              </a:path>
            </a:pathLst>
          </a:custGeom>
          <a:solidFill>
            <a:srgbClr val="BFC7C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89" name="Freeform 673"/>
          <p:cNvSpPr>
            <a:spLocks/>
          </p:cNvSpPr>
          <p:nvPr/>
        </p:nvSpPr>
        <p:spPr bwMode="auto">
          <a:xfrm>
            <a:off x="1219200" y="1600200"/>
            <a:ext cx="255588" cy="152400"/>
          </a:xfrm>
          <a:custGeom>
            <a:avLst/>
            <a:gdLst/>
            <a:ahLst/>
            <a:cxnLst>
              <a:cxn ang="0">
                <a:pos x="3534" y="135"/>
              </a:cxn>
              <a:cxn ang="0">
                <a:pos x="3529" y="123"/>
              </a:cxn>
              <a:cxn ang="0">
                <a:pos x="3523" y="110"/>
              </a:cxn>
              <a:cxn ang="0">
                <a:pos x="3511" y="84"/>
              </a:cxn>
              <a:cxn ang="0">
                <a:pos x="3491" y="46"/>
              </a:cxn>
              <a:cxn ang="0">
                <a:pos x="3459" y="18"/>
              </a:cxn>
              <a:cxn ang="0">
                <a:pos x="3418" y="2"/>
              </a:cxn>
              <a:cxn ang="0">
                <a:pos x="3376" y="2"/>
              </a:cxn>
              <a:cxn ang="0">
                <a:pos x="3257" y="53"/>
              </a:cxn>
              <a:cxn ang="0">
                <a:pos x="3083" y="131"/>
              </a:cxn>
              <a:cxn ang="0">
                <a:pos x="2932" y="198"/>
              </a:cxn>
              <a:cxn ang="0">
                <a:pos x="2800" y="258"/>
              </a:cxn>
              <a:cxn ang="0">
                <a:pos x="2681" y="312"/>
              </a:cxn>
              <a:cxn ang="0">
                <a:pos x="2565" y="364"/>
              </a:cxn>
              <a:cxn ang="0">
                <a:pos x="2450" y="415"/>
              </a:cxn>
              <a:cxn ang="0">
                <a:pos x="2327" y="471"/>
              </a:cxn>
              <a:cxn ang="0">
                <a:pos x="2189" y="532"/>
              </a:cxn>
              <a:cxn ang="0">
                <a:pos x="2031" y="603"/>
              </a:cxn>
              <a:cxn ang="0">
                <a:pos x="1846" y="686"/>
              </a:cxn>
              <a:cxn ang="0">
                <a:pos x="1628" y="784"/>
              </a:cxn>
              <a:cxn ang="0">
                <a:pos x="1370" y="899"/>
              </a:cxn>
              <a:cxn ang="0">
                <a:pos x="1066" y="1036"/>
              </a:cxn>
              <a:cxn ang="0">
                <a:pos x="710" y="1195"/>
              </a:cxn>
              <a:cxn ang="0">
                <a:pos x="294" y="1382"/>
              </a:cxn>
              <a:cxn ang="0">
                <a:pos x="44" y="1497"/>
              </a:cxn>
              <a:cxn ang="0">
                <a:pos x="16" y="1530"/>
              </a:cxn>
              <a:cxn ang="0">
                <a:pos x="2" y="1572"/>
              </a:cxn>
              <a:cxn ang="0">
                <a:pos x="2" y="1615"/>
              </a:cxn>
              <a:cxn ang="0">
                <a:pos x="13" y="1646"/>
              </a:cxn>
              <a:cxn ang="0">
                <a:pos x="19" y="1658"/>
              </a:cxn>
              <a:cxn ang="0">
                <a:pos x="26" y="1674"/>
              </a:cxn>
              <a:cxn ang="0">
                <a:pos x="37" y="1702"/>
              </a:cxn>
              <a:cxn ang="0">
                <a:pos x="151" y="1676"/>
              </a:cxn>
              <a:cxn ang="0">
                <a:pos x="337" y="1592"/>
              </a:cxn>
              <a:cxn ang="0">
                <a:pos x="497" y="1520"/>
              </a:cxn>
              <a:cxn ang="0">
                <a:pos x="637" y="1457"/>
              </a:cxn>
              <a:cxn ang="0">
                <a:pos x="765" y="1399"/>
              </a:cxn>
              <a:cxn ang="0">
                <a:pos x="886" y="1344"/>
              </a:cxn>
              <a:cxn ang="0">
                <a:pos x="1010" y="1288"/>
              </a:cxn>
              <a:cxn ang="0">
                <a:pos x="1141" y="1229"/>
              </a:cxn>
              <a:cxn ang="0">
                <a:pos x="1287" y="1163"/>
              </a:cxn>
              <a:cxn ang="0">
                <a:pos x="1455" y="1087"/>
              </a:cxn>
              <a:cxn ang="0">
                <a:pos x="1650" y="998"/>
              </a:cxn>
              <a:cxn ang="0">
                <a:pos x="1881" y="894"/>
              </a:cxn>
              <a:cxn ang="0">
                <a:pos x="2154" y="771"/>
              </a:cxn>
              <a:cxn ang="0">
                <a:pos x="2477" y="625"/>
              </a:cxn>
              <a:cxn ang="0">
                <a:pos x="2853" y="453"/>
              </a:cxn>
              <a:cxn ang="0">
                <a:pos x="3293" y="254"/>
              </a:cxn>
            </a:cxnLst>
            <a:rect l="0" t="0" r="r" b="b"/>
            <a:pathLst>
              <a:path w="3539" h="1724">
                <a:moveTo>
                  <a:pt x="3539" y="143"/>
                </a:moveTo>
                <a:lnTo>
                  <a:pt x="3534" y="135"/>
                </a:lnTo>
                <a:lnTo>
                  <a:pt x="3531" y="129"/>
                </a:lnTo>
                <a:lnTo>
                  <a:pt x="3529" y="123"/>
                </a:lnTo>
                <a:lnTo>
                  <a:pt x="3526" y="117"/>
                </a:lnTo>
                <a:lnTo>
                  <a:pt x="3523" y="110"/>
                </a:lnTo>
                <a:lnTo>
                  <a:pt x="3518" y="99"/>
                </a:lnTo>
                <a:lnTo>
                  <a:pt x="3511" y="84"/>
                </a:ln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3257" y="53"/>
                </a:lnTo>
                <a:lnTo>
                  <a:pt x="3166" y="94"/>
                </a:lnTo>
                <a:lnTo>
                  <a:pt x="3083" y="131"/>
                </a:lnTo>
                <a:lnTo>
                  <a:pt x="3004" y="167"/>
                </a:lnTo>
                <a:lnTo>
                  <a:pt x="2932" y="198"/>
                </a:lnTo>
                <a:lnTo>
                  <a:pt x="2864" y="229"/>
                </a:lnTo>
                <a:lnTo>
                  <a:pt x="2800" y="258"/>
                </a:lnTo>
                <a:lnTo>
                  <a:pt x="2740" y="286"/>
                </a:lnTo>
                <a:lnTo>
                  <a:pt x="2681" y="312"/>
                </a:lnTo>
                <a:lnTo>
                  <a:pt x="2623" y="337"/>
                </a:lnTo>
                <a:lnTo>
                  <a:pt x="2565" y="364"/>
                </a:lnTo>
                <a:lnTo>
                  <a:pt x="2508" y="389"/>
                </a:lnTo>
                <a:lnTo>
                  <a:pt x="2450" y="415"/>
                </a:lnTo>
                <a:lnTo>
                  <a:pt x="2389" y="443"/>
                </a:lnTo>
                <a:lnTo>
                  <a:pt x="2327" y="471"/>
                </a:lnTo>
                <a:lnTo>
                  <a:pt x="2259" y="501"/>
                </a:lnTo>
                <a:lnTo>
                  <a:pt x="2189" y="532"/>
                </a:lnTo>
                <a:lnTo>
                  <a:pt x="2113" y="567"/>
                </a:lnTo>
                <a:lnTo>
                  <a:pt x="2031" y="603"/>
                </a:lnTo>
                <a:lnTo>
                  <a:pt x="1942" y="643"/>
                </a:lnTo>
                <a:lnTo>
                  <a:pt x="1846" y="686"/>
                </a:lnTo>
                <a:lnTo>
                  <a:pt x="1741" y="733"/>
                </a:lnTo>
                <a:lnTo>
                  <a:pt x="1628" y="784"/>
                </a:lnTo>
                <a:lnTo>
                  <a:pt x="1505" y="839"/>
                </a:lnTo>
                <a:lnTo>
                  <a:pt x="1370" y="899"/>
                </a:lnTo>
                <a:lnTo>
                  <a:pt x="1224" y="966"/>
                </a:lnTo>
                <a:lnTo>
                  <a:pt x="1066" y="1036"/>
                </a:lnTo>
                <a:lnTo>
                  <a:pt x="895" y="1113"/>
                </a:lnTo>
                <a:lnTo>
                  <a:pt x="710" y="1195"/>
                </a:lnTo>
                <a:lnTo>
                  <a:pt x="510" y="1286"/>
                </a:lnTo>
                <a:lnTo>
                  <a:pt x="294" y="1382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3" y="1646"/>
                </a:lnTo>
                <a:lnTo>
                  <a:pt x="16" y="1652"/>
                </a:lnTo>
                <a:lnTo>
                  <a:pt x="19" y="1658"/>
                </a:lnTo>
                <a:lnTo>
                  <a:pt x="22" y="1666"/>
                </a:lnTo>
                <a:lnTo>
                  <a:pt x="26" y="1674"/>
                </a:lnTo>
                <a:lnTo>
                  <a:pt x="31" y="1686"/>
                </a:lnTo>
                <a:lnTo>
                  <a:pt x="37" y="1702"/>
                </a:lnTo>
                <a:lnTo>
                  <a:pt x="46" y="1724"/>
                </a:lnTo>
                <a:lnTo>
                  <a:pt x="151" y="1676"/>
                </a:lnTo>
                <a:lnTo>
                  <a:pt x="248" y="1633"/>
                </a:lnTo>
                <a:lnTo>
                  <a:pt x="337" y="1592"/>
                </a:lnTo>
                <a:lnTo>
                  <a:pt x="419" y="1555"/>
                </a:lnTo>
                <a:lnTo>
                  <a:pt x="497" y="1520"/>
                </a:lnTo>
                <a:lnTo>
                  <a:pt x="568" y="1488"/>
                </a:lnTo>
                <a:lnTo>
                  <a:pt x="637" y="1457"/>
                </a:lnTo>
                <a:lnTo>
                  <a:pt x="702" y="1427"/>
                </a:lnTo>
                <a:lnTo>
                  <a:pt x="765" y="1399"/>
                </a:lnTo>
                <a:lnTo>
                  <a:pt x="826" y="1372"/>
                </a:lnTo>
                <a:lnTo>
                  <a:pt x="886" y="1344"/>
                </a:lnTo>
                <a:lnTo>
                  <a:pt x="948" y="1316"/>
                </a:lnTo>
                <a:lnTo>
                  <a:pt x="1010" y="1288"/>
                </a:lnTo>
                <a:lnTo>
                  <a:pt x="1074" y="1259"/>
                </a:lnTo>
                <a:lnTo>
                  <a:pt x="1141" y="1229"/>
                </a:lnTo>
                <a:lnTo>
                  <a:pt x="1212" y="1197"/>
                </a:lnTo>
                <a:lnTo>
                  <a:pt x="1287" y="1163"/>
                </a:lnTo>
                <a:lnTo>
                  <a:pt x="1368" y="1126"/>
                </a:lnTo>
                <a:lnTo>
                  <a:pt x="1455" y="1087"/>
                </a:lnTo>
                <a:lnTo>
                  <a:pt x="1548" y="1045"/>
                </a:lnTo>
                <a:lnTo>
                  <a:pt x="1650" y="998"/>
                </a:lnTo>
                <a:lnTo>
                  <a:pt x="1761" y="949"/>
                </a:lnTo>
                <a:lnTo>
                  <a:pt x="1881" y="894"/>
                </a:lnTo>
                <a:lnTo>
                  <a:pt x="2013" y="835"/>
                </a:lnTo>
                <a:lnTo>
                  <a:pt x="2154" y="771"/>
                </a:lnTo>
                <a:lnTo>
                  <a:pt x="2308" y="700"/>
                </a:lnTo>
                <a:lnTo>
                  <a:pt x="2477" y="625"/>
                </a:lnTo>
                <a:lnTo>
                  <a:pt x="2657" y="543"/>
                </a:lnTo>
                <a:lnTo>
                  <a:pt x="2853" y="453"/>
                </a:lnTo>
                <a:lnTo>
                  <a:pt x="3064" y="357"/>
                </a:lnTo>
                <a:lnTo>
                  <a:pt x="3293" y="254"/>
                </a:lnTo>
                <a:lnTo>
                  <a:pt x="3539" y="143"/>
                </a:lnTo>
                <a:close/>
              </a:path>
            </a:pathLst>
          </a:custGeom>
          <a:solidFill>
            <a:srgbClr val="C9D1D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90" name="Freeform 674"/>
          <p:cNvSpPr>
            <a:spLocks/>
          </p:cNvSpPr>
          <p:nvPr/>
        </p:nvSpPr>
        <p:spPr bwMode="auto">
          <a:xfrm>
            <a:off x="1219200" y="1600200"/>
            <a:ext cx="254000" cy="149225"/>
          </a:xfrm>
          <a:custGeom>
            <a:avLst/>
            <a:gdLst/>
            <a:ahLst/>
            <a:cxnLst>
              <a:cxn ang="0">
                <a:pos x="3522" y="112"/>
              </a:cxn>
              <a:cxn ang="0">
                <a:pos x="3513" y="91"/>
              </a:cxn>
              <a:cxn ang="0">
                <a:pos x="3491" y="46"/>
              </a:cxn>
              <a:cxn ang="0">
                <a:pos x="3459" y="18"/>
              </a:cxn>
              <a:cxn ang="0">
                <a:pos x="3418" y="2"/>
              </a:cxn>
              <a:cxn ang="0">
                <a:pos x="3376" y="2"/>
              </a:cxn>
              <a:cxn ang="0">
                <a:pos x="3257" y="53"/>
              </a:cxn>
              <a:cxn ang="0">
                <a:pos x="3083" y="131"/>
              </a:cxn>
              <a:cxn ang="0">
                <a:pos x="2932" y="198"/>
              </a:cxn>
              <a:cxn ang="0">
                <a:pos x="2800" y="258"/>
              </a:cxn>
              <a:cxn ang="0">
                <a:pos x="2681" y="312"/>
              </a:cxn>
              <a:cxn ang="0">
                <a:pos x="2565" y="364"/>
              </a:cxn>
              <a:cxn ang="0">
                <a:pos x="2450" y="415"/>
              </a:cxn>
              <a:cxn ang="0">
                <a:pos x="2327" y="471"/>
              </a:cxn>
              <a:cxn ang="0">
                <a:pos x="2189" y="532"/>
              </a:cxn>
              <a:cxn ang="0">
                <a:pos x="2031" y="603"/>
              </a:cxn>
              <a:cxn ang="0">
                <a:pos x="1846" y="686"/>
              </a:cxn>
              <a:cxn ang="0">
                <a:pos x="1628" y="784"/>
              </a:cxn>
              <a:cxn ang="0">
                <a:pos x="1370" y="899"/>
              </a:cxn>
              <a:cxn ang="0">
                <a:pos x="1066" y="1036"/>
              </a:cxn>
              <a:cxn ang="0">
                <a:pos x="710" y="1195"/>
              </a:cxn>
              <a:cxn ang="0">
                <a:pos x="294" y="1382"/>
              </a:cxn>
              <a:cxn ang="0">
                <a:pos x="44" y="1497"/>
              </a:cxn>
              <a:cxn ang="0">
                <a:pos x="16" y="1530"/>
              </a:cxn>
              <a:cxn ang="0">
                <a:pos x="2" y="1572"/>
              </a:cxn>
              <a:cxn ang="0">
                <a:pos x="2" y="1615"/>
              </a:cxn>
              <a:cxn ang="0">
                <a:pos x="14" y="1648"/>
              </a:cxn>
              <a:cxn ang="0">
                <a:pos x="25" y="1671"/>
              </a:cxn>
              <a:cxn ang="0">
                <a:pos x="141" y="1651"/>
              </a:cxn>
              <a:cxn ang="0">
                <a:pos x="326" y="1568"/>
              </a:cxn>
              <a:cxn ang="0">
                <a:pos x="486" y="1496"/>
              </a:cxn>
              <a:cxn ang="0">
                <a:pos x="626" y="1433"/>
              </a:cxn>
              <a:cxn ang="0">
                <a:pos x="754" y="1375"/>
              </a:cxn>
              <a:cxn ang="0">
                <a:pos x="875" y="1320"/>
              </a:cxn>
              <a:cxn ang="0">
                <a:pos x="999" y="1264"/>
              </a:cxn>
              <a:cxn ang="0">
                <a:pos x="1130" y="1205"/>
              </a:cxn>
              <a:cxn ang="0">
                <a:pos x="1276" y="1140"/>
              </a:cxn>
              <a:cxn ang="0">
                <a:pos x="1443" y="1064"/>
              </a:cxn>
              <a:cxn ang="0">
                <a:pos x="1639" y="975"/>
              </a:cxn>
              <a:cxn ang="0">
                <a:pos x="1870" y="872"/>
              </a:cxn>
              <a:cxn ang="0">
                <a:pos x="2143" y="749"/>
              </a:cxn>
              <a:cxn ang="0">
                <a:pos x="2464" y="603"/>
              </a:cxn>
              <a:cxn ang="0">
                <a:pos x="2841" y="432"/>
              </a:cxn>
              <a:cxn ang="0">
                <a:pos x="3281" y="234"/>
              </a:cxn>
            </a:cxnLst>
            <a:rect l="0" t="0" r="r" b="b"/>
            <a:pathLst>
              <a:path w="3526" h="1698">
                <a:moveTo>
                  <a:pt x="3526" y="123"/>
                </a:moveTo>
                <a:lnTo>
                  <a:pt x="3522" y="112"/>
                </a:lnTo>
                <a:lnTo>
                  <a:pt x="3518" y="103"/>
                </a:lnTo>
                <a:lnTo>
                  <a:pt x="3513" y="91"/>
                </a:ln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3257" y="53"/>
                </a:lnTo>
                <a:lnTo>
                  <a:pt x="3166" y="94"/>
                </a:lnTo>
                <a:lnTo>
                  <a:pt x="3083" y="131"/>
                </a:lnTo>
                <a:lnTo>
                  <a:pt x="3004" y="167"/>
                </a:lnTo>
                <a:lnTo>
                  <a:pt x="2932" y="198"/>
                </a:lnTo>
                <a:lnTo>
                  <a:pt x="2864" y="229"/>
                </a:lnTo>
                <a:lnTo>
                  <a:pt x="2800" y="258"/>
                </a:lnTo>
                <a:lnTo>
                  <a:pt x="2740" y="286"/>
                </a:lnTo>
                <a:lnTo>
                  <a:pt x="2681" y="312"/>
                </a:lnTo>
                <a:lnTo>
                  <a:pt x="2623" y="337"/>
                </a:lnTo>
                <a:lnTo>
                  <a:pt x="2565" y="364"/>
                </a:lnTo>
                <a:lnTo>
                  <a:pt x="2508" y="389"/>
                </a:lnTo>
                <a:lnTo>
                  <a:pt x="2450" y="415"/>
                </a:lnTo>
                <a:lnTo>
                  <a:pt x="2389" y="443"/>
                </a:lnTo>
                <a:lnTo>
                  <a:pt x="2327" y="471"/>
                </a:lnTo>
                <a:lnTo>
                  <a:pt x="2259" y="501"/>
                </a:lnTo>
                <a:lnTo>
                  <a:pt x="2189" y="532"/>
                </a:lnTo>
                <a:lnTo>
                  <a:pt x="2113" y="567"/>
                </a:lnTo>
                <a:lnTo>
                  <a:pt x="2031" y="603"/>
                </a:lnTo>
                <a:lnTo>
                  <a:pt x="1942" y="643"/>
                </a:lnTo>
                <a:lnTo>
                  <a:pt x="1846" y="686"/>
                </a:lnTo>
                <a:lnTo>
                  <a:pt x="1741" y="733"/>
                </a:lnTo>
                <a:lnTo>
                  <a:pt x="1628" y="784"/>
                </a:lnTo>
                <a:lnTo>
                  <a:pt x="1505" y="839"/>
                </a:lnTo>
                <a:lnTo>
                  <a:pt x="1370" y="899"/>
                </a:lnTo>
                <a:lnTo>
                  <a:pt x="1224" y="966"/>
                </a:lnTo>
                <a:lnTo>
                  <a:pt x="1066" y="1036"/>
                </a:lnTo>
                <a:lnTo>
                  <a:pt x="895" y="1113"/>
                </a:lnTo>
                <a:lnTo>
                  <a:pt x="710" y="1195"/>
                </a:lnTo>
                <a:lnTo>
                  <a:pt x="510" y="1286"/>
                </a:lnTo>
                <a:lnTo>
                  <a:pt x="294" y="1382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4" y="1648"/>
                </a:lnTo>
                <a:lnTo>
                  <a:pt x="18" y="1657"/>
                </a:lnTo>
                <a:lnTo>
                  <a:pt x="25" y="1671"/>
                </a:lnTo>
                <a:lnTo>
                  <a:pt x="36" y="1698"/>
                </a:lnTo>
                <a:lnTo>
                  <a:pt x="141" y="1651"/>
                </a:lnTo>
                <a:lnTo>
                  <a:pt x="237" y="1608"/>
                </a:lnTo>
                <a:lnTo>
                  <a:pt x="326" y="1568"/>
                </a:lnTo>
                <a:lnTo>
                  <a:pt x="409" y="1530"/>
                </a:lnTo>
                <a:lnTo>
                  <a:pt x="486" y="1496"/>
                </a:lnTo>
                <a:lnTo>
                  <a:pt x="558" y="1463"/>
                </a:lnTo>
                <a:lnTo>
                  <a:pt x="626" y="1433"/>
                </a:lnTo>
                <a:lnTo>
                  <a:pt x="691" y="1403"/>
                </a:lnTo>
                <a:lnTo>
                  <a:pt x="754" y="1375"/>
                </a:lnTo>
                <a:lnTo>
                  <a:pt x="815" y="1347"/>
                </a:lnTo>
                <a:lnTo>
                  <a:pt x="875" y="1320"/>
                </a:lnTo>
                <a:lnTo>
                  <a:pt x="936" y="1292"/>
                </a:lnTo>
                <a:lnTo>
                  <a:pt x="999" y="1264"/>
                </a:lnTo>
                <a:lnTo>
                  <a:pt x="1063" y="1236"/>
                </a:lnTo>
                <a:lnTo>
                  <a:pt x="1130" y="1205"/>
                </a:lnTo>
                <a:lnTo>
                  <a:pt x="1201" y="1173"/>
                </a:lnTo>
                <a:lnTo>
                  <a:pt x="1276" y="1140"/>
                </a:lnTo>
                <a:lnTo>
                  <a:pt x="1357" y="1103"/>
                </a:lnTo>
                <a:lnTo>
                  <a:pt x="1443" y="1064"/>
                </a:lnTo>
                <a:lnTo>
                  <a:pt x="1537" y="1022"/>
                </a:lnTo>
                <a:lnTo>
                  <a:pt x="1639" y="975"/>
                </a:lnTo>
                <a:lnTo>
                  <a:pt x="1749" y="926"/>
                </a:lnTo>
                <a:lnTo>
                  <a:pt x="1870" y="872"/>
                </a:lnTo>
                <a:lnTo>
                  <a:pt x="2000" y="813"/>
                </a:lnTo>
                <a:lnTo>
                  <a:pt x="2143" y="749"/>
                </a:lnTo>
                <a:lnTo>
                  <a:pt x="2297" y="679"/>
                </a:lnTo>
                <a:lnTo>
                  <a:pt x="2464" y="603"/>
                </a:lnTo>
                <a:lnTo>
                  <a:pt x="2646" y="521"/>
                </a:lnTo>
                <a:lnTo>
                  <a:pt x="2841" y="432"/>
                </a:lnTo>
                <a:lnTo>
                  <a:pt x="3053" y="337"/>
                </a:lnTo>
                <a:lnTo>
                  <a:pt x="3281" y="234"/>
                </a:lnTo>
                <a:lnTo>
                  <a:pt x="3526" y="123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91" name="Freeform 675"/>
          <p:cNvSpPr>
            <a:spLocks/>
          </p:cNvSpPr>
          <p:nvPr/>
        </p:nvSpPr>
        <p:spPr bwMode="auto">
          <a:xfrm>
            <a:off x="1219200" y="1600200"/>
            <a:ext cx="254000" cy="147638"/>
          </a:xfrm>
          <a:custGeom>
            <a:avLst/>
            <a:gdLst/>
            <a:ahLst/>
            <a:cxnLst>
              <a:cxn ang="0">
                <a:pos x="3513" y="96"/>
              </a:cxn>
              <a:cxn ang="0">
                <a:pos x="3508" y="81"/>
              </a:cxn>
              <a:cxn ang="0">
                <a:pos x="3491" y="46"/>
              </a:cxn>
              <a:cxn ang="0">
                <a:pos x="3459" y="18"/>
              </a:cxn>
              <a:cxn ang="0">
                <a:pos x="3418" y="2"/>
              </a:cxn>
              <a:cxn ang="0">
                <a:pos x="3376" y="2"/>
              </a:cxn>
              <a:cxn ang="0">
                <a:pos x="3257" y="53"/>
              </a:cxn>
              <a:cxn ang="0">
                <a:pos x="3083" y="131"/>
              </a:cxn>
              <a:cxn ang="0">
                <a:pos x="2932" y="198"/>
              </a:cxn>
              <a:cxn ang="0">
                <a:pos x="2800" y="258"/>
              </a:cxn>
              <a:cxn ang="0">
                <a:pos x="2681" y="312"/>
              </a:cxn>
              <a:cxn ang="0">
                <a:pos x="2565" y="364"/>
              </a:cxn>
              <a:cxn ang="0">
                <a:pos x="2450" y="415"/>
              </a:cxn>
              <a:cxn ang="0">
                <a:pos x="2327" y="471"/>
              </a:cxn>
              <a:cxn ang="0">
                <a:pos x="2189" y="532"/>
              </a:cxn>
              <a:cxn ang="0">
                <a:pos x="2031" y="603"/>
              </a:cxn>
              <a:cxn ang="0">
                <a:pos x="1846" y="686"/>
              </a:cxn>
              <a:cxn ang="0">
                <a:pos x="1628" y="784"/>
              </a:cxn>
              <a:cxn ang="0">
                <a:pos x="1370" y="899"/>
              </a:cxn>
              <a:cxn ang="0">
                <a:pos x="1066" y="1036"/>
              </a:cxn>
              <a:cxn ang="0">
                <a:pos x="710" y="1195"/>
              </a:cxn>
              <a:cxn ang="0">
                <a:pos x="294" y="1382"/>
              </a:cxn>
              <a:cxn ang="0">
                <a:pos x="44" y="1497"/>
              </a:cxn>
              <a:cxn ang="0">
                <a:pos x="16" y="1530"/>
              </a:cxn>
              <a:cxn ang="0">
                <a:pos x="2" y="1572"/>
              </a:cxn>
              <a:cxn ang="0">
                <a:pos x="2" y="1615"/>
              </a:cxn>
              <a:cxn ang="0">
                <a:pos x="12" y="1644"/>
              </a:cxn>
              <a:cxn ang="0">
                <a:pos x="18" y="1657"/>
              </a:cxn>
              <a:cxn ang="0">
                <a:pos x="130" y="1627"/>
              </a:cxn>
              <a:cxn ang="0">
                <a:pos x="315" y="1543"/>
              </a:cxn>
              <a:cxn ang="0">
                <a:pos x="474" y="1472"/>
              </a:cxn>
              <a:cxn ang="0">
                <a:pos x="615" y="1408"/>
              </a:cxn>
              <a:cxn ang="0">
                <a:pos x="743" y="1352"/>
              </a:cxn>
              <a:cxn ang="0">
                <a:pos x="864" y="1297"/>
              </a:cxn>
              <a:cxn ang="0">
                <a:pos x="987" y="1241"/>
              </a:cxn>
              <a:cxn ang="0">
                <a:pos x="1119" y="1182"/>
              </a:cxn>
              <a:cxn ang="0">
                <a:pos x="1265" y="1116"/>
              </a:cxn>
              <a:cxn ang="0">
                <a:pos x="1432" y="1042"/>
              </a:cxn>
              <a:cxn ang="0">
                <a:pos x="1628" y="953"/>
              </a:cxn>
              <a:cxn ang="0">
                <a:pos x="1859" y="850"/>
              </a:cxn>
              <a:cxn ang="0">
                <a:pos x="2132" y="726"/>
              </a:cxn>
              <a:cxn ang="0">
                <a:pos x="2453" y="582"/>
              </a:cxn>
              <a:cxn ang="0">
                <a:pos x="2830" y="412"/>
              </a:cxn>
              <a:cxn ang="0">
                <a:pos x="3269" y="214"/>
              </a:cxn>
            </a:cxnLst>
            <a:rect l="0" t="0" r="r" b="b"/>
            <a:pathLst>
              <a:path w="3515" h="1674">
                <a:moveTo>
                  <a:pt x="3515" y="103"/>
                </a:moveTo>
                <a:lnTo>
                  <a:pt x="3513" y="96"/>
                </a:lnTo>
                <a:lnTo>
                  <a:pt x="3511" y="91"/>
                </a:lnTo>
                <a:lnTo>
                  <a:pt x="3508" y="81"/>
                </a:ln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3257" y="53"/>
                </a:lnTo>
                <a:lnTo>
                  <a:pt x="3166" y="94"/>
                </a:lnTo>
                <a:lnTo>
                  <a:pt x="3083" y="131"/>
                </a:lnTo>
                <a:lnTo>
                  <a:pt x="3004" y="167"/>
                </a:lnTo>
                <a:lnTo>
                  <a:pt x="2932" y="198"/>
                </a:lnTo>
                <a:lnTo>
                  <a:pt x="2864" y="229"/>
                </a:lnTo>
                <a:lnTo>
                  <a:pt x="2800" y="258"/>
                </a:lnTo>
                <a:lnTo>
                  <a:pt x="2740" y="286"/>
                </a:lnTo>
                <a:lnTo>
                  <a:pt x="2681" y="312"/>
                </a:lnTo>
                <a:lnTo>
                  <a:pt x="2623" y="337"/>
                </a:lnTo>
                <a:lnTo>
                  <a:pt x="2565" y="364"/>
                </a:lnTo>
                <a:lnTo>
                  <a:pt x="2508" y="389"/>
                </a:lnTo>
                <a:lnTo>
                  <a:pt x="2450" y="415"/>
                </a:lnTo>
                <a:lnTo>
                  <a:pt x="2389" y="443"/>
                </a:lnTo>
                <a:lnTo>
                  <a:pt x="2327" y="471"/>
                </a:lnTo>
                <a:lnTo>
                  <a:pt x="2259" y="501"/>
                </a:lnTo>
                <a:lnTo>
                  <a:pt x="2189" y="532"/>
                </a:lnTo>
                <a:lnTo>
                  <a:pt x="2113" y="567"/>
                </a:lnTo>
                <a:lnTo>
                  <a:pt x="2031" y="603"/>
                </a:lnTo>
                <a:lnTo>
                  <a:pt x="1942" y="643"/>
                </a:lnTo>
                <a:lnTo>
                  <a:pt x="1846" y="686"/>
                </a:lnTo>
                <a:lnTo>
                  <a:pt x="1741" y="733"/>
                </a:lnTo>
                <a:lnTo>
                  <a:pt x="1628" y="784"/>
                </a:lnTo>
                <a:lnTo>
                  <a:pt x="1505" y="839"/>
                </a:lnTo>
                <a:lnTo>
                  <a:pt x="1370" y="899"/>
                </a:lnTo>
                <a:lnTo>
                  <a:pt x="1224" y="966"/>
                </a:lnTo>
                <a:lnTo>
                  <a:pt x="1066" y="1036"/>
                </a:lnTo>
                <a:lnTo>
                  <a:pt x="895" y="1113"/>
                </a:lnTo>
                <a:lnTo>
                  <a:pt x="710" y="1195"/>
                </a:lnTo>
                <a:lnTo>
                  <a:pt x="510" y="1286"/>
                </a:lnTo>
                <a:lnTo>
                  <a:pt x="294" y="1382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2" y="1644"/>
                </a:lnTo>
                <a:lnTo>
                  <a:pt x="15" y="1649"/>
                </a:lnTo>
                <a:lnTo>
                  <a:pt x="18" y="1657"/>
                </a:lnTo>
                <a:lnTo>
                  <a:pt x="25" y="1674"/>
                </a:lnTo>
                <a:lnTo>
                  <a:pt x="130" y="1627"/>
                </a:lnTo>
                <a:lnTo>
                  <a:pt x="225" y="1583"/>
                </a:lnTo>
                <a:lnTo>
                  <a:pt x="315" y="1543"/>
                </a:lnTo>
                <a:lnTo>
                  <a:pt x="398" y="1506"/>
                </a:lnTo>
                <a:lnTo>
                  <a:pt x="474" y="1472"/>
                </a:lnTo>
                <a:lnTo>
                  <a:pt x="547" y="1439"/>
                </a:lnTo>
                <a:lnTo>
                  <a:pt x="615" y="1408"/>
                </a:lnTo>
                <a:lnTo>
                  <a:pt x="679" y="1379"/>
                </a:lnTo>
                <a:lnTo>
                  <a:pt x="743" y="1352"/>
                </a:lnTo>
                <a:lnTo>
                  <a:pt x="804" y="1324"/>
                </a:lnTo>
                <a:lnTo>
                  <a:pt x="864" y="1297"/>
                </a:lnTo>
                <a:lnTo>
                  <a:pt x="925" y="1269"/>
                </a:lnTo>
                <a:lnTo>
                  <a:pt x="987" y="1241"/>
                </a:lnTo>
                <a:lnTo>
                  <a:pt x="1052" y="1212"/>
                </a:lnTo>
                <a:lnTo>
                  <a:pt x="1119" y="1182"/>
                </a:lnTo>
                <a:lnTo>
                  <a:pt x="1189" y="1150"/>
                </a:lnTo>
                <a:lnTo>
                  <a:pt x="1265" y="1116"/>
                </a:lnTo>
                <a:lnTo>
                  <a:pt x="1345" y="1081"/>
                </a:lnTo>
                <a:lnTo>
                  <a:pt x="1432" y="1042"/>
                </a:lnTo>
                <a:lnTo>
                  <a:pt x="1526" y="999"/>
                </a:lnTo>
                <a:lnTo>
                  <a:pt x="1628" y="953"/>
                </a:lnTo>
                <a:lnTo>
                  <a:pt x="1738" y="903"/>
                </a:lnTo>
                <a:lnTo>
                  <a:pt x="1859" y="850"/>
                </a:lnTo>
                <a:lnTo>
                  <a:pt x="1989" y="791"/>
                </a:lnTo>
                <a:lnTo>
                  <a:pt x="2132" y="726"/>
                </a:lnTo>
                <a:lnTo>
                  <a:pt x="2286" y="657"/>
                </a:lnTo>
                <a:lnTo>
                  <a:pt x="2453" y="582"/>
                </a:lnTo>
                <a:lnTo>
                  <a:pt x="2635" y="500"/>
                </a:lnTo>
                <a:lnTo>
                  <a:pt x="2830" y="412"/>
                </a:lnTo>
                <a:lnTo>
                  <a:pt x="3042" y="316"/>
                </a:lnTo>
                <a:lnTo>
                  <a:pt x="3269" y="214"/>
                </a:lnTo>
                <a:lnTo>
                  <a:pt x="3515" y="103"/>
                </a:lnTo>
                <a:close/>
              </a:path>
            </a:pathLst>
          </a:custGeom>
          <a:solidFill>
            <a:srgbClr val="D6DED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92" name="Freeform 676"/>
          <p:cNvSpPr>
            <a:spLocks/>
          </p:cNvSpPr>
          <p:nvPr/>
        </p:nvSpPr>
        <p:spPr bwMode="auto">
          <a:xfrm>
            <a:off x="1219200" y="1600200"/>
            <a:ext cx="252413" cy="146050"/>
          </a:xfrm>
          <a:custGeom>
            <a:avLst/>
            <a:gdLst/>
            <a:ahLst/>
            <a:cxnLst>
              <a:cxn ang="0">
                <a:pos x="3503" y="83"/>
              </a:cxn>
              <a:cxn ang="0">
                <a:pos x="3502" y="64"/>
              </a:cxn>
              <a:cxn ang="0">
                <a:pos x="3491" y="46"/>
              </a:cxn>
              <a:cxn ang="0">
                <a:pos x="3476" y="31"/>
              </a:cxn>
              <a:cxn ang="0">
                <a:pos x="3459" y="18"/>
              </a:cxn>
              <a:cxn ang="0">
                <a:pos x="3440" y="8"/>
              </a:cxn>
              <a:cxn ang="0">
                <a:pos x="3418" y="2"/>
              </a:cxn>
              <a:cxn ang="0">
                <a:pos x="3397" y="0"/>
              </a:cxn>
              <a:cxn ang="0">
                <a:pos x="3376" y="2"/>
              </a:cxn>
              <a:cxn ang="0">
                <a:pos x="3356" y="8"/>
              </a:cxn>
              <a:cxn ang="0">
                <a:pos x="62" y="1486"/>
              </a:cxn>
              <a:cxn ang="0">
                <a:pos x="44" y="1497"/>
              </a:cxn>
              <a:cxn ang="0">
                <a:pos x="29" y="1512"/>
              </a:cxn>
              <a:cxn ang="0">
                <a:pos x="16" y="1530"/>
              </a:cxn>
              <a:cxn ang="0">
                <a:pos x="7" y="1550"/>
              </a:cxn>
              <a:cxn ang="0">
                <a:pos x="2" y="1572"/>
              </a:cxn>
              <a:cxn ang="0">
                <a:pos x="0" y="1594"/>
              </a:cxn>
              <a:cxn ang="0">
                <a:pos x="2" y="1615"/>
              </a:cxn>
              <a:cxn ang="0">
                <a:pos x="8" y="1636"/>
              </a:cxn>
              <a:cxn ang="0">
                <a:pos x="13" y="1649"/>
              </a:cxn>
              <a:cxn ang="0">
                <a:pos x="3503" y="83"/>
              </a:cxn>
            </a:cxnLst>
            <a:rect l="0" t="0" r="r" b="b"/>
            <a:pathLst>
              <a:path w="3503" h="1649">
                <a:moveTo>
                  <a:pt x="3503" y="83"/>
                </a:moveTo>
                <a:lnTo>
                  <a:pt x="3502" y="64"/>
                </a:lnTo>
                <a:lnTo>
                  <a:pt x="3491" y="46"/>
                </a:lnTo>
                <a:lnTo>
                  <a:pt x="3476" y="31"/>
                </a:lnTo>
                <a:lnTo>
                  <a:pt x="3459" y="18"/>
                </a:lnTo>
                <a:lnTo>
                  <a:pt x="3440" y="8"/>
                </a:lnTo>
                <a:lnTo>
                  <a:pt x="3418" y="2"/>
                </a:lnTo>
                <a:lnTo>
                  <a:pt x="3397" y="0"/>
                </a:lnTo>
                <a:lnTo>
                  <a:pt x="3376" y="2"/>
                </a:lnTo>
                <a:lnTo>
                  <a:pt x="3356" y="8"/>
                </a:lnTo>
                <a:lnTo>
                  <a:pt x="62" y="1486"/>
                </a:lnTo>
                <a:lnTo>
                  <a:pt x="44" y="1497"/>
                </a:lnTo>
                <a:lnTo>
                  <a:pt x="29" y="1512"/>
                </a:lnTo>
                <a:lnTo>
                  <a:pt x="16" y="1530"/>
                </a:lnTo>
                <a:lnTo>
                  <a:pt x="7" y="1550"/>
                </a:lnTo>
                <a:lnTo>
                  <a:pt x="2" y="1572"/>
                </a:lnTo>
                <a:lnTo>
                  <a:pt x="0" y="1594"/>
                </a:lnTo>
                <a:lnTo>
                  <a:pt x="2" y="1615"/>
                </a:lnTo>
                <a:lnTo>
                  <a:pt x="8" y="1636"/>
                </a:lnTo>
                <a:lnTo>
                  <a:pt x="13" y="1649"/>
                </a:lnTo>
                <a:lnTo>
                  <a:pt x="3503" y="83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93" name="Freeform 677"/>
          <p:cNvSpPr>
            <a:spLocks/>
          </p:cNvSpPr>
          <p:nvPr/>
        </p:nvSpPr>
        <p:spPr bwMode="auto">
          <a:xfrm>
            <a:off x="1493838" y="1663700"/>
            <a:ext cx="3175" cy="476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9" y="0"/>
              </a:cxn>
              <a:cxn ang="0">
                <a:pos x="16" y="2"/>
              </a:cxn>
              <a:cxn ang="0">
                <a:pos x="22" y="7"/>
              </a:cxn>
              <a:cxn ang="0">
                <a:pos x="26" y="13"/>
              </a:cxn>
              <a:cxn ang="0">
                <a:pos x="28" y="21"/>
              </a:cxn>
              <a:cxn ang="0">
                <a:pos x="27" y="29"/>
              </a:cxn>
              <a:cxn ang="0">
                <a:pos x="23" y="35"/>
              </a:cxn>
              <a:cxn ang="0">
                <a:pos x="16" y="40"/>
              </a:cxn>
              <a:cxn ang="0">
                <a:pos x="0" y="2"/>
              </a:cxn>
            </a:cxnLst>
            <a:rect l="0" t="0" r="r" b="b"/>
            <a:pathLst>
              <a:path w="28" h="40">
                <a:moveTo>
                  <a:pt x="0" y="2"/>
                </a:moveTo>
                <a:lnTo>
                  <a:pt x="9" y="0"/>
                </a:lnTo>
                <a:lnTo>
                  <a:pt x="16" y="2"/>
                </a:lnTo>
                <a:lnTo>
                  <a:pt x="22" y="7"/>
                </a:lnTo>
                <a:lnTo>
                  <a:pt x="26" y="13"/>
                </a:lnTo>
                <a:lnTo>
                  <a:pt x="28" y="21"/>
                </a:lnTo>
                <a:lnTo>
                  <a:pt x="27" y="29"/>
                </a:lnTo>
                <a:lnTo>
                  <a:pt x="23" y="35"/>
                </a:lnTo>
                <a:lnTo>
                  <a:pt x="16" y="40"/>
                </a:lnTo>
                <a:lnTo>
                  <a:pt x="0" y="2"/>
                </a:lnTo>
                <a:close/>
              </a:path>
            </a:pathLst>
          </a:custGeom>
          <a:solidFill>
            <a:srgbClr val="7A82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94" name="Freeform 678"/>
          <p:cNvSpPr>
            <a:spLocks/>
          </p:cNvSpPr>
          <p:nvPr/>
        </p:nvSpPr>
        <p:spPr bwMode="auto">
          <a:xfrm>
            <a:off x="1241425" y="1663700"/>
            <a:ext cx="254000" cy="142875"/>
          </a:xfrm>
          <a:custGeom>
            <a:avLst/>
            <a:gdLst/>
            <a:ahLst/>
            <a:cxnLst>
              <a:cxn ang="0">
                <a:pos x="8" y="1596"/>
              </a:cxn>
              <a:cxn ang="0">
                <a:pos x="0" y="1577"/>
              </a:cxn>
              <a:cxn ang="0">
                <a:pos x="3513" y="0"/>
              </a:cxn>
              <a:cxn ang="0">
                <a:pos x="3529" y="38"/>
              </a:cxn>
              <a:cxn ang="0">
                <a:pos x="16" y="1614"/>
              </a:cxn>
              <a:cxn ang="0">
                <a:pos x="8" y="1596"/>
              </a:cxn>
            </a:cxnLst>
            <a:rect l="0" t="0" r="r" b="b"/>
            <a:pathLst>
              <a:path w="3529" h="1614">
                <a:moveTo>
                  <a:pt x="8" y="1596"/>
                </a:moveTo>
                <a:lnTo>
                  <a:pt x="0" y="1577"/>
                </a:lnTo>
                <a:lnTo>
                  <a:pt x="3513" y="0"/>
                </a:lnTo>
                <a:lnTo>
                  <a:pt x="3529" y="38"/>
                </a:lnTo>
                <a:lnTo>
                  <a:pt x="16" y="1614"/>
                </a:lnTo>
                <a:lnTo>
                  <a:pt x="8" y="1596"/>
                </a:lnTo>
                <a:close/>
              </a:path>
            </a:pathLst>
          </a:custGeom>
          <a:solidFill>
            <a:srgbClr val="7A82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95" name="Freeform 679"/>
          <p:cNvSpPr>
            <a:spLocks/>
          </p:cNvSpPr>
          <p:nvPr/>
        </p:nvSpPr>
        <p:spPr bwMode="auto">
          <a:xfrm>
            <a:off x="1239838" y="1803400"/>
            <a:ext cx="1587" cy="3175"/>
          </a:xfrm>
          <a:custGeom>
            <a:avLst/>
            <a:gdLst/>
            <a:ahLst/>
            <a:cxnLst>
              <a:cxn ang="0">
                <a:pos x="28" y="37"/>
              </a:cxn>
              <a:cxn ang="0">
                <a:pos x="19" y="40"/>
              </a:cxn>
              <a:cxn ang="0">
                <a:pos x="12" y="37"/>
              </a:cxn>
              <a:cxn ang="0">
                <a:pos x="6" y="33"/>
              </a:cxn>
              <a:cxn ang="0">
                <a:pos x="2" y="26"/>
              </a:cxn>
              <a:cxn ang="0">
                <a:pos x="0" y="19"/>
              </a:cxn>
              <a:cxn ang="0">
                <a:pos x="1" y="11"/>
              </a:cxn>
              <a:cxn ang="0">
                <a:pos x="5" y="5"/>
              </a:cxn>
              <a:cxn ang="0">
                <a:pos x="12" y="0"/>
              </a:cxn>
              <a:cxn ang="0">
                <a:pos x="28" y="37"/>
              </a:cxn>
            </a:cxnLst>
            <a:rect l="0" t="0" r="r" b="b"/>
            <a:pathLst>
              <a:path w="28" h="40">
                <a:moveTo>
                  <a:pt x="28" y="37"/>
                </a:moveTo>
                <a:lnTo>
                  <a:pt x="19" y="40"/>
                </a:lnTo>
                <a:lnTo>
                  <a:pt x="12" y="37"/>
                </a:lnTo>
                <a:lnTo>
                  <a:pt x="6" y="33"/>
                </a:lnTo>
                <a:lnTo>
                  <a:pt x="2" y="26"/>
                </a:lnTo>
                <a:lnTo>
                  <a:pt x="0" y="19"/>
                </a:lnTo>
                <a:lnTo>
                  <a:pt x="1" y="11"/>
                </a:lnTo>
                <a:lnTo>
                  <a:pt x="5" y="5"/>
                </a:lnTo>
                <a:lnTo>
                  <a:pt x="12" y="0"/>
                </a:lnTo>
                <a:lnTo>
                  <a:pt x="28" y="37"/>
                </a:lnTo>
                <a:close/>
              </a:path>
            </a:pathLst>
          </a:custGeom>
          <a:solidFill>
            <a:srgbClr val="7A82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96" name="Freeform 680"/>
          <p:cNvSpPr>
            <a:spLocks/>
          </p:cNvSpPr>
          <p:nvPr/>
        </p:nvSpPr>
        <p:spPr bwMode="auto">
          <a:xfrm>
            <a:off x="1500188" y="168116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9" y="0"/>
              </a:cxn>
              <a:cxn ang="0">
                <a:pos x="16" y="2"/>
              </a:cxn>
              <a:cxn ang="0">
                <a:pos x="22" y="6"/>
              </a:cxn>
              <a:cxn ang="0">
                <a:pos x="26" y="13"/>
              </a:cxn>
              <a:cxn ang="0">
                <a:pos x="28" y="21"/>
              </a:cxn>
              <a:cxn ang="0">
                <a:pos x="27" y="29"/>
              </a:cxn>
              <a:cxn ang="0">
                <a:pos x="23" y="35"/>
              </a:cxn>
              <a:cxn ang="0">
                <a:pos x="16" y="40"/>
              </a:cxn>
              <a:cxn ang="0">
                <a:pos x="0" y="2"/>
              </a:cxn>
            </a:cxnLst>
            <a:rect l="0" t="0" r="r" b="b"/>
            <a:pathLst>
              <a:path w="28" h="40">
                <a:moveTo>
                  <a:pt x="0" y="2"/>
                </a:moveTo>
                <a:lnTo>
                  <a:pt x="9" y="0"/>
                </a:lnTo>
                <a:lnTo>
                  <a:pt x="16" y="2"/>
                </a:lnTo>
                <a:lnTo>
                  <a:pt x="22" y="6"/>
                </a:lnTo>
                <a:lnTo>
                  <a:pt x="26" y="13"/>
                </a:lnTo>
                <a:lnTo>
                  <a:pt x="28" y="21"/>
                </a:lnTo>
                <a:lnTo>
                  <a:pt x="27" y="29"/>
                </a:lnTo>
                <a:lnTo>
                  <a:pt x="23" y="35"/>
                </a:lnTo>
                <a:lnTo>
                  <a:pt x="16" y="40"/>
                </a:lnTo>
                <a:lnTo>
                  <a:pt x="0" y="2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97" name="Freeform 681"/>
          <p:cNvSpPr>
            <a:spLocks/>
          </p:cNvSpPr>
          <p:nvPr/>
        </p:nvSpPr>
        <p:spPr bwMode="auto">
          <a:xfrm>
            <a:off x="1246188" y="1681163"/>
            <a:ext cx="255587" cy="144462"/>
          </a:xfrm>
          <a:custGeom>
            <a:avLst/>
            <a:gdLst/>
            <a:ahLst/>
            <a:cxnLst>
              <a:cxn ang="0">
                <a:pos x="8" y="1614"/>
              </a:cxn>
              <a:cxn ang="0">
                <a:pos x="0" y="1595"/>
              </a:cxn>
              <a:cxn ang="0">
                <a:pos x="3531" y="0"/>
              </a:cxn>
              <a:cxn ang="0">
                <a:pos x="3547" y="38"/>
              </a:cxn>
              <a:cxn ang="0">
                <a:pos x="17" y="1633"/>
              </a:cxn>
              <a:cxn ang="0">
                <a:pos x="8" y="1614"/>
              </a:cxn>
            </a:cxnLst>
            <a:rect l="0" t="0" r="r" b="b"/>
            <a:pathLst>
              <a:path w="3547" h="1633">
                <a:moveTo>
                  <a:pt x="8" y="1614"/>
                </a:moveTo>
                <a:lnTo>
                  <a:pt x="0" y="1595"/>
                </a:lnTo>
                <a:lnTo>
                  <a:pt x="3531" y="0"/>
                </a:lnTo>
                <a:lnTo>
                  <a:pt x="3547" y="38"/>
                </a:lnTo>
                <a:lnTo>
                  <a:pt x="17" y="1633"/>
                </a:lnTo>
                <a:lnTo>
                  <a:pt x="8" y="1614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98" name="Freeform 682"/>
          <p:cNvSpPr>
            <a:spLocks/>
          </p:cNvSpPr>
          <p:nvPr/>
        </p:nvSpPr>
        <p:spPr bwMode="auto">
          <a:xfrm>
            <a:off x="1244600" y="1822450"/>
            <a:ext cx="3175" cy="3175"/>
          </a:xfrm>
          <a:custGeom>
            <a:avLst/>
            <a:gdLst/>
            <a:ahLst/>
            <a:cxnLst>
              <a:cxn ang="0">
                <a:pos x="29" y="38"/>
              </a:cxn>
              <a:cxn ang="0">
                <a:pos x="19" y="40"/>
              </a:cxn>
              <a:cxn ang="0">
                <a:pos x="12" y="38"/>
              </a:cxn>
              <a:cxn ang="0">
                <a:pos x="6" y="34"/>
              </a:cxn>
              <a:cxn ang="0">
                <a:pos x="2" y="27"/>
              </a:cxn>
              <a:cxn ang="0">
                <a:pos x="0" y="19"/>
              </a:cxn>
              <a:cxn ang="0">
                <a:pos x="1" y="12"/>
              </a:cxn>
              <a:cxn ang="0">
                <a:pos x="5" y="6"/>
              </a:cxn>
              <a:cxn ang="0">
                <a:pos x="12" y="0"/>
              </a:cxn>
              <a:cxn ang="0">
                <a:pos x="29" y="38"/>
              </a:cxn>
            </a:cxnLst>
            <a:rect l="0" t="0" r="r" b="b"/>
            <a:pathLst>
              <a:path w="29" h="40">
                <a:moveTo>
                  <a:pt x="29" y="38"/>
                </a:moveTo>
                <a:lnTo>
                  <a:pt x="19" y="40"/>
                </a:lnTo>
                <a:lnTo>
                  <a:pt x="12" y="38"/>
                </a:lnTo>
                <a:lnTo>
                  <a:pt x="6" y="34"/>
                </a:lnTo>
                <a:lnTo>
                  <a:pt x="2" y="27"/>
                </a:lnTo>
                <a:lnTo>
                  <a:pt x="0" y="19"/>
                </a:lnTo>
                <a:lnTo>
                  <a:pt x="1" y="12"/>
                </a:lnTo>
                <a:lnTo>
                  <a:pt x="5" y="6"/>
                </a:lnTo>
                <a:lnTo>
                  <a:pt x="12" y="0"/>
                </a:lnTo>
                <a:lnTo>
                  <a:pt x="29" y="38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699" name="Freeform 683"/>
          <p:cNvSpPr>
            <a:spLocks/>
          </p:cNvSpPr>
          <p:nvPr/>
        </p:nvSpPr>
        <p:spPr bwMode="auto">
          <a:xfrm>
            <a:off x="1231900" y="1830388"/>
            <a:ext cx="79375" cy="193675"/>
          </a:xfrm>
          <a:custGeom>
            <a:avLst/>
            <a:gdLst/>
            <a:ahLst/>
            <a:cxnLst>
              <a:cxn ang="0">
                <a:pos x="230" y="56"/>
              </a:cxn>
              <a:cxn ang="0">
                <a:pos x="1103" y="2072"/>
              </a:cxn>
              <a:cxn ang="0">
                <a:pos x="1067" y="2201"/>
              </a:cxn>
              <a:cxn ang="0">
                <a:pos x="1031" y="2186"/>
              </a:cxn>
              <a:cxn ang="0">
                <a:pos x="994" y="2172"/>
              </a:cxn>
              <a:cxn ang="0">
                <a:pos x="958" y="2155"/>
              </a:cxn>
              <a:cxn ang="0">
                <a:pos x="921" y="2138"/>
              </a:cxn>
              <a:cxn ang="0">
                <a:pos x="886" y="2119"/>
              </a:cxn>
              <a:cxn ang="0">
                <a:pos x="850" y="2100"/>
              </a:cxn>
              <a:cxn ang="0">
                <a:pos x="814" y="2079"/>
              </a:cxn>
              <a:cxn ang="0">
                <a:pos x="780" y="2058"/>
              </a:cxn>
              <a:cxn ang="0">
                <a:pos x="745" y="2036"/>
              </a:cxn>
              <a:cxn ang="0">
                <a:pos x="711" y="2012"/>
              </a:cxn>
              <a:cxn ang="0">
                <a:pos x="677" y="1988"/>
              </a:cxn>
              <a:cxn ang="0">
                <a:pos x="644" y="1964"/>
              </a:cxn>
              <a:cxn ang="0">
                <a:pos x="610" y="1939"/>
              </a:cxn>
              <a:cxn ang="0">
                <a:pos x="579" y="1911"/>
              </a:cxn>
              <a:cxn ang="0">
                <a:pos x="547" y="1884"/>
              </a:cxn>
              <a:cxn ang="0">
                <a:pos x="515" y="1856"/>
              </a:cxn>
              <a:cxn ang="0">
                <a:pos x="485" y="1827"/>
              </a:cxn>
              <a:cxn ang="0">
                <a:pos x="455" y="1797"/>
              </a:cxn>
              <a:cxn ang="0">
                <a:pos x="426" y="1767"/>
              </a:cxn>
              <a:cxn ang="0">
                <a:pos x="397" y="1736"/>
              </a:cxn>
              <a:cxn ang="0">
                <a:pos x="370" y="1705"/>
              </a:cxn>
              <a:cxn ang="0">
                <a:pos x="342" y="1672"/>
              </a:cxn>
              <a:cxn ang="0">
                <a:pos x="316" y="1638"/>
              </a:cxn>
              <a:cxn ang="0">
                <a:pos x="291" y="1604"/>
              </a:cxn>
              <a:cxn ang="0">
                <a:pos x="267" y="1571"/>
              </a:cxn>
              <a:cxn ang="0">
                <a:pos x="243" y="1536"/>
              </a:cxn>
              <a:cxn ang="0">
                <a:pos x="221" y="1500"/>
              </a:cxn>
              <a:cxn ang="0">
                <a:pos x="199" y="1463"/>
              </a:cxn>
              <a:cxn ang="0">
                <a:pos x="178" y="1427"/>
              </a:cxn>
              <a:cxn ang="0">
                <a:pos x="158" y="1389"/>
              </a:cxn>
              <a:cxn ang="0">
                <a:pos x="140" y="1351"/>
              </a:cxn>
              <a:cxn ang="0">
                <a:pos x="123" y="1314"/>
              </a:cxn>
              <a:cxn ang="0">
                <a:pos x="94" y="1241"/>
              </a:cxn>
              <a:cxn ang="0">
                <a:pos x="70" y="1164"/>
              </a:cxn>
              <a:cxn ang="0">
                <a:pos x="49" y="1083"/>
              </a:cxn>
              <a:cxn ang="0">
                <a:pos x="32" y="997"/>
              </a:cxn>
              <a:cxn ang="0">
                <a:pos x="19" y="910"/>
              </a:cxn>
              <a:cxn ang="0">
                <a:pos x="8" y="822"/>
              </a:cxn>
              <a:cxn ang="0">
                <a:pos x="2" y="732"/>
              </a:cxn>
              <a:cxn ang="0">
                <a:pos x="0" y="641"/>
              </a:cxn>
              <a:cxn ang="0">
                <a:pos x="2" y="551"/>
              </a:cxn>
              <a:cxn ang="0">
                <a:pos x="8" y="463"/>
              </a:cxn>
              <a:cxn ang="0">
                <a:pos x="18" y="375"/>
              </a:cxn>
              <a:cxn ang="0">
                <a:pos x="31" y="292"/>
              </a:cxn>
              <a:cxn ang="0">
                <a:pos x="48" y="212"/>
              </a:cxn>
              <a:cxn ang="0">
                <a:pos x="69" y="136"/>
              </a:cxn>
              <a:cxn ang="0">
                <a:pos x="94" y="65"/>
              </a:cxn>
              <a:cxn ang="0">
                <a:pos x="123" y="0"/>
              </a:cxn>
              <a:cxn ang="0">
                <a:pos x="230" y="56"/>
              </a:cxn>
            </a:cxnLst>
            <a:rect l="0" t="0" r="r" b="b"/>
            <a:pathLst>
              <a:path w="1103" h="2201">
                <a:moveTo>
                  <a:pt x="230" y="56"/>
                </a:moveTo>
                <a:lnTo>
                  <a:pt x="1103" y="2072"/>
                </a:lnTo>
                <a:lnTo>
                  <a:pt x="1067" y="2201"/>
                </a:lnTo>
                <a:lnTo>
                  <a:pt x="1031" y="2186"/>
                </a:lnTo>
                <a:lnTo>
                  <a:pt x="994" y="2172"/>
                </a:lnTo>
                <a:lnTo>
                  <a:pt x="958" y="2155"/>
                </a:lnTo>
                <a:lnTo>
                  <a:pt x="921" y="2138"/>
                </a:lnTo>
                <a:lnTo>
                  <a:pt x="886" y="2119"/>
                </a:lnTo>
                <a:lnTo>
                  <a:pt x="850" y="2100"/>
                </a:lnTo>
                <a:lnTo>
                  <a:pt x="814" y="2079"/>
                </a:lnTo>
                <a:lnTo>
                  <a:pt x="780" y="2058"/>
                </a:lnTo>
                <a:lnTo>
                  <a:pt x="745" y="2036"/>
                </a:lnTo>
                <a:lnTo>
                  <a:pt x="711" y="2012"/>
                </a:lnTo>
                <a:lnTo>
                  <a:pt x="677" y="1988"/>
                </a:lnTo>
                <a:lnTo>
                  <a:pt x="644" y="1964"/>
                </a:lnTo>
                <a:lnTo>
                  <a:pt x="610" y="1939"/>
                </a:lnTo>
                <a:lnTo>
                  <a:pt x="579" y="1911"/>
                </a:lnTo>
                <a:lnTo>
                  <a:pt x="547" y="1884"/>
                </a:lnTo>
                <a:lnTo>
                  <a:pt x="515" y="1856"/>
                </a:lnTo>
                <a:lnTo>
                  <a:pt x="485" y="1827"/>
                </a:lnTo>
                <a:lnTo>
                  <a:pt x="455" y="1797"/>
                </a:lnTo>
                <a:lnTo>
                  <a:pt x="426" y="1767"/>
                </a:lnTo>
                <a:lnTo>
                  <a:pt x="397" y="1736"/>
                </a:lnTo>
                <a:lnTo>
                  <a:pt x="370" y="1705"/>
                </a:lnTo>
                <a:lnTo>
                  <a:pt x="342" y="1672"/>
                </a:lnTo>
                <a:lnTo>
                  <a:pt x="316" y="1638"/>
                </a:lnTo>
                <a:lnTo>
                  <a:pt x="291" y="1604"/>
                </a:lnTo>
                <a:lnTo>
                  <a:pt x="267" y="1571"/>
                </a:lnTo>
                <a:lnTo>
                  <a:pt x="243" y="1536"/>
                </a:lnTo>
                <a:lnTo>
                  <a:pt x="221" y="1500"/>
                </a:lnTo>
                <a:lnTo>
                  <a:pt x="199" y="1463"/>
                </a:lnTo>
                <a:lnTo>
                  <a:pt x="178" y="1427"/>
                </a:lnTo>
                <a:lnTo>
                  <a:pt x="158" y="1389"/>
                </a:lnTo>
                <a:lnTo>
                  <a:pt x="140" y="1351"/>
                </a:lnTo>
                <a:lnTo>
                  <a:pt x="123" y="1314"/>
                </a:lnTo>
                <a:lnTo>
                  <a:pt x="94" y="1241"/>
                </a:lnTo>
                <a:lnTo>
                  <a:pt x="70" y="1164"/>
                </a:lnTo>
                <a:lnTo>
                  <a:pt x="49" y="1083"/>
                </a:lnTo>
                <a:lnTo>
                  <a:pt x="32" y="997"/>
                </a:lnTo>
                <a:lnTo>
                  <a:pt x="19" y="910"/>
                </a:lnTo>
                <a:lnTo>
                  <a:pt x="8" y="822"/>
                </a:lnTo>
                <a:lnTo>
                  <a:pt x="2" y="732"/>
                </a:lnTo>
                <a:lnTo>
                  <a:pt x="0" y="641"/>
                </a:lnTo>
                <a:lnTo>
                  <a:pt x="2" y="551"/>
                </a:lnTo>
                <a:lnTo>
                  <a:pt x="8" y="463"/>
                </a:lnTo>
                <a:lnTo>
                  <a:pt x="18" y="375"/>
                </a:lnTo>
                <a:lnTo>
                  <a:pt x="31" y="292"/>
                </a:lnTo>
                <a:lnTo>
                  <a:pt x="48" y="212"/>
                </a:lnTo>
                <a:lnTo>
                  <a:pt x="69" y="136"/>
                </a:lnTo>
                <a:lnTo>
                  <a:pt x="94" y="65"/>
                </a:lnTo>
                <a:lnTo>
                  <a:pt x="123" y="0"/>
                </a:lnTo>
                <a:lnTo>
                  <a:pt x="230" y="56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00" name="Freeform 684"/>
          <p:cNvSpPr>
            <a:spLocks/>
          </p:cNvSpPr>
          <p:nvPr/>
        </p:nvSpPr>
        <p:spPr bwMode="auto">
          <a:xfrm>
            <a:off x="1230313" y="1830388"/>
            <a:ext cx="79375" cy="193675"/>
          </a:xfrm>
          <a:custGeom>
            <a:avLst/>
            <a:gdLst/>
            <a:ahLst/>
            <a:cxnLst>
              <a:cxn ang="0">
                <a:pos x="230" y="56"/>
              </a:cxn>
              <a:cxn ang="0">
                <a:pos x="1103" y="2072"/>
              </a:cxn>
              <a:cxn ang="0">
                <a:pos x="1067" y="2202"/>
              </a:cxn>
              <a:cxn ang="0">
                <a:pos x="1030" y="2187"/>
              </a:cxn>
              <a:cxn ang="0">
                <a:pos x="994" y="2172"/>
              </a:cxn>
              <a:cxn ang="0">
                <a:pos x="958" y="2155"/>
              </a:cxn>
              <a:cxn ang="0">
                <a:pos x="921" y="2138"/>
              </a:cxn>
              <a:cxn ang="0">
                <a:pos x="886" y="2119"/>
              </a:cxn>
              <a:cxn ang="0">
                <a:pos x="850" y="2100"/>
              </a:cxn>
              <a:cxn ang="0">
                <a:pos x="814" y="2079"/>
              </a:cxn>
              <a:cxn ang="0">
                <a:pos x="779" y="2058"/>
              </a:cxn>
              <a:cxn ang="0">
                <a:pos x="745" y="2036"/>
              </a:cxn>
              <a:cxn ang="0">
                <a:pos x="711" y="2013"/>
              </a:cxn>
              <a:cxn ang="0">
                <a:pos x="676" y="1989"/>
              </a:cxn>
              <a:cxn ang="0">
                <a:pos x="644" y="1964"/>
              </a:cxn>
              <a:cxn ang="0">
                <a:pos x="610" y="1939"/>
              </a:cxn>
              <a:cxn ang="0">
                <a:pos x="578" y="1912"/>
              </a:cxn>
              <a:cxn ang="0">
                <a:pos x="547" y="1884"/>
              </a:cxn>
              <a:cxn ang="0">
                <a:pos x="515" y="1857"/>
              </a:cxn>
              <a:cxn ang="0">
                <a:pos x="485" y="1827"/>
              </a:cxn>
              <a:cxn ang="0">
                <a:pos x="455" y="1798"/>
              </a:cxn>
              <a:cxn ang="0">
                <a:pos x="425" y="1767"/>
              </a:cxn>
              <a:cxn ang="0">
                <a:pos x="397" y="1737"/>
              </a:cxn>
              <a:cxn ang="0">
                <a:pos x="369" y="1705"/>
              </a:cxn>
              <a:cxn ang="0">
                <a:pos x="342" y="1672"/>
              </a:cxn>
              <a:cxn ang="0">
                <a:pos x="316" y="1639"/>
              </a:cxn>
              <a:cxn ang="0">
                <a:pos x="291" y="1605"/>
              </a:cxn>
              <a:cxn ang="0">
                <a:pos x="266" y="1571"/>
              </a:cxn>
              <a:cxn ang="0">
                <a:pos x="243" y="1536"/>
              </a:cxn>
              <a:cxn ang="0">
                <a:pos x="220" y="1500"/>
              </a:cxn>
              <a:cxn ang="0">
                <a:pos x="199" y="1464"/>
              </a:cxn>
              <a:cxn ang="0">
                <a:pos x="178" y="1428"/>
              </a:cxn>
              <a:cxn ang="0">
                <a:pos x="158" y="1390"/>
              </a:cxn>
              <a:cxn ang="0">
                <a:pos x="140" y="1352"/>
              </a:cxn>
              <a:cxn ang="0">
                <a:pos x="123" y="1314"/>
              </a:cxn>
              <a:cxn ang="0">
                <a:pos x="94" y="1241"/>
              </a:cxn>
              <a:cxn ang="0">
                <a:pos x="69" y="1164"/>
              </a:cxn>
              <a:cxn ang="0">
                <a:pos x="49" y="1083"/>
              </a:cxn>
              <a:cxn ang="0">
                <a:pos x="32" y="998"/>
              </a:cxn>
              <a:cxn ang="0">
                <a:pos x="18" y="910"/>
              </a:cxn>
              <a:cxn ang="0">
                <a:pos x="8" y="823"/>
              </a:cxn>
              <a:cxn ang="0">
                <a:pos x="2" y="732"/>
              </a:cxn>
              <a:cxn ang="0">
                <a:pos x="0" y="641"/>
              </a:cxn>
              <a:cxn ang="0">
                <a:pos x="2" y="552"/>
              </a:cxn>
              <a:cxn ang="0">
                <a:pos x="8" y="463"/>
              </a:cxn>
              <a:cxn ang="0">
                <a:pos x="17" y="376"/>
              </a:cxn>
              <a:cxn ang="0">
                <a:pos x="31" y="292"/>
              </a:cxn>
              <a:cxn ang="0">
                <a:pos x="48" y="212"/>
              </a:cxn>
              <a:cxn ang="0">
                <a:pos x="68" y="136"/>
              </a:cxn>
              <a:cxn ang="0">
                <a:pos x="94" y="66"/>
              </a:cxn>
              <a:cxn ang="0">
                <a:pos x="123" y="0"/>
              </a:cxn>
              <a:cxn ang="0">
                <a:pos x="230" y="56"/>
              </a:cxn>
            </a:cxnLst>
            <a:rect l="0" t="0" r="r" b="b"/>
            <a:pathLst>
              <a:path w="1103" h="2202">
                <a:moveTo>
                  <a:pt x="230" y="56"/>
                </a:moveTo>
                <a:lnTo>
                  <a:pt x="1103" y="2072"/>
                </a:lnTo>
                <a:lnTo>
                  <a:pt x="1067" y="2202"/>
                </a:lnTo>
                <a:lnTo>
                  <a:pt x="1030" y="2187"/>
                </a:lnTo>
                <a:lnTo>
                  <a:pt x="994" y="2172"/>
                </a:lnTo>
                <a:lnTo>
                  <a:pt x="958" y="2155"/>
                </a:lnTo>
                <a:lnTo>
                  <a:pt x="921" y="2138"/>
                </a:lnTo>
                <a:lnTo>
                  <a:pt x="886" y="2119"/>
                </a:lnTo>
                <a:lnTo>
                  <a:pt x="850" y="2100"/>
                </a:lnTo>
                <a:lnTo>
                  <a:pt x="814" y="2079"/>
                </a:lnTo>
                <a:lnTo>
                  <a:pt x="779" y="2058"/>
                </a:lnTo>
                <a:lnTo>
                  <a:pt x="745" y="2036"/>
                </a:lnTo>
                <a:lnTo>
                  <a:pt x="711" y="2013"/>
                </a:lnTo>
                <a:lnTo>
                  <a:pt x="676" y="1989"/>
                </a:lnTo>
                <a:lnTo>
                  <a:pt x="644" y="1964"/>
                </a:lnTo>
                <a:lnTo>
                  <a:pt x="610" y="1939"/>
                </a:lnTo>
                <a:lnTo>
                  <a:pt x="578" y="1912"/>
                </a:lnTo>
                <a:lnTo>
                  <a:pt x="547" y="1884"/>
                </a:lnTo>
                <a:lnTo>
                  <a:pt x="515" y="1857"/>
                </a:lnTo>
                <a:lnTo>
                  <a:pt x="485" y="1827"/>
                </a:lnTo>
                <a:lnTo>
                  <a:pt x="455" y="1798"/>
                </a:lnTo>
                <a:lnTo>
                  <a:pt x="425" y="1767"/>
                </a:lnTo>
                <a:lnTo>
                  <a:pt x="397" y="1737"/>
                </a:lnTo>
                <a:lnTo>
                  <a:pt x="369" y="1705"/>
                </a:lnTo>
                <a:lnTo>
                  <a:pt x="342" y="1672"/>
                </a:lnTo>
                <a:lnTo>
                  <a:pt x="316" y="1639"/>
                </a:lnTo>
                <a:lnTo>
                  <a:pt x="291" y="1605"/>
                </a:lnTo>
                <a:lnTo>
                  <a:pt x="266" y="1571"/>
                </a:lnTo>
                <a:lnTo>
                  <a:pt x="243" y="1536"/>
                </a:lnTo>
                <a:lnTo>
                  <a:pt x="220" y="1500"/>
                </a:lnTo>
                <a:lnTo>
                  <a:pt x="199" y="1464"/>
                </a:lnTo>
                <a:lnTo>
                  <a:pt x="178" y="1428"/>
                </a:lnTo>
                <a:lnTo>
                  <a:pt x="158" y="1390"/>
                </a:lnTo>
                <a:lnTo>
                  <a:pt x="140" y="1352"/>
                </a:lnTo>
                <a:lnTo>
                  <a:pt x="123" y="1314"/>
                </a:lnTo>
                <a:lnTo>
                  <a:pt x="94" y="1241"/>
                </a:lnTo>
                <a:lnTo>
                  <a:pt x="69" y="1164"/>
                </a:lnTo>
                <a:lnTo>
                  <a:pt x="49" y="1083"/>
                </a:lnTo>
                <a:lnTo>
                  <a:pt x="32" y="998"/>
                </a:lnTo>
                <a:lnTo>
                  <a:pt x="18" y="910"/>
                </a:lnTo>
                <a:lnTo>
                  <a:pt x="8" y="823"/>
                </a:lnTo>
                <a:lnTo>
                  <a:pt x="2" y="732"/>
                </a:lnTo>
                <a:lnTo>
                  <a:pt x="0" y="641"/>
                </a:lnTo>
                <a:lnTo>
                  <a:pt x="2" y="552"/>
                </a:lnTo>
                <a:lnTo>
                  <a:pt x="8" y="463"/>
                </a:lnTo>
                <a:lnTo>
                  <a:pt x="17" y="376"/>
                </a:lnTo>
                <a:lnTo>
                  <a:pt x="31" y="292"/>
                </a:lnTo>
                <a:lnTo>
                  <a:pt x="48" y="212"/>
                </a:lnTo>
                <a:lnTo>
                  <a:pt x="68" y="136"/>
                </a:lnTo>
                <a:lnTo>
                  <a:pt x="94" y="66"/>
                </a:lnTo>
                <a:lnTo>
                  <a:pt x="123" y="0"/>
                </a:lnTo>
                <a:lnTo>
                  <a:pt x="230" y="56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01" name="Freeform 685"/>
          <p:cNvSpPr>
            <a:spLocks/>
          </p:cNvSpPr>
          <p:nvPr/>
        </p:nvSpPr>
        <p:spPr bwMode="auto">
          <a:xfrm>
            <a:off x="1511300" y="1679575"/>
            <a:ext cx="82550" cy="192088"/>
          </a:xfrm>
          <a:custGeom>
            <a:avLst/>
            <a:gdLst/>
            <a:ahLst/>
            <a:cxnLst>
              <a:cxn ang="0">
                <a:pos x="917" y="2127"/>
              </a:cxn>
              <a:cxn ang="0">
                <a:pos x="0" y="131"/>
              </a:cxn>
              <a:cxn ang="0">
                <a:pos x="32" y="0"/>
              </a:cxn>
              <a:cxn ang="0">
                <a:pos x="69" y="14"/>
              </a:cxn>
              <a:cxn ang="0">
                <a:pos x="106" y="29"/>
              </a:cxn>
              <a:cxn ang="0">
                <a:pos x="142" y="44"/>
              </a:cxn>
              <a:cxn ang="0">
                <a:pos x="179" y="60"/>
              </a:cxn>
              <a:cxn ang="0">
                <a:pos x="216" y="78"/>
              </a:cxn>
              <a:cxn ang="0">
                <a:pos x="252" y="96"/>
              </a:cxn>
              <a:cxn ang="0">
                <a:pos x="287" y="116"/>
              </a:cxn>
              <a:cxn ang="0">
                <a:pos x="323" y="136"/>
              </a:cxn>
              <a:cxn ang="0">
                <a:pos x="358" y="159"/>
              </a:cxn>
              <a:cxn ang="0">
                <a:pos x="392" y="181"/>
              </a:cxn>
              <a:cxn ang="0">
                <a:pos x="427" y="204"/>
              </a:cxn>
              <a:cxn ang="0">
                <a:pos x="461" y="228"/>
              </a:cxn>
              <a:cxn ang="0">
                <a:pos x="494" y="252"/>
              </a:cxn>
              <a:cxn ang="0">
                <a:pos x="527" y="279"/>
              </a:cxn>
              <a:cxn ang="0">
                <a:pos x="560" y="305"/>
              </a:cxn>
              <a:cxn ang="0">
                <a:pos x="591" y="332"/>
              </a:cxn>
              <a:cxn ang="0">
                <a:pos x="623" y="361"/>
              </a:cxn>
              <a:cxn ang="0">
                <a:pos x="653" y="389"/>
              </a:cxn>
              <a:cxn ang="0">
                <a:pos x="683" y="419"/>
              </a:cxn>
              <a:cxn ang="0">
                <a:pos x="713" y="449"/>
              </a:cxn>
              <a:cxn ang="0">
                <a:pos x="741" y="481"/>
              </a:cxn>
              <a:cxn ang="0">
                <a:pos x="769" y="513"/>
              </a:cxn>
              <a:cxn ang="0">
                <a:pos x="795" y="545"/>
              </a:cxn>
              <a:cxn ang="0">
                <a:pos x="822" y="578"/>
              </a:cxn>
              <a:cxn ang="0">
                <a:pos x="846" y="612"/>
              </a:cxn>
              <a:cxn ang="0">
                <a:pos x="871" y="647"/>
              </a:cxn>
              <a:cxn ang="0">
                <a:pos x="894" y="681"/>
              </a:cxn>
              <a:cxn ang="0">
                <a:pos x="917" y="717"/>
              </a:cxn>
              <a:cxn ang="0">
                <a:pos x="938" y="754"/>
              </a:cxn>
              <a:cxn ang="0">
                <a:pos x="958" y="791"/>
              </a:cxn>
              <a:cxn ang="0">
                <a:pos x="978" y="828"/>
              </a:cxn>
              <a:cxn ang="0">
                <a:pos x="996" y="866"/>
              </a:cxn>
              <a:cxn ang="0">
                <a:pos x="1026" y="938"/>
              </a:cxn>
              <a:cxn ang="0">
                <a:pos x="1052" y="1015"/>
              </a:cxn>
              <a:cxn ang="0">
                <a:pos x="1075" y="1096"/>
              </a:cxn>
              <a:cxn ang="0">
                <a:pos x="1094" y="1180"/>
              </a:cxn>
              <a:cxn ang="0">
                <a:pos x="1109" y="1266"/>
              </a:cxn>
              <a:cxn ang="0">
                <a:pos x="1121" y="1356"/>
              </a:cxn>
              <a:cxn ang="0">
                <a:pos x="1129" y="1446"/>
              </a:cxn>
              <a:cxn ang="0">
                <a:pos x="1133" y="1536"/>
              </a:cxn>
              <a:cxn ang="0">
                <a:pos x="1133" y="1626"/>
              </a:cxn>
              <a:cxn ang="0">
                <a:pos x="1130" y="1716"/>
              </a:cxn>
              <a:cxn ang="0">
                <a:pos x="1122" y="1802"/>
              </a:cxn>
              <a:cxn ang="0">
                <a:pos x="1110" y="1886"/>
              </a:cxn>
              <a:cxn ang="0">
                <a:pos x="1095" y="1967"/>
              </a:cxn>
              <a:cxn ang="0">
                <a:pos x="1076" y="2043"/>
              </a:cxn>
              <a:cxn ang="0">
                <a:pos x="1052" y="2115"/>
              </a:cxn>
              <a:cxn ang="0">
                <a:pos x="1025" y="2181"/>
              </a:cxn>
              <a:cxn ang="0">
                <a:pos x="917" y="2127"/>
              </a:cxn>
            </a:cxnLst>
            <a:rect l="0" t="0" r="r" b="b"/>
            <a:pathLst>
              <a:path w="1133" h="2181">
                <a:moveTo>
                  <a:pt x="917" y="2127"/>
                </a:moveTo>
                <a:lnTo>
                  <a:pt x="0" y="131"/>
                </a:lnTo>
                <a:lnTo>
                  <a:pt x="32" y="0"/>
                </a:lnTo>
                <a:lnTo>
                  <a:pt x="69" y="14"/>
                </a:lnTo>
                <a:lnTo>
                  <a:pt x="106" y="29"/>
                </a:lnTo>
                <a:lnTo>
                  <a:pt x="142" y="44"/>
                </a:lnTo>
                <a:lnTo>
                  <a:pt x="179" y="60"/>
                </a:lnTo>
                <a:lnTo>
                  <a:pt x="216" y="78"/>
                </a:lnTo>
                <a:lnTo>
                  <a:pt x="252" y="96"/>
                </a:lnTo>
                <a:lnTo>
                  <a:pt x="287" y="116"/>
                </a:lnTo>
                <a:lnTo>
                  <a:pt x="323" y="136"/>
                </a:lnTo>
                <a:lnTo>
                  <a:pt x="358" y="159"/>
                </a:lnTo>
                <a:lnTo>
                  <a:pt x="392" y="181"/>
                </a:lnTo>
                <a:lnTo>
                  <a:pt x="427" y="204"/>
                </a:lnTo>
                <a:lnTo>
                  <a:pt x="461" y="228"/>
                </a:lnTo>
                <a:lnTo>
                  <a:pt x="494" y="252"/>
                </a:lnTo>
                <a:lnTo>
                  <a:pt x="527" y="279"/>
                </a:lnTo>
                <a:lnTo>
                  <a:pt x="560" y="305"/>
                </a:lnTo>
                <a:lnTo>
                  <a:pt x="591" y="332"/>
                </a:lnTo>
                <a:lnTo>
                  <a:pt x="623" y="361"/>
                </a:lnTo>
                <a:lnTo>
                  <a:pt x="653" y="389"/>
                </a:lnTo>
                <a:lnTo>
                  <a:pt x="683" y="419"/>
                </a:lnTo>
                <a:lnTo>
                  <a:pt x="713" y="449"/>
                </a:lnTo>
                <a:lnTo>
                  <a:pt x="741" y="481"/>
                </a:lnTo>
                <a:lnTo>
                  <a:pt x="769" y="513"/>
                </a:lnTo>
                <a:lnTo>
                  <a:pt x="795" y="545"/>
                </a:lnTo>
                <a:lnTo>
                  <a:pt x="822" y="578"/>
                </a:lnTo>
                <a:lnTo>
                  <a:pt x="846" y="612"/>
                </a:lnTo>
                <a:lnTo>
                  <a:pt x="871" y="647"/>
                </a:lnTo>
                <a:lnTo>
                  <a:pt x="894" y="681"/>
                </a:lnTo>
                <a:lnTo>
                  <a:pt x="917" y="717"/>
                </a:lnTo>
                <a:lnTo>
                  <a:pt x="938" y="754"/>
                </a:lnTo>
                <a:lnTo>
                  <a:pt x="958" y="791"/>
                </a:lnTo>
                <a:lnTo>
                  <a:pt x="978" y="828"/>
                </a:lnTo>
                <a:lnTo>
                  <a:pt x="996" y="866"/>
                </a:lnTo>
                <a:lnTo>
                  <a:pt x="1026" y="938"/>
                </a:lnTo>
                <a:lnTo>
                  <a:pt x="1052" y="1015"/>
                </a:lnTo>
                <a:lnTo>
                  <a:pt x="1075" y="1096"/>
                </a:lnTo>
                <a:lnTo>
                  <a:pt x="1094" y="1180"/>
                </a:lnTo>
                <a:lnTo>
                  <a:pt x="1109" y="1266"/>
                </a:lnTo>
                <a:lnTo>
                  <a:pt x="1121" y="1356"/>
                </a:lnTo>
                <a:lnTo>
                  <a:pt x="1129" y="1446"/>
                </a:lnTo>
                <a:lnTo>
                  <a:pt x="1133" y="1536"/>
                </a:lnTo>
                <a:lnTo>
                  <a:pt x="1133" y="1626"/>
                </a:lnTo>
                <a:lnTo>
                  <a:pt x="1130" y="1716"/>
                </a:lnTo>
                <a:lnTo>
                  <a:pt x="1122" y="1802"/>
                </a:lnTo>
                <a:lnTo>
                  <a:pt x="1110" y="1886"/>
                </a:lnTo>
                <a:lnTo>
                  <a:pt x="1095" y="1967"/>
                </a:lnTo>
                <a:lnTo>
                  <a:pt x="1076" y="2043"/>
                </a:lnTo>
                <a:lnTo>
                  <a:pt x="1052" y="2115"/>
                </a:lnTo>
                <a:lnTo>
                  <a:pt x="1025" y="2181"/>
                </a:lnTo>
                <a:lnTo>
                  <a:pt x="917" y="2127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02" name="Freeform 686"/>
          <p:cNvSpPr>
            <a:spLocks/>
          </p:cNvSpPr>
          <p:nvPr/>
        </p:nvSpPr>
        <p:spPr bwMode="auto">
          <a:xfrm>
            <a:off x="1511300" y="1679575"/>
            <a:ext cx="80963" cy="193675"/>
          </a:xfrm>
          <a:custGeom>
            <a:avLst/>
            <a:gdLst/>
            <a:ahLst/>
            <a:cxnLst>
              <a:cxn ang="0">
                <a:pos x="918" y="2126"/>
              </a:cxn>
              <a:cxn ang="0">
                <a:pos x="0" y="130"/>
              </a:cxn>
              <a:cxn ang="0">
                <a:pos x="33" y="0"/>
              </a:cxn>
              <a:cxn ang="0">
                <a:pos x="70" y="13"/>
              </a:cxn>
              <a:cxn ang="0">
                <a:pos x="107" y="28"/>
              </a:cxn>
              <a:cxn ang="0">
                <a:pos x="143" y="43"/>
              </a:cxn>
              <a:cxn ang="0">
                <a:pos x="180" y="60"/>
              </a:cxn>
              <a:cxn ang="0">
                <a:pos x="217" y="78"/>
              </a:cxn>
              <a:cxn ang="0">
                <a:pos x="252" y="96"/>
              </a:cxn>
              <a:cxn ang="0">
                <a:pos x="288" y="116"/>
              </a:cxn>
              <a:cxn ang="0">
                <a:pos x="324" y="136"/>
              </a:cxn>
              <a:cxn ang="0">
                <a:pos x="359" y="158"/>
              </a:cxn>
              <a:cxn ang="0">
                <a:pos x="393" y="180"/>
              </a:cxn>
              <a:cxn ang="0">
                <a:pos x="428" y="203"/>
              </a:cxn>
              <a:cxn ang="0">
                <a:pos x="462" y="227"/>
              </a:cxn>
              <a:cxn ang="0">
                <a:pos x="495" y="252"/>
              </a:cxn>
              <a:cxn ang="0">
                <a:pos x="528" y="278"/>
              </a:cxn>
              <a:cxn ang="0">
                <a:pos x="561" y="304"/>
              </a:cxn>
              <a:cxn ang="0">
                <a:pos x="592" y="332"/>
              </a:cxn>
              <a:cxn ang="0">
                <a:pos x="624" y="360"/>
              </a:cxn>
              <a:cxn ang="0">
                <a:pos x="654" y="389"/>
              </a:cxn>
              <a:cxn ang="0">
                <a:pos x="684" y="418"/>
              </a:cxn>
              <a:cxn ang="0">
                <a:pos x="714" y="449"/>
              </a:cxn>
              <a:cxn ang="0">
                <a:pos x="742" y="480"/>
              </a:cxn>
              <a:cxn ang="0">
                <a:pos x="770" y="512"/>
              </a:cxn>
              <a:cxn ang="0">
                <a:pos x="796" y="545"/>
              </a:cxn>
              <a:cxn ang="0">
                <a:pos x="823" y="577"/>
              </a:cxn>
              <a:cxn ang="0">
                <a:pos x="847" y="611"/>
              </a:cxn>
              <a:cxn ang="0">
                <a:pos x="872" y="646"/>
              </a:cxn>
              <a:cxn ang="0">
                <a:pos x="895" y="681"/>
              </a:cxn>
              <a:cxn ang="0">
                <a:pos x="918" y="717"/>
              </a:cxn>
              <a:cxn ang="0">
                <a:pos x="939" y="754"/>
              </a:cxn>
              <a:cxn ang="0">
                <a:pos x="959" y="790"/>
              </a:cxn>
              <a:cxn ang="0">
                <a:pos x="979" y="827"/>
              </a:cxn>
              <a:cxn ang="0">
                <a:pos x="997" y="865"/>
              </a:cxn>
              <a:cxn ang="0">
                <a:pos x="1027" y="937"/>
              </a:cxn>
              <a:cxn ang="0">
                <a:pos x="1053" y="1014"/>
              </a:cxn>
              <a:cxn ang="0">
                <a:pos x="1076" y="1095"/>
              </a:cxn>
              <a:cxn ang="0">
                <a:pos x="1095" y="1179"/>
              </a:cxn>
              <a:cxn ang="0">
                <a:pos x="1110" y="1266"/>
              </a:cxn>
              <a:cxn ang="0">
                <a:pos x="1122" y="1355"/>
              </a:cxn>
              <a:cxn ang="0">
                <a:pos x="1130" y="1445"/>
              </a:cxn>
              <a:cxn ang="0">
                <a:pos x="1134" y="1536"/>
              </a:cxn>
              <a:cxn ang="0">
                <a:pos x="1134" y="1625"/>
              </a:cxn>
              <a:cxn ang="0">
                <a:pos x="1131" y="1715"/>
              </a:cxn>
              <a:cxn ang="0">
                <a:pos x="1123" y="1801"/>
              </a:cxn>
              <a:cxn ang="0">
                <a:pos x="1111" y="1886"/>
              </a:cxn>
              <a:cxn ang="0">
                <a:pos x="1096" y="1966"/>
              </a:cxn>
              <a:cxn ang="0">
                <a:pos x="1077" y="2043"/>
              </a:cxn>
              <a:cxn ang="0">
                <a:pos x="1053" y="2115"/>
              </a:cxn>
              <a:cxn ang="0">
                <a:pos x="1026" y="2180"/>
              </a:cxn>
              <a:cxn ang="0">
                <a:pos x="918" y="2126"/>
              </a:cxn>
            </a:cxnLst>
            <a:rect l="0" t="0" r="r" b="b"/>
            <a:pathLst>
              <a:path w="1134" h="2180">
                <a:moveTo>
                  <a:pt x="918" y="2126"/>
                </a:moveTo>
                <a:lnTo>
                  <a:pt x="0" y="130"/>
                </a:lnTo>
                <a:lnTo>
                  <a:pt x="33" y="0"/>
                </a:lnTo>
                <a:lnTo>
                  <a:pt x="70" y="13"/>
                </a:lnTo>
                <a:lnTo>
                  <a:pt x="107" y="28"/>
                </a:lnTo>
                <a:lnTo>
                  <a:pt x="143" y="43"/>
                </a:lnTo>
                <a:lnTo>
                  <a:pt x="180" y="60"/>
                </a:lnTo>
                <a:lnTo>
                  <a:pt x="217" y="78"/>
                </a:lnTo>
                <a:lnTo>
                  <a:pt x="252" y="96"/>
                </a:lnTo>
                <a:lnTo>
                  <a:pt x="288" y="116"/>
                </a:lnTo>
                <a:lnTo>
                  <a:pt x="324" y="136"/>
                </a:lnTo>
                <a:lnTo>
                  <a:pt x="359" y="158"/>
                </a:lnTo>
                <a:lnTo>
                  <a:pt x="393" y="180"/>
                </a:lnTo>
                <a:lnTo>
                  <a:pt x="428" y="203"/>
                </a:lnTo>
                <a:lnTo>
                  <a:pt x="462" y="227"/>
                </a:lnTo>
                <a:lnTo>
                  <a:pt x="495" y="252"/>
                </a:lnTo>
                <a:lnTo>
                  <a:pt x="528" y="278"/>
                </a:lnTo>
                <a:lnTo>
                  <a:pt x="561" y="304"/>
                </a:lnTo>
                <a:lnTo>
                  <a:pt x="592" y="332"/>
                </a:lnTo>
                <a:lnTo>
                  <a:pt x="624" y="360"/>
                </a:lnTo>
                <a:lnTo>
                  <a:pt x="654" y="389"/>
                </a:lnTo>
                <a:lnTo>
                  <a:pt x="684" y="418"/>
                </a:lnTo>
                <a:lnTo>
                  <a:pt x="714" y="449"/>
                </a:lnTo>
                <a:lnTo>
                  <a:pt x="742" y="480"/>
                </a:lnTo>
                <a:lnTo>
                  <a:pt x="770" y="512"/>
                </a:lnTo>
                <a:lnTo>
                  <a:pt x="796" y="545"/>
                </a:lnTo>
                <a:lnTo>
                  <a:pt x="823" y="577"/>
                </a:lnTo>
                <a:lnTo>
                  <a:pt x="847" y="611"/>
                </a:lnTo>
                <a:lnTo>
                  <a:pt x="872" y="646"/>
                </a:lnTo>
                <a:lnTo>
                  <a:pt x="895" y="681"/>
                </a:lnTo>
                <a:lnTo>
                  <a:pt x="918" y="717"/>
                </a:lnTo>
                <a:lnTo>
                  <a:pt x="939" y="754"/>
                </a:lnTo>
                <a:lnTo>
                  <a:pt x="959" y="790"/>
                </a:lnTo>
                <a:lnTo>
                  <a:pt x="979" y="827"/>
                </a:lnTo>
                <a:lnTo>
                  <a:pt x="997" y="865"/>
                </a:lnTo>
                <a:lnTo>
                  <a:pt x="1027" y="937"/>
                </a:lnTo>
                <a:lnTo>
                  <a:pt x="1053" y="1014"/>
                </a:lnTo>
                <a:lnTo>
                  <a:pt x="1076" y="1095"/>
                </a:lnTo>
                <a:lnTo>
                  <a:pt x="1095" y="1179"/>
                </a:lnTo>
                <a:lnTo>
                  <a:pt x="1110" y="1266"/>
                </a:lnTo>
                <a:lnTo>
                  <a:pt x="1122" y="1355"/>
                </a:lnTo>
                <a:lnTo>
                  <a:pt x="1130" y="1445"/>
                </a:lnTo>
                <a:lnTo>
                  <a:pt x="1134" y="1536"/>
                </a:lnTo>
                <a:lnTo>
                  <a:pt x="1134" y="1625"/>
                </a:lnTo>
                <a:lnTo>
                  <a:pt x="1131" y="1715"/>
                </a:lnTo>
                <a:lnTo>
                  <a:pt x="1123" y="1801"/>
                </a:lnTo>
                <a:lnTo>
                  <a:pt x="1111" y="1886"/>
                </a:lnTo>
                <a:lnTo>
                  <a:pt x="1096" y="1966"/>
                </a:lnTo>
                <a:lnTo>
                  <a:pt x="1077" y="2043"/>
                </a:lnTo>
                <a:lnTo>
                  <a:pt x="1053" y="2115"/>
                </a:lnTo>
                <a:lnTo>
                  <a:pt x="1026" y="2180"/>
                </a:lnTo>
                <a:lnTo>
                  <a:pt x="918" y="2126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03" name="Freeform 687"/>
          <p:cNvSpPr>
            <a:spLocks/>
          </p:cNvSpPr>
          <p:nvPr/>
        </p:nvSpPr>
        <p:spPr bwMode="auto">
          <a:xfrm>
            <a:off x="1323975" y="1790700"/>
            <a:ext cx="260350" cy="361950"/>
          </a:xfrm>
          <a:custGeom>
            <a:avLst/>
            <a:gdLst/>
            <a:ahLst/>
            <a:cxnLst>
              <a:cxn ang="0">
                <a:pos x="1404" y="4112"/>
              </a:cxn>
              <a:cxn ang="0">
                <a:pos x="3622" y="3023"/>
              </a:cxn>
              <a:cxn ang="0">
                <a:pos x="2218" y="0"/>
              </a:cxn>
              <a:cxn ang="0">
                <a:pos x="0" y="989"/>
              </a:cxn>
              <a:cxn ang="0">
                <a:pos x="1404" y="4112"/>
              </a:cxn>
            </a:cxnLst>
            <a:rect l="0" t="0" r="r" b="b"/>
            <a:pathLst>
              <a:path w="3622" h="4112">
                <a:moveTo>
                  <a:pt x="1404" y="4112"/>
                </a:moveTo>
                <a:lnTo>
                  <a:pt x="3622" y="3023"/>
                </a:lnTo>
                <a:lnTo>
                  <a:pt x="2218" y="0"/>
                </a:lnTo>
                <a:lnTo>
                  <a:pt x="0" y="989"/>
                </a:lnTo>
                <a:lnTo>
                  <a:pt x="1404" y="4112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04" name="Freeform 688"/>
          <p:cNvSpPr>
            <a:spLocks/>
          </p:cNvSpPr>
          <p:nvPr/>
        </p:nvSpPr>
        <p:spPr bwMode="auto">
          <a:xfrm>
            <a:off x="1323975" y="1785938"/>
            <a:ext cx="260350" cy="361950"/>
          </a:xfrm>
          <a:custGeom>
            <a:avLst/>
            <a:gdLst/>
            <a:ahLst/>
            <a:cxnLst>
              <a:cxn ang="0">
                <a:pos x="1404" y="4113"/>
              </a:cxn>
              <a:cxn ang="0">
                <a:pos x="3622" y="3024"/>
              </a:cxn>
              <a:cxn ang="0">
                <a:pos x="2218" y="0"/>
              </a:cxn>
              <a:cxn ang="0">
                <a:pos x="0" y="989"/>
              </a:cxn>
              <a:cxn ang="0">
                <a:pos x="1404" y="4113"/>
              </a:cxn>
            </a:cxnLst>
            <a:rect l="0" t="0" r="r" b="b"/>
            <a:pathLst>
              <a:path w="3622" h="4113">
                <a:moveTo>
                  <a:pt x="1404" y="4113"/>
                </a:moveTo>
                <a:lnTo>
                  <a:pt x="3622" y="3024"/>
                </a:lnTo>
                <a:lnTo>
                  <a:pt x="2218" y="0"/>
                </a:lnTo>
                <a:lnTo>
                  <a:pt x="0" y="989"/>
                </a:lnTo>
                <a:lnTo>
                  <a:pt x="1404" y="4113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05" name="Freeform 689"/>
          <p:cNvSpPr>
            <a:spLocks/>
          </p:cNvSpPr>
          <p:nvPr/>
        </p:nvSpPr>
        <p:spPr bwMode="auto">
          <a:xfrm>
            <a:off x="1333500" y="1793875"/>
            <a:ext cx="249238" cy="346075"/>
          </a:xfrm>
          <a:custGeom>
            <a:avLst/>
            <a:gdLst/>
            <a:ahLst/>
            <a:cxnLst>
              <a:cxn ang="0">
                <a:pos x="1335" y="3913"/>
              </a:cxn>
              <a:cxn ang="0">
                <a:pos x="3446" y="2878"/>
              </a:cxn>
              <a:cxn ang="0">
                <a:pos x="2111" y="0"/>
              </a:cxn>
              <a:cxn ang="0">
                <a:pos x="0" y="942"/>
              </a:cxn>
              <a:cxn ang="0">
                <a:pos x="1335" y="3913"/>
              </a:cxn>
            </a:cxnLst>
            <a:rect l="0" t="0" r="r" b="b"/>
            <a:pathLst>
              <a:path w="3446" h="3913">
                <a:moveTo>
                  <a:pt x="1335" y="3913"/>
                </a:moveTo>
                <a:lnTo>
                  <a:pt x="3446" y="2878"/>
                </a:lnTo>
                <a:lnTo>
                  <a:pt x="2111" y="0"/>
                </a:lnTo>
                <a:lnTo>
                  <a:pt x="0" y="942"/>
                </a:lnTo>
                <a:lnTo>
                  <a:pt x="1335" y="3913"/>
                </a:lnTo>
                <a:close/>
              </a:path>
            </a:pathLst>
          </a:custGeom>
          <a:solidFill>
            <a:srgbClr val="1A781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06" name="Freeform 690"/>
          <p:cNvSpPr>
            <a:spLocks/>
          </p:cNvSpPr>
          <p:nvPr/>
        </p:nvSpPr>
        <p:spPr bwMode="auto">
          <a:xfrm>
            <a:off x="1344613" y="1735138"/>
            <a:ext cx="30162" cy="30162"/>
          </a:xfrm>
          <a:custGeom>
            <a:avLst/>
            <a:gdLst/>
            <a:ahLst/>
            <a:cxnLst>
              <a:cxn ang="0">
                <a:pos x="431" y="186"/>
              </a:cxn>
              <a:cxn ang="0">
                <a:pos x="79" y="343"/>
              </a:cxn>
              <a:cxn ang="0">
                <a:pos x="0" y="157"/>
              </a:cxn>
              <a:cxn ang="0">
                <a:pos x="352" y="0"/>
              </a:cxn>
              <a:cxn ang="0">
                <a:pos x="431" y="186"/>
              </a:cxn>
            </a:cxnLst>
            <a:rect l="0" t="0" r="r" b="b"/>
            <a:pathLst>
              <a:path w="431" h="343">
                <a:moveTo>
                  <a:pt x="431" y="186"/>
                </a:moveTo>
                <a:lnTo>
                  <a:pt x="79" y="343"/>
                </a:lnTo>
                <a:lnTo>
                  <a:pt x="0" y="157"/>
                </a:lnTo>
                <a:lnTo>
                  <a:pt x="352" y="0"/>
                </a:lnTo>
                <a:lnTo>
                  <a:pt x="431" y="1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07" name="Freeform 691"/>
          <p:cNvSpPr>
            <a:spLocks/>
          </p:cNvSpPr>
          <p:nvPr/>
        </p:nvSpPr>
        <p:spPr bwMode="auto">
          <a:xfrm>
            <a:off x="1349375" y="1739900"/>
            <a:ext cx="25400" cy="23813"/>
          </a:xfrm>
          <a:custGeom>
            <a:avLst/>
            <a:gdLst/>
            <a:ahLst/>
            <a:cxnLst>
              <a:cxn ang="0">
                <a:pos x="347" y="126"/>
              </a:cxn>
              <a:cxn ang="0">
                <a:pos x="53" y="257"/>
              </a:cxn>
              <a:cxn ang="0">
                <a:pos x="0" y="132"/>
              </a:cxn>
              <a:cxn ang="0">
                <a:pos x="294" y="0"/>
              </a:cxn>
              <a:cxn ang="0">
                <a:pos x="347" y="126"/>
              </a:cxn>
            </a:cxnLst>
            <a:rect l="0" t="0" r="r" b="b"/>
            <a:pathLst>
              <a:path w="347" h="257">
                <a:moveTo>
                  <a:pt x="347" y="126"/>
                </a:moveTo>
                <a:lnTo>
                  <a:pt x="53" y="257"/>
                </a:lnTo>
                <a:lnTo>
                  <a:pt x="0" y="132"/>
                </a:lnTo>
                <a:lnTo>
                  <a:pt x="294" y="0"/>
                </a:lnTo>
                <a:lnTo>
                  <a:pt x="347" y="126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08" name="Freeform 692"/>
          <p:cNvSpPr>
            <a:spLocks/>
          </p:cNvSpPr>
          <p:nvPr/>
        </p:nvSpPr>
        <p:spPr bwMode="auto">
          <a:xfrm>
            <a:off x="1357313" y="1736725"/>
            <a:ext cx="15875" cy="20638"/>
          </a:xfrm>
          <a:custGeom>
            <a:avLst/>
            <a:gdLst/>
            <a:ahLst/>
            <a:cxnLst>
              <a:cxn ang="0">
                <a:pos x="5" y="73"/>
              </a:cxn>
              <a:cxn ang="0">
                <a:pos x="167" y="0"/>
              </a:cxn>
              <a:cxn ang="0">
                <a:pos x="171" y="0"/>
              </a:cxn>
              <a:cxn ang="0">
                <a:pos x="175" y="2"/>
              </a:cxn>
              <a:cxn ang="0">
                <a:pos x="180" y="6"/>
              </a:cxn>
              <a:cxn ang="0">
                <a:pos x="183" y="13"/>
              </a:cxn>
              <a:cxn ang="0">
                <a:pos x="236" y="141"/>
              </a:cxn>
              <a:cxn ang="0">
                <a:pos x="238" y="147"/>
              </a:cxn>
              <a:cxn ang="0">
                <a:pos x="238" y="154"/>
              </a:cxn>
              <a:cxn ang="0">
                <a:pos x="237" y="159"/>
              </a:cxn>
              <a:cxn ang="0">
                <a:pos x="234" y="162"/>
              </a:cxn>
              <a:cxn ang="0">
                <a:pos x="73" y="234"/>
              </a:cxn>
              <a:cxn ang="0">
                <a:pos x="69" y="234"/>
              </a:cxn>
              <a:cxn ang="0">
                <a:pos x="64" y="232"/>
              </a:cxn>
              <a:cxn ang="0">
                <a:pos x="60" y="228"/>
              </a:cxn>
              <a:cxn ang="0">
                <a:pos x="56" y="221"/>
              </a:cxn>
              <a:cxn ang="0">
                <a:pos x="2" y="94"/>
              </a:cxn>
              <a:cxn ang="0">
                <a:pos x="0" y="86"/>
              </a:cxn>
              <a:cxn ang="0">
                <a:pos x="0" y="80"/>
              </a:cxn>
              <a:cxn ang="0">
                <a:pos x="1" y="76"/>
              </a:cxn>
              <a:cxn ang="0">
                <a:pos x="5" y="73"/>
              </a:cxn>
            </a:cxnLst>
            <a:rect l="0" t="0" r="r" b="b"/>
            <a:pathLst>
              <a:path w="238" h="234">
                <a:moveTo>
                  <a:pt x="5" y="73"/>
                </a:moveTo>
                <a:lnTo>
                  <a:pt x="167" y="0"/>
                </a:lnTo>
                <a:lnTo>
                  <a:pt x="171" y="0"/>
                </a:lnTo>
                <a:lnTo>
                  <a:pt x="175" y="2"/>
                </a:lnTo>
                <a:lnTo>
                  <a:pt x="180" y="6"/>
                </a:lnTo>
                <a:lnTo>
                  <a:pt x="183" y="13"/>
                </a:lnTo>
                <a:lnTo>
                  <a:pt x="236" y="141"/>
                </a:lnTo>
                <a:lnTo>
                  <a:pt x="238" y="147"/>
                </a:lnTo>
                <a:lnTo>
                  <a:pt x="238" y="154"/>
                </a:lnTo>
                <a:lnTo>
                  <a:pt x="237" y="159"/>
                </a:lnTo>
                <a:lnTo>
                  <a:pt x="234" y="162"/>
                </a:lnTo>
                <a:lnTo>
                  <a:pt x="73" y="234"/>
                </a:lnTo>
                <a:lnTo>
                  <a:pt x="69" y="234"/>
                </a:lnTo>
                <a:lnTo>
                  <a:pt x="64" y="232"/>
                </a:lnTo>
                <a:lnTo>
                  <a:pt x="60" y="228"/>
                </a:lnTo>
                <a:lnTo>
                  <a:pt x="56" y="221"/>
                </a:lnTo>
                <a:lnTo>
                  <a:pt x="2" y="94"/>
                </a:lnTo>
                <a:lnTo>
                  <a:pt x="0" y="86"/>
                </a:lnTo>
                <a:lnTo>
                  <a:pt x="0" y="80"/>
                </a:lnTo>
                <a:lnTo>
                  <a:pt x="1" y="76"/>
                </a:lnTo>
                <a:lnTo>
                  <a:pt x="5" y="73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09" name="Freeform 693"/>
          <p:cNvSpPr>
            <a:spLocks/>
          </p:cNvSpPr>
          <p:nvPr/>
        </p:nvSpPr>
        <p:spPr bwMode="auto">
          <a:xfrm>
            <a:off x="1357313" y="1738313"/>
            <a:ext cx="15875" cy="17462"/>
          </a:xfrm>
          <a:custGeom>
            <a:avLst/>
            <a:gdLst/>
            <a:ahLst/>
            <a:cxnLst>
              <a:cxn ang="0">
                <a:pos x="4" y="62"/>
              </a:cxn>
              <a:cxn ang="0">
                <a:pos x="142" y="0"/>
              </a:cxn>
              <a:cxn ang="0">
                <a:pos x="146" y="0"/>
              </a:cxn>
              <a:cxn ang="0">
                <a:pos x="150" y="2"/>
              </a:cxn>
              <a:cxn ang="0">
                <a:pos x="153" y="5"/>
              </a:cxn>
              <a:cxn ang="0">
                <a:pos x="156" y="10"/>
              </a:cxn>
              <a:cxn ang="0">
                <a:pos x="202" y="120"/>
              </a:cxn>
              <a:cxn ang="0">
                <a:pos x="204" y="125"/>
              </a:cxn>
              <a:cxn ang="0">
                <a:pos x="204" y="130"/>
              </a:cxn>
              <a:cxn ang="0">
                <a:pos x="202" y="135"/>
              </a:cxn>
              <a:cxn ang="0">
                <a:pos x="200" y="138"/>
              </a:cxn>
              <a:cxn ang="0">
                <a:pos x="62" y="199"/>
              </a:cxn>
              <a:cxn ang="0">
                <a:pos x="58" y="199"/>
              </a:cxn>
              <a:cxn ang="0">
                <a:pos x="54" y="198"/>
              </a:cxn>
              <a:cxn ang="0">
                <a:pos x="51" y="194"/>
              </a:cxn>
              <a:cxn ang="0">
                <a:pos x="48" y="188"/>
              </a:cxn>
              <a:cxn ang="0">
                <a:pos x="2" y="80"/>
              </a:cxn>
              <a:cxn ang="0">
                <a:pos x="0" y="74"/>
              </a:cxn>
              <a:cxn ang="0">
                <a:pos x="0" y="68"/>
              </a:cxn>
              <a:cxn ang="0">
                <a:pos x="2" y="64"/>
              </a:cxn>
              <a:cxn ang="0">
                <a:pos x="4" y="62"/>
              </a:cxn>
            </a:cxnLst>
            <a:rect l="0" t="0" r="r" b="b"/>
            <a:pathLst>
              <a:path w="204" h="199">
                <a:moveTo>
                  <a:pt x="4" y="62"/>
                </a:moveTo>
                <a:lnTo>
                  <a:pt x="142" y="0"/>
                </a:lnTo>
                <a:lnTo>
                  <a:pt x="146" y="0"/>
                </a:lnTo>
                <a:lnTo>
                  <a:pt x="150" y="2"/>
                </a:lnTo>
                <a:lnTo>
                  <a:pt x="153" y="5"/>
                </a:lnTo>
                <a:lnTo>
                  <a:pt x="156" y="10"/>
                </a:lnTo>
                <a:lnTo>
                  <a:pt x="202" y="120"/>
                </a:lnTo>
                <a:lnTo>
                  <a:pt x="204" y="125"/>
                </a:lnTo>
                <a:lnTo>
                  <a:pt x="204" y="130"/>
                </a:lnTo>
                <a:lnTo>
                  <a:pt x="202" y="135"/>
                </a:lnTo>
                <a:lnTo>
                  <a:pt x="200" y="138"/>
                </a:lnTo>
                <a:lnTo>
                  <a:pt x="62" y="199"/>
                </a:lnTo>
                <a:lnTo>
                  <a:pt x="58" y="199"/>
                </a:lnTo>
                <a:lnTo>
                  <a:pt x="54" y="198"/>
                </a:lnTo>
                <a:lnTo>
                  <a:pt x="51" y="194"/>
                </a:lnTo>
                <a:lnTo>
                  <a:pt x="48" y="188"/>
                </a:lnTo>
                <a:lnTo>
                  <a:pt x="2" y="80"/>
                </a:lnTo>
                <a:lnTo>
                  <a:pt x="0" y="74"/>
                </a:lnTo>
                <a:lnTo>
                  <a:pt x="0" y="68"/>
                </a:lnTo>
                <a:lnTo>
                  <a:pt x="2" y="64"/>
                </a:lnTo>
                <a:lnTo>
                  <a:pt x="4" y="62"/>
                </a:lnTo>
                <a:close/>
              </a:path>
            </a:pathLst>
          </a:custGeom>
          <a:solidFill>
            <a:srgbClr val="91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10" name="Freeform 694"/>
          <p:cNvSpPr>
            <a:spLocks/>
          </p:cNvSpPr>
          <p:nvPr/>
        </p:nvSpPr>
        <p:spPr bwMode="auto">
          <a:xfrm>
            <a:off x="1362075" y="1741488"/>
            <a:ext cx="9525" cy="12700"/>
          </a:xfrm>
          <a:custGeom>
            <a:avLst/>
            <a:gdLst/>
            <a:ahLst/>
            <a:cxnLst>
              <a:cxn ang="0">
                <a:pos x="88" y="6"/>
              </a:cxn>
              <a:cxn ang="0">
                <a:pos x="116" y="77"/>
              </a:cxn>
              <a:cxn ang="0">
                <a:pos x="118" y="85"/>
              </a:cxn>
              <a:cxn ang="0">
                <a:pos x="118" y="95"/>
              </a:cxn>
              <a:cxn ang="0">
                <a:pos x="116" y="103"/>
              </a:cxn>
              <a:cxn ang="0">
                <a:pos x="112" y="108"/>
              </a:cxn>
              <a:cxn ang="0">
                <a:pos x="14" y="152"/>
              </a:cxn>
              <a:cxn ang="0">
                <a:pos x="6" y="154"/>
              </a:cxn>
              <a:cxn ang="0">
                <a:pos x="2" y="150"/>
              </a:cxn>
              <a:cxn ang="0">
                <a:pos x="0" y="140"/>
              </a:cxn>
              <a:cxn ang="0">
                <a:pos x="1" y="127"/>
              </a:cxn>
              <a:cxn ang="0">
                <a:pos x="4" y="112"/>
              </a:cxn>
              <a:cxn ang="0">
                <a:pos x="9" y="95"/>
              </a:cxn>
              <a:cxn ang="0">
                <a:pos x="14" y="77"/>
              </a:cxn>
              <a:cxn ang="0">
                <a:pos x="21" y="61"/>
              </a:cxn>
              <a:cxn ang="0">
                <a:pos x="29" y="46"/>
              </a:cxn>
              <a:cxn ang="0">
                <a:pos x="38" y="33"/>
              </a:cxn>
              <a:cxn ang="0">
                <a:pos x="48" y="21"/>
              </a:cxn>
              <a:cxn ang="0">
                <a:pos x="58" y="12"/>
              </a:cxn>
              <a:cxn ang="0">
                <a:pos x="67" y="4"/>
              </a:cxn>
              <a:cxn ang="0">
                <a:pos x="76" y="0"/>
              </a:cxn>
              <a:cxn ang="0">
                <a:pos x="83" y="1"/>
              </a:cxn>
              <a:cxn ang="0">
                <a:pos x="88" y="6"/>
              </a:cxn>
            </a:cxnLst>
            <a:rect l="0" t="0" r="r" b="b"/>
            <a:pathLst>
              <a:path w="118" h="154">
                <a:moveTo>
                  <a:pt x="88" y="6"/>
                </a:moveTo>
                <a:lnTo>
                  <a:pt x="116" y="77"/>
                </a:lnTo>
                <a:lnTo>
                  <a:pt x="118" y="85"/>
                </a:lnTo>
                <a:lnTo>
                  <a:pt x="118" y="95"/>
                </a:lnTo>
                <a:lnTo>
                  <a:pt x="116" y="103"/>
                </a:lnTo>
                <a:lnTo>
                  <a:pt x="112" y="108"/>
                </a:lnTo>
                <a:lnTo>
                  <a:pt x="14" y="152"/>
                </a:lnTo>
                <a:lnTo>
                  <a:pt x="6" y="154"/>
                </a:lnTo>
                <a:lnTo>
                  <a:pt x="2" y="150"/>
                </a:lnTo>
                <a:lnTo>
                  <a:pt x="0" y="140"/>
                </a:lnTo>
                <a:lnTo>
                  <a:pt x="1" y="127"/>
                </a:lnTo>
                <a:lnTo>
                  <a:pt x="4" y="112"/>
                </a:lnTo>
                <a:lnTo>
                  <a:pt x="9" y="95"/>
                </a:lnTo>
                <a:lnTo>
                  <a:pt x="14" y="77"/>
                </a:lnTo>
                <a:lnTo>
                  <a:pt x="21" y="61"/>
                </a:lnTo>
                <a:lnTo>
                  <a:pt x="29" y="46"/>
                </a:lnTo>
                <a:lnTo>
                  <a:pt x="38" y="33"/>
                </a:lnTo>
                <a:lnTo>
                  <a:pt x="48" y="21"/>
                </a:lnTo>
                <a:lnTo>
                  <a:pt x="58" y="12"/>
                </a:lnTo>
                <a:lnTo>
                  <a:pt x="67" y="4"/>
                </a:lnTo>
                <a:lnTo>
                  <a:pt x="76" y="0"/>
                </a:lnTo>
                <a:lnTo>
                  <a:pt x="83" y="1"/>
                </a:lnTo>
                <a:lnTo>
                  <a:pt x="88" y="6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11" name="Freeform 695"/>
          <p:cNvSpPr>
            <a:spLocks/>
          </p:cNvSpPr>
          <p:nvPr/>
        </p:nvSpPr>
        <p:spPr bwMode="auto">
          <a:xfrm>
            <a:off x="1382713" y="1719263"/>
            <a:ext cx="20637" cy="25400"/>
          </a:xfrm>
          <a:custGeom>
            <a:avLst/>
            <a:gdLst/>
            <a:ahLst/>
            <a:cxnLst>
              <a:cxn ang="0">
                <a:pos x="287" y="186"/>
              </a:cxn>
              <a:cxn ang="0">
                <a:pos x="78" y="280"/>
              </a:cxn>
              <a:cxn ang="0">
                <a:pos x="0" y="93"/>
              </a:cxn>
              <a:cxn ang="0">
                <a:pos x="210" y="0"/>
              </a:cxn>
              <a:cxn ang="0">
                <a:pos x="287" y="186"/>
              </a:cxn>
            </a:cxnLst>
            <a:rect l="0" t="0" r="r" b="b"/>
            <a:pathLst>
              <a:path w="287" h="280">
                <a:moveTo>
                  <a:pt x="287" y="186"/>
                </a:moveTo>
                <a:lnTo>
                  <a:pt x="78" y="280"/>
                </a:lnTo>
                <a:lnTo>
                  <a:pt x="0" y="93"/>
                </a:lnTo>
                <a:lnTo>
                  <a:pt x="210" y="0"/>
                </a:lnTo>
                <a:lnTo>
                  <a:pt x="287" y="18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12" name="Freeform 696"/>
          <p:cNvSpPr>
            <a:spLocks/>
          </p:cNvSpPr>
          <p:nvPr/>
        </p:nvSpPr>
        <p:spPr bwMode="auto">
          <a:xfrm>
            <a:off x="1385888" y="1724025"/>
            <a:ext cx="17462" cy="19050"/>
          </a:xfrm>
          <a:custGeom>
            <a:avLst/>
            <a:gdLst/>
            <a:ahLst/>
            <a:cxnLst>
              <a:cxn ang="0">
                <a:pos x="227" y="125"/>
              </a:cxn>
              <a:cxn ang="0">
                <a:pos x="53" y="203"/>
              </a:cxn>
              <a:cxn ang="0">
                <a:pos x="0" y="78"/>
              </a:cxn>
              <a:cxn ang="0">
                <a:pos x="175" y="0"/>
              </a:cxn>
              <a:cxn ang="0">
                <a:pos x="227" y="125"/>
              </a:cxn>
            </a:cxnLst>
            <a:rect l="0" t="0" r="r" b="b"/>
            <a:pathLst>
              <a:path w="227" h="203">
                <a:moveTo>
                  <a:pt x="227" y="125"/>
                </a:moveTo>
                <a:lnTo>
                  <a:pt x="53" y="203"/>
                </a:lnTo>
                <a:lnTo>
                  <a:pt x="0" y="78"/>
                </a:lnTo>
                <a:lnTo>
                  <a:pt x="175" y="0"/>
                </a:lnTo>
                <a:lnTo>
                  <a:pt x="227" y="125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13" name="Freeform 697"/>
          <p:cNvSpPr>
            <a:spLocks/>
          </p:cNvSpPr>
          <p:nvPr/>
        </p:nvSpPr>
        <p:spPr bwMode="auto">
          <a:xfrm>
            <a:off x="1385888" y="1720850"/>
            <a:ext cx="15875" cy="20638"/>
          </a:xfrm>
          <a:custGeom>
            <a:avLst/>
            <a:gdLst/>
            <a:ahLst/>
            <a:cxnLst>
              <a:cxn ang="0">
                <a:pos x="4" y="72"/>
              </a:cxn>
              <a:cxn ang="0">
                <a:pos x="167" y="0"/>
              </a:cxn>
              <a:cxn ang="0">
                <a:pos x="171" y="0"/>
              </a:cxn>
              <a:cxn ang="0">
                <a:pos x="175" y="2"/>
              </a:cxn>
              <a:cxn ang="0">
                <a:pos x="180" y="6"/>
              </a:cxn>
              <a:cxn ang="0">
                <a:pos x="183" y="12"/>
              </a:cxn>
              <a:cxn ang="0">
                <a:pos x="236" y="141"/>
              </a:cxn>
              <a:cxn ang="0">
                <a:pos x="238" y="147"/>
              </a:cxn>
              <a:cxn ang="0">
                <a:pos x="238" y="154"/>
              </a:cxn>
              <a:cxn ang="0">
                <a:pos x="237" y="159"/>
              </a:cxn>
              <a:cxn ang="0">
                <a:pos x="234" y="162"/>
              </a:cxn>
              <a:cxn ang="0">
                <a:pos x="73" y="234"/>
              </a:cxn>
              <a:cxn ang="0">
                <a:pos x="69" y="234"/>
              </a:cxn>
              <a:cxn ang="0">
                <a:pos x="63" y="232"/>
              </a:cxn>
              <a:cxn ang="0">
                <a:pos x="59" y="227"/>
              </a:cxn>
              <a:cxn ang="0">
                <a:pos x="55" y="221"/>
              </a:cxn>
              <a:cxn ang="0">
                <a:pos x="2" y="94"/>
              </a:cxn>
              <a:cxn ang="0">
                <a:pos x="0" y="86"/>
              </a:cxn>
              <a:cxn ang="0">
                <a:pos x="0" y="80"/>
              </a:cxn>
              <a:cxn ang="0">
                <a:pos x="1" y="76"/>
              </a:cxn>
              <a:cxn ang="0">
                <a:pos x="4" y="72"/>
              </a:cxn>
            </a:cxnLst>
            <a:rect l="0" t="0" r="r" b="b"/>
            <a:pathLst>
              <a:path w="238" h="234">
                <a:moveTo>
                  <a:pt x="4" y="72"/>
                </a:moveTo>
                <a:lnTo>
                  <a:pt x="167" y="0"/>
                </a:lnTo>
                <a:lnTo>
                  <a:pt x="171" y="0"/>
                </a:lnTo>
                <a:lnTo>
                  <a:pt x="175" y="2"/>
                </a:lnTo>
                <a:lnTo>
                  <a:pt x="180" y="6"/>
                </a:lnTo>
                <a:lnTo>
                  <a:pt x="183" y="12"/>
                </a:lnTo>
                <a:lnTo>
                  <a:pt x="236" y="141"/>
                </a:lnTo>
                <a:lnTo>
                  <a:pt x="238" y="147"/>
                </a:lnTo>
                <a:lnTo>
                  <a:pt x="238" y="154"/>
                </a:lnTo>
                <a:lnTo>
                  <a:pt x="237" y="159"/>
                </a:lnTo>
                <a:lnTo>
                  <a:pt x="234" y="162"/>
                </a:lnTo>
                <a:lnTo>
                  <a:pt x="73" y="234"/>
                </a:lnTo>
                <a:lnTo>
                  <a:pt x="69" y="234"/>
                </a:lnTo>
                <a:lnTo>
                  <a:pt x="63" y="232"/>
                </a:lnTo>
                <a:lnTo>
                  <a:pt x="59" y="227"/>
                </a:lnTo>
                <a:lnTo>
                  <a:pt x="55" y="221"/>
                </a:lnTo>
                <a:lnTo>
                  <a:pt x="2" y="94"/>
                </a:lnTo>
                <a:lnTo>
                  <a:pt x="0" y="86"/>
                </a:lnTo>
                <a:lnTo>
                  <a:pt x="0" y="80"/>
                </a:lnTo>
                <a:lnTo>
                  <a:pt x="1" y="76"/>
                </a:lnTo>
                <a:lnTo>
                  <a:pt x="4" y="72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14" name="Freeform 698"/>
          <p:cNvSpPr>
            <a:spLocks/>
          </p:cNvSpPr>
          <p:nvPr/>
        </p:nvSpPr>
        <p:spPr bwMode="auto">
          <a:xfrm>
            <a:off x="1385888" y="1722438"/>
            <a:ext cx="15875" cy="17462"/>
          </a:xfrm>
          <a:custGeom>
            <a:avLst/>
            <a:gdLst/>
            <a:ahLst/>
            <a:cxnLst>
              <a:cxn ang="0">
                <a:pos x="4" y="62"/>
              </a:cxn>
              <a:cxn ang="0">
                <a:pos x="141" y="0"/>
              </a:cxn>
              <a:cxn ang="0">
                <a:pos x="145" y="0"/>
              </a:cxn>
              <a:cxn ang="0">
                <a:pos x="150" y="2"/>
              </a:cxn>
              <a:cxn ang="0">
                <a:pos x="153" y="5"/>
              </a:cxn>
              <a:cxn ang="0">
                <a:pos x="156" y="10"/>
              </a:cxn>
              <a:cxn ang="0">
                <a:pos x="202" y="120"/>
              </a:cxn>
              <a:cxn ang="0">
                <a:pos x="204" y="125"/>
              </a:cxn>
              <a:cxn ang="0">
                <a:pos x="204" y="130"/>
              </a:cxn>
              <a:cxn ang="0">
                <a:pos x="202" y="135"/>
              </a:cxn>
              <a:cxn ang="0">
                <a:pos x="200" y="138"/>
              </a:cxn>
              <a:cxn ang="0">
                <a:pos x="62" y="199"/>
              </a:cxn>
              <a:cxn ang="0">
                <a:pos x="58" y="199"/>
              </a:cxn>
              <a:cxn ang="0">
                <a:pos x="54" y="198"/>
              </a:cxn>
              <a:cxn ang="0">
                <a:pos x="51" y="194"/>
              </a:cxn>
              <a:cxn ang="0">
                <a:pos x="48" y="188"/>
              </a:cxn>
              <a:cxn ang="0">
                <a:pos x="2" y="80"/>
              </a:cxn>
              <a:cxn ang="0">
                <a:pos x="0" y="73"/>
              </a:cxn>
              <a:cxn ang="0">
                <a:pos x="0" y="68"/>
              </a:cxn>
              <a:cxn ang="0">
                <a:pos x="2" y="64"/>
              </a:cxn>
              <a:cxn ang="0">
                <a:pos x="4" y="62"/>
              </a:cxn>
            </a:cxnLst>
            <a:rect l="0" t="0" r="r" b="b"/>
            <a:pathLst>
              <a:path w="204" h="199">
                <a:moveTo>
                  <a:pt x="4" y="62"/>
                </a:moveTo>
                <a:lnTo>
                  <a:pt x="141" y="0"/>
                </a:lnTo>
                <a:lnTo>
                  <a:pt x="145" y="0"/>
                </a:lnTo>
                <a:lnTo>
                  <a:pt x="150" y="2"/>
                </a:lnTo>
                <a:lnTo>
                  <a:pt x="153" y="5"/>
                </a:lnTo>
                <a:lnTo>
                  <a:pt x="156" y="10"/>
                </a:lnTo>
                <a:lnTo>
                  <a:pt x="202" y="120"/>
                </a:lnTo>
                <a:lnTo>
                  <a:pt x="204" y="125"/>
                </a:lnTo>
                <a:lnTo>
                  <a:pt x="204" y="130"/>
                </a:lnTo>
                <a:lnTo>
                  <a:pt x="202" y="135"/>
                </a:lnTo>
                <a:lnTo>
                  <a:pt x="200" y="138"/>
                </a:lnTo>
                <a:lnTo>
                  <a:pt x="62" y="199"/>
                </a:lnTo>
                <a:lnTo>
                  <a:pt x="58" y="199"/>
                </a:lnTo>
                <a:lnTo>
                  <a:pt x="54" y="198"/>
                </a:lnTo>
                <a:lnTo>
                  <a:pt x="51" y="194"/>
                </a:lnTo>
                <a:lnTo>
                  <a:pt x="48" y="188"/>
                </a:lnTo>
                <a:lnTo>
                  <a:pt x="2" y="80"/>
                </a:lnTo>
                <a:lnTo>
                  <a:pt x="0" y="73"/>
                </a:lnTo>
                <a:lnTo>
                  <a:pt x="0" y="68"/>
                </a:lnTo>
                <a:lnTo>
                  <a:pt x="2" y="64"/>
                </a:lnTo>
                <a:lnTo>
                  <a:pt x="4" y="62"/>
                </a:lnTo>
                <a:close/>
              </a:path>
            </a:pathLst>
          </a:custGeom>
          <a:solidFill>
            <a:srgbClr val="91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15" name="Freeform 699"/>
          <p:cNvSpPr>
            <a:spLocks/>
          </p:cNvSpPr>
          <p:nvPr/>
        </p:nvSpPr>
        <p:spPr bwMode="auto">
          <a:xfrm>
            <a:off x="1390650" y="1725613"/>
            <a:ext cx="9525" cy="12700"/>
          </a:xfrm>
          <a:custGeom>
            <a:avLst/>
            <a:gdLst/>
            <a:ahLst/>
            <a:cxnLst>
              <a:cxn ang="0">
                <a:pos x="88" y="6"/>
              </a:cxn>
              <a:cxn ang="0">
                <a:pos x="116" y="78"/>
              </a:cxn>
              <a:cxn ang="0">
                <a:pos x="118" y="86"/>
              </a:cxn>
              <a:cxn ang="0">
                <a:pos x="119" y="95"/>
              </a:cxn>
              <a:cxn ang="0">
                <a:pos x="117" y="103"/>
              </a:cxn>
              <a:cxn ang="0">
                <a:pos x="112" y="109"/>
              </a:cxn>
              <a:cxn ang="0">
                <a:pos x="14" y="152"/>
              </a:cxn>
              <a:cxn ang="0">
                <a:pos x="6" y="154"/>
              </a:cxn>
              <a:cxn ang="0">
                <a:pos x="2" y="150"/>
              </a:cxn>
              <a:cxn ang="0">
                <a:pos x="0" y="140"/>
              </a:cxn>
              <a:cxn ang="0">
                <a:pos x="1" y="128"/>
              </a:cxn>
              <a:cxn ang="0">
                <a:pos x="4" y="112"/>
              </a:cxn>
              <a:cxn ang="0">
                <a:pos x="9" y="95"/>
              </a:cxn>
              <a:cxn ang="0">
                <a:pos x="14" y="78"/>
              </a:cxn>
              <a:cxn ang="0">
                <a:pos x="21" y="61"/>
              </a:cxn>
              <a:cxn ang="0">
                <a:pos x="29" y="46"/>
              </a:cxn>
              <a:cxn ang="0">
                <a:pos x="38" y="33"/>
              </a:cxn>
              <a:cxn ang="0">
                <a:pos x="48" y="21"/>
              </a:cxn>
              <a:cxn ang="0">
                <a:pos x="58" y="12"/>
              </a:cxn>
              <a:cxn ang="0">
                <a:pos x="67" y="4"/>
              </a:cxn>
              <a:cxn ang="0">
                <a:pos x="76" y="0"/>
              </a:cxn>
              <a:cxn ang="0">
                <a:pos x="82" y="1"/>
              </a:cxn>
              <a:cxn ang="0">
                <a:pos x="88" y="6"/>
              </a:cxn>
            </a:cxnLst>
            <a:rect l="0" t="0" r="r" b="b"/>
            <a:pathLst>
              <a:path w="119" h="154">
                <a:moveTo>
                  <a:pt x="88" y="6"/>
                </a:moveTo>
                <a:lnTo>
                  <a:pt x="116" y="78"/>
                </a:lnTo>
                <a:lnTo>
                  <a:pt x="118" y="86"/>
                </a:lnTo>
                <a:lnTo>
                  <a:pt x="119" y="95"/>
                </a:lnTo>
                <a:lnTo>
                  <a:pt x="117" y="103"/>
                </a:lnTo>
                <a:lnTo>
                  <a:pt x="112" y="109"/>
                </a:lnTo>
                <a:lnTo>
                  <a:pt x="14" y="152"/>
                </a:lnTo>
                <a:lnTo>
                  <a:pt x="6" y="154"/>
                </a:lnTo>
                <a:lnTo>
                  <a:pt x="2" y="150"/>
                </a:lnTo>
                <a:lnTo>
                  <a:pt x="0" y="140"/>
                </a:lnTo>
                <a:lnTo>
                  <a:pt x="1" y="128"/>
                </a:lnTo>
                <a:lnTo>
                  <a:pt x="4" y="112"/>
                </a:lnTo>
                <a:lnTo>
                  <a:pt x="9" y="95"/>
                </a:lnTo>
                <a:lnTo>
                  <a:pt x="14" y="78"/>
                </a:lnTo>
                <a:lnTo>
                  <a:pt x="21" y="61"/>
                </a:lnTo>
                <a:lnTo>
                  <a:pt x="29" y="46"/>
                </a:lnTo>
                <a:lnTo>
                  <a:pt x="38" y="33"/>
                </a:lnTo>
                <a:lnTo>
                  <a:pt x="48" y="21"/>
                </a:lnTo>
                <a:lnTo>
                  <a:pt x="58" y="12"/>
                </a:lnTo>
                <a:lnTo>
                  <a:pt x="67" y="4"/>
                </a:lnTo>
                <a:lnTo>
                  <a:pt x="76" y="0"/>
                </a:lnTo>
                <a:lnTo>
                  <a:pt x="82" y="1"/>
                </a:lnTo>
                <a:lnTo>
                  <a:pt x="88" y="6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16" name="Freeform 700"/>
          <p:cNvSpPr>
            <a:spLocks/>
          </p:cNvSpPr>
          <p:nvPr/>
        </p:nvSpPr>
        <p:spPr bwMode="auto">
          <a:xfrm>
            <a:off x="1422400" y="1708150"/>
            <a:ext cx="6350" cy="9525"/>
          </a:xfrm>
          <a:custGeom>
            <a:avLst/>
            <a:gdLst/>
            <a:ahLst/>
            <a:cxnLst>
              <a:cxn ang="0">
                <a:pos x="50" y="104"/>
              </a:cxn>
              <a:cxn ang="0">
                <a:pos x="40" y="103"/>
              </a:cxn>
              <a:cxn ang="0">
                <a:pos x="31" y="99"/>
              </a:cxn>
              <a:cxn ang="0">
                <a:pos x="23" y="95"/>
              </a:cxn>
              <a:cxn ang="0">
                <a:pos x="15" y="89"/>
              </a:cxn>
              <a:cxn ang="0">
                <a:pos x="8" y="80"/>
              </a:cxn>
              <a:cxn ang="0">
                <a:pos x="4" y="72"/>
              </a:cxn>
              <a:cxn ang="0">
                <a:pos x="1" y="62"/>
              </a:cxn>
              <a:cxn ang="0">
                <a:pos x="0" y="52"/>
              </a:cxn>
              <a:cxn ang="0">
                <a:pos x="1" y="41"/>
              </a:cxn>
              <a:cxn ang="0">
                <a:pos x="4" y="32"/>
              </a:cxn>
              <a:cxn ang="0">
                <a:pos x="8" y="23"/>
              </a:cxn>
              <a:cxn ang="0">
                <a:pos x="15" y="15"/>
              </a:cxn>
              <a:cxn ang="0">
                <a:pos x="23" y="9"/>
              </a:cxn>
              <a:cxn ang="0">
                <a:pos x="31" y="5"/>
              </a:cxn>
              <a:cxn ang="0">
                <a:pos x="40" y="1"/>
              </a:cxn>
              <a:cxn ang="0">
                <a:pos x="50" y="0"/>
              </a:cxn>
              <a:cxn ang="0">
                <a:pos x="60" y="1"/>
              </a:cxn>
              <a:cxn ang="0">
                <a:pos x="70" y="5"/>
              </a:cxn>
              <a:cxn ang="0">
                <a:pos x="78" y="9"/>
              </a:cxn>
              <a:cxn ang="0">
                <a:pos x="86" y="15"/>
              </a:cxn>
              <a:cxn ang="0">
                <a:pos x="92" y="23"/>
              </a:cxn>
              <a:cxn ang="0">
                <a:pos x="96" y="32"/>
              </a:cxn>
              <a:cxn ang="0">
                <a:pos x="99" y="41"/>
              </a:cxn>
              <a:cxn ang="0">
                <a:pos x="100" y="52"/>
              </a:cxn>
              <a:cxn ang="0">
                <a:pos x="99" y="62"/>
              </a:cxn>
              <a:cxn ang="0">
                <a:pos x="96" y="72"/>
              </a:cxn>
              <a:cxn ang="0">
                <a:pos x="92" y="80"/>
              </a:cxn>
              <a:cxn ang="0">
                <a:pos x="86" y="89"/>
              </a:cxn>
              <a:cxn ang="0">
                <a:pos x="78" y="95"/>
              </a:cxn>
              <a:cxn ang="0">
                <a:pos x="70" y="99"/>
              </a:cxn>
              <a:cxn ang="0">
                <a:pos x="60" y="103"/>
              </a:cxn>
              <a:cxn ang="0">
                <a:pos x="50" y="104"/>
              </a:cxn>
            </a:cxnLst>
            <a:rect l="0" t="0" r="r" b="b"/>
            <a:pathLst>
              <a:path w="100" h="104">
                <a:moveTo>
                  <a:pt x="50" y="104"/>
                </a:moveTo>
                <a:lnTo>
                  <a:pt x="40" y="103"/>
                </a:lnTo>
                <a:lnTo>
                  <a:pt x="31" y="99"/>
                </a:lnTo>
                <a:lnTo>
                  <a:pt x="23" y="95"/>
                </a:lnTo>
                <a:lnTo>
                  <a:pt x="15" y="89"/>
                </a:lnTo>
                <a:lnTo>
                  <a:pt x="8" y="80"/>
                </a:lnTo>
                <a:lnTo>
                  <a:pt x="4" y="72"/>
                </a:lnTo>
                <a:lnTo>
                  <a:pt x="1" y="62"/>
                </a:lnTo>
                <a:lnTo>
                  <a:pt x="0" y="52"/>
                </a:lnTo>
                <a:lnTo>
                  <a:pt x="1" y="41"/>
                </a:lnTo>
                <a:lnTo>
                  <a:pt x="4" y="32"/>
                </a:lnTo>
                <a:lnTo>
                  <a:pt x="8" y="23"/>
                </a:lnTo>
                <a:lnTo>
                  <a:pt x="15" y="15"/>
                </a:lnTo>
                <a:lnTo>
                  <a:pt x="23" y="9"/>
                </a:lnTo>
                <a:lnTo>
                  <a:pt x="31" y="5"/>
                </a:lnTo>
                <a:lnTo>
                  <a:pt x="40" y="1"/>
                </a:lnTo>
                <a:lnTo>
                  <a:pt x="50" y="0"/>
                </a:lnTo>
                <a:lnTo>
                  <a:pt x="60" y="1"/>
                </a:lnTo>
                <a:lnTo>
                  <a:pt x="70" y="5"/>
                </a:lnTo>
                <a:lnTo>
                  <a:pt x="78" y="9"/>
                </a:lnTo>
                <a:lnTo>
                  <a:pt x="86" y="15"/>
                </a:lnTo>
                <a:lnTo>
                  <a:pt x="92" y="23"/>
                </a:lnTo>
                <a:lnTo>
                  <a:pt x="96" y="32"/>
                </a:lnTo>
                <a:lnTo>
                  <a:pt x="99" y="41"/>
                </a:lnTo>
                <a:lnTo>
                  <a:pt x="100" y="52"/>
                </a:lnTo>
                <a:lnTo>
                  <a:pt x="99" y="62"/>
                </a:lnTo>
                <a:lnTo>
                  <a:pt x="96" y="72"/>
                </a:lnTo>
                <a:lnTo>
                  <a:pt x="92" y="80"/>
                </a:lnTo>
                <a:lnTo>
                  <a:pt x="86" y="89"/>
                </a:lnTo>
                <a:lnTo>
                  <a:pt x="78" y="95"/>
                </a:lnTo>
                <a:lnTo>
                  <a:pt x="70" y="99"/>
                </a:lnTo>
                <a:lnTo>
                  <a:pt x="60" y="103"/>
                </a:lnTo>
                <a:lnTo>
                  <a:pt x="50" y="104"/>
                </a:lnTo>
                <a:close/>
              </a:path>
            </a:pathLst>
          </a:custGeom>
          <a:solidFill>
            <a:srgbClr val="61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17" name="Freeform 701"/>
          <p:cNvSpPr>
            <a:spLocks/>
          </p:cNvSpPr>
          <p:nvPr/>
        </p:nvSpPr>
        <p:spPr bwMode="auto">
          <a:xfrm>
            <a:off x="1312863" y="1770063"/>
            <a:ext cx="7937" cy="7937"/>
          </a:xfrm>
          <a:custGeom>
            <a:avLst/>
            <a:gdLst/>
            <a:ahLst/>
            <a:cxnLst>
              <a:cxn ang="0">
                <a:pos x="50" y="103"/>
              </a:cxn>
              <a:cxn ang="0">
                <a:pos x="39" y="102"/>
              </a:cxn>
              <a:cxn ang="0">
                <a:pos x="30" y="99"/>
              </a:cxn>
              <a:cxn ang="0">
                <a:pos x="22" y="95"/>
              </a:cxn>
              <a:cxn ang="0">
                <a:pos x="14" y="88"/>
              </a:cxn>
              <a:cxn ang="0">
                <a:pos x="8" y="80"/>
              </a:cxn>
              <a:cxn ang="0">
                <a:pos x="4" y="71"/>
              </a:cxn>
              <a:cxn ang="0">
                <a:pos x="1" y="62"/>
              </a:cxn>
              <a:cxn ang="0">
                <a:pos x="0" y="51"/>
              </a:cxn>
              <a:cxn ang="0">
                <a:pos x="1" y="41"/>
              </a:cxn>
              <a:cxn ang="0">
                <a:pos x="4" y="31"/>
              </a:cxn>
              <a:cxn ang="0">
                <a:pos x="8" y="23"/>
              </a:cxn>
              <a:cxn ang="0">
                <a:pos x="14" y="15"/>
              </a:cxn>
              <a:cxn ang="0">
                <a:pos x="22" y="8"/>
              </a:cxn>
              <a:cxn ang="0">
                <a:pos x="30" y="4"/>
              </a:cxn>
              <a:cxn ang="0">
                <a:pos x="39" y="1"/>
              </a:cxn>
              <a:cxn ang="0">
                <a:pos x="50" y="0"/>
              </a:cxn>
              <a:cxn ang="0">
                <a:pos x="60" y="1"/>
              </a:cxn>
              <a:cxn ang="0">
                <a:pos x="69" y="4"/>
              </a:cxn>
              <a:cxn ang="0">
                <a:pos x="77" y="8"/>
              </a:cxn>
              <a:cxn ang="0">
                <a:pos x="85" y="15"/>
              </a:cxn>
              <a:cxn ang="0">
                <a:pos x="91" y="23"/>
              </a:cxn>
              <a:cxn ang="0">
                <a:pos x="96" y="31"/>
              </a:cxn>
              <a:cxn ang="0">
                <a:pos x="99" y="41"/>
              </a:cxn>
              <a:cxn ang="0">
                <a:pos x="100" y="51"/>
              </a:cxn>
              <a:cxn ang="0">
                <a:pos x="99" y="62"/>
              </a:cxn>
              <a:cxn ang="0">
                <a:pos x="96" y="71"/>
              </a:cxn>
              <a:cxn ang="0">
                <a:pos x="91" y="80"/>
              </a:cxn>
              <a:cxn ang="0">
                <a:pos x="85" y="88"/>
              </a:cxn>
              <a:cxn ang="0">
                <a:pos x="77" y="95"/>
              </a:cxn>
              <a:cxn ang="0">
                <a:pos x="69" y="99"/>
              </a:cxn>
              <a:cxn ang="0">
                <a:pos x="60" y="102"/>
              </a:cxn>
              <a:cxn ang="0">
                <a:pos x="50" y="103"/>
              </a:cxn>
            </a:cxnLst>
            <a:rect l="0" t="0" r="r" b="b"/>
            <a:pathLst>
              <a:path w="100" h="103">
                <a:moveTo>
                  <a:pt x="50" y="103"/>
                </a:moveTo>
                <a:lnTo>
                  <a:pt x="39" y="102"/>
                </a:lnTo>
                <a:lnTo>
                  <a:pt x="30" y="99"/>
                </a:lnTo>
                <a:lnTo>
                  <a:pt x="22" y="95"/>
                </a:lnTo>
                <a:lnTo>
                  <a:pt x="14" y="88"/>
                </a:lnTo>
                <a:lnTo>
                  <a:pt x="8" y="80"/>
                </a:lnTo>
                <a:lnTo>
                  <a:pt x="4" y="71"/>
                </a:lnTo>
                <a:lnTo>
                  <a:pt x="1" y="62"/>
                </a:lnTo>
                <a:lnTo>
                  <a:pt x="0" y="51"/>
                </a:lnTo>
                <a:lnTo>
                  <a:pt x="1" y="41"/>
                </a:lnTo>
                <a:lnTo>
                  <a:pt x="4" y="31"/>
                </a:lnTo>
                <a:lnTo>
                  <a:pt x="8" y="23"/>
                </a:lnTo>
                <a:lnTo>
                  <a:pt x="14" y="15"/>
                </a:lnTo>
                <a:lnTo>
                  <a:pt x="22" y="8"/>
                </a:lnTo>
                <a:lnTo>
                  <a:pt x="30" y="4"/>
                </a:lnTo>
                <a:lnTo>
                  <a:pt x="39" y="1"/>
                </a:lnTo>
                <a:lnTo>
                  <a:pt x="50" y="0"/>
                </a:lnTo>
                <a:lnTo>
                  <a:pt x="60" y="1"/>
                </a:lnTo>
                <a:lnTo>
                  <a:pt x="69" y="4"/>
                </a:lnTo>
                <a:lnTo>
                  <a:pt x="77" y="8"/>
                </a:lnTo>
                <a:lnTo>
                  <a:pt x="85" y="15"/>
                </a:lnTo>
                <a:lnTo>
                  <a:pt x="91" y="23"/>
                </a:lnTo>
                <a:lnTo>
                  <a:pt x="96" y="31"/>
                </a:lnTo>
                <a:lnTo>
                  <a:pt x="99" y="41"/>
                </a:lnTo>
                <a:lnTo>
                  <a:pt x="100" y="51"/>
                </a:lnTo>
                <a:lnTo>
                  <a:pt x="99" y="62"/>
                </a:lnTo>
                <a:lnTo>
                  <a:pt x="96" y="71"/>
                </a:lnTo>
                <a:lnTo>
                  <a:pt x="91" y="80"/>
                </a:lnTo>
                <a:lnTo>
                  <a:pt x="85" y="88"/>
                </a:lnTo>
                <a:lnTo>
                  <a:pt x="77" y="95"/>
                </a:lnTo>
                <a:lnTo>
                  <a:pt x="69" y="99"/>
                </a:lnTo>
                <a:lnTo>
                  <a:pt x="60" y="102"/>
                </a:lnTo>
                <a:lnTo>
                  <a:pt x="50" y="103"/>
                </a:lnTo>
                <a:close/>
              </a:path>
            </a:pathLst>
          </a:custGeom>
          <a:solidFill>
            <a:srgbClr val="61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18" name="Freeform 702"/>
          <p:cNvSpPr>
            <a:spLocks/>
          </p:cNvSpPr>
          <p:nvPr/>
        </p:nvSpPr>
        <p:spPr bwMode="auto">
          <a:xfrm>
            <a:off x="1425575" y="1711325"/>
            <a:ext cx="3175" cy="4763"/>
          </a:xfrm>
          <a:custGeom>
            <a:avLst/>
            <a:gdLst/>
            <a:ahLst/>
            <a:cxnLst>
              <a:cxn ang="0">
                <a:pos x="28" y="57"/>
              </a:cxn>
              <a:cxn ang="0">
                <a:pos x="16" y="55"/>
              </a:cxn>
              <a:cxn ang="0">
                <a:pos x="8" y="49"/>
              </a:cxn>
              <a:cxn ang="0">
                <a:pos x="2" y="40"/>
              </a:cxn>
              <a:cxn ang="0">
                <a:pos x="0" y="28"/>
              </a:cxn>
              <a:cxn ang="0">
                <a:pos x="2" y="17"/>
              </a:cxn>
              <a:cxn ang="0">
                <a:pos x="8" y="8"/>
              </a:cxn>
              <a:cxn ang="0">
                <a:pos x="16" y="2"/>
              </a:cxn>
              <a:cxn ang="0">
                <a:pos x="28" y="0"/>
              </a:cxn>
              <a:cxn ang="0">
                <a:pos x="39" y="2"/>
              </a:cxn>
              <a:cxn ang="0">
                <a:pos x="47" y="8"/>
              </a:cxn>
              <a:cxn ang="0">
                <a:pos x="53" y="17"/>
              </a:cxn>
              <a:cxn ang="0">
                <a:pos x="55" y="28"/>
              </a:cxn>
              <a:cxn ang="0">
                <a:pos x="53" y="40"/>
              </a:cxn>
              <a:cxn ang="0">
                <a:pos x="47" y="49"/>
              </a:cxn>
              <a:cxn ang="0">
                <a:pos x="39" y="55"/>
              </a:cxn>
              <a:cxn ang="0">
                <a:pos x="28" y="57"/>
              </a:cxn>
            </a:cxnLst>
            <a:rect l="0" t="0" r="r" b="b"/>
            <a:pathLst>
              <a:path w="55" h="57">
                <a:moveTo>
                  <a:pt x="28" y="57"/>
                </a:moveTo>
                <a:lnTo>
                  <a:pt x="16" y="55"/>
                </a:lnTo>
                <a:lnTo>
                  <a:pt x="8" y="49"/>
                </a:lnTo>
                <a:lnTo>
                  <a:pt x="2" y="40"/>
                </a:lnTo>
                <a:lnTo>
                  <a:pt x="0" y="28"/>
                </a:lnTo>
                <a:lnTo>
                  <a:pt x="2" y="17"/>
                </a:lnTo>
                <a:lnTo>
                  <a:pt x="8" y="8"/>
                </a:lnTo>
                <a:lnTo>
                  <a:pt x="16" y="2"/>
                </a:lnTo>
                <a:lnTo>
                  <a:pt x="28" y="0"/>
                </a:lnTo>
                <a:lnTo>
                  <a:pt x="39" y="2"/>
                </a:lnTo>
                <a:lnTo>
                  <a:pt x="47" y="8"/>
                </a:lnTo>
                <a:lnTo>
                  <a:pt x="53" y="17"/>
                </a:lnTo>
                <a:lnTo>
                  <a:pt x="55" y="28"/>
                </a:lnTo>
                <a:lnTo>
                  <a:pt x="53" y="40"/>
                </a:lnTo>
                <a:lnTo>
                  <a:pt x="47" y="49"/>
                </a:lnTo>
                <a:lnTo>
                  <a:pt x="39" y="55"/>
                </a:lnTo>
                <a:lnTo>
                  <a:pt x="28" y="57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19" name="Freeform 703"/>
          <p:cNvSpPr>
            <a:spLocks/>
          </p:cNvSpPr>
          <p:nvPr/>
        </p:nvSpPr>
        <p:spPr bwMode="auto">
          <a:xfrm>
            <a:off x="1316038" y="1773238"/>
            <a:ext cx="3175" cy="4762"/>
          </a:xfrm>
          <a:custGeom>
            <a:avLst/>
            <a:gdLst/>
            <a:ahLst/>
            <a:cxnLst>
              <a:cxn ang="0">
                <a:pos x="28" y="56"/>
              </a:cxn>
              <a:cxn ang="0">
                <a:pos x="17" y="54"/>
              </a:cxn>
              <a:cxn ang="0">
                <a:pos x="9" y="48"/>
              </a:cxn>
              <a:cxn ang="0">
                <a:pos x="2" y="40"/>
              </a:cxn>
              <a:cxn ang="0">
                <a:pos x="0" y="28"/>
              </a:cxn>
              <a:cxn ang="0">
                <a:pos x="2" y="16"/>
              </a:cxn>
              <a:cxn ang="0">
                <a:pos x="9" y="8"/>
              </a:cxn>
              <a:cxn ang="0">
                <a:pos x="17" y="2"/>
              </a:cxn>
              <a:cxn ang="0">
                <a:pos x="28" y="0"/>
              </a:cxn>
              <a:cxn ang="0">
                <a:pos x="39" y="2"/>
              </a:cxn>
              <a:cxn ang="0">
                <a:pos x="47" y="8"/>
              </a:cxn>
              <a:cxn ang="0">
                <a:pos x="53" y="16"/>
              </a:cxn>
              <a:cxn ang="0">
                <a:pos x="55" y="28"/>
              </a:cxn>
              <a:cxn ang="0">
                <a:pos x="53" y="40"/>
              </a:cxn>
              <a:cxn ang="0">
                <a:pos x="47" y="48"/>
              </a:cxn>
              <a:cxn ang="0">
                <a:pos x="39" y="54"/>
              </a:cxn>
              <a:cxn ang="0">
                <a:pos x="28" y="56"/>
              </a:cxn>
            </a:cxnLst>
            <a:rect l="0" t="0" r="r" b="b"/>
            <a:pathLst>
              <a:path w="55" h="56">
                <a:moveTo>
                  <a:pt x="28" y="56"/>
                </a:moveTo>
                <a:lnTo>
                  <a:pt x="17" y="54"/>
                </a:lnTo>
                <a:lnTo>
                  <a:pt x="9" y="48"/>
                </a:lnTo>
                <a:lnTo>
                  <a:pt x="2" y="40"/>
                </a:lnTo>
                <a:lnTo>
                  <a:pt x="0" y="28"/>
                </a:lnTo>
                <a:lnTo>
                  <a:pt x="2" y="16"/>
                </a:lnTo>
                <a:lnTo>
                  <a:pt x="9" y="8"/>
                </a:lnTo>
                <a:lnTo>
                  <a:pt x="17" y="2"/>
                </a:lnTo>
                <a:lnTo>
                  <a:pt x="28" y="0"/>
                </a:lnTo>
                <a:lnTo>
                  <a:pt x="39" y="2"/>
                </a:lnTo>
                <a:lnTo>
                  <a:pt x="47" y="8"/>
                </a:lnTo>
                <a:lnTo>
                  <a:pt x="53" y="16"/>
                </a:lnTo>
                <a:lnTo>
                  <a:pt x="55" y="28"/>
                </a:lnTo>
                <a:lnTo>
                  <a:pt x="53" y="40"/>
                </a:lnTo>
                <a:lnTo>
                  <a:pt x="47" y="48"/>
                </a:lnTo>
                <a:lnTo>
                  <a:pt x="39" y="54"/>
                </a:lnTo>
                <a:lnTo>
                  <a:pt x="28" y="56"/>
                </a:lnTo>
                <a:close/>
              </a:path>
            </a:pathLst>
          </a:custGeom>
          <a:solidFill>
            <a:srgbClr val="D1D9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20" name="Freeform 704"/>
          <p:cNvSpPr>
            <a:spLocks/>
          </p:cNvSpPr>
          <p:nvPr/>
        </p:nvSpPr>
        <p:spPr bwMode="auto">
          <a:xfrm>
            <a:off x="1335088" y="1682750"/>
            <a:ext cx="46037" cy="46038"/>
          </a:xfrm>
          <a:custGeom>
            <a:avLst/>
            <a:gdLst/>
            <a:ahLst/>
            <a:cxnLst>
              <a:cxn ang="0">
                <a:pos x="498" y="0"/>
              </a:cxn>
              <a:cxn ang="0">
                <a:pos x="0" y="222"/>
              </a:cxn>
              <a:cxn ang="0">
                <a:pos x="125" y="522"/>
              </a:cxn>
              <a:cxn ang="0">
                <a:pos x="624" y="301"/>
              </a:cxn>
              <a:cxn ang="0">
                <a:pos x="498" y="0"/>
              </a:cxn>
            </a:cxnLst>
            <a:rect l="0" t="0" r="r" b="b"/>
            <a:pathLst>
              <a:path w="624" h="522">
                <a:moveTo>
                  <a:pt x="498" y="0"/>
                </a:moveTo>
                <a:lnTo>
                  <a:pt x="0" y="222"/>
                </a:lnTo>
                <a:lnTo>
                  <a:pt x="125" y="522"/>
                </a:lnTo>
                <a:lnTo>
                  <a:pt x="624" y="301"/>
                </a:lnTo>
                <a:lnTo>
                  <a:pt x="498" y="0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21" name="Freeform 705"/>
          <p:cNvSpPr>
            <a:spLocks/>
          </p:cNvSpPr>
          <p:nvPr/>
        </p:nvSpPr>
        <p:spPr bwMode="auto">
          <a:xfrm>
            <a:off x="1336675" y="1684338"/>
            <a:ext cx="42863" cy="42862"/>
          </a:xfrm>
          <a:custGeom>
            <a:avLst/>
            <a:gdLst/>
            <a:ahLst/>
            <a:cxnLst>
              <a:cxn ang="0">
                <a:pos x="474" y="0"/>
              </a:cxn>
              <a:cxn ang="0">
                <a:pos x="0" y="211"/>
              </a:cxn>
              <a:cxn ang="0">
                <a:pos x="114" y="484"/>
              </a:cxn>
              <a:cxn ang="0">
                <a:pos x="589" y="273"/>
              </a:cxn>
              <a:cxn ang="0">
                <a:pos x="474" y="0"/>
              </a:cxn>
            </a:cxnLst>
            <a:rect l="0" t="0" r="r" b="b"/>
            <a:pathLst>
              <a:path w="589" h="484">
                <a:moveTo>
                  <a:pt x="474" y="0"/>
                </a:moveTo>
                <a:lnTo>
                  <a:pt x="0" y="211"/>
                </a:lnTo>
                <a:lnTo>
                  <a:pt x="114" y="484"/>
                </a:lnTo>
                <a:lnTo>
                  <a:pt x="589" y="273"/>
                </a:lnTo>
                <a:lnTo>
                  <a:pt x="474" y="0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22" name="Freeform 706"/>
          <p:cNvSpPr>
            <a:spLocks/>
          </p:cNvSpPr>
          <p:nvPr/>
        </p:nvSpPr>
        <p:spPr bwMode="auto">
          <a:xfrm>
            <a:off x="1336675" y="1685925"/>
            <a:ext cx="42863" cy="41275"/>
          </a:xfrm>
          <a:custGeom>
            <a:avLst/>
            <a:gdLst/>
            <a:ahLst/>
            <a:cxnLst>
              <a:cxn ang="0">
                <a:pos x="473" y="0"/>
              </a:cxn>
              <a:cxn ang="0">
                <a:pos x="0" y="211"/>
              </a:cxn>
              <a:cxn ang="0">
                <a:pos x="108" y="471"/>
              </a:cxn>
              <a:cxn ang="0">
                <a:pos x="583" y="260"/>
              </a:cxn>
              <a:cxn ang="0">
                <a:pos x="473" y="0"/>
              </a:cxn>
            </a:cxnLst>
            <a:rect l="0" t="0" r="r" b="b"/>
            <a:pathLst>
              <a:path w="583" h="471">
                <a:moveTo>
                  <a:pt x="473" y="0"/>
                </a:moveTo>
                <a:lnTo>
                  <a:pt x="0" y="211"/>
                </a:lnTo>
                <a:lnTo>
                  <a:pt x="108" y="471"/>
                </a:lnTo>
                <a:lnTo>
                  <a:pt x="583" y="260"/>
                </a:lnTo>
                <a:lnTo>
                  <a:pt x="473" y="0"/>
                </a:lnTo>
                <a:close/>
              </a:path>
            </a:pathLst>
          </a:custGeom>
          <a:solidFill>
            <a:srgbClr val="878F8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23" name="Freeform 707"/>
          <p:cNvSpPr>
            <a:spLocks/>
          </p:cNvSpPr>
          <p:nvPr/>
        </p:nvSpPr>
        <p:spPr bwMode="auto">
          <a:xfrm>
            <a:off x="1357313" y="1692275"/>
            <a:ext cx="15875" cy="20638"/>
          </a:xfrm>
          <a:custGeom>
            <a:avLst/>
            <a:gdLst/>
            <a:ahLst/>
            <a:cxnLst>
              <a:cxn ang="0">
                <a:pos x="159" y="223"/>
              </a:cxn>
              <a:cxn ang="0">
                <a:pos x="137" y="231"/>
              </a:cxn>
              <a:cxn ang="0">
                <a:pos x="115" y="234"/>
              </a:cxn>
              <a:cxn ang="0">
                <a:pos x="93" y="232"/>
              </a:cxn>
              <a:cxn ang="0">
                <a:pos x="73" y="225"/>
              </a:cxn>
              <a:cxn ang="0">
                <a:pos x="54" y="215"/>
              </a:cxn>
              <a:cxn ang="0">
                <a:pos x="36" y="201"/>
              </a:cxn>
              <a:cxn ang="0">
                <a:pos x="22" y="184"/>
              </a:cxn>
              <a:cxn ang="0">
                <a:pos x="11" y="163"/>
              </a:cxn>
              <a:cxn ang="0">
                <a:pos x="4" y="141"/>
              </a:cxn>
              <a:cxn ang="0">
                <a:pos x="0" y="118"/>
              </a:cxn>
              <a:cxn ang="0">
                <a:pos x="3" y="96"/>
              </a:cxn>
              <a:cxn ang="0">
                <a:pos x="9" y="74"/>
              </a:cxn>
              <a:cxn ang="0">
                <a:pos x="19" y="55"/>
              </a:cxn>
              <a:cxn ang="0">
                <a:pos x="32" y="37"/>
              </a:cxn>
              <a:cxn ang="0">
                <a:pos x="48" y="22"/>
              </a:cxn>
              <a:cxn ang="0">
                <a:pos x="69" y="10"/>
              </a:cxn>
              <a:cxn ang="0">
                <a:pos x="90" y="3"/>
              </a:cxn>
              <a:cxn ang="0">
                <a:pos x="113" y="0"/>
              </a:cxn>
              <a:cxn ang="0">
                <a:pos x="134" y="2"/>
              </a:cxn>
              <a:cxn ang="0">
                <a:pos x="156" y="8"/>
              </a:cxn>
              <a:cxn ang="0">
                <a:pos x="174" y="19"/>
              </a:cxn>
              <a:cxn ang="0">
                <a:pos x="191" y="32"/>
              </a:cxn>
              <a:cxn ang="0">
                <a:pos x="206" y="49"/>
              </a:cxn>
              <a:cxn ang="0">
                <a:pos x="217" y="70"/>
              </a:cxn>
              <a:cxn ang="0">
                <a:pos x="224" y="93"/>
              </a:cxn>
              <a:cxn ang="0">
                <a:pos x="227" y="116"/>
              </a:cxn>
              <a:cxn ang="0">
                <a:pos x="225" y="138"/>
              </a:cxn>
              <a:cxn ang="0">
                <a:pos x="219" y="159"/>
              </a:cxn>
              <a:cxn ang="0">
                <a:pos x="209" y="179"/>
              </a:cxn>
              <a:cxn ang="0">
                <a:pos x="195" y="197"/>
              </a:cxn>
              <a:cxn ang="0">
                <a:pos x="179" y="212"/>
              </a:cxn>
              <a:cxn ang="0">
                <a:pos x="159" y="223"/>
              </a:cxn>
            </a:cxnLst>
            <a:rect l="0" t="0" r="r" b="b"/>
            <a:pathLst>
              <a:path w="227" h="234">
                <a:moveTo>
                  <a:pt x="159" y="223"/>
                </a:moveTo>
                <a:lnTo>
                  <a:pt x="137" y="231"/>
                </a:lnTo>
                <a:lnTo>
                  <a:pt x="115" y="234"/>
                </a:lnTo>
                <a:lnTo>
                  <a:pt x="93" y="232"/>
                </a:lnTo>
                <a:lnTo>
                  <a:pt x="73" y="225"/>
                </a:lnTo>
                <a:lnTo>
                  <a:pt x="54" y="215"/>
                </a:lnTo>
                <a:lnTo>
                  <a:pt x="36" y="201"/>
                </a:lnTo>
                <a:lnTo>
                  <a:pt x="22" y="184"/>
                </a:lnTo>
                <a:lnTo>
                  <a:pt x="11" y="163"/>
                </a:lnTo>
                <a:lnTo>
                  <a:pt x="4" y="141"/>
                </a:lnTo>
                <a:lnTo>
                  <a:pt x="0" y="118"/>
                </a:lnTo>
                <a:lnTo>
                  <a:pt x="3" y="96"/>
                </a:lnTo>
                <a:lnTo>
                  <a:pt x="9" y="74"/>
                </a:lnTo>
                <a:lnTo>
                  <a:pt x="19" y="55"/>
                </a:lnTo>
                <a:lnTo>
                  <a:pt x="32" y="37"/>
                </a:lnTo>
                <a:lnTo>
                  <a:pt x="48" y="22"/>
                </a:lnTo>
                <a:lnTo>
                  <a:pt x="69" y="10"/>
                </a:lnTo>
                <a:lnTo>
                  <a:pt x="90" y="3"/>
                </a:lnTo>
                <a:lnTo>
                  <a:pt x="113" y="0"/>
                </a:lnTo>
                <a:lnTo>
                  <a:pt x="134" y="2"/>
                </a:lnTo>
                <a:lnTo>
                  <a:pt x="156" y="8"/>
                </a:lnTo>
                <a:lnTo>
                  <a:pt x="174" y="19"/>
                </a:lnTo>
                <a:lnTo>
                  <a:pt x="191" y="32"/>
                </a:lnTo>
                <a:lnTo>
                  <a:pt x="206" y="49"/>
                </a:lnTo>
                <a:lnTo>
                  <a:pt x="217" y="70"/>
                </a:lnTo>
                <a:lnTo>
                  <a:pt x="224" y="93"/>
                </a:lnTo>
                <a:lnTo>
                  <a:pt x="227" y="116"/>
                </a:lnTo>
                <a:lnTo>
                  <a:pt x="225" y="138"/>
                </a:lnTo>
                <a:lnTo>
                  <a:pt x="219" y="159"/>
                </a:lnTo>
                <a:lnTo>
                  <a:pt x="209" y="179"/>
                </a:lnTo>
                <a:lnTo>
                  <a:pt x="195" y="197"/>
                </a:lnTo>
                <a:lnTo>
                  <a:pt x="179" y="212"/>
                </a:lnTo>
                <a:lnTo>
                  <a:pt x="159" y="223"/>
                </a:lnTo>
                <a:close/>
              </a:path>
            </a:pathLst>
          </a:custGeom>
          <a:solidFill>
            <a:srgbClr val="E3333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24" name="Freeform 708"/>
          <p:cNvSpPr>
            <a:spLocks/>
          </p:cNvSpPr>
          <p:nvPr/>
        </p:nvSpPr>
        <p:spPr bwMode="auto">
          <a:xfrm>
            <a:off x="1357313" y="1692275"/>
            <a:ext cx="15875" cy="19050"/>
          </a:xfrm>
          <a:custGeom>
            <a:avLst/>
            <a:gdLst/>
            <a:ahLst/>
            <a:cxnLst>
              <a:cxn ang="0">
                <a:pos x="146" y="206"/>
              </a:cxn>
              <a:cxn ang="0">
                <a:pos x="125" y="212"/>
              </a:cxn>
              <a:cxn ang="0">
                <a:pos x="105" y="214"/>
              </a:cxn>
              <a:cxn ang="0">
                <a:pos x="84" y="212"/>
              </a:cxn>
              <a:cxn ang="0">
                <a:pos x="66" y="206"/>
              </a:cxn>
              <a:cxn ang="0">
                <a:pos x="48" y="196"/>
              </a:cxn>
              <a:cxn ang="0">
                <a:pos x="31" y="183"/>
              </a:cxn>
              <a:cxn ang="0">
                <a:pos x="18" y="168"/>
              </a:cxn>
              <a:cxn ang="0">
                <a:pos x="8" y="149"/>
              </a:cxn>
              <a:cxn ang="0">
                <a:pos x="2" y="129"/>
              </a:cxn>
              <a:cxn ang="0">
                <a:pos x="0" y="108"/>
              </a:cxn>
              <a:cxn ang="0">
                <a:pos x="2" y="86"/>
              </a:cxn>
              <a:cxn ang="0">
                <a:pos x="8" y="67"/>
              </a:cxn>
              <a:cxn ang="0">
                <a:pos x="17" y="49"/>
              </a:cxn>
              <a:cxn ang="0">
                <a:pos x="29" y="33"/>
              </a:cxn>
              <a:cxn ang="0">
                <a:pos x="45" y="19"/>
              </a:cxn>
              <a:cxn ang="0">
                <a:pos x="63" y="8"/>
              </a:cxn>
              <a:cxn ang="0">
                <a:pos x="83" y="2"/>
              </a:cxn>
              <a:cxn ang="0">
                <a:pos x="104" y="0"/>
              </a:cxn>
              <a:cxn ang="0">
                <a:pos x="123" y="2"/>
              </a:cxn>
              <a:cxn ang="0">
                <a:pos x="142" y="7"/>
              </a:cxn>
              <a:cxn ang="0">
                <a:pos x="161" y="17"/>
              </a:cxn>
              <a:cxn ang="0">
                <a:pos x="176" y="30"/>
              </a:cxn>
              <a:cxn ang="0">
                <a:pos x="189" y="45"/>
              </a:cxn>
              <a:cxn ang="0">
                <a:pos x="200" y="63"/>
              </a:cxn>
              <a:cxn ang="0">
                <a:pos x="206" y="84"/>
              </a:cxn>
              <a:cxn ang="0">
                <a:pos x="208" y="105"/>
              </a:cxn>
              <a:cxn ang="0">
                <a:pos x="206" y="127"/>
              </a:cxn>
              <a:cxn ang="0">
                <a:pos x="201" y="147"/>
              </a:cxn>
              <a:cxn ang="0">
                <a:pos x="191" y="164"/>
              </a:cxn>
              <a:cxn ang="0">
                <a:pos x="179" y="181"/>
              </a:cxn>
              <a:cxn ang="0">
                <a:pos x="164" y="195"/>
              </a:cxn>
              <a:cxn ang="0">
                <a:pos x="146" y="206"/>
              </a:cxn>
            </a:cxnLst>
            <a:rect l="0" t="0" r="r" b="b"/>
            <a:pathLst>
              <a:path w="208" h="214">
                <a:moveTo>
                  <a:pt x="146" y="206"/>
                </a:moveTo>
                <a:lnTo>
                  <a:pt x="125" y="212"/>
                </a:lnTo>
                <a:lnTo>
                  <a:pt x="105" y="214"/>
                </a:lnTo>
                <a:lnTo>
                  <a:pt x="84" y="212"/>
                </a:lnTo>
                <a:lnTo>
                  <a:pt x="66" y="206"/>
                </a:lnTo>
                <a:lnTo>
                  <a:pt x="48" y="196"/>
                </a:lnTo>
                <a:lnTo>
                  <a:pt x="31" y="183"/>
                </a:lnTo>
                <a:lnTo>
                  <a:pt x="18" y="168"/>
                </a:lnTo>
                <a:lnTo>
                  <a:pt x="8" y="149"/>
                </a:lnTo>
                <a:lnTo>
                  <a:pt x="2" y="129"/>
                </a:lnTo>
                <a:lnTo>
                  <a:pt x="0" y="108"/>
                </a:lnTo>
                <a:lnTo>
                  <a:pt x="2" y="86"/>
                </a:lnTo>
                <a:lnTo>
                  <a:pt x="8" y="67"/>
                </a:lnTo>
                <a:lnTo>
                  <a:pt x="17" y="49"/>
                </a:lnTo>
                <a:lnTo>
                  <a:pt x="29" y="33"/>
                </a:lnTo>
                <a:lnTo>
                  <a:pt x="45" y="19"/>
                </a:lnTo>
                <a:lnTo>
                  <a:pt x="63" y="8"/>
                </a:lnTo>
                <a:lnTo>
                  <a:pt x="83" y="2"/>
                </a:lnTo>
                <a:lnTo>
                  <a:pt x="104" y="0"/>
                </a:lnTo>
                <a:lnTo>
                  <a:pt x="123" y="2"/>
                </a:lnTo>
                <a:lnTo>
                  <a:pt x="142" y="7"/>
                </a:lnTo>
                <a:lnTo>
                  <a:pt x="161" y="17"/>
                </a:lnTo>
                <a:lnTo>
                  <a:pt x="176" y="30"/>
                </a:lnTo>
                <a:lnTo>
                  <a:pt x="189" y="45"/>
                </a:lnTo>
                <a:lnTo>
                  <a:pt x="200" y="63"/>
                </a:lnTo>
                <a:lnTo>
                  <a:pt x="206" y="84"/>
                </a:lnTo>
                <a:lnTo>
                  <a:pt x="208" y="105"/>
                </a:lnTo>
                <a:lnTo>
                  <a:pt x="206" y="127"/>
                </a:lnTo>
                <a:lnTo>
                  <a:pt x="201" y="147"/>
                </a:lnTo>
                <a:lnTo>
                  <a:pt x="191" y="164"/>
                </a:lnTo>
                <a:lnTo>
                  <a:pt x="179" y="181"/>
                </a:lnTo>
                <a:lnTo>
                  <a:pt x="164" y="195"/>
                </a:lnTo>
                <a:lnTo>
                  <a:pt x="146" y="206"/>
                </a:lnTo>
                <a:close/>
              </a:path>
            </a:pathLst>
          </a:custGeom>
          <a:solidFill>
            <a:srgbClr val="EB5F6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25" name="Freeform 709"/>
          <p:cNvSpPr>
            <a:spLocks/>
          </p:cNvSpPr>
          <p:nvPr/>
        </p:nvSpPr>
        <p:spPr bwMode="auto">
          <a:xfrm>
            <a:off x="1358900" y="1693863"/>
            <a:ext cx="12700" cy="15875"/>
          </a:xfrm>
          <a:custGeom>
            <a:avLst/>
            <a:gdLst/>
            <a:ahLst/>
            <a:cxnLst>
              <a:cxn ang="0">
                <a:pos x="131" y="187"/>
              </a:cxn>
              <a:cxn ang="0">
                <a:pos x="113" y="193"/>
              </a:cxn>
              <a:cxn ang="0">
                <a:pos x="95" y="194"/>
              </a:cxn>
              <a:cxn ang="0">
                <a:pos x="76" y="192"/>
              </a:cxn>
              <a:cxn ang="0">
                <a:pos x="59" y="187"/>
              </a:cxn>
              <a:cxn ang="0">
                <a:pos x="44" y="178"/>
              </a:cxn>
              <a:cxn ang="0">
                <a:pos x="29" y="167"/>
              </a:cxn>
              <a:cxn ang="0">
                <a:pos x="17" y="152"/>
              </a:cxn>
              <a:cxn ang="0">
                <a:pos x="8" y="135"/>
              </a:cxn>
              <a:cxn ang="0">
                <a:pos x="2" y="116"/>
              </a:cxn>
              <a:cxn ang="0">
                <a:pos x="0" y="97"/>
              </a:cxn>
              <a:cxn ang="0">
                <a:pos x="2" y="79"/>
              </a:cxn>
              <a:cxn ang="0">
                <a:pos x="7" y="61"/>
              </a:cxn>
              <a:cxn ang="0">
                <a:pos x="15" y="45"/>
              </a:cxn>
              <a:cxn ang="0">
                <a:pos x="26" y="30"/>
              </a:cxn>
              <a:cxn ang="0">
                <a:pos x="41" y="17"/>
              </a:cxn>
              <a:cxn ang="0">
                <a:pos x="57" y="8"/>
              </a:cxn>
              <a:cxn ang="0">
                <a:pos x="75" y="1"/>
              </a:cxn>
              <a:cxn ang="0">
                <a:pos x="95" y="0"/>
              </a:cxn>
              <a:cxn ang="0">
                <a:pos x="112" y="1"/>
              </a:cxn>
              <a:cxn ang="0">
                <a:pos x="130" y="7"/>
              </a:cxn>
              <a:cxn ang="0">
                <a:pos x="146" y="15"/>
              </a:cxn>
              <a:cxn ang="0">
                <a:pos x="160" y="27"/>
              </a:cxn>
              <a:cxn ang="0">
                <a:pos x="172" y="41"/>
              </a:cxn>
              <a:cxn ang="0">
                <a:pos x="181" y="58"/>
              </a:cxn>
              <a:cxn ang="0">
                <a:pos x="187" y="77"/>
              </a:cxn>
              <a:cxn ang="0">
                <a:pos x="189" y="96"/>
              </a:cxn>
              <a:cxn ang="0">
                <a:pos x="188" y="114"/>
              </a:cxn>
              <a:cxn ang="0">
                <a:pos x="182" y="132"/>
              </a:cxn>
              <a:cxn ang="0">
                <a:pos x="174" y="149"/>
              </a:cxn>
              <a:cxn ang="0">
                <a:pos x="163" y="165"/>
              </a:cxn>
              <a:cxn ang="0">
                <a:pos x="149" y="177"/>
              </a:cxn>
              <a:cxn ang="0">
                <a:pos x="131" y="187"/>
              </a:cxn>
            </a:cxnLst>
            <a:rect l="0" t="0" r="r" b="b"/>
            <a:pathLst>
              <a:path w="189" h="194">
                <a:moveTo>
                  <a:pt x="131" y="187"/>
                </a:moveTo>
                <a:lnTo>
                  <a:pt x="113" y="193"/>
                </a:lnTo>
                <a:lnTo>
                  <a:pt x="95" y="194"/>
                </a:lnTo>
                <a:lnTo>
                  <a:pt x="76" y="192"/>
                </a:lnTo>
                <a:lnTo>
                  <a:pt x="59" y="187"/>
                </a:lnTo>
                <a:lnTo>
                  <a:pt x="44" y="178"/>
                </a:lnTo>
                <a:lnTo>
                  <a:pt x="29" y="167"/>
                </a:lnTo>
                <a:lnTo>
                  <a:pt x="17" y="152"/>
                </a:lnTo>
                <a:lnTo>
                  <a:pt x="8" y="135"/>
                </a:lnTo>
                <a:lnTo>
                  <a:pt x="2" y="116"/>
                </a:lnTo>
                <a:lnTo>
                  <a:pt x="0" y="97"/>
                </a:lnTo>
                <a:lnTo>
                  <a:pt x="2" y="79"/>
                </a:lnTo>
                <a:lnTo>
                  <a:pt x="7" y="61"/>
                </a:lnTo>
                <a:lnTo>
                  <a:pt x="15" y="45"/>
                </a:lnTo>
                <a:lnTo>
                  <a:pt x="26" y="30"/>
                </a:lnTo>
                <a:lnTo>
                  <a:pt x="41" y="17"/>
                </a:lnTo>
                <a:lnTo>
                  <a:pt x="57" y="8"/>
                </a:lnTo>
                <a:lnTo>
                  <a:pt x="75" y="1"/>
                </a:lnTo>
                <a:lnTo>
                  <a:pt x="95" y="0"/>
                </a:lnTo>
                <a:lnTo>
                  <a:pt x="112" y="1"/>
                </a:lnTo>
                <a:lnTo>
                  <a:pt x="130" y="7"/>
                </a:lnTo>
                <a:lnTo>
                  <a:pt x="146" y="15"/>
                </a:lnTo>
                <a:lnTo>
                  <a:pt x="160" y="27"/>
                </a:lnTo>
                <a:lnTo>
                  <a:pt x="172" y="41"/>
                </a:lnTo>
                <a:lnTo>
                  <a:pt x="181" y="58"/>
                </a:lnTo>
                <a:lnTo>
                  <a:pt x="187" y="77"/>
                </a:lnTo>
                <a:lnTo>
                  <a:pt x="189" y="96"/>
                </a:lnTo>
                <a:lnTo>
                  <a:pt x="188" y="114"/>
                </a:lnTo>
                <a:lnTo>
                  <a:pt x="182" y="132"/>
                </a:lnTo>
                <a:lnTo>
                  <a:pt x="174" y="149"/>
                </a:lnTo>
                <a:lnTo>
                  <a:pt x="163" y="165"/>
                </a:lnTo>
                <a:lnTo>
                  <a:pt x="149" y="177"/>
                </a:lnTo>
                <a:lnTo>
                  <a:pt x="131" y="187"/>
                </a:lnTo>
                <a:close/>
              </a:path>
            </a:pathLst>
          </a:custGeom>
          <a:solidFill>
            <a:srgbClr val="F0878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26" name="Freeform 710"/>
          <p:cNvSpPr>
            <a:spLocks/>
          </p:cNvSpPr>
          <p:nvPr/>
        </p:nvSpPr>
        <p:spPr bwMode="auto">
          <a:xfrm>
            <a:off x="1358900" y="1693863"/>
            <a:ext cx="12700" cy="15875"/>
          </a:xfrm>
          <a:custGeom>
            <a:avLst/>
            <a:gdLst/>
            <a:ahLst/>
            <a:cxnLst>
              <a:cxn ang="0">
                <a:pos x="120" y="170"/>
              </a:cxn>
              <a:cxn ang="0">
                <a:pos x="104" y="175"/>
              </a:cxn>
              <a:cxn ang="0">
                <a:pos x="87" y="177"/>
              </a:cxn>
              <a:cxn ang="0">
                <a:pos x="70" y="176"/>
              </a:cxn>
              <a:cxn ang="0">
                <a:pos x="54" y="171"/>
              </a:cxn>
              <a:cxn ang="0">
                <a:pos x="40" y="163"/>
              </a:cxn>
              <a:cxn ang="0">
                <a:pos x="27" y="152"/>
              </a:cxn>
              <a:cxn ang="0">
                <a:pos x="15" y="139"/>
              </a:cxn>
              <a:cxn ang="0">
                <a:pos x="7" y="124"/>
              </a:cxn>
              <a:cxn ang="0">
                <a:pos x="2" y="107"/>
              </a:cxn>
              <a:cxn ang="0">
                <a:pos x="0" y="90"/>
              </a:cxn>
              <a:cxn ang="0">
                <a:pos x="2" y="72"/>
              </a:cxn>
              <a:cxn ang="0">
                <a:pos x="7" y="56"/>
              </a:cxn>
              <a:cxn ang="0">
                <a:pos x="14" y="41"/>
              </a:cxn>
              <a:cxn ang="0">
                <a:pos x="25" y="28"/>
              </a:cxn>
              <a:cxn ang="0">
                <a:pos x="37" y="16"/>
              </a:cxn>
              <a:cxn ang="0">
                <a:pos x="52" y="8"/>
              </a:cxn>
              <a:cxn ang="0">
                <a:pos x="68" y="2"/>
              </a:cxn>
              <a:cxn ang="0">
                <a:pos x="85" y="0"/>
              </a:cxn>
              <a:cxn ang="0">
                <a:pos x="102" y="2"/>
              </a:cxn>
              <a:cxn ang="0">
                <a:pos x="117" y="7"/>
              </a:cxn>
              <a:cxn ang="0">
                <a:pos x="132" y="15"/>
              </a:cxn>
              <a:cxn ang="0">
                <a:pos x="145" y="25"/>
              </a:cxn>
              <a:cxn ang="0">
                <a:pos x="156" y="38"/>
              </a:cxn>
              <a:cxn ang="0">
                <a:pos x="164" y="53"/>
              </a:cxn>
              <a:cxn ang="0">
                <a:pos x="169" y="70"/>
              </a:cxn>
              <a:cxn ang="0">
                <a:pos x="171" y="88"/>
              </a:cxn>
              <a:cxn ang="0">
                <a:pos x="169" y="105"/>
              </a:cxn>
              <a:cxn ang="0">
                <a:pos x="165" y="121"/>
              </a:cxn>
              <a:cxn ang="0">
                <a:pos x="158" y="136"/>
              </a:cxn>
              <a:cxn ang="0">
                <a:pos x="148" y="150"/>
              </a:cxn>
              <a:cxn ang="0">
                <a:pos x="136" y="162"/>
              </a:cxn>
              <a:cxn ang="0">
                <a:pos x="120" y="170"/>
              </a:cxn>
            </a:cxnLst>
            <a:rect l="0" t="0" r="r" b="b"/>
            <a:pathLst>
              <a:path w="171" h="177">
                <a:moveTo>
                  <a:pt x="120" y="170"/>
                </a:moveTo>
                <a:lnTo>
                  <a:pt x="104" y="175"/>
                </a:lnTo>
                <a:lnTo>
                  <a:pt x="87" y="177"/>
                </a:lnTo>
                <a:lnTo>
                  <a:pt x="70" y="176"/>
                </a:lnTo>
                <a:lnTo>
                  <a:pt x="54" y="171"/>
                </a:lnTo>
                <a:lnTo>
                  <a:pt x="40" y="163"/>
                </a:lnTo>
                <a:lnTo>
                  <a:pt x="27" y="152"/>
                </a:lnTo>
                <a:lnTo>
                  <a:pt x="15" y="139"/>
                </a:lnTo>
                <a:lnTo>
                  <a:pt x="7" y="124"/>
                </a:lnTo>
                <a:lnTo>
                  <a:pt x="2" y="107"/>
                </a:lnTo>
                <a:lnTo>
                  <a:pt x="0" y="90"/>
                </a:lnTo>
                <a:lnTo>
                  <a:pt x="2" y="72"/>
                </a:lnTo>
                <a:lnTo>
                  <a:pt x="7" y="56"/>
                </a:lnTo>
                <a:lnTo>
                  <a:pt x="14" y="41"/>
                </a:lnTo>
                <a:lnTo>
                  <a:pt x="25" y="28"/>
                </a:lnTo>
                <a:lnTo>
                  <a:pt x="37" y="16"/>
                </a:lnTo>
                <a:lnTo>
                  <a:pt x="52" y="8"/>
                </a:lnTo>
                <a:lnTo>
                  <a:pt x="68" y="2"/>
                </a:lnTo>
                <a:lnTo>
                  <a:pt x="85" y="0"/>
                </a:lnTo>
                <a:lnTo>
                  <a:pt x="102" y="2"/>
                </a:lnTo>
                <a:lnTo>
                  <a:pt x="117" y="7"/>
                </a:lnTo>
                <a:lnTo>
                  <a:pt x="132" y="15"/>
                </a:lnTo>
                <a:lnTo>
                  <a:pt x="145" y="25"/>
                </a:lnTo>
                <a:lnTo>
                  <a:pt x="156" y="38"/>
                </a:lnTo>
                <a:lnTo>
                  <a:pt x="164" y="53"/>
                </a:lnTo>
                <a:lnTo>
                  <a:pt x="169" y="70"/>
                </a:lnTo>
                <a:lnTo>
                  <a:pt x="171" y="88"/>
                </a:lnTo>
                <a:lnTo>
                  <a:pt x="169" y="105"/>
                </a:lnTo>
                <a:lnTo>
                  <a:pt x="165" y="121"/>
                </a:lnTo>
                <a:lnTo>
                  <a:pt x="158" y="136"/>
                </a:lnTo>
                <a:lnTo>
                  <a:pt x="148" y="150"/>
                </a:lnTo>
                <a:lnTo>
                  <a:pt x="136" y="162"/>
                </a:lnTo>
                <a:lnTo>
                  <a:pt x="120" y="170"/>
                </a:lnTo>
                <a:close/>
              </a:path>
            </a:pathLst>
          </a:custGeom>
          <a:solidFill>
            <a:srgbClr val="F5AE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27" name="Freeform 711"/>
          <p:cNvSpPr>
            <a:spLocks/>
          </p:cNvSpPr>
          <p:nvPr/>
        </p:nvSpPr>
        <p:spPr bwMode="auto">
          <a:xfrm>
            <a:off x="1360488" y="1693863"/>
            <a:ext cx="11112" cy="14287"/>
          </a:xfrm>
          <a:custGeom>
            <a:avLst/>
            <a:gdLst/>
            <a:ahLst/>
            <a:cxnLst>
              <a:cxn ang="0">
                <a:pos x="106" y="149"/>
              </a:cxn>
              <a:cxn ang="0">
                <a:pos x="92" y="155"/>
              </a:cxn>
              <a:cxn ang="0">
                <a:pos x="77" y="156"/>
              </a:cxn>
              <a:cxn ang="0">
                <a:pos x="63" y="155"/>
              </a:cxn>
              <a:cxn ang="0">
                <a:pos x="48" y="150"/>
              </a:cxn>
              <a:cxn ang="0">
                <a:pos x="35" y="143"/>
              </a:cxn>
              <a:cxn ang="0">
                <a:pos x="24" y="133"/>
              </a:cxn>
              <a:cxn ang="0">
                <a:pos x="14" y="122"/>
              </a:cxn>
              <a:cxn ang="0">
                <a:pos x="6" y="108"/>
              </a:cxn>
              <a:cxn ang="0">
                <a:pos x="2" y="93"/>
              </a:cxn>
              <a:cxn ang="0">
                <a:pos x="0" y="78"/>
              </a:cxn>
              <a:cxn ang="0">
                <a:pos x="1" y="63"/>
              </a:cxn>
              <a:cxn ang="0">
                <a:pos x="5" y="49"/>
              </a:cxn>
              <a:cxn ang="0">
                <a:pos x="13" y="35"/>
              </a:cxn>
              <a:cxn ang="0">
                <a:pos x="22" y="24"/>
              </a:cxn>
              <a:cxn ang="0">
                <a:pos x="33" y="13"/>
              </a:cxn>
              <a:cxn ang="0">
                <a:pos x="46" y="6"/>
              </a:cxn>
              <a:cxn ang="0">
                <a:pos x="60" y="1"/>
              </a:cxn>
              <a:cxn ang="0">
                <a:pos x="76" y="0"/>
              </a:cxn>
              <a:cxn ang="0">
                <a:pos x="90" y="1"/>
              </a:cxn>
              <a:cxn ang="0">
                <a:pos x="104" y="5"/>
              </a:cxn>
              <a:cxn ang="0">
                <a:pos x="118" y="11"/>
              </a:cxn>
              <a:cxn ang="0">
                <a:pos x="129" y="21"/>
              </a:cxn>
              <a:cxn ang="0">
                <a:pos x="139" y="32"/>
              </a:cxn>
              <a:cxn ang="0">
                <a:pos x="146" y="46"/>
              </a:cxn>
              <a:cxn ang="0">
                <a:pos x="150" y="61"/>
              </a:cxn>
              <a:cxn ang="0">
                <a:pos x="152" y="77"/>
              </a:cxn>
              <a:cxn ang="0">
                <a:pos x="151" y="91"/>
              </a:cxn>
              <a:cxn ang="0">
                <a:pos x="147" y="106"/>
              </a:cxn>
              <a:cxn ang="0">
                <a:pos x="140" y="120"/>
              </a:cxn>
              <a:cxn ang="0">
                <a:pos x="131" y="131"/>
              </a:cxn>
              <a:cxn ang="0">
                <a:pos x="120" y="142"/>
              </a:cxn>
              <a:cxn ang="0">
                <a:pos x="106" y="149"/>
              </a:cxn>
            </a:cxnLst>
            <a:rect l="0" t="0" r="r" b="b"/>
            <a:pathLst>
              <a:path w="152" h="156">
                <a:moveTo>
                  <a:pt x="106" y="149"/>
                </a:moveTo>
                <a:lnTo>
                  <a:pt x="92" y="155"/>
                </a:lnTo>
                <a:lnTo>
                  <a:pt x="77" y="156"/>
                </a:lnTo>
                <a:lnTo>
                  <a:pt x="63" y="155"/>
                </a:lnTo>
                <a:lnTo>
                  <a:pt x="48" y="150"/>
                </a:lnTo>
                <a:lnTo>
                  <a:pt x="35" y="143"/>
                </a:lnTo>
                <a:lnTo>
                  <a:pt x="24" y="133"/>
                </a:lnTo>
                <a:lnTo>
                  <a:pt x="14" y="122"/>
                </a:lnTo>
                <a:lnTo>
                  <a:pt x="6" y="108"/>
                </a:lnTo>
                <a:lnTo>
                  <a:pt x="2" y="93"/>
                </a:lnTo>
                <a:lnTo>
                  <a:pt x="0" y="78"/>
                </a:lnTo>
                <a:lnTo>
                  <a:pt x="1" y="63"/>
                </a:lnTo>
                <a:lnTo>
                  <a:pt x="5" y="49"/>
                </a:lnTo>
                <a:lnTo>
                  <a:pt x="13" y="35"/>
                </a:lnTo>
                <a:lnTo>
                  <a:pt x="22" y="24"/>
                </a:lnTo>
                <a:lnTo>
                  <a:pt x="33" y="13"/>
                </a:lnTo>
                <a:lnTo>
                  <a:pt x="46" y="6"/>
                </a:lnTo>
                <a:lnTo>
                  <a:pt x="60" y="1"/>
                </a:lnTo>
                <a:lnTo>
                  <a:pt x="76" y="0"/>
                </a:lnTo>
                <a:lnTo>
                  <a:pt x="90" y="1"/>
                </a:lnTo>
                <a:lnTo>
                  <a:pt x="104" y="5"/>
                </a:lnTo>
                <a:lnTo>
                  <a:pt x="118" y="11"/>
                </a:lnTo>
                <a:lnTo>
                  <a:pt x="129" y="21"/>
                </a:lnTo>
                <a:lnTo>
                  <a:pt x="139" y="32"/>
                </a:lnTo>
                <a:lnTo>
                  <a:pt x="146" y="46"/>
                </a:lnTo>
                <a:lnTo>
                  <a:pt x="150" y="61"/>
                </a:lnTo>
                <a:lnTo>
                  <a:pt x="152" y="77"/>
                </a:lnTo>
                <a:lnTo>
                  <a:pt x="151" y="91"/>
                </a:lnTo>
                <a:lnTo>
                  <a:pt x="147" y="106"/>
                </a:lnTo>
                <a:lnTo>
                  <a:pt x="140" y="120"/>
                </a:lnTo>
                <a:lnTo>
                  <a:pt x="131" y="131"/>
                </a:lnTo>
                <a:lnTo>
                  <a:pt x="120" y="142"/>
                </a:lnTo>
                <a:lnTo>
                  <a:pt x="106" y="149"/>
                </a:lnTo>
                <a:close/>
              </a:path>
            </a:pathLst>
          </a:custGeom>
          <a:solidFill>
            <a:srgbClr val="FAD6D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28" name="Freeform 712"/>
          <p:cNvSpPr>
            <a:spLocks/>
          </p:cNvSpPr>
          <p:nvPr/>
        </p:nvSpPr>
        <p:spPr bwMode="auto">
          <a:xfrm>
            <a:off x="1360488" y="1693863"/>
            <a:ext cx="9525" cy="12700"/>
          </a:xfrm>
          <a:custGeom>
            <a:avLst/>
            <a:gdLst/>
            <a:ahLst/>
            <a:cxnLst>
              <a:cxn ang="0">
                <a:pos x="93" y="134"/>
              </a:cxn>
              <a:cxn ang="0">
                <a:pos x="80" y="138"/>
              </a:cxn>
              <a:cxn ang="0">
                <a:pos x="68" y="139"/>
              </a:cxn>
              <a:cxn ang="0">
                <a:pos x="55" y="138"/>
              </a:cxn>
              <a:cxn ang="0">
                <a:pos x="42" y="134"/>
              </a:cxn>
              <a:cxn ang="0">
                <a:pos x="30" y="127"/>
              </a:cxn>
              <a:cxn ang="0">
                <a:pos x="20" y="119"/>
              </a:cxn>
              <a:cxn ang="0">
                <a:pos x="12" y="109"/>
              </a:cxn>
              <a:cxn ang="0">
                <a:pos x="5" y="97"/>
              </a:cxn>
              <a:cxn ang="0">
                <a:pos x="1" y="83"/>
              </a:cxn>
              <a:cxn ang="0">
                <a:pos x="0" y="70"/>
              </a:cxn>
              <a:cxn ang="0">
                <a:pos x="1" y="57"/>
              </a:cxn>
              <a:cxn ang="0">
                <a:pos x="5" y="44"/>
              </a:cxn>
              <a:cxn ang="0">
                <a:pos x="11" y="31"/>
              </a:cxn>
              <a:cxn ang="0">
                <a:pos x="19" y="21"/>
              </a:cxn>
              <a:cxn ang="0">
                <a:pos x="28" y="12"/>
              </a:cxn>
              <a:cxn ang="0">
                <a:pos x="40" y="5"/>
              </a:cxn>
              <a:cxn ang="0">
                <a:pos x="54" y="1"/>
              </a:cxn>
              <a:cxn ang="0">
                <a:pos x="66" y="0"/>
              </a:cxn>
              <a:cxn ang="0">
                <a:pos x="79" y="1"/>
              </a:cxn>
              <a:cxn ang="0">
                <a:pos x="91" y="5"/>
              </a:cxn>
              <a:cxn ang="0">
                <a:pos x="104" y="11"/>
              </a:cxn>
              <a:cxn ang="0">
                <a:pos x="114" y="20"/>
              </a:cxn>
              <a:cxn ang="0">
                <a:pos x="122" y="29"/>
              </a:cxn>
              <a:cxn ang="0">
                <a:pos x="129" y="42"/>
              </a:cxn>
              <a:cxn ang="0">
                <a:pos x="133" y="56"/>
              </a:cxn>
              <a:cxn ang="0">
                <a:pos x="134" y="68"/>
              </a:cxn>
              <a:cxn ang="0">
                <a:pos x="133" y="82"/>
              </a:cxn>
              <a:cxn ang="0">
                <a:pos x="129" y="95"/>
              </a:cxn>
              <a:cxn ang="0">
                <a:pos x="123" y="107"/>
              </a:cxn>
              <a:cxn ang="0">
                <a:pos x="115" y="118"/>
              </a:cxn>
              <a:cxn ang="0">
                <a:pos x="106" y="126"/>
              </a:cxn>
              <a:cxn ang="0">
                <a:pos x="93" y="134"/>
              </a:cxn>
            </a:cxnLst>
            <a:rect l="0" t="0" r="r" b="b"/>
            <a:pathLst>
              <a:path w="134" h="139">
                <a:moveTo>
                  <a:pt x="93" y="134"/>
                </a:moveTo>
                <a:lnTo>
                  <a:pt x="80" y="138"/>
                </a:lnTo>
                <a:lnTo>
                  <a:pt x="68" y="139"/>
                </a:lnTo>
                <a:lnTo>
                  <a:pt x="55" y="138"/>
                </a:lnTo>
                <a:lnTo>
                  <a:pt x="42" y="134"/>
                </a:lnTo>
                <a:lnTo>
                  <a:pt x="30" y="127"/>
                </a:lnTo>
                <a:lnTo>
                  <a:pt x="20" y="119"/>
                </a:lnTo>
                <a:lnTo>
                  <a:pt x="12" y="109"/>
                </a:lnTo>
                <a:lnTo>
                  <a:pt x="5" y="97"/>
                </a:lnTo>
                <a:lnTo>
                  <a:pt x="1" y="83"/>
                </a:lnTo>
                <a:lnTo>
                  <a:pt x="0" y="70"/>
                </a:lnTo>
                <a:lnTo>
                  <a:pt x="1" y="57"/>
                </a:lnTo>
                <a:lnTo>
                  <a:pt x="5" y="44"/>
                </a:lnTo>
                <a:lnTo>
                  <a:pt x="11" y="31"/>
                </a:lnTo>
                <a:lnTo>
                  <a:pt x="19" y="21"/>
                </a:lnTo>
                <a:lnTo>
                  <a:pt x="28" y="12"/>
                </a:lnTo>
                <a:lnTo>
                  <a:pt x="40" y="5"/>
                </a:lnTo>
                <a:lnTo>
                  <a:pt x="54" y="1"/>
                </a:lnTo>
                <a:lnTo>
                  <a:pt x="66" y="0"/>
                </a:lnTo>
                <a:lnTo>
                  <a:pt x="79" y="1"/>
                </a:lnTo>
                <a:lnTo>
                  <a:pt x="91" y="5"/>
                </a:lnTo>
                <a:lnTo>
                  <a:pt x="104" y="11"/>
                </a:lnTo>
                <a:lnTo>
                  <a:pt x="114" y="20"/>
                </a:lnTo>
                <a:lnTo>
                  <a:pt x="122" y="29"/>
                </a:lnTo>
                <a:lnTo>
                  <a:pt x="129" y="42"/>
                </a:lnTo>
                <a:lnTo>
                  <a:pt x="133" y="56"/>
                </a:lnTo>
                <a:lnTo>
                  <a:pt x="134" y="68"/>
                </a:lnTo>
                <a:lnTo>
                  <a:pt x="133" y="82"/>
                </a:lnTo>
                <a:lnTo>
                  <a:pt x="129" y="95"/>
                </a:lnTo>
                <a:lnTo>
                  <a:pt x="123" y="107"/>
                </a:lnTo>
                <a:lnTo>
                  <a:pt x="115" y="118"/>
                </a:lnTo>
                <a:lnTo>
                  <a:pt x="106" y="126"/>
                </a:lnTo>
                <a:lnTo>
                  <a:pt x="93" y="1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29" name="Freeform 713"/>
          <p:cNvSpPr>
            <a:spLocks/>
          </p:cNvSpPr>
          <p:nvPr/>
        </p:nvSpPr>
        <p:spPr bwMode="auto">
          <a:xfrm>
            <a:off x="1347788" y="1709738"/>
            <a:ext cx="1587" cy="317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5" y="3"/>
              </a:cxn>
              <a:cxn ang="0">
                <a:pos x="1" y="8"/>
              </a:cxn>
              <a:cxn ang="0">
                <a:pos x="0" y="15"/>
              </a:cxn>
              <a:cxn ang="0">
                <a:pos x="1" y="20"/>
              </a:cxn>
              <a:cxn ang="0">
                <a:pos x="4" y="26"/>
              </a:cxn>
              <a:cxn ang="0">
                <a:pos x="8" y="31"/>
              </a:cxn>
              <a:cxn ang="0">
                <a:pos x="14" y="33"/>
              </a:cxn>
              <a:cxn ang="0">
                <a:pos x="21" y="32"/>
              </a:cxn>
              <a:cxn ang="0">
                <a:pos x="11" y="0"/>
              </a:cxn>
            </a:cxnLst>
            <a:rect l="0" t="0" r="r" b="b"/>
            <a:pathLst>
              <a:path w="21" h="33">
                <a:moveTo>
                  <a:pt x="11" y="0"/>
                </a:moveTo>
                <a:lnTo>
                  <a:pt x="5" y="3"/>
                </a:lnTo>
                <a:lnTo>
                  <a:pt x="1" y="8"/>
                </a:lnTo>
                <a:lnTo>
                  <a:pt x="0" y="15"/>
                </a:lnTo>
                <a:lnTo>
                  <a:pt x="1" y="20"/>
                </a:lnTo>
                <a:lnTo>
                  <a:pt x="4" y="26"/>
                </a:lnTo>
                <a:lnTo>
                  <a:pt x="8" y="31"/>
                </a:lnTo>
                <a:lnTo>
                  <a:pt x="14" y="33"/>
                </a:lnTo>
                <a:lnTo>
                  <a:pt x="21" y="32"/>
                </a:lnTo>
                <a:lnTo>
                  <a:pt x="11" y="0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30" name="Freeform 714"/>
          <p:cNvSpPr>
            <a:spLocks/>
          </p:cNvSpPr>
          <p:nvPr/>
        </p:nvSpPr>
        <p:spPr bwMode="auto">
          <a:xfrm>
            <a:off x="1349375" y="1703388"/>
            <a:ext cx="4763" cy="9525"/>
          </a:xfrm>
          <a:custGeom>
            <a:avLst/>
            <a:gdLst/>
            <a:ahLst/>
            <a:cxnLst>
              <a:cxn ang="0">
                <a:pos x="40" y="12"/>
              </a:cxn>
              <a:cxn ang="0">
                <a:pos x="40" y="12"/>
              </a:cxn>
              <a:cxn ang="0">
                <a:pos x="42" y="22"/>
              </a:cxn>
              <a:cxn ang="0">
                <a:pos x="42" y="28"/>
              </a:cxn>
              <a:cxn ang="0">
                <a:pos x="39" y="37"/>
              </a:cxn>
              <a:cxn ang="0">
                <a:pos x="36" y="43"/>
              </a:cxn>
              <a:cxn ang="0">
                <a:pos x="30" y="49"/>
              </a:cxn>
              <a:cxn ang="0">
                <a:pos x="21" y="57"/>
              </a:cxn>
              <a:cxn ang="0">
                <a:pos x="12" y="61"/>
              </a:cxn>
              <a:cxn ang="0">
                <a:pos x="0" y="66"/>
              </a:cxn>
              <a:cxn ang="0">
                <a:pos x="10" y="98"/>
              </a:cxn>
              <a:cxn ang="0">
                <a:pos x="26" y="92"/>
              </a:cxn>
              <a:cxn ang="0">
                <a:pos x="39" y="84"/>
              </a:cxn>
              <a:cxn ang="0">
                <a:pos x="50" y="74"/>
              </a:cxn>
              <a:cxn ang="0">
                <a:pos x="63" y="64"/>
              </a:cxn>
              <a:cxn ang="0">
                <a:pos x="70" y="49"/>
              </a:cxn>
              <a:cxn ang="0">
                <a:pos x="75" y="34"/>
              </a:cxn>
              <a:cxn ang="0">
                <a:pos x="75" y="18"/>
              </a:cxn>
              <a:cxn ang="0">
                <a:pos x="71" y="0"/>
              </a:cxn>
              <a:cxn ang="0">
                <a:pos x="71" y="0"/>
              </a:cxn>
              <a:cxn ang="0">
                <a:pos x="40" y="12"/>
              </a:cxn>
            </a:cxnLst>
            <a:rect l="0" t="0" r="r" b="b"/>
            <a:pathLst>
              <a:path w="75" h="98">
                <a:moveTo>
                  <a:pt x="40" y="12"/>
                </a:moveTo>
                <a:lnTo>
                  <a:pt x="40" y="12"/>
                </a:lnTo>
                <a:lnTo>
                  <a:pt x="42" y="22"/>
                </a:lnTo>
                <a:lnTo>
                  <a:pt x="42" y="28"/>
                </a:lnTo>
                <a:lnTo>
                  <a:pt x="39" y="37"/>
                </a:lnTo>
                <a:lnTo>
                  <a:pt x="36" y="43"/>
                </a:lnTo>
                <a:lnTo>
                  <a:pt x="30" y="49"/>
                </a:lnTo>
                <a:lnTo>
                  <a:pt x="21" y="57"/>
                </a:lnTo>
                <a:lnTo>
                  <a:pt x="12" y="61"/>
                </a:lnTo>
                <a:lnTo>
                  <a:pt x="0" y="66"/>
                </a:lnTo>
                <a:lnTo>
                  <a:pt x="10" y="98"/>
                </a:lnTo>
                <a:lnTo>
                  <a:pt x="26" y="92"/>
                </a:lnTo>
                <a:lnTo>
                  <a:pt x="39" y="84"/>
                </a:lnTo>
                <a:lnTo>
                  <a:pt x="50" y="74"/>
                </a:lnTo>
                <a:lnTo>
                  <a:pt x="63" y="64"/>
                </a:lnTo>
                <a:lnTo>
                  <a:pt x="70" y="49"/>
                </a:lnTo>
                <a:lnTo>
                  <a:pt x="75" y="34"/>
                </a:lnTo>
                <a:lnTo>
                  <a:pt x="75" y="18"/>
                </a:lnTo>
                <a:lnTo>
                  <a:pt x="71" y="0"/>
                </a:lnTo>
                <a:lnTo>
                  <a:pt x="71" y="0"/>
                </a:lnTo>
                <a:lnTo>
                  <a:pt x="40" y="12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31" name="Freeform 715"/>
          <p:cNvSpPr>
            <a:spLocks/>
          </p:cNvSpPr>
          <p:nvPr/>
        </p:nvSpPr>
        <p:spPr bwMode="auto">
          <a:xfrm>
            <a:off x="1346200" y="1700213"/>
            <a:ext cx="7938" cy="4762"/>
          </a:xfrm>
          <a:custGeom>
            <a:avLst/>
            <a:gdLst/>
            <a:ahLst/>
            <a:cxnLst>
              <a:cxn ang="0">
                <a:pos x="20" y="43"/>
              </a:cxn>
              <a:cxn ang="0">
                <a:pos x="20" y="43"/>
              </a:cxn>
              <a:cxn ang="0">
                <a:pos x="27" y="39"/>
              </a:cxn>
              <a:cxn ang="0">
                <a:pos x="36" y="35"/>
              </a:cxn>
              <a:cxn ang="0">
                <a:pos x="45" y="33"/>
              </a:cxn>
              <a:cxn ang="0">
                <a:pos x="54" y="33"/>
              </a:cxn>
              <a:cxn ang="0">
                <a:pos x="62" y="36"/>
              </a:cxn>
              <a:cxn ang="0">
                <a:pos x="69" y="39"/>
              </a:cxn>
              <a:cxn ang="0">
                <a:pos x="74" y="43"/>
              </a:cxn>
              <a:cxn ang="0">
                <a:pos x="77" y="49"/>
              </a:cxn>
              <a:cxn ang="0">
                <a:pos x="108" y="37"/>
              </a:cxn>
              <a:cxn ang="0">
                <a:pos x="98" y="22"/>
              </a:cxn>
              <a:cxn ang="0">
                <a:pos x="87" y="11"/>
              </a:cxn>
              <a:cxn ang="0">
                <a:pos x="74" y="4"/>
              </a:cxn>
              <a:cxn ang="0">
                <a:pos x="58" y="0"/>
              </a:cxn>
              <a:cxn ang="0">
                <a:pos x="41" y="0"/>
              </a:cxn>
              <a:cxn ang="0">
                <a:pos x="26" y="3"/>
              </a:cxn>
              <a:cxn ang="0">
                <a:pos x="13" y="9"/>
              </a:cxn>
              <a:cxn ang="0">
                <a:pos x="0" y="18"/>
              </a:cxn>
              <a:cxn ang="0">
                <a:pos x="0" y="18"/>
              </a:cxn>
              <a:cxn ang="0">
                <a:pos x="20" y="43"/>
              </a:cxn>
            </a:cxnLst>
            <a:rect l="0" t="0" r="r" b="b"/>
            <a:pathLst>
              <a:path w="108" h="49">
                <a:moveTo>
                  <a:pt x="20" y="43"/>
                </a:moveTo>
                <a:lnTo>
                  <a:pt x="20" y="43"/>
                </a:lnTo>
                <a:lnTo>
                  <a:pt x="27" y="39"/>
                </a:lnTo>
                <a:lnTo>
                  <a:pt x="36" y="35"/>
                </a:lnTo>
                <a:lnTo>
                  <a:pt x="45" y="33"/>
                </a:lnTo>
                <a:lnTo>
                  <a:pt x="54" y="33"/>
                </a:lnTo>
                <a:lnTo>
                  <a:pt x="62" y="36"/>
                </a:lnTo>
                <a:lnTo>
                  <a:pt x="69" y="39"/>
                </a:lnTo>
                <a:lnTo>
                  <a:pt x="74" y="43"/>
                </a:lnTo>
                <a:lnTo>
                  <a:pt x="77" y="49"/>
                </a:lnTo>
                <a:lnTo>
                  <a:pt x="108" y="37"/>
                </a:lnTo>
                <a:lnTo>
                  <a:pt x="98" y="22"/>
                </a:lnTo>
                <a:lnTo>
                  <a:pt x="87" y="11"/>
                </a:lnTo>
                <a:lnTo>
                  <a:pt x="74" y="4"/>
                </a:lnTo>
                <a:lnTo>
                  <a:pt x="58" y="0"/>
                </a:lnTo>
                <a:lnTo>
                  <a:pt x="41" y="0"/>
                </a:lnTo>
                <a:lnTo>
                  <a:pt x="26" y="3"/>
                </a:lnTo>
                <a:lnTo>
                  <a:pt x="13" y="9"/>
                </a:lnTo>
                <a:lnTo>
                  <a:pt x="0" y="18"/>
                </a:lnTo>
                <a:lnTo>
                  <a:pt x="0" y="18"/>
                </a:lnTo>
                <a:lnTo>
                  <a:pt x="20" y="43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32" name="Freeform 716"/>
          <p:cNvSpPr>
            <a:spLocks/>
          </p:cNvSpPr>
          <p:nvPr/>
        </p:nvSpPr>
        <p:spPr bwMode="auto">
          <a:xfrm>
            <a:off x="1343025" y="1701800"/>
            <a:ext cx="4763" cy="12700"/>
          </a:xfrm>
          <a:custGeom>
            <a:avLst/>
            <a:gdLst/>
            <a:ahLst/>
            <a:cxnLst>
              <a:cxn ang="0">
                <a:pos x="36" y="112"/>
              </a:cxn>
              <a:cxn ang="0">
                <a:pos x="36" y="112"/>
              </a:cxn>
              <a:cxn ang="0">
                <a:pos x="33" y="104"/>
              </a:cxn>
              <a:cxn ang="0">
                <a:pos x="32" y="95"/>
              </a:cxn>
              <a:cxn ang="0">
                <a:pos x="34" y="83"/>
              </a:cxn>
              <a:cxn ang="0">
                <a:pos x="38" y="69"/>
              </a:cxn>
              <a:cxn ang="0">
                <a:pos x="44" y="58"/>
              </a:cxn>
              <a:cxn ang="0">
                <a:pos x="52" y="44"/>
              </a:cxn>
              <a:cxn ang="0">
                <a:pos x="60" y="34"/>
              </a:cxn>
              <a:cxn ang="0">
                <a:pos x="69" y="25"/>
              </a:cxn>
              <a:cxn ang="0">
                <a:pos x="49" y="0"/>
              </a:cxn>
              <a:cxn ang="0">
                <a:pos x="37" y="11"/>
              </a:cxn>
              <a:cxn ang="0">
                <a:pos x="25" y="25"/>
              </a:cxn>
              <a:cxn ang="0">
                <a:pos x="16" y="41"/>
              </a:cxn>
              <a:cxn ang="0">
                <a:pos x="8" y="57"/>
              </a:cxn>
              <a:cxn ang="0">
                <a:pos x="2" y="75"/>
              </a:cxn>
              <a:cxn ang="0">
                <a:pos x="0" y="92"/>
              </a:cxn>
              <a:cxn ang="0">
                <a:pos x="1" y="112"/>
              </a:cxn>
              <a:cxn ang="0">
                <a:pos x="8" y="129"/>
              </a:cxn>
              <a:cxn ang="0">
                <a:pos x="8" y="129"/>
              </a:cxn>
              <a:cxn ang="0">
                <a:pos x="36" y="112"/>
              </a:cxn>
            </a:cxnLst>
            <a:rect l="0" t="0" r="r" b="b"/>
            <a:pathLst>
              <a:path w="69" h="129">
                <a:moveTo>
                  <a:pt x="36" y="112"/>
                </a:moveTo>
                <a:lnTo>
                  <a:pt x="36" y="112"/>
                </a:lnTo>
                <a:lnTo>
                  <a:pt x="33" y="104"/>
                </a:lnTo>
                <a:lnTo>
                  <a:pt x="32" y="95"/>
                </a:lnTo>
                <a:lnTo>
                  <a:pt x="34" y="83"/>
                </a:lnTo>
                <a:lnTo>
                  <a:pt x="38" y="69"/>
                </a:lnTo>
                <a:lnTo>
                  <a:pt x="44" y="58"/>
                </a:lnTo>
                <a:lnTo>
                  <a:pt x="52" y="44"/>
                </a:lnTo>
                <a:lnTo>
                  <a:pt x="60" y="34"/>
                </a:lnTo>
                <a:lnTo>
                  <a:pt x="69" y="25"/>
                </a:lnTo>
                <a:lnTo>
                  <a:pt x="49" y="0"/>
                </a:lnTo>
                <a:lnTo>
                  <a:pt x="37" y="11"/>
                </a:lnTo>
                <a:lnTo>
                  <a:pt x="25" y="25"/>
                </a:lnTo>
                <a:lnTo>
                  <a:pt x="16" y="41"/>
                </a:lnTo>
                <a:lnTo>
                  <a:pt x="8" y="57"/>
                </a:lnTo>
                <a:lnTo>
                  <a:pt x="2" y="75"/>
                </a:lnTo>
                <a:lnTo>
                  <a:pt x="0" y="92"/>
                </a:lnTo>
                <a:lnTo>
                  <a:pt x="1" y="112"/>
                </a:lnTo>
                <a:lnTo>
                  <a:pt x="8" y="129"/>
                </a:lnTo>
                <a:lnTo>
                  <a:pt x="8" y="129"/>
                </a:lnTo>
                <a:lnTo>
                  <a:pt x="36" y="112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33" name="Freeform 717"/>
          <p:cNvSpPr>
            <a:spLocks/>
          </p:cNvSpPr>
          <p:nvPr/>
        </p:nvSpPr>
        <p:spPr bwMode="auto">
          <a:xfrm>
            <a:off x="1343025" y="1712913"/>
            <a:ext cx="7938" cy="6350"/>
          </a:xfrm>
          <a:custGeom>
            <a:avLst/>
            <a:gdLst/>
            <a:ahLst/>
            <a:cxnLst>
              <a:cxn ang="0">
                <a:pos x="107" y="41"/>
              </a:cxn>
              <a:cxn ang="0">
                <a:pos x="107" y="41"/>
              </a:cxn>
              <a:cxn ang="0">
                <a:pos x="96" y="43"/>
              </a:cxn>
              <a:cxn ang="0">
                <a:pos x="83" y="43"/>
              </a:cxn>
              <a:cxn ang="0">
                <a:pos x="72" y="42"/>
              </a:cxn>
              <a:cxn ang="0">
                <a:pos x="62" y="36"/>
              </a:cxn>
              <a:cxn ang="0">
                <a:pos x="52" y="30"/>
              </a:cxn>
              <a:cxn ang="0">
                <a:pos x="43" y="23"/>
              </a:cxn>
              <a:cxn ang="0">
                <a:pos x="35" y="13"/>
              </a:cxn>
              <a:cxn ang="0">
                <a:pos x="28" y="0"/>
              </a:cxn>
              <a:cxn ang="0">
                <a:pos x="0" y="17"/>
              </a:cxn>
              <a:cxn ang="0">
                <a:pos x="9" y="32"/>
              </a:cxn>
              <a:cxn ang="0">
                <a:pos x="20" y="46"/>
              </a:cxn>
              <a:cxn ang="0">
                <a:pos x="33" y="57"/>
              </a:cxn>
              <a:cxn ang="0">
                <a:pos x="48" y="66"/>
              </a:cxn>
              <a:cxn ang="0">
                <a:pos x="64" y="73"/>
              </a:cxn>
              <a:cxn ang="0">
                <a:pos x="81" y="76"/>
              </a:cxn>
              <a:cxn ang="0">
                <a:pos x="98" y="76"/>
              </a:cxn>
              <a:cxn ang="0">
                <a:pos x="117" y="72"/>
              </a:cxn>
              <a:cxn ang="0">
                <a:pos x="117" y="72"/>
              </a:cxn>
              <a:cxn ang="0">
                <a:pos x="107" y="41"/>
              </a:cxn>
            </a:cxnLst>
            <a:rect l="0" t="0" r="r" b="b"/>
            <a:pathLst>
              <a:path w="117" h="76">
                <a:moveTo>
                  <a:pt x="107" y="41"/>
                </a:moveTo>
                <a:lnTo>
                  <a:pt x="107" y="41"/>
                </a:lnTo>
                <a:lnTo>
                  <a:pt x="96" y="43"/>
                </a:lnTo>
                <a:lnTo>
                  <a:pt x="83" y="43"/>
                </a:lnTo>
                <a:lnTo>
                  <a:pt x="72" y="42"/>
                </a:lnTo>
                <a:lnTo>
                  <a:pt x="62" y="36"/>
                </a:lnTo>
                <a:lnTo>
                  <a:pt x="52" y="30"/>
                </a:lnTo>
                <a:lnTo>
                  <a:pt x="43" y="23"/>
                </a:lnTo>
                <a:lnTo>
                  <a:pt x="35" y="13"/>
                </a:lnTo>
                <a:lnTo>
                  <a:pt x="28" y="0"/>
                </a:lnTo>
                <a:lnTo>
                  <a:pt x="0" y="17"/>
                </a:lnTo>
                <a:lnTo>
                  <a:pt x="9" y="32"/>
                </a:lnTo>
                <a:lnTo>
                  <a:pt x="20" y="46"/>
                </a:lnTo>
                <a:lnTo>
                  <a:pt x="33" y="57"/>
                </a:lnTo>
                <a:lnTo>
                  <a:pt x="48" y="66"/>
                </a:lnTo>
                <a:lnTo>
                  <a:pt x="64" y="73"/>
                </a:lnTo>
                <a:lnTo>
                  <a:pt x="81" y="76"/>
                </a:lnTo>
                <a:lnTo>
                  <a:pt x="98" y="76"/>
                </a:lnTo>
                <a:lnTo>
                  <a:pt x="117" y="72"/>
                </a:lnTo>
                <a:lnTo>
                  <a:pt x="117" y="72"/>
                </a:lnTo>
                <a:lnTo>
                  <a:pt x="107" y="41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34" name="Freeform 718"/>
          <p:cNvSpPr>
            <a:spLocks/>
          </p:cNvSpPr>
          <p:nvPr/>
        </p:nvSpPr>
        <p:spPr bwMode="auto">
          <a:xfrm>
            <a:off x="1350963" y="1711325"/>
            <a:ext cx="6350" cy="7938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46" y="8"/>
              </a:cxn>
              <a:cxn ang="0">
                <a:pos x="44" y="15"/>
              </a:cxn>
              <a:cxn ang="0">
                <a:pos x="40" y="24"/>
              </a:cxn>
              <a:cxn ang="0">
                <a:pos x="35" y="32"/>
              </a:cxn>
              <a:cxn ang="0">
                <a:pos x="28" y="39"/>
              </a:cxn>
              <a:cxn ang="0">
                <a:pos x="21" y="46"/>
              </a:cxn>
              <a:cxn ang="0">
                <a:pos x="11" y="52"/>
              </a:cxn>
              <a:cxn ang="0">
                <a:pos x="0" y="57"/>
              </a:cxn>
              <a:cxn ang="0">
                <a:pos x="10" y="88"/>
              </a:cxn>
              <a:cxn ang="0">
                <a:pos x="25" y="82"/>
              </a:cxn>
              <a:cxn ang="0">
                <a:pos x="40" y="73"/>
              </a:cxn>
              <a:cxn ang="0">
                <a:pos x="51" y="64"/>
              </a:cxn>
              <a:cxn ang="0">
                <a:pos x="61" y="53"/>
              </a:cxn>
              <a:cxn ang="0">
                <a:pos x="68" y="41"/>
              </a:cxn>
              <a:cxn ang="0">
                <a:pos x="74" y="28"/>
              </a:cxn>
              <a:cxn ang="0">
                <a:pos x="78" y="14"/>
              </a:cxn>
              <a:cxn ang="0">
                <a:pos x="79" y="2"/>
              </a:cxn>
              <a:cxn ang="0">
                <a:pos x="47" y="0"/>
              </a:cxn>
            </a:cxnLst>
            <a:rect l="0" t="0" r="r" b="b"/>
            <a:pathLst>
              <a:path w="79" h="88">
                <a:moveTo>
                  <a:pt x="47" y="0"/>
                </a:moveTo>
                <a:lnTo>
                  <a:pt x="46" y="8"/>
                </a:lnTo>
                <a:lnTo>
                  <a:pt x="44" y="15"/>
                </a:lnTo>
                <a:lnTo>
                  <a:pt x="40" y="24"/>
                </a:lnTo>
                <a:lnTo>
                  <a:pt x="35" y="32"/>
                </a:lnTo>
                <a:lnTo>
                  <a:pt x="28" y="39"/>
                </a:lnTo>
                <a:lnTo>
                  <a:pt x="21" y="46"/>
                </a:lnTo>
                <a:lnTo>
                  <a:pt x="11" y="52"/>
                </a:lnTo>
                <a:lnTo>
                  <a:pt x="0" y="57"/>
                </a:lnTo>
                <a:lnTo>
                  <a:pt x="10" y="88"/>
                </a:lnTo>
                <a:lnTo>
                  <a:pt x="25" y="82"/>
                </a:lnTo>
                <a:lnTo>
                  <a:pt x="40" y="73"/>
                </a:lnTo>
                <a:lnTo>
                  <a:pt x="51" y="64"/>
                </a:lnTo>
                <a:lnTo>
                  <a:pt x="61" y="53"/>
                </a:lnTo>
                <a:lnTo>
                  <a:pt x="68" y="41"/>
                </a:lnTo>
                <a:lnTo>
                  <a:pt x="74" y="28"/>
                </a:lnTo>
                <a:lnTo>
                  <a:pt x="78" y="14"/>
                </a:lnTo>
                <a:lnTo>
                  <a:pt x="79" y="2"/>
                </a:lnTo>
                <a:lnTo>
                  <a:pt x="47" y="0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35" name="Freeform 719"/>
          <p:cNvSpPr>
            <a:spLocks/>
          </p:cNvSpPr>
          <p:nvPr/>
        </p:nvSpPr>
        <p:spPr bwMode="auto">
          <a:xfrm>
            <a:off x="1349375" y="1716088"/>
            <a:ext cx="3175" cy="1587"/>
          </a:xfrm>
          <a:custGeom>
            <a:avLst/>
            <a:gdLst/>
            <a:ahLst/>
            <a:cxnLst>
              <a:cxn ang="0">
                <a:pos x="32" y="18"/>
              </a:cxn>
              <a:cxn ang="0">
                <a:pos x="31" y="11"/>
              </a:cxn>
              <a:cxn ang="0">
                <a:pos x="28" y="6"/>
              </a:cxn>
              <a:cxn ang="0">
                <a:pos x="23" y="3"/>
              </a:cxn>
              <a:cxn ang="0">
                <a:pos x="17" y="0"/>
              </a:cxn>
              <a:cxn ang="0">
                <a:pos x="11" y="2"/>
              </a:cxn>
              <a:cxn ang="0">
                <a:pos x="6" y="4"/>
              </a:cxn>
              <a:cxn ang="0">
                <a:pos x="2" y="9"/>
              </a:cxn>
              <a:cxn ang="0">
                <a:pos x="0" y="16"/>
              </a:cxn>
              <a:cxn ang="0">
                <a:pos x="32" y="18"/>
              </a:cxn>
            </a:cxnLst>
            <a:rect l="0" t="0" r="r" b="b"/>
            <a:pathLst>
              <a:path w="32" h="18">
                <a:moveTo>
                  <a:pt x="32" y="18"/>
                </a:moveTo>
                <a:lnTo>
                  <a:pt x="31" y="11"/>
                </a:lnTo>
                <a:lnTo>
                  <a:pt x="28" y="6"/>
                </a:lnTo>
                <a:lnTo>
                  <a:pt x="23" y="3"/>
                </a:lnTo>
                <a:lnTo>
                  <a:pt x="17" y="0"/>
                </a:lnTo>
                <a:lnTo>
                  <a:pt x="11" y="2"/>
                </a:lnTo>
                <a:lnTo>
                  <a:pt x="6" y="4"/>
                </a:lnTo>
                <a:lnTo>
                  <a:pt x="2" y="9"/>
                </a:lnTo>
                <a:lnTo>
                  <a:pt x="0" y="16"/>
                </a:lnTo>
                <a:lnTo>
                  <a:pt x="32" y="18"/>
                </a:ln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36" name="Freeform 720"/>
          <p:cNvSpPr>
            <a:spLocks/>
          </p:cNvSpPr>
          <p:nvPr/>
        </p:nvSpPr>
        <p:spPr bwMode="auto">
          <a:xfrm>
            <a:off x="1349375" y="1711325"/>
            <a:ext cx="1588" cy="317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5" y="3"/>
              </a:cxn>
              <a:cxn ang="0">
                <a:pos x="1" y="8"/>
              </a:cxn>
              <a:cxn ang="0">
                <a:pos x="0" y="14"/>
              </a:cxn>
              <a:cxn ang="0">
                <a:pos x="1" y="20"/>
              </a:cxn>
              <a:cxn ang="0">
                <a:pos x="4" y="26"/>
              </a:cxn>
              <a:cxn ang="0">
                <a:pos x="9" y="30"/>
              </a:cxn>
              <a:cxn ang="0">
                <a:pos x="15" y="32"/>
              </a:cxn>
              <a:cxn ang="0">
                <a:pos x="22" y="31"/>
              </a:cxn>
              <a:cxn ang="0">
                <a:pos x="12" y="0"/>
              </a:cxn>
            </a:cxnLst>
            <a:rect l="0" t="0" r="r" b="b"/>
            <a:pathLst>
              <a:path w="22" h="32">
                <a:moveTo>
                  <a:pt x="12" y="0"/>
                </a:moveTo>
                <a:lnTo>
                  <a:pt x="5" y="3"/>
                </a:lnTo>
                <a:lnTo>
                  <a:pt x="1" y="8"/>
                </a:lnTo>
                <a:lnTo>
                  <a:pt x="0" y="14"/>
                </a:lnTo>
                <a:lnTo>
                  <a:pt x="1" y="20"/>
                </a:lnTo>
                <a:lnTo>
                  <a:pt x="4" y="26"/>
                </a:lnTo>
                <a:lnTo>
                  <a:pt x="9" y="30"/>
                </a:lnTo>
                <a:lnTo>
                  <a:pt x="15" y="32"/>
                </a:lnTo>
                <a:lnTo>
                  <a:pt x="22" y="31"/>
                </a:lnTo>
                <a:lnTo>
                  <a:pt x="12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37" name="Freeform 721"/>
          <p:cNvSpPr>
            <a:spLocks/>
          </p:cNvSpPr>
          <p:nvPr/>
        </p:nvSpPr>
        <p:spPr bwMode="auto">
          <a:xfrm>
            <a:off x="1349375" y="1704975"/>
            <a:ext cx="6350" cy="7938"/>
          </a:xfrm>
          <a:custGeom>
            <a:avLst/>
            <a:gdLst/>
            <a:ahLst/>
            <a:cxnLst>
              <a:cxn ang="0">
                <a:pos x="39" y="13"/>
              </a:cxn>
              <a:cxn ang="0">
                <a:pos x="39" y="12"/>
              </a:cxn>
              <a:cxn ang="0">
                <a:pos x="41" y="22"/>
              </a:cxn>
              <a:cxn ang="0">
                <a:pos x="41" y="30"/>
              </a:cxn>
              <a:cxn ang="0">
                <a:pos x="38" y="37"/>
              </a:cxn>
              <a:cxn ang="0">
                <a:pos x="35" y="43"/>
              </a:cxn>
              <a:cxn ang="0">
                <a:pos x="28" y="51"/>
              </a:cxn>
              <a:cxn ang="0">
                <a:pos x="20" y="58"/>
              </a:cxn>
              <a:cxn ang="0">
                <a:pos x="11" y="62"/>
              </a:cxn>
              <a:cxn ang="0">
                <a:pos x="0" y="68"/>
              </a:cxn>
              <a:cxn ang="0">
                <a:pos x="10" y="99"/>
              </a:cxn>
              <a:cxn ang="0">
                <a:pos x="25" y="94"/>
              </a:cxn>
              <a:cxn ang="0">
                <a:pos x="38" y="85"/>
              </a:cxn>
              <a:cxn ang="0">
                <a:pos x="51" y="76"/>
              </a:cxn>
              <a:cxn ang="0">
                <a:pos x="62" y="64"/>
              </a:cxn>
              <a:cxn ang="0">
                <a:pos x="69" y="52"/>
              </a:cxn>
              <a:cxn ang="0">
                <a:pos x="74" y="36"/>
              </a:cxn>
              <a:cxn ang="0">
                <a:pos x="74" y="18"/>
              </a:cxn>
              <a:cxn ang="0">
                <a:pos x="70" y="1"/>
              </a:cxn>
              <a:cxn ang="0">
                <a:pos x="70" y="0"/>
              </a:cxn>
              <a:cxn ang="0">
                <a:pos x="39" y="13"/>
              </a:cxn>
            </a:cxnLst>
            <a:rect l="0" t="0" r="r" b="b"/>
            <a:pathLst>
              <a:path w="74" h="99">
                <a:moveTo>
                  <a:pt x="39" y="13"/>
                </a:moveTo>
                <a:lnTo>
                  <a:pt x="39" y="12"/>
                </a:lnTo>
                <a:lnTo>
                  <a:pt x="41" y="22"/>
                </a:lnTo>
                <a:lnTo>
                  <a:pt x="41" y="30"/>
                </a:lnTo>
                <a:lnTo>
                  <a:pt x="38" y="37"/>
                </a:lnTo>
                <a:lnTo>
                  <a:pt x="35" y="43"/>
                </a:lnTo>
                <a:lnTo>
                  <a:pt x="28" y="51"/>
                </a:lnTo>
                <a:lnTo>
                  <a:pt x="20" y="58"/>
                </a:lnTo>
                <a:lnTo>
                  <a:pt x="11" y="62"/>
                </a:lnTo>
                <a:lnTo>
                  <a:pt x="0" y="68"/>
                </a:lnTo>
                <a:lnTo>
                  <a:pt x="10" y="99"/>
                </a:lnTo>
                <a:lnTo>
                  <a:pt x="25" y="94"/>
                </a:lnTo>
                <a:lnTo>
                  <a:pt x="38" y="85"/>
                </a:lnTo>
                <a:lnTo>
                  <a:pt x="51" y="76"/>
                </a:lnTo>
                <a:lnTo>
                  <a:pt x="62" y="64"/>
                </a:lnTo>
                <a:lnTo>
                  <a:pt x="69" y="52"/>
                </a:lnTo>
                <a:lnTo>
                  <a:pt x="74" y="36"/>
                </a:lnTo>
                <a:lnTo>
                  <a:pt x="74" y="18"/>
                </a:lnTo>
                <a:lnTo>
                  <a:pt x="70" y="1"/>
                </a:lnTo>
                <a:lnTo>
                  <a:pt x="70" y="0"/>
                </a:lnTo>
                <a:lnTo>
                  <a:pt x="39" y="13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38" name="Freeform 722"/>
          <p:cNvSpPr>
            <a:spLocks/>
          </p:cNvSpPr>
          <p:nvPr/>
        </p:nvSpPr>
        <p:spPr bwMode="auto">
          <a:xfrm>
            <a:off x="1347788" y="1701800"/>
            <a:ext cx="7937" cy="4763"/>
          </a:xfrm>
          <a:custGeom>
            <a:avLst/>
            <a:gdLst/>
            <a:ahLst/>
            <a:cxnLst>
              <a:cxn ang="0">
                <a:pos x="20" y="44"/>
              </a:cxn>
              <a:cxn ang="0">
                <a:pos x="20" y="43"/>
              </a:cxn>
              <a:cxn ang="0">
                <a:pos x="27" y="39"/>
              </a:cxn>
              <a:cxn ang="0">
                <a:pos x="37" y="35"/>
              </a:cxn>
              <a:cxn ang="0">
                <a:pos x="46" y="34"/>
              </a:cxn>
              <a:cxn ang="0">
                <a:pos x="54" y="34"/>
              </a:cxn>
              <a:cxn ang="0">
                <a:pos x="61" y="36"/>
              </a:cxn>
              <a:cxn ang="0">
                <a:pos x="69" y="39"/>
              </a:cxn>
              <a:cxn ang="0">
                <a:pos x="74" y="43"/>
              </a:cxn>
              <a:cxn ang="0">
                <a:pos x="77" y="50"/>
              </a:cxn>
              <a:cxn ang="0">
                <a:pos x="108" y="37"/>
              </a:cxn>
              <a:cxn ang="0">
                <a:pos x="99" y="22"/>
              </a:cxn>
              <a:cxn ang="0">
                <a:pos x="88" y="12"/>
              </a:cxn>
              <a:cxn ang="0">
                <a:pos x="73" y="4"/>
              </a:cxn>
              <a:cxn ang="0">
                <a:pos x="58" y="0"/>
              </a:cxn>
              <a:cxn ang="0">
                <a:pos x="42" y="0"/>
              </a:cxn>
              <a:cxn ang="0">
                <a:pos x="26" y="3"/>
              </a:cxn>
              <a:cxn ang="0">
                <a:pos x="13" y="10"/>
              </a:cxn>
              <a:cxn ang="0">
                <a:pos x="0" y="18"/>
              </a:cxn>
              <a:cxn ang="0">
                <a:pos x="0" y="17"/>
              </a:cxn>
              <a:cxn ang="0">
                <a:pos x="20" y="44"/>
              </a:cxn>
            </a:cxnLst>
            <a:rect l="0" t="0" r="r" b="b"/>
            <a:pathLst>
              <a:path w="108" h="50">
                <a:moveTo>
                  <a:pt x="20" y="44"/>
                </a:moveTo>
                <a:lnTo>
                  <a:pt x="20" y="43"/>
                </a:lnTo>
                <a:lnTo>
                  <a:pt x="27" y="39"/>
                </a:lnTo>
                <a:lnTo>
                  <a:pt x="37" y="35"/>
                </a:lnTo>
                <a:lnTo>
                  <a:pt x="46" y="34"/>
                </a:lnTo>
                <a:lnTo>
                  <a:pt x="54" y="34"/>
                </a:lnTo>
                <a:lnTo>
                  <a:pt x="61" y="36"/>
                </a:lnTo>
                <a:lnTo>
                  <a:pt x="69" y="39"/>
                </a:lnTo>
                <a:lnTo>
                  <a:pt x="74" y="43"/>
                </a:lnTo>
                <a:lnTo>
                  <a:pt x="77" y="50"/>
                </a:lnTo>
                <a:lnTo>
                  <a:pt x="108" y="37"/>
                </a:lnTo>
                <a:lnTo>
                  <a:pt x="99" y="22"/>
                </a:lnTo>
                <a:lnTo>
                  <a:pt x="88" y="12"/>
                </a:lnTo>
                <a:lnTo>
                  <a:pt x="73" y="4"/>
                </a:lnTo>
                <a:lnTo>
                  <a:pt x="58" y="0"/>
                </a:lnTo>
                <a:lnTo>
                  <a:pt x="42" y="0"/>
                </a:lnTo>
                <a:lnTo>
                  <a:pt x="26" y="3"/>
                </a:lnTo>
                <a:lnTo>
                  <a:pt x="13" y="10"/>
                </a:lnTo>
                <a:lnTo>
                  <a:pt x="0" y="18"/>
                </a:lnTo>
                <a:lnTo>
                  <a:pt x="0" y="17"/>
                </a:lnTo>
                <a:lnTo>
                  <a:pt x="20" y="44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39" name="Freeform 723"/>
          <p:cNvSpPr>
            <a:spLocks/>
          </p:cNvSpPr>
          <p:nvPr/>
        </p:nvSpPr>
        <p:spPr bwMode="auto">
          <a:xfrm>
            <a:off x="1343025" y="1703388"/>
            <a:ext cx="6350" cy="11112"/>
          </a:xfrm>
          <a:custGeom>
            <a:avLst/>
            <a:gdLst/>
            <a:ahLst/>
            <a:cxnLst>
              <a:cxn ang="0">
                <a:pos x="36" y="114"/>
              </a:cxn>
              <a:cxn ang="0">
                <a:pos x="36" y="114"/>
              </a:cxn>
              <a:cxn ang="0">
                <a:pos x="34" y="107"/>
              </a:cxn>
              <a:cxn ang="0">
                <a:pos x="33" y="96"/>
              </a:cxn>
              <a:cxn ang="0">
                <a:pos x="35" y="83"/>
              </a:cxn>
              <a:cxn ang="0">
                <a:pos x="38" y="72"/>
              </a:cxn>
              <a:cxn ang="0">
                <a:pos x="44" y="59"/>
              </a:cxn>
              <a:cxn ang="0">
                <a:pos x="52" y="46"/>
              </a:cxn>
              <a:cxn ang="0">
                <a:pos x="60" y="36"/>
              </a:cxn>
              <a:cxn ang="0">
                <a:pos x="69" y="27"/>
              </a:cxn>
              <a:cxn ang="0">
                <a:pos x="49" y="0"/>
              </a:cxn>
              <a:cxn ang="0">
                <a:pos x="36" y="13"/>
              </a:cxn>
              <a:cxn ang="0">
                <a:pos x="25" y="27"/>
              </a:cxn>
              <a:cxn ang="0">
                <a:pos x="15" y="42"/>
              </a:cxn>
              <a:cxn ang="0">
                <a:pos x="7" y="59"/>
              </a:cxn>
              <a:cxn ang="0">
                <a:pos x="2" y="77"/>
              </a:cxn>
              <a:cxn ang="0">
                <a:pos x="0" y="94"/>
              </a:cxn>
              <a:cxn ang="0">
                <a:pos x="1" y="113"/>
              </a:cxn>
              <a:cxn ang="0">
                <a:pos x="7" y="131"/>
              </a:cxn>
              <a:cxn ang="0">
                <a:pos x="7" y="131"/>
              </a:cxn>
              <a:cxn ang="0">
                <a:pos x="36" y="114"/>
              </a:cxn>
            </a:cxnLst>
            <a:rect l="0" t="0" r="r" b="b"/>
            <a:pathLst>
              <a:path w="69" h="131">
                <a:moveTo>
                  <a:pt x="36" y="114"/>
                </a:moveTo>
                <a:lnTo>
                  <a:pt x="36" y="114"/>
                </a:lnTo>
                <a:lnTo>
                  <a:pt x="34" y="107"/>
                </a:lnTo>
                <a:lnTo>
                  <a:pt x="33" y="96"/>
                </a:lnTo>
                <a:lnTo>
                  <a:pt x="35" y="83"/>
                </a:lnTo>
                <a:lnTo>
                  <a:pt x="38" y="72"/>
                </a:lnTo>
                <a:lnTo>
                  <a:pt x="44" y="59"/>
                </a:lnTo>
                <a:lnTo>
                  <a:pt x="52" y="46"/>
                </a:lnTo>
                <a:lnTo>
                  <a:pt x="60" y="36"/>
                </a:lnTo>
                <a:lnTo>
                  <a:pt x="69" y="27"/>
                </a:lnTo>
                <a:lnTo>
                  <a:pt x="49" y="0"/>
                </a:lnTo>
                <a:lnTo>
                  <a:pt x="36" y="13"/>
                </a:lnTo>
                <a:lnTo>
                  <a:pt x="25" y="27"/>
                </a:lnTo>
                <a:lnTo>
                  <a:pt x="15" y="42"/>
                </a:lnTo>
                <a:lnTo>
                  <a:pt x="7" y="59"/>
                </a:lnTo>
                <a:lnTo>
                  <a:pt x="2" y="77"/>
                </a:lnTo>
                <a:lnTo>
                  <a:pt x="0" y="94"/>
                </a:lnTo>
                <a:lnTo>
                  <a:pt x="1" y="113"/>
                </a:lnTo>
                <a:lnTo>
                  <a:pt x="7" y="131"/>
                </a:lnTo>
                <a:lnTo>
                  <a:pt x="7" y="131"/>
                </a:lnTo>
                <a:lnTo>
                  <a:pt x="36" y="114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40" name="Freeform 724"/>
          <p:cNvSpPr>
            <a:spLocks/>
          </p:cNvSpPr>
          <p:nvPr/>
        </p:nvSpPr>
        <p:spPr bwMode="auto">
          <a:xfrm>
            <a:off x="1344613" y="1712913"/>
            <a:ext cx="7937" cy="6350"/>
          </a:xfrm>
          <a:custGeom>
            <a:avLst/>
            <a:gdLst/>
            <a:ahLst/>
            <a:cxnLst>
              <a:cxn ang="0">
                <a:pos x="107" y="41"/>
              </a:cxn>
              <a:cxn ang="0">
                <a:pos x="107" y="41"/>
              </a:cxn>
              <a:cxn ang="0">
                <a:pos x="96" y="43"/>
              </a:cxn>
              <a:cxn ang="0">
                <a:pos x="85" y="43"/>
              </a:cxn>
              <a:cxn ang="0">
                <a:pos x="75" y="41"/>
              </a:cxn>
              <a:cxn ang="0">
                <a:pos x="63" y="37"/>
              </a:cxn>
              <a:cxn ang="0">
                <a:pos x="54" y="29"/>
              </a:cxn>
              <a:cxn ang="0">
                <a:pos x="44" y="22"/>
              </a:cxn>
              <a:cxn ang="0">
                <a:pos x="36" y="13"/>
              </a:cxn>
              <a:cxn ang="0">
                <a:pos x="29" y="0"/>
              </a:cxn>
              <a:cxn ang="0">
                <a:pos x="0" y="17"/>
              </a:cxn>
              <a:cxn ang="0">
                <a:pos x="9" y="32"/>
              </a:cxn>
              <a:cxn ang="0">
                <a:pos x="21" y="45"/>
              </a:cxn>
              <a:cxn ang="0">
                <a:pos x="34" y="57"/>
              </a:cxn>
              <a:cxn ang="0">
                <a:pos x="49" y="66"/>
              </a:cxn>
              <a:cxn ang="0">
                <a:pos x="64" y="73"/>
              </a:cxn>
              <a:cxn ang="0">
                <a:pos x="81" y="77"/>
              </a:cxn>
              <a:cxn ang="0">
                <a:pos x="98" y="77"/>
              </a:cxn>
              <a:cxn ang="0">
                <a:pos x="117" y="73"/>
              </a:cxn>
              <a:cxn ang="0">
                <a:pos x="117" y="73"/>
              </a:cxn>
              <a:cxn ang="0">
                <a:pos x="107" y="41"/>
              </a:cxn>
            </a:cxnLst>
            <a:rect l="0" t="0" r="r" b="b"/>
            <a:pathLst>
              <a:path w="117" h="77">
                <a:moveTo>
                  <a:pt x="107" y="41"/>
                </a:moveTo>
                <a:lnTo>
                  <a:pt x="107" y="41"/>
                </a:lnTo>
                <a:lnTo>
                  <a:pt x="96" y="43"/>
                </a:lnTo>
                <a:lnTo>
                  <a:pt x="85" y="43"/>
                </a:lnTo>
                <a:lnTo>
                  <a:pt x="75" y="41"/>
                </a:lnTo>
                <a:lnTo>
                  <a:pt x="63" y="37"/>
                </a:lnTo>
                <a:lnTo>
                  <a:pt x="54" y="29"/>
                </a:lnTo>
                <a:lnTo>
                  <a:pt x="44" y="22"/>
                </a:lnTo>
                <a:lnTo>
                  <a:pt x="36" y="13"/>
                </a:lnTo>
                <a:lnTo>
                  <a:pt x="29" y="0"/>
                </a:lnTo>
                <a:lnTo>
                  <a:pt x="0" y="17"/>
                </a:lnTo>
                <a:lnTo>
                  <a:pt x="9" y="32"/>
                </a:lnTo>
                <a:lnTo>
                  <a:pt x="21" y="45"/>
                </a:lnTo>
                <a:lnTo>
                  <a:pt x="34" y="57"/>
                </a:lnTo>
                <a:lnTo>
                  <a:pt x="49" y="66"/>
                </a:lnTo>
                <a:lnTo>
                  <a:pt x="64" y="73"/>
                </a:lnTo>
                <a:lnTo>
                  <a:pt x="81" y="77"/>
                </a:lnTo>
                <a:lnTo>
                  <a:pt x="98" y="77"/>
                </a:lnTo>
                <a:lnTo>
                  <a:pt x="117" y="73"/>
                </a:lnTo>
                <a:lnTo>
                  <a:pt x="117" y="73"/>
                </a:lnTo>
                <a:lnTo>
                  <a:pt x="107" y="41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41" name="Freeform 725"/>
          <p:cNvSpPr>
            <a:spLocks/>
          </p:cNvSpPr>
          <p:nvPr/>
        </p:nvSpPr>
        <p:spPr bwMode="auto">
          <a:xfrm>
            <a:off x="1352550" y="1711325"/>
            <a:ext cx="4763" cy="7938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7" y="8"/>
              </a:cxn>
              <a:cxn ang="0">
                <a:pos x="44" y="18"/>
              </a:cxn>
              <a:cxn ang="0">
                <a:pos x="41" y="26"/>
              </a:cxn>
              <a:cxn ang="0">
                <a:pos x="36" y="34"/>
              </a:cxn>
              <a:cxn ang="0">
                <a:pos x="31" y="40"/>
              </a:cxn>
              <a:cxn ang="0">
                <a:pos x="22" y="47"/>
              </a:cxn>
              <a:cxn ang="0">
                <a:pos x="12" y="54"/>
              </a:cxn>
              <a:cxn ang="0">
                <a:pos x="0" y="58"/>
              </a:cxn>
              <a:cxn ang="0">
                <a:pos x="10" y="90"/>
              </a:cxn>
              <a:cxn ang="0">
                <a:pos x="27" y="83"/>
              </a:cxn>
              <a:cxn ang="0">
                <a:pos x="40" y="75"/>
              </a:cxn>
              <a:cxn ang="0">
                <a:pos x="51" y="65"/>
              </a:cxn>
              <a:cxn ang="0">
                <a:pos x="62" y="55"/>
              </a:cxn>
              <a:cxn ang="0">
                <a:pos x="70" y="41"/>
              </a:cxn>
              <a:cxn ang="0">
                <a:pos x="75" y="28"/>
              </a:cxn>
              <a:cxn ang="0">
                <a:pos x="78" y="17"/>
              </a:cxn>
              <a:cxn ang="0">
                <a:pos x="81" y="4"/>
              </a:cxn>
              <a:cxn ang="0">
                <a:pos x="48" y="0"/>
              </a:cxn>
            </a:cxnLst>
            <a:rect l="0" t="0" r="r" b="b"/>
            <a:pathLst>
              <a:path w="81" h="90">
                <a:moveTo>
                  <a:pt x="48" y="0"/>
                </a:moveTo>
                <a:lnTo>
                  <a:pt x="47" y="8"/>
                </a:lnTo>
                <a:lnTo>
                  <a:pt x="44" y="18"/>
                </a:lnTo>
                <a:lnTo>
                  <a:pt x="41" y="26"/>
                </a:lnTo>
                <a:lnTo>
                  <a:pt x="36" y="34"/>
                </a:lnTo>
                <a:lnTo>
                  <a:pt x="31" y="40"/>
                </a:lnTo>
                <a:lnTo>
                  <a:pt x="22" y="47"/>
                </a:lnTo>
                <a:lnTo>
                  <a:pt x="12" y="54"/>
                </a:lnTo>
                <a:lnTo>
                  <a:pt x="0" y="58"/>
                </a:lnTo>
                <a:lnTo>
                  <a:pt x="10" y="90"/>
                </a:lnTo>
                <a:lnTo>
                  <a:pt x="27" y="83"/>
                </a:lnTo>
                <a:lnTo>
                  <a:pt x="40" y="75"/>
                </a:lnTo>
                <a:lnTo>
                  <a:pt x="51" y="65"/>
                </a:lnTo>
                <a:lnTo>
                  <a:pt x="62" y="55"/>
                </a:lnTo>
                <a:lnTo>
                  <a:pt x="70" y="41"/>
                </a:lnTo>
                <a:lnTo>
                  <a:pt x="75" y="28"/>
                </a:lnTo>
                <a:lnTo>
                  <a:pt x="78" y="17"/>
                </a:lnTo>
                <a:lnTo>
                  <a:pt x="81" y="4"/>
                </a:lnTo>
                <a:lnTo>
                  <a:pt x="48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42" name="Freeform 726"/>
          <p:cNvSpPr>
            <a:spLocks/>
          </p:cNvSpPr>
          <p:nvPr/>
        </p:nvSpPr>
        <p:spPr bwMode="auto">
          <a:xfrm>
            <a:off x="1350963" y="1716088"/>
            <a:ext cx="3175" cy="1587"/>
          </a:xfrm>
          <a:custGeom>
            <a:avLst/>
            <a:gdLst/>
            <a:ahLst/>
            <a:cxnLst>
              <a:cxn ang="0">
                <a:pos x="33" y="19"/>
              </a:cxn>
              <a:cxn ang="0">
                <a:pos x="32" y="12"/>
              </a:cxn>
              <a:cxn ang="0">
                <a:pos x="28" y="6"/>
              </a:cxn>
              <a:cxn ang="0">
                <a:pos x="23" y="2"/>
              </a:cxn>
              <a:cxn ang="0">
                <a:pos x="18" y="0"/>
              </a:cxn>
              <a:cxn ang="0">
                <a:pos x="12" y="0"/>
              </a:cxn>
              <a:cxn ang="0">
                <a:pos x="6" y="3"/>
              </a:cxn>
              <a:cxn ang="0">
                <a:pos x="2" y="7"/>
              </a:cxn>
              <a:cxn ang="0">
                <a:pos x="0" y="15"/>
              </a:cxn>
              <a:cxn ang="0">
                <a:pos x="33" y="19"/>
              </a:cxn>
            </a:cxnLst>
            <a:rect l="0" t="0" r="r" b="b"/>
            <a:pathLst>
              <a:path w="33" h="19">
                <a:moveTo>
                  <a:pt x="33" y="19"/>
                </a:moveTo>
                <a:lnTo>
                  <a:pt x="32" y="12"/>
                </a:lnTo>
                <a:lnTo>
                  <a:pt x="28" y="6"/>
                </a:lnTo>
                <a:lnTo>
                  <a:pt x="23" y="2"/>
                </a:lnTo>
                <a:lnTo>
                  <a:pt x="18" y="0"/>
                </a:lnTo>
                <a:lnTo>
                  <a:pt x="12" y="0"/>
                </a:lnTo>
                <a:lnTo>
                  <a:pt x="6" y="3"/>
                </a:lnTo>
                <a:lnTo>
                  <a:pt x="2" y="7"/>
                </a:lnTo>
                <a:lnTo>
                  <a:pt x="0" y="15"/>
                </a:lnTo>
                <a:lnTo>
                  <a:pt x="33" y="19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43" name="Freeform 727"/>
          <p:cNvSpPr>
            <a:spLocks/>
          </p:cNvSpPr>
          <p:nvPr/>
        </p:nvSpPr>
        <p:spPr bwMode="auto">
          <a:xfrm>
            <a:off x="1279525" y="1943100"/>
            <a:ext cx="1588" cy="158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6" y="27"/>
              </a:cxn>
              <a:cxn ang="0">
                <a:pos x="11" y="26"/>
              </a:cxn>
              <a:cxn ang="0">
                <a:pos x="16" y="24"/>
              </a:cxn>
              <a:cxn ang="0">
                <a:pos x="19" y="20"/>
              </a:cxn>
              <a:cxn ang="0">
                <a:pos x="21" y="15"/>
              </a:cxn>
              <a:cxn ang="0">
                <a:pos x="21" y="9"/>
              </a:cxn>
              <a:cxn ang="0">
                <a:pos x="19" y="4"/>
              </a:cxn>
              <a:cxn ang="0">
                <a:pos x="14" y="0"/>
              </a:cxn>
              <a:cxn ang="0">
                <a:pos x="0" y="25"/>
              </a:cxn>
            </a:cxnLst>
            <a:rect l="0" t="0" r="r" b="b"/>
            <a:pathLst>
              <a:path w="21" h="27">
                <a:moveTo>
                  <a:pt x="0" y="25"/>
                </a:moveTo>
                <a:lnTo>
                  <a:pt x="6" y="27"/>
                </a:lnTo>
                <a:lnTo>
                  <a:pt x="11" y="26"/>
                </a:lnTo>
                <a:lnTo>
                  <a:pt x="16" y="24"/>
                </a:lnTo>
                <a:lnTo>
                  <a:pt x="19" y="20"/>
                </a:lnTo>
                <a:lnTo>
                  <a:pt x="21" y="15"/>
                </a:lnTo>
                <a:lnTo>
                  <a:pt x="21" y="9"/>
                </a:lnTo>
                <a:lnTo>
                  <a:pt x="19" y="4"/>
                </a:lnTo>
                <a:lnTo>
                  <a:pt x="14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44" name="Freeform 728"/>
          <p:cNvSpPr>
            <a:spLocks/>
          </p:cNvSpPr>
          <p:nvPr/>
        </p:nvSpPr>
        <p:spPr bwMode="auto">
          <a:xfrm>
            <a:off x="1265238" y="1912938"/>
            <a:ext cx="15875" cy="31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29"/>
              </a:cxn>
              <a:cxn ang="0">
                <a:pos x="3" y="56"/>
              </a:cxn>
              <a:cxn ang="0">
                <a:pos x="8" y="84"/>
              </a:cxn>
              <a:cxn ang="0">
                <a:pos x="15" y="110"/>
              </a:cxn>
              <a:cxn ang="0">
                <a:pos x="22" y="135"/>
              </a:cxn>
              <a:cxn ang="0">
                <a:pos x="31" y="162"/>
              </a:cxn>
              <a:cxn ang="0">
                <a:pos x="41" y="187"/>
              </a:cxn>
              <a:cxn ang="0">
                <a:pos x="55" y="211"/>
              </a:cxn>
              <a:cxn ang="0">
                <a:pos x="68" y="235"/>
              </a:cxn>
              <a:cxn ang="0">
                <a:pos x="84" y="258"/>
              </a:cxn>
              <a:cxn ang="0">
                <a:pos x="102" y="278"/>
              </a:cxn>
              <a:cxn ang="0">
                <a:pos x="119" y="298"/>
              </a:cxn>
              <a:cxn ang="0">
                <a:pos x="138" y="317"/>
              </a:cxn>
              <a:cxn ang="0">
                <a:pos x="159" y="335"/>
              </a:cxn>
              <a:cxn ang="0">
                <a:pos x="180" y="352"/>
              </a:cxn>
              <a:cxn ang="0">
                <a:pos x="204" y="365"/>
              </a:cxn>
              <a:cxn ang="0">
                <a:pos x="218" y="340"/>
              </a:cxn>
              <a:cxn ang="0">
                <a:pos x="196" y="326"/>
              </a:cxn>
              <a:cxn ang="0">
                <a:pos x="177" y="311"/>
              </a:cxn>
              <a:cxn ang="0">
                <a:pos x="157" y="296"/>
              </a:cxn>
              <a:cxn ang="0">
                <a:pos x="139" y="277"/>
              </a:cxn>
              <a:cxn ang="0">
                <a:pos x="122" y="259"/>
              </a:cxn>
              <a:cxn ang="0">
                <a:pos x="107" y="239"/>
              </a:cxn>
              <a:cxn ang="0">
                <a:pos x="92" y="218"/>
              </a:cxn>
              <a:cxn ang="0">
                <a:pos x="79" y="197"/>
              </a:cxn>
              <a:cxn ang="0">
                <a:pos x="68" y="174"/>
              </a:cxn>
              <a:cxn ang="0">
                <a:pos x="58" y="151"/>
              </a:cxn>
              <a:cxn ang="0">
                <a:pos x="49" y="127"/>
              </a:cxn>
              <a:cxn ang="0">
                <a:pos x="41" y="102"/>
              </a:cxn>
              <a:cxn ang="0">
                <a:pos x="36" y="77"/>
              </a:cxn>
              <a:cxn ang="0">
                <a:pos x="31" y="52"/>
              </a:cxn>
              <a:cxn ang="0">
                <a:pos x="29" y="27"/>
              </a:cxn>
              <a:cxn ang="0">
                <a:pos x="28" y="0"/>
              </a:cxn>
              <a:cxn ang="0">
                <a:pos x="28" y="0"/>
              </a:cxn>
              <a:cxn ang="0">
                <a:pos x="0" y="0"/>
              </a:cxn>
            </a:cxnLst>
            <a:rect l="0" t="0" r="r" b="b"/>
            <a:pathLst>
              <a:path w="218" h="365">
                <a:moveTo>
                  <a:pt x="0" y="0"/>
                </a:moveTo>
                <a:lnTo>
                  <a:pt x="0" y="0"/>
                </a:lnTo>
                <a:lnTo>
                  <a:pt x="1" y="29"/>
                </a:lnTo>
                <a:lnTo>
                  <a:pt x="3" y="56"/>
                </a:lnTo>
                <a:lnTo>
                  <a:pt x="8" y="84"/>
                </a:lnTo>
                <a:lnTo>
                  <a:pt x="15" y="110"/>
                </a:lnTo>
                <a:lnTo>
                  <a:pt x="22" y="135"/>
                </a:lnTo>
                <a:lnTo>
                  <a:pt x="31" y="162"/>
                </a:lnTo>
                <a:lnTo>
                  <a:pt x="41" y="187"/>
                </a:lnTo>
                <a:lnTo>
                  <a:pt x="55" y="211"/>
                </a:lnTo>
                <a:lnTo>
                  <a:pt x="68" y="235"/>
                </a:lnTo>
                <a:lnTo>
                  <a:pt x="84" y="258"/>
                </a:lnTo>
                <a:lnTo>
                  <a:pt x="102" y="278"/>
                </a:lnTo>
                <a:lnTo>
                  <a:pt x="119" y="298"/>
                </a:lnTo>
                <a:lnTo>
                  <a:pt x="138" y="317"/>
                </a:lnTo>
                <a:lnTo>
                  <a:pt x="159" y="335"/>
                </a:lnTo>
                <a:lnTo>
                  <a:pt x="180" y="352"/>
                </a:lnTo>
                <a:lnTo>
                  <a:pt x="204" y="365"/>
                </a:lnTo>
                <a:lnTo>
                  <a:pt x="218" y="340"/>
                </a:lnTo>
                <a:lnTo>
                  <a:pt x="196" y="326"/>
                </a:lnTo>
                <a:lnTo>
                  <a:pt x="177" y="311"/>
                </a:lnTo>
                <a:lnTo>
                  <a:pt x="157" y="296"/>
                </a:lnTo>
                <a:lnTo>
                  <a:pt x="139" y="277"/>
                </a:lnTo>
                <a:lnTo>
                  <a:pt x="122" y="259"/>
                </a:lnTo>
                <a:lnTo>
                  <a:pt x="107" y="239"/>
                </a:lnTo>
                <a:lnTo>
                  <a:pt x="92" y="218"/>
                </a:lnTo>
                <a:lnTo>
                  <a:pt x="79" y="197"/>
                </a:lnTo>
                <a:lnTo>
                  <a:pt x="68" y="174"/>
                </a:lnTo>
                <a:lnTo>
                  <a:pt x="58" y="151"/>
                </a:lnTo>
                <a:lnTo>
                  <a:pt x="49" y="127"/>
                </a:lnTo>
                <a:lnTo>
                  <a:pt x="41" y="102"/>
                </a:lnTo>
                <a:lnTo>
                  <a:pt x="36" y="77"/>
                </a:lnTo>
                <a:lnTo>
                  <a:pt x="31" y="52"/>
                </a:lnTo>
                <a:lnTo>
                  <a:pt x="29" y="27"/>
                </a:lnTo>
                <a:lnTo>
                  <a:pt x="28" y="0"/>
                </a:lnTo>
                <a:lnTo>
                  <a:pt x="2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45" name="Freeform 729"/>
          <p:cNvSpPr>
            <a:spLocks/>
          </p:cNvSpPr>
          <p:nvPr/>
        </p:nvSpPr>
        <p:spPr bwMode="auto">
          <a:xfrm>
            <a:off x="1265238" y="1905000"/>
            <a:ext cx="3175" cy="7938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7" y="10"/>
              </a:cxn>
              <a:cxn ang="0">
                <a:pos x="5" y="23"/>
              </a:cxn>
              <a:cxn ang="0">
                <a:pos x="4" y="33"/>
              </a:cxn>
              <a:cxn ang="0">
                <a:pos x="2" y="45"/>
              </a:cxn>
              <a:cxn ang="0">
                <a:pos x="1" y="58"/>
              </a:cxn>
              <a:cxn ang="0">
                <a:pos x="1" y="69"/>
              </a:cxn>
              <a:cxn ang="0">
                <a:pos x="0" y="80"/>
              </a:cxn>
              <a:cxn ang="0">
                <a:pos x="0" y="92"/>
              </a:cxn>
              <a:cxn ang="0">
                <a:pos x="28" y="92"/>
              </a:cxn>
              <a:cxn ang="0">
                <a:pos x="28" y="82"/>
              </a:cxn>
              <a:cxn ang="0">
                <a:pos x="29" y="71"/>
              </a:cxn>
              <a:cxn ang="0">
                <a:pos x="29" y="60"/>
              </a:cxn>
              <a:cxn ang="0">
                <a:pos x="30" y="49"/>
              </a:cxn>
              <a:cxn ang="0">
                <a:pos x="32" y="38"/>
              </a:cxn>
              <a:cxn ang="0">
                <a:pos x="33" y="27"/>
              </a:cxn>
              <a:cxn ang="0">
                <a:pos x="35" y="17"/>
              </a:cxn>
              <a:cxn ang="0">
                <a:pos x="37" y="6"/>
              </a:cxn>
              <a:cxn ang="0">
                <a:pos x="9" y="0"/>
              </a:cxn>
            </a:cxnLst>
            <a:rect l="0" t="0" r="r" b="b"/>
            <a:pathLst>
              <a:path w="37" h="92">
                <a:moveTo>
                  <a:pt x="9" y="0"/>
                </a:moveTo>
                <a:lnTo>
                  <a:pt x="7" y="10"/>
                </a:lnTo>
                <a:lnTo>
                  <a:pt x="5" y="23"/>
                </a:lnTo>
                <a:lnTo>
                  <a:pt x="4" y="33"/>
                </a:lnTo>
                <a:lnTo>
                  <a:pt x="2" y="45"/>
                </a:lnTo>
                <a:lnTo>
                  <a:pt x="1" y="58"/>
                </a:lnTo>
                <a:lnTo>
                  <a:pt x="1" y="69"/>
                </a:lnTo>
                <a:lnTo>
                  <a:pt x="0" y="80"/>
                </a:lnTo>
                <a:lnTo>
                  <a:pt x="0" y="92"/>
                </a:lnTo>
                <a:lnTo>
                  <a:pt x="28" y="92"/>
                </a:lnTo>
                <a:lnTo>
                  <a:pt x="28" y="82"/>
                </a:lnTo>
                <a:lnTo>
                  <a:pt x="29" y="71"/>
                </a:lnTo>
                <a:lnTo>
                  <a:pt x="29" y="60"/>
                </a:lnTo>
                <a:lnTo>
                  <a:pt x="30" y="49"/>
                </a:lnTo>
                <a:lnTo>
                  <a:pt x="32" y="38"/>
                </a:lnTo>
                <a:lnTo>
                  <a:pt x="33" y="27"/>
                </a:lnTo>
                <a:lnTo>
                  <a:pt x="35" y="17"/>
                </a:lnTo>
                <a:lnTo>
                  <a:pt x="37" y="6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46" name="Freeform 730"/>
          <p:cNvSpPr>
            <a:spLocks/>
          </p:cNvSpPr>
          <p:nvPr/>
        </p:nvSpPr>
        <p:spPr bwMode="auto">
          <a:xfrm>
            <a:off x="1265238" y="1911350"/>
            <a:ext cx="1587" cy="1588"/>
          </a:xfrm>
          <a:custGeom>
            <a:avLst/>
            <a:gdLst/>
            <a:ahLst/>
            <a:cxnLst>
              <a:cxn ang="0">
                <a:pos x="28" y="18"/>
              </a:cxn>
              <a:cxn ang="0">
                <a:pos x="28" y="11"/>
              </a:cxn>
              <a:cxn ang="0">
                <a:pos x="26" y="6"/>
              </a:cxn>
              <a:cxn ang="0">
                <a:pos x="22" y="2"/>
              </a:cxn>
              <a:cxn ang="0">
                <a:pos x="17" y="0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1"/>
              </a:cxn>
              <a:cxn ang="0">
                <a:pos x="28" y="18"/>
              </a:cxn>
            </a:cxnLst>
            <a:rect l="0" t="0" r="r" b="b"/>
            <a:pathLst>
              <a:path w="28" h="18">
                <a:moveTo>
                  <a:pt x="28" y="18"/>
                </a:moveTo>
                <a:lnTo>
                  <a:pt x="28" y="11"/>
                </a:lnTo>
                <a:lnTo>
                  <a:pt x="26" y="6"/>
                </a:lnTo>
                <a:lnTo>
                  <a:pt x="22" y="2"/>
                </a:lnTo>
                <a:lnTo>
                  <a:pt x="17" y="0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1"/>
                </a:lnTo>
                <a:lnTo>
                  <a:pt x="28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47" name="Freeform 731"/>
          <p:cNvSpPr>
            <a:spLocks/>
          </p:cNvSpPr>
          <p:nvPr/>
        </p:nvSpPr>
        <p:spPr bwMode="auto">
          <a:xfrm>
            <a:off x="1277938" y="1931988"/>
            <a:ext cx="1587" cy="3175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6" y="27"/>
              </a:cxn>
              <a:cxn ang="0">
                <a:pos x="11" y="26"/>
              </a:cxn>
              <a:cxn ang="0">
                <a:pos x="16" y="24"/>
              </a:cxn>
              <a:cxn ang="0">
                <a:pos x="19" y="20"/>
              </a:cxn>
              <a:cxn ang="0">
                <a:pos x="21" y="14"/>
              </a:cxn>
              <a:cxn ang="0">
                <a:pos x="21" y="9"/>
              </a:cxn>
              <a:cxn ang="0">
                <a:pos x="19" y="4"/>
              </a:cxn>
              <a:cxn ang="0">
                <a:pos x="14" y="0"/>
              </a:cxn>
              <a:cxn ang="0">
                <a:pos x="0" y="25"/>
              </a:cxn>
            </a:cxnLst>
            <a:rect l="0" t="0" r="r" b="b"/>
            <a:pathLst>
              <a:path w="21" h="27">
                <a:moveTo>
                  <a:pt x="0" y="25"/>
                </a:moveTo>
                <a:lnTo>
                  <a:pt x="6" y="27"/>
                </a:lnTo>
                <a:lnTo>
                  <a:pt x="11" y="26"/>
                </a:lnTo>
                <a:lnTo>
                  <a:pt x="16" y="24"/>
                </a:lnTo>
                <a:lnTo>
                  <a:pt x="19" y="20"/>
                </a:lnTo>
                <a:lnTo>
                  <a:pt x="21" y="14"/>
                </a:lnTo>
                <a:lnTo>
                  <a:pt x="21" y="9"/>
                </a:lnTo>
                <a:lnTo>
                  <a:pt x="19" y="4"/>
                </a:lnTo>
                <a:lnTo>
                  <a:pt x="14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48" name="Freeform 732"/>
          <p:cNvSpPr>
            <a:spLocks/>
          </p:cNvSpPr>
          <p:nvPr/>
        </p:nvSpPr>
        <p:spPr bwMode="auto">
          <a:xfrm>
            <a:off x="1271588" y="1917700"/>
            <a:ext cx="7937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3"/>
              </a:cxn>
              <a:cxn ang="0">
                <a:pos x="2" y="27"/>
              </a:cxn>
              <a:cxn ang="0">
                <a:pos x="4" y="40"/>
              </a:cxn>
              <a:cxn ang="0">
                <a:pos x="7" y="53"/>
              </a:cxn>
              <a:cxn ang="0">
                <a:pos x="11" y="68"/>
              </a:cxn>
              <a:cxn ang="0">
                <a:pos x="15" y="80"/>
              </a:cxn>
              <a:cxn ang="0">
                <a:pos x="21" y="92"/>
              </a:cxn>
              <a:cxn ang="0">
                <a:pos x="28" y="104"/>
              </a:cxn>
              <a:cxn ang="0">
                <a:pos x="34" y="116"/>
              </a:cxn>
              <a:cxn ang="0">
                <a:pos x="42" y="126"/>
              </a:cxn>
              <a:cxn ang="0">
                <a:pos x="50" y="138"/>
              </a:cxn>
              <a:cxn ang="0">
                <a:pos x="59" y="147"/>
              </a:cxn>
              <a:cxn ang="0">
                <a:pos x="68" y="157"/>
              </a:cxn>
              <a:cxn ang="0">
                <a:pos x="80" y="165"/>
              </a:cxn>
              <a:cxn ang="0">
                <a:pos x="90" y="173"/>
              </a:cxn>
              <a:cxn ang="0">
                <a:pos x="101" y="181"/>
              </a:cxn>
              <a:cxn ang="0">
                <a:pos x="115" y="156"/>
              </a:cxn>
              <a:cxn ang="0">
                <a:pos x="106" y="149"/>
              </a:cxn>
              <a:cxn ang="0">
                <a:pos x="96" y="142"/>
              </a:cxn>
              <a:cxn ang="0">
                <a:pos x="87" y="136"/>
              </a:cxn>
              <a:cxn ang="0">
                <a:pos x="80" y="126"/>
              </a:cxn>
              <a:cxn ang="0">
                <a:pos x="70" y="119"/>
              </a:cxn>
              <a:cxn ang="0">
                <a:pos x="64" y="109"/>
              </a:cxn>
              <a:cxn ang="0">
                <a:pos x="58" y="101"/>
              </a:cxn>
              <a:cxn ang="0">
                <a:pos x="52" y="89"/>
              </a:cxn>
              <a:cxn ang="0">
                <a:pos x="46" y="80"/>
              </a:cxn>
              <a:cxn ang="0">
                <a:pos x="42" y="69"/>
              </a:cxn>
              <a:cxn ang="0">
                <a:pos x="38" y="58"/>
              </a:cxn>
              <a:cxn ang="0">
                <a:pos x="34" y="47"/>
              </a:cxn>
              <a:cxn ang="0">
                <a:pos x="33" y="35"/>
              </a:cxn>
              <a:cxn ang="0">
                <a:pos x="31" y="23"/>
              </a:cxn>
              <a:cxn ang="0">
                <a:pos x="29" y="11"/>
              </a:cxn>
              <a:cxn ang="0">
                <a:pos x="29" y="0"/>
              </a:cxn>
              <a:cxn ang="0">
                <a:pos x="29" y="0"/>
              </a:cxn>
              <a:cxn ang="0">
                <a:pos x="0" y="0"/>
              </a:cxn>
            </a:cxnLst>
            <a:rect l="0" t="0" r="r" b="b"/>
            <a:pathLst>
              <a:path w="115" h="181">
                <a:moveTo>
                  <a:pt x="0" y="0"/>
                </a:moveTo>
                <a:lnTo>
                  <a:pt x="0" y="0"/>
                </a:lnTo>
                <a:lnTo>
                  <a:pt x="0" y="13"/>
                </a:lnTo>
                <a:lnTo>
                  <a:pt x="2" y="27"/>
                </a:lnTo>
                <a:lnTo>
                  <a:pt x="4" y="40"/>
                </a:lnTo>
                <a:lnTo>
                  <a:pt x="7" y="53"/>
                </a:lnTo>
                <a:lnTo>
                  <a:pt x="11" y="68"/>
                </a:lnTo>
                <a:lnTo>
                  <a:pt x="15" y="80"/>
                </a:lnTo>
                <a:lnTo>
                  <a:pt x="21" y="92"/>
                </a:lnTo>
                <a:lnTo>
                  <a:pt x="28" y="104"/>
                </a:lnTo>
                <a:lnTo>
                  <a:pt x="34" y="116"/>
                </a:lnTo>
                <a:lnTo>
                  <a:pt x="42" y="126"/>
                </a:lnTo>
                <a:lnTo>
                  <a:pt x="50" y="138"/>
                </a:lnTo>
                <a:lnTo>
                  <a:pt x="59" y="147"/>
                </a:lnTo>
                <a:lnTo>
                  <a:pt x="68" y="157"/>
                </a:lnTo>
                <a:lnTo>
                  <a:pt x="80" y="165"/>
                </a:lnTo>
                <a:lnTo>
                  <a:pt x="90" y="173"/>
                </a:lnTo>
                <a:lnTo>
                  <a:pt x="101" y="181"/>
                </a:lnTo>
                <a:lnTo>
                  <a:pt x="115" y="156"/>
                </a:lnTo>
                <a:lnTo>
                  <a:pt x="106" y="149"/>
                </a:lnTo>
                <a:lnTo>
                  <a:pt x="96" y="142"/>
                </a:lnTo>
                <a:lnTo>
                  <a:pt x="87" y="136"/>
                </a:lnTo>
                <a:lnTo>
                  <a:pt x="80" y="126"/>
                </a:lnTo>
                <a:lnTo>
                  <a:pt x="70" y="119"/>
                </a:lnTo>
                <a:lnTo>
                  <a:pt x="64" y="109"/>
                </a:lnTo>
                <a:lnTo>
                  <a:pt x="58" y="101"/>
                </a:lnTo>
                <a:lnTo>
                  <a:pt x="52" y="89"/>
                </a:lnTo>
                <a:lnTo>
                  <a:pt x="46" y="80"/>
                </a:lnTo>
                <a:lnTo>
                  <a:pt x="42" y="69"/>
                </a:lnTo>
                <a:lnTo>
                  <a:pt x="38" y="58"/>
                </a:lnTo>
                <a:lnTo>
                  <a:pt x="34" y="47"/>
                </a:lnTo>
                <a:lnTo>
                  <a:pt x="33" y="35"/>
                </a:lnTo>
                <a:lnTo>
                  <a:pt x="31" y="23"/>
                </a:lnTo>
                <a:lnTo>
                  <a:pt x="29" y="11"/>
                </a:lnTo>
                <a:lnTo>
                  <a:pt x="29" y="0"/>
                </a:lnTo>
                <a:lnTo>
                  <a:pt x="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49" name="Freeform 733"/>
          <p:cNvSpPr>
            <a:spLocks/>
          </p:cNvSpPr>
          <p:nvPr/>
        </p:nvSpPr>
        <p:spPr bwMode="auto">
          <a:xfrm>
            <a:off x="1271588" y="1914525"/>
            <a:ext cx="1587" cy="31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3" y="6"/>
              </a:cxn>
              <a:cxn ang="0">
                <a:pos x="2" y="11"/>
              </a:cxn>
              <a:cxn ang="0">
                <a:pos x="1" y="18"/>
              </a:cxn>
              <a:cxn ang="0">
                <a:pos x="1" y="23"/>
              </a:cxn>
              <a:cxn ang="0">
                <a:pos x="0" y="30"/>
              </a:cxn>
              <a:cxn ang="0">
                <a:pos x="0" y="36"/>
              </a:cxn>
              <a:cxn ang="0">
                <a:pos x="0" y="41"/>
              </a:cxn>
              <a:cxn ang="0">
                <a:pos x="0" y="47"/>
              </a:cxn>
              <a:cxn ang="0">
                <a:pos x="29" y="47"/>
              </a:cxn>
              <a:cxn ang="0">
                <a:pos x="29" y="41"/>
              </a:cxn>
              <a:cxn ang="0">
                <a:pos x="29" y="36"/>
              </a:cxn>
              <a:cxn ang="0">
                <a:pos x="29" y="32"/>
              </a:cxn>
              <a:cxn ang="0">
                <a:pos x="30" y="26"/>
              </a:cxn>
              <a:cxn ang="0">
                <a:pos x="30" y="20"/>
              </a:cxn>
              <a:cxn ang="0">
                <a:pos x="31" y="17"/>
              </a:cxn>
              <a:cxn ang="0">
                <a:pos x="32" y="12"/>
              </a:cxn>
              <a:cxn ang="0">
                <a:pos x="33" y="7"/>
              </a:cxn>
              <a:cxn ang="0">
                <a:pos x="4" y="0"/>
              </a:cxn>
            </a:cxnLst>
            <a:rect l="0" t="0" r="r" b="b"/>
            <a:pathLst>
              <a:path w="33" h="47">
                <a:moveTo>
                  <a:pt x="4" y="0"/>
                </a:moveTo>
                <a:lnTo>
                  <a:pt x="3" y="6"/>
                </a:lnTo>
                <a:lnTo>
                  <a:pt x="2" y="11"/>
                </a:lnTo>
                <a:lnTo>
                  <a:pt x="1" y="18"/>
                </a:lnTo>
                <a:lnTo>
                  <a:pt x="1" y="23"/>
                </a:lnTo>
                <a:lnTo>
                  <a:pt x="0" y="30"/>
                </a:lnTo>
                <a:lnTo>
                  <a:pt x="0" y="36"/>
                </a:lnTo>
                <a:lnTo>
                  <a:pt x="0" y="41"/>
                </a:lnTo>
                <a:lnTo>
                  <a:pt x="0" y="47"/>
                </a:lnTo>
                <a:lnTo>
                  <a:pt x="29" y="47"/>
                </a:lnTo>
                <a:lnTo>
                  <a:pt x="29" y="41"/>
                </a:lnTo>
                <a:lnTo>
                  <a:pt x="29" y="36"/>
                </a:lnTo>
                <a:lnTo>
                  <a:pt x="29" y="32"/>
                </a:lnTo>
                <a:lnTo>
                  <a:pt x="30" y="26"/>
                </a:lnTo>
                <a:lnTo>
                  <a:pt x="30" y="20"/>
                </a:lnTo>
                <a:lnTo>
                  <a:pt x="31" y="17"/>
                </a:lnTo>
                <a:lnTo>
                  <a:pt x="32" y="12"/>
                </a:lnTo>
                <a:lnTo>
                  <a:pt x="33" y="7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50" name="Freeform 734"/>
          <p:cNvSpPr>
            <a:spLocks/>
          </p:cNvSpPr>
          <p:nvPr/>
        </p:nvSpPr>
        <p:spPr bwMode="auto">
          <a:xfrm>
            <a:off x="1271588" y="1917700"/>
            <a:ext cx="1587" cy="1588"/>
          </a:xfrm>
          <a:custGeom>
            <a:avLst/>
            <a:gdLst/>
            <a:ahLst/>
            <a:cxnLst>
              <a:cxn ang="0">
                <a:pos x="29" y="18"/>
              </a:cxn>
              <a:cxn ang="0">
                <a:pos x="29" y="11"/>
              </a:cxn>
              <a:cxn ang="0">
                <a:pos x="27" y="6"/>
              </a:cxn>
              <a:cxn ang="0">
                <a:pos x="22" y="2"/>
              </a:cxn>
              <a:cxn ang="0">
                <a:pos x="17" y="0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1"/>
              </a:cxn>
              <a:cxn ang="0">
                <a:pos x="29" y="18"/>
              </a:cxn>
            </a:cxnLst>
            <a:rect l="0" t="0" r="r" b="b"/>
            <a:pathLst>
              <a:path w="29" h="18">
                <a:moveTo>
                  <a:pt x="29" y="18"/>
                </a:moveTo>
                <a:lnTo>
                  <a:pt x="29" y="11"/>
                </a:lnTo>
                <a:lnTo>
                  <a:pt x="27" y="6"/>
                </a:lnTo>
                <a:lnTo>
                  <a:pt x="22" y="2"/>
                </a:lnTo>
                <a:lnTo>
                  <a:pt x="17" y="0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1"/>
                </a:lnTo>
                <a:lnTo>
                  <a:pt x="29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51" name="Freeform 735"/>
          <p:cNvSpPr>
            <a:spLocks/>
          </p:cNvSpPr>
          <p:nvPr/>
        </p:nvSpPr>
        <p:spPr bwMode="auto">
          <a:xfrm>
            <a:off x="1541463" y="1757363"/>
            <a:ext cx="1587" cy="1587"/>
          </a:xfrm>
          <a:custGeom>
            <a:avLst/>
            <a:gdLst/>
            <a:ahLst/>
            <a:cxnLst>
              <a:cxn ang="0">
                <a:pos x="15" y="1"/>
              </a:cxn>
              <a:cxn ang="0">
                <a:pos x="7" y="0"/>
              </a:cxn>
              <a:cxn ang="0">
                <a:pos x="1" y="5"/>
              </a:cxn>
              <a:cxn ang="0">
                <a:pos x="0" y="13"/>
              </a:cxn>
              <a:cxn ang="0">
                <a:pos x="5" y="20"/>
              </a:cxn>
              <a:cxn ang="0">
                <a:pos x="15" y="1"/>
              </a:cxn>
            </a:cxnLst>
            <a:rect l="0" t="0" r="r" b="b"/>
            <a:pathLst>
              <a:path w="15" h="20">
                <a:moveTo>
                  <a:pt x="15" y="1"/>
                </a:moveTo>
                <a:lnTo>
                  <a:pt x="7" y="0"/>
                </a:lnTo>
                <a:lnTo>
                  <a:pt x="1" y="5"/>
                </a:lnTo>
                <a:lnTo>
                  <a:pt x="0" y="13"/>
                </a:lnTo>
                <a:lnTo>
                  <a:pt x="5" y="20"/>
                </a:lnTo>
                <a:lnTo>
                  <a:pt x="15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52" name="Freeform 736"/>
          <p:cNvSpPr>
            <a:spLocks/>
          </p:cNvSpPr>
          <p:nvPr/>
        </p:nvSpPr>
        <p:spPr bwMode="auto">
          <a:xfrm>
            <a:off x="1541463" y="1757363"/>
            <a:ext cx="11112" cy="23812"/>
          </a:xfrm>
          <a:custGeom>
            <a:avLst/>
            <a:gdLst/>
            <a:ahLst/>
            <a:cxnLst>
              <a:cxn ang="0">
                <a:pos x="164" y="274"/>
              </a:cxn>
              <a:cxn ang="0">
                <a:pos x="164" y="274"/>
              </a:cxn>
              <a:cxn ang="0">
                <a:pos x="162" y="253"/>
              </a:cxn>
              <a:cxn ang="0">
                <a:pos x="160" y="233"/>
              </a:cxn>
              <a:cxn ang="0">
                <a:pos x="157" y="211"/>
              </a:cxn>
              <a:cxn ang="0">
                <a:pos x="153" y="190"/>
              </a:cxn>
              <a:cxn ang="0">
                <a:pos x="147" y="170"/>
              </a:cxn>
              <a:cxn ang="0">
                <a:pos x="139" y="152"/>
              </a:cxn>
              <a:cxn ang="0">
                <a:pos x="130" y="135"/>
              </a:cxn>
              <a:cxn ang="0">
                <a:pos x="122" y="116"/>
              </a:cxn>
              <a:cxn ang="0">
                <a:pos x="112" y="98"/>
              </a:cxn>
              <a:cxn ang="0">
                <a:pos x="100" y="82"/>
              </a:cxn>
              <a:cxn ang="0">
                <a:pos x="87" y="65"/>
              </a:cxn>
              <a:cxn ang="0">
                <a:pos x="73" y="50"/>
              </a:cxn>
              <a:cxn ang="0">
                <a:pos x="59" y="35"/>
              </a:cxn>
              <a:cxn ang="0">
                <a:pos x="43" y="23"/>
              </a:cxn>
              <a:cxn ang="0">
                <a:pos x="27" y="10"/>
              </a:cxn>
              <a:cxn ang="0">
                <a:pos x="10" y="0"/>
              </a:cxn>
              <a:cxn ang="0">
                <a:pos x="0" y="19"/>
              </a:cxn>
              <a:cxn ang="0">
                <a:pos x="15" y="29"/>
              </a:cxn>
              <a:cxn ang="0">
                <a:pos x="30" y="40"/>
              </a:cxn>
              <a:cxn ang="0">
                <a:pos x="45" y="52"/>
              </a:cxn>
              <a:cxn ang="0">
                <a:pos x="59" y="65"/>
              </a:cxn>
              <a:cxn ang="0">
                <a:pos x="71" y="80"/>
              </a:cxn>
              <a:cxn ang="0">
                <a:pos x="83" y="94"/>
              </a:cxn>
              <a:cxn ang="0">
                <a:pos x="94" y="110"/>
              </a:cxn>
              <a:cxn ang="0">
                <a:pos x="104" y="126"/>
              </a:cxn>
              <a:cxn ang="0">
                <a:pos x="112" y="143"/>
              </a:cxn>
              <a:cxn ang="0">
                <a:pos x="119" y="161"/>
              </a:cxn>
              <a:cxn ang="0">
                <a:pos x="126" y="179"/>
              </a:cxn>
              <a:cxn ang="0">
                <a:pos x="132" y="197"/>
              </a:cxn>
              <a:cxn ang="0">
                <a:pos x="136" y="216"/>
              </a:cxn>
              <a:cxn ang="0">
                <a:pos x="139" y="235"/>
              </a:cxn>
              <a:cxn ang="0">
                <a:pos x="141" y="255"/>
              </a:cxn>
              <a:cxn ang="0">
                <a:pos x="141" y="274"/>
              </a:cxn>
              <a:cxn ang="0">
                <a:pos x="141" y="274"/>
              </a:cxn>
              <a:cxn ang="0">
                <a:pos x="164" y="274"/>
              </a:cxn>
            </a:cxnLst>
            <a:rect l="0" t="0" r="r" b="b"/>
            <a:pathLst>
              <a:path w="164" h="274">
                <a:moveTo>
                  <a:pt x="164" y="274"/>
                </a:moveTo>
                <a:lnTo>
                  <a:pt x="164" y="274"/>
                </a:lnTo>
                <a:lnTo>
                  <a:pt x="162" y="253"/>
                </a:lnTo>
                <a:lnTo>
                  <a:pt x="160" y="233"/>
                </a:lnTo>
                <a:lnTo>
                  <a:pt x="157" y="211"/>
                </a:lnTo>
                <a:lnTo>
                  <a:pt x="153" y="190"/>
                </a:lnTo>
                <a:lnTo>
                  <a:pt x="147" y="170"/>
                </a:lnTo>
                <a:lnTo>
                  <a:pt x="139" y="152"/>
                </a:lnTo>
                <a:lnTo>
                  <a:pt x="130" y="135"/>
                </a:lnTo>
                <a:lnTo>
                  <a:pt x="122" y="116"/>
                </a:lnTo>
                <a:lnTo>
                  <a:pt x="112" y="98"/>
                </a:lnTo>
                <a:lnTo>
                  <a:pt x="100" y="82"/>
                </a:lnTo>
                <a:lnTo>
                  <a:pt x="87" y="65"/>
                </a:lnTo>
                <a:lnTo>
                  <a:pt x="73" y="50"/>
                </a:lnTo>
                <a:lnTo>
                  <a:pt x="59" y="35"/>
                </a:lnTo>
                <a:lnTo>
                  <a:pt x="43" y="23"/>
                </a:lnTo>
                <a:lnTo>
                  <a:pt x="27" y="10"/>
                </a:lnTo>
                <a:lnTo>
                  <a:pt x="10" y="0"/>
                </a:lnTo>
                <a:lnTo>
                  <a:pt x="0" y="19"/>
                </a:lnTo>
                <a:lnTo>
                  <a:pt x="15" y="29"/>
                </a:lnTo>
                <a:lnTo>
                  <a:pt x="30" y="40"/>
                </a:lnTo>
                <a:lnTo>
                  <a:pt x="45" y="52"/>
                </a:lnTo>
                <a:lnTo>
                  <a:pt x="59" y="65"/>
                </a:lnTo>
                <a:lnTo>
                  <a:pt x="71" y="80"/>
                </a:lnTo>
                <a:lnTo>
                  <a:pt x="83" y="94"/>
                </a:lnTo>
                <a:lnTo>
                  <a:pt x="94" y="110"/>
                </a:lnTo>
                <a:lnTo>
                  <a:pt x="104" y="126"/>
                </a:lnTo>
                <a:lnTo>
                  <a:pt x="112" y="143"/>
                </a:lnTo>
                <a:lnTo>
                  <a:pt x="119" y="161"/>
                </a:lnTo>
                <a:lnTo>
                  <a:pt x="126" y="179"/>
                </a:lnTo>
                <a:lnTo>
                  <a:pt x="132" y="197"/>
                </a:lnTo>
                <a:lnTo>
                  <a:pt x="136" y="216"/>
                </a:lnTo>
                <a:lnTo>
                  <a:pt x="139" y="235"/>
                </a:lnTo>
                <a:lnTo>
                  <a:pt x="141" y="255"/>
                </a:lnTo>
                <a:lnTo>
                  <a:pt x="141" y="274"/>
                </a:lnTo>
                <a:lnTo>
                  <a:pt x="141" y="274"/>
                </a:lnTo>
                <a:lnTo>
                  <a:pt x="164" y="2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53" name="Freeform 737"/>
          <p:cNvSpPr>
            <a:spLocks/>
          </p:cNvSpPr>
          <p:nvPr/>
        </p:nvSpPr>
        <p:spPr bwMode="auto">
          <a:xfrm>
            <a:off x="1550988" y="1781175"/>
            <a:ext cx="1587" cy="6350"/>
          </a:xfrm>
          <a:custGeom>
            <a:avLst/>
            <a:gdLst/>
            <a:ahLst/>
            <a:cxnLst>
              <a:cxn ang="0">
                <a:pos x="21" y="68"/>
              </a:cxn>
              <a:cxn ang="0">
                <a:pos x="22" y="60"/>
              </a:cxn>
              <a:cxn ang="0">
                <a:pos x="24" y="52"/>
              </a:cxn>
              <a:cxn ang="0">
                <a:pos x="25" y="43"/>
              </a:cxn>
              <a:cxn ang="0">
                <a:pos x="26" y="34"/>
              </a:cxn>
              <a:cxn ang="0">
                <a:pos x="28" y="25"/>
              </a:cxn>
              <a:cxn ang="0">
                <a:pos x="28" y="17"/>
              </a:cxn>
              <a:cxn ang="0">
                <a:pos x="29" y="8"/>
              </a:cxn>
              <a:cxn ang="0">
                <a:pos x="29" y="0"/>
              </a:cxn>
              <a:cxn ang="0">
                <a:pos x="6" y="0"/>
              </a:cxn>
              <a:cxn ang="0">
                <a:pos x="6" y="8"/>
              </a:cxn>
              <a:cxn ang="0">
                <a:pos x="5" y="17"/>
              </a:cxn>
              <a:cxn ang="0">
                <a:pos x="5" y="25"/>
              </a:cxn>
              <a:cxn ang="0">
                <a:pos x="5" y="32"/>
              </a:cxn>
              <a:cxn ang="0">
                <a:pos x="4" y="41"/>
              </a:cxn>
              <a:cxn ang="0">
                <a:pos x="3" y="48"/>
              </a:cxn>
              <a:cxn ang="0">
                <a:pos x="1" y="56"/>
              </a:cxn>
              <a:cxn ang="0">
                <a:pos x="0" y="64"/>
              </a:cxn>
              <a:cxn ang="0">
                <a:pos x="21" y="68"/>
              </a:cxn>
            </a:cxnLst>
            <a:rect l="0" t="0" r="r" b="b"/>
            <a:pathLst>
              <a:path w="29" h="68">
                <a:moveTo>
                  <a:pt x="21" y="68"/>
                </a:moveTo>
                <a:lnTo>
                  <a:pt x="22" y="60"/>
                </a:lnTo>
                <a:lnTo>
                  <a:pt x="24" y="52"/>
                </a:lnTo>
                <a:lnTo>
                  <a:pt x="25" y="43"/>
                </a:lnTo>
                <a:lnTo>
                  <a:pt x="26" y="34"/>
                </a:lnTo>
                <a:lnTo>
                  <a:pt x="28" y="25"/>
                </a:lnTo>
                <a:lnTo>
                  <a:pt x="28" y="17"/>
                </a:lnTo>
                <a:lnTo>
                  <a:pt x="29" y="8"/>
                </a:lnTo>
                <a:lnTo>
                  <a:pt x="29" y="0"/>
                </a:lnTo>
                <a:lnTo>
                  <a:pt x="6" y="0"/>
                </a:lnTo>
                <a:lnTo>
                  <a:pt x="6" y="8"/>
                </a:lnTo>
                <a:lnTo>
                  <a:pt x="5" y="17"/>
                </a:lnTo>
                <a:lnTo>
                  <a:pt x="5" y="25"/>
                </a:lnTo>
                <a:lnTo>
                  <a:pt x="5" y="32"/>
                </a:lnTo>
                <a:lnTo>
                  <a:pt x="4" y="41"/>
                </a:lnTo>
                <a:lnTo>
                  <a:pt x="3" y="48"/>
                </a:lnTo>
                <a:lnTo>
                  <a:pt x="1" y="56"/>
                </a:lnTo>
                <a:lnTo>
                  <a:pt x="0" y="64"/>
                </a:lnTo>
                <a:lnTo>
                  <a:pt x="21" y="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54" name="Freeform 738"/>
          <p:cNvSpPr>
            <a:spLocks/>
          </p:cNvSpPr>
          <p:nvPr/>
        </p:nvSpPr>
        <p:spPr bwMode="auto">
          <a:xfrm>
            <a:off x="1550988" y="1781175"/>
            <a:ext cx="15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8"/>
              </a:cxn>
              <a:cxn ang="0">
                <a:pos x="10" y="12"/>
              </a:cxn>
              <a:cxn ang="0">
                <a:pos x="17" y="11"/>
              </a:cxn>
              <a:cxn ang="0">
                <a:pos x="21" y="4"/>
              </a:cxn>
              <a:cxn ang="0">
                <a:pos x="0" y="0"/>
              </a:cxn>
            </a:cxnLst>
            <a:rect l="0" t="0" r="r" b="b"/>
            <a:pathLst>
              <a:path w="21" h="12">
                <a:moveTo>
                  <a:pt x="0" y="0"/>
                </a:moveTo>
                <a:lnTo>
                  <a:pt x="3" y="8"/>
                </a:lnTo>
                <a:lnTo>
                  <a:pt x="10" y="12"/>
                </a:lnTo>
                <a:lnTo>
                  <a:pt x="17" y="11"/>
                </a:lnTo>
                <a:lnTo>
                  <a:pt x="21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55" name="Freeform 739"/>
          <p:cNvSpPr>
            <a:spLocks/>
          </p:cNvSpPr>
          <p:nvPr/>
        </p:nvSpPr>
        <p:spPr bwMode="auto">
          <a:xfrm>
            <a:off x="1541463" y="1765300"/>
            <a:ext cx="1587" cy="1588"/>
          </a:xfrm>
          <a:custGeom>
            <a:avLst/>
            <a:gdLst/>
            <a:ahLst/>
            <a:cxnLst>
              <a:cxn ang="0">
                <a:pos x="15" y="1"/>
              </a:cxn>
              <a:cxn ang="0">
                <a:pos x="7" y="0"/>
              </a:cxn>
              <a:cxn ang="0">
                <a:pos x="1" y="6"/>
              </a:cxn>
              <a:cxn ang="0">
                <a:pos x="0" y="14"/>
              </a:cxn>
              <a:cxn ang="0">
                <a:pos x="5" y="20"/>
              </a:cxn>
              <a:cxn ang="0">
                <a:pos x="15" y="1"/>
              </a:cxn>
            </a:cxnLst>
            <a:rect l="0" t="0" r="r" b="b"/>
            <a:pathLst>
              <a:path w="15" h="20">
                <a:moveTo>
                  <a:pt x="15" y="1"/>
                </a:moveTo>
                <a:lnTo>
                  <a:pt x="7" y="0"/>
                </a:lnTo>
                <a:lnTo>
                  <a:pt x="1" y="6"/>
                </a:lnTo>
                <a:lnTo>
                  <a:pt x="0" y="14"/>
                </a:lnTo>
                <a:lnTo>
                  <a:pt x="5" y="20"/>
                </a:lnTo>
                <a:lnTo>
                  <a:pt x="15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56" name="Freeform 740"/>
          <p:cNvSpPr>
            <a:spLocks/>
          </p:cNvSpPr>
          <p:nvPr/>
        </p:nvSpPr>
        <p:spPr bwMode="auto">
          <a:xfrm>
            <a:off x="1543050" y="1765300"/>
            <a:ext cx="6350" cy="12700"/>
          </a:xfrm>
          <a:custGeom>
            <a:avLst/>
            <a:gdLst/>
            <a:ahLst/>
            <a:cxnLst>
              <a:cxn ang="0">
                <a:pos x="86" y="136"/>
              </a:cxn>
              <a:cxn ang="0">
                <a:pos x="86" y="136"/>
              </a:cxn>
              <a:cxn ang="0">
                <a:pos x="85" y="116"/>
              </a:cxn>
              <a:cxn ang="0">
                <a:pos x="81" y="95"/>
              </a:cxn>
              <a:cxn ang="0">
                <a:pos x="76" y="76"/>
              </a:cxn>
              <a:cxn ang="0">
                <a:pos x="66" y="58"/>
              </a:cxn>
              <a:cxn ang="0">
                <a:pos x="55" y="41"/>
              </a:cxn>
              <a:cxn ang="0">
                <a:pos x="42" y="26"/>
              </a:cxn>
              <a:cxn ang="0">
                <a:pos x="27" y="12"/>
              </a:cxn>
              <a:cxn ang="0">
                <a:pos x="10" y="0"/>
              </a:cxn>
              <a:cxn ang="0">
                <a:pos x="0" y="19"/>
              </a:cxn>
              <a:cxn ang="0">
                <a:pos x="14" y="29"/>
              </a:cxn>
              <a:cxn ang="0">
                <a:pos x="28" y="40"/>
              </a:cxn>
              <a:cxn ang="0">
                <a:pos x="39" y="54"/>
              </a:cxn>
              <a:cxn ang="0">
                <a:pos x="48" y="69"/>
              </a:cxn>
              <a:cxn ang="0">
                <a:pos x="55" y="85"/>
              </a:cxn>
              <a:cxn ang="0">
                <a:pos x="60" y="102"/>
              </a:cxn>
              <a:cxn ang="0">
                <a:pos x="64" y="118"/>
              </a:cxn>
              <a:cxn ang="0">
                <a:pos x="65" y="136"/>
              </a:cxn>
              <a:cxn ang="0">
                <a:pos x="65" y="136"/>
              </a:cxn>
              <a:cxn ang="0">
                <a:pos x="86" y="136"/>
              </a:cxn>
            </a:cxnLst>
            <a:rect l="0" t="0" r="r" b="b"/>
            <a:pathLst>
              <a:path w="86" h="136">
                <a:moveTo>
                  <a:pt x="86" y="136"/>
                </a:moveTo>
                <a:lnTo>
                  <a:pt x="86" y="136"/>
                </a:lnTo>
                <a:lnTo>
                  <a:pt x="85" y="116"/>
                </a:lnTo>
                <a:lnTo>
                  <a:pt x="81" y="95"/>
                </a:lnTo>
                <a:lnTo>
                  <a:pt x="76" y="76"/>
                </a:lnTo>
                <a:lnTo>
                  <a:pt x="66" y="58"/>
                </a:lnTo>
                <a:lnTo>
                  <a:pt x="55" y="41"/>
                </a:lnTo>
                <a:lnTo>
                  <a:pt x="42" y="26"/>
                </a:lnTo>
                <a:lnTo>
                  <a:pt x="27" y="12"/>
                </a:lnTo>
                <a:lnTo>
                  <a:pt x="10" y="0"/>
                </a:lnTo>
                <a:lnTo>
                  <a:pt x="0" y="19"/>
                </a:lnTo>
                <a:lnTo>
                  <a:pt x="14" y="29"/>
                </a:lnTo>
                <a:lnTo>
                  <a:pt x="28" y="40"/>
                </a:lnTo>
                <a:lnTo>
                  <a:pt x="39" y="54"/>
                </a:lnTo>
                <a:lnTo>
                  <a:pt x="48" y="69"/>
                </a:lnTo>
                <a:lnTo>
                  <a:pt x="55" y="85"/>
                </a:lnTo>
                <a:lnTo>
                  <a:pt x="60" y="102"/>
                </a:lnTo>
                <a:lnTo>
                  <a:pt x="64" y="118"/>
                </a:lnTo>
                <a:lnTo>
                  <a:pt x="65" y="136"/>
                </a:lnTo>
                <a:lnTo>
                  <a:pt x="65" y="136"/>
                </a:lnTo>
                <a:lnTo>
                  <a:pt x="86" y="1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57" name="Freeform 741"/>
          <p:cNvSpPr>
            <a:spLocks/>
          </p:cNvSpPr>
          <p:nvPr/>
        </p:nvSpPr>
        <p:spPr bwMode="auto">
          <a:xfrm>
            <a:off x="1547813" y="1778000"/>
            <a:ext cx="1587" cy="3175"/>
          </a:xfrm>
          <a:custGeom>
            <a:avLst/>
            <a:gdLst/>
            <a:ahLst/>
            <a:cxnLst>
              <a:cxn ang="0">
                <a:pos x="21" y="35"/>
              </a:cxn>
              <a:cxn ang="0">
                <a:pos x="22" y="30"/>
              </a:cxn>
              <a:cxn ang="0">
                <a:pos x="22" y="26"/>
              </a:cxn>
              <a:cxn ang="0">
                <a:pos x="23" y="21"/>
              </a:cxn>
              <a:cxn ang="0">
                <a:pos x="23" y="18"/>
              </a:cxn>
              <a:cxn ang="0">
                <a:pos x="24" y="15"/>
              </a:cxn>
              <a:cxn ang="0">
                <a:pos x="24" y="9"/>
              </a:cxn>
              <a:cxn ang="0">
                <a:pos x="24" y="5"/>
              </a:cxn>
              <a:cxn ang="0">
                <a:pos x="24" y="0"/>
              </a:cxn>
              <a:cxn ang="0">
                <a:pos x="3" y="0"/>
              </a:cxn>
              <a:cxn ang="0">
                <a:pos x="3" y="5"/>
              </a:cxn>
              <a:cxn ang="0">
                <a:pos x="3" y="9"/>
              </a:cxn>
              <a:cxn ang="0">
                <a:pos x="3" y="11"/>
              </a:cxn>
              <a:cxn ang="0">
                <a:pos x="2" y="14"/>
              </a:cxn>
              <a:cxn ang="0">
                <a:pos x="2" y="19"/>
              </a:cxn>
              <a:cxn ang="0">
                <a:pos x="1" y="24"/>
              </a:cxn>
              <a:cxn ang="0">
                <a:pos x="1" y="28"/>
              </a:cxn>
              <a:cxn ang="0">
                <a:pos x="0" y="31"/>
              </a:cxn>
              <a:cxn ang="0">
                <a:pos x="21" y="35"/>
              </a:cxn>
            </a:cxnLst>
            <a:rect l="0" t="0" r="r" b="b"/>
            <a:pathLst>
              <a:path w="24" h="35">
                <a:moveTo>
                  <a:pt x="21" y="35"/>
                </a:moveTo>
                <a:lnTo>
                  <a:pt x="22" y="30"/>
                </a:lnTo>
                <a:lnTo>
                  <a:pt x="22" y="26"/>
                </a:lnTo>
                <a:lnTo>
                  <a:pt x="23" y="21"/>
                </a:lnTo>
                <a:lnTo>
                  <a:pt x="23" y="18"/>
                </a:lnTo>
                <a:lnTo>
                  <a:pt x="24" y="15"/>
                </a:lnTo>
                <a:lnTo>
                  <a:pt x="24" y="9"/>
                </a:lnTo>
                <a:lnTo>
                  <a:pt x="24" y="5"/>
                </a:lnTo>
                <a:lnTo>
                  <a:pt x="24" y="0"/>
                </a:lnTo>
                <a:lnTo>
                  <a:pt x="3" y="0"/>
                </a:lnTo>
                <a:lnTo>
                  <a:pt x="3" y="5"/>
                </a:lnTo>
                <a:lnTo>
                  <a:pt x="3" y="9"/>
                </a:lnTo>
                <a:lnTo>
                  <a:pt x="3" y="11"/>
                </a:lnTo>
                <a:lnTo>
                  <a:pt x="2" y="14"/>
                </a:lnTo>
                <a:lnTo>
                  <a:pt x="2" y="19"/>
                </a:lnTo>
                <a:lnTo>
                  <a:pt x="1" y="24"/>
                </a:lnTo>
                <a:lnTo>
                  <a:pt x="1" y="28"/>
                </a:lnTo>
                <a:lnTo>
                  <a:pt x="0" y="31"/>
                </a:lnTo>
                <a:lnTo>
                  <a:pt x="21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58" name="Freeform 742"/>
          <p:cNvSpPr>
            <a:spLocks/>
          </p:cNvSpPr>
          <p:nvPr/>
        </p:nvSpPr>
        <p:spPr bwMode="auto">
          <a:xfrm>
            <a:off x="1547813" y="17764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9"/>
              </a:cxn>
              <a:cxn ang="0">
                <a:pos x="10" y="13"/>
              </a:cxn>
              <a:cxn ang="0">
                <a:pos x="17" y="12"/>
              </a:cxn>
              <a:cxn ang="0">
                <a:pos x="21" y="4"/>
              </a:cxn>
              <a:cxn ang="0">
                <a:pos x="0" y="0"/>
              </a:cxn>
            </a:cxnLst>
            <a:rect l="0" t="0" r="r" b="b"/>
            <a:pathLst>
              <a:path w="21" h="13">
                <a:moveTo>
                  <a:pt x="0" y="0"/>
                </a:moveTo>
                <a:lnTo>
                  <a:pt x="2" y="9"/>
                </a:lnTo>
                <a:lnTo>
                  <a:pt x="10" y="13"/>
                </a:lnTo>
                <a:lnTo>
                  <a:pt x="17" y="12"/>
                </a:lnTo>
                <a:lnTo>
                  <a:pt x="21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59" name="Freeform 743"/>
          <p:cNvSpPr>
            <a:spLocks/>
          </p:cNvSpPr>
          <p:nvPr/>
        </p:nvSpPr>
        <p:spPr bwMode="auto">
          <a:xfrm>
            <a:off x="1263650" y="2038350"/>
            <a:ext cx="84138" cy="217488"/>
          </a:xfrm>
          <a:custGeom>
            <a:avLst/>
            <a:gdLst/>
            <a:ahLst/>
            <a:cxnLst>
              <a:cxn ang="0">
                <a:pos x="166" y="0"/>
              </a:cxn>
              <a:cxn ang="0">
                <a:pos x="0" y="73"/>
              </a:cxn>
              <a:cxn ang="0">
                <a:pos x="959" y="2481"/>
              </a:cxn>
              <a:cxn ang="0">
                <a:pos x="1169" y="2389"/>
              </a:cxn>
              <a:cxn ang="0">
                <a:pos x="166" y="0"/>
              </a:cxn>
            </a:cxnLst>
            <a:rect l="0" t="0" r="r" b="b"/>
            <a:pathLst>
              <a:path w="1169" h="2481">
                <a:moveTo>
                  <a:pt x="166" y="0"/>
                </a:moveTo>
                <a:lnTo>
                  <a:pt x="0" y="73"/>
                </a:lnTo>
                <a:lnTo>
                  <a:pt x="959" y="2481"/>
                </a:lnTo>
                <a:lnTo>
                  <a:pt x="1169" y="2389"/>
                </a:lnTo>
                <a:lnTo>
                  <a:pt x="166" y="0"/>
                </a:lnTo>
                <a:close/>
              </a:path>
            </a:pathLst>
          </a:custGeom>
          <a:solidFill>
            <a:srgbClr val="5459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60" name="Freeform 744"/>
          <p:cNvSpPr>
            <a:spLocks/>
          </p:cNvSpPr>
          <p:nvPr/>
        </p:nvSpPr>
        <p:spPr bwMode="auto">
          <a:xfrm>
            <a:off x="1263650" y="2038350"/>
            <a:ext cx="82550" cy="217488"/>
          </a:xfrm>
          <a:custGeom>
            <a:avLst/>
            <a:gdLst/>
            <a:ahLst/>
            <a:cxnLst>
              <a:cxn ang="0">
                <a:pos x="126" y="6"/>
              </a:cxn>
              <a:cxn ang="0">
                <a:pos x="104" y="14"/>
              </a:cxn>
              <a:cxn ang="0">
                <a:pos x="81" y="24"/>
              </a:cxn>
              <a:cxn ang="0">
                <a:pos x="36" y="44"/>
              </a:cxn>
              <a:cxn ang="0">
                <a:pos x="29" y="132"/>
              </a:cxn>
              <a:cxn ang="0">
                <a:pos x="81" y="260"/>
              </a:cxn>
              <a:cxn ang="0">
                <a:pos x="125" y="370"/>
              </a:cxn>
              <a:cxn ang="0">
                <a:pos x="163" y="467"/>
              </a:cxn>
              <a:cxn ang="0">
                <a:pos x="198" y="554"/>
              </a:cxn>
              <a:cxn ang="0">
                <a:pos x="232" y="637"/>
              </a:cxn>
              <a:cxn ang="0">
                <a:pos x="265" y="723"/>
              </a:cxn>
              <a:cxn ang="0">
                <a:pos x="302" y="812"/>
              </a:cxn>
              <a:cxn ang="0">
                <a:pos x="342" y="913"/>
              </a:cxn>
              <a:cxn ang="0">
                <a:pos x="388" y="1029"/>
              </a:cxn>
              <a:cxn ang="0">
                <a:pos x="442" y="1164"/>
              </a:cxn>
              <a:cxn ang="0">
                <a:pos x="505" y="1323"/>
              </a:cxn>
              <a:cxn ang="0">
                <a:pos x="581" y="1511"/>
              </a:cxn>
              <a:cxn ang="0">
                <a:pos x="669" y="1733"/>
              </a:cxn>
              <a:cxn ang="0">
                <a:pos x="773" y="1993"/>
              </a:cxn>
              <a:cxn ang="0">
                <a:pos x="895" y="2297"/>
              </a:cxn>
              <a:cxn ang="0">
                <a:pos x="972" y="2462"/>
              </a:cxn>
              <a:cxn ang="0">
                <a:pos x="989" y="2455"/>
              </a:cxn>
              <a:cxn ang="0">
                <a:pos x="1003" y="2449"/>
              </a:cxn>
              <a:cxn ang="0">
                <a:pos x="1015" y="2442"/>
              </a:cxn>
              <a:cxn ang="0">
                <a:pos x="1030" y="2436"/>
              </a:cxn>
              <a:cxn ang="0">
                <a:pos x="1050" y="2428"/>
              </a:cxn>
              <a:cxn ang="0">
                <a:pos x="1077" y="2416"/>
              </a:cxn>
              <a:cxn ang="0">
                <a:pos x="1116" y="2399"/>
              </a:cxn>
              <a:cxn ang="0">
                <a:pos x="1110" y="2318"/>
              </a:cxn>
              <a:cxn ang="0">
                <a:pos x="1056" y="2190"/>
              </a:cxn>
              <a:cxn ang="0">
                <a:pos x="1011" y="2082"/>
              </a:cxn>
              <a:cxn ang="0">
                <a:pos x="970" y="1985"/>
              </a:cxn>
              <a:cxn ang="0">
                <a:pos x="935" y="1897"/>
              </a:cxn>
              <a:cxn ang="0">
                <a:pos x="899" y="1814"/>
              </a:cxn>
              <a:cxn ang="0">
                <a:pos x="864" y="1730"/>
              </a:cxn>
              <a:cxn ang="0">
                <a:pos x="826" y="1640"/>
              </a:cxn>
              <a:cxn ang="0">
                <a:pos x="785" y="1541"/>
              </a:cxn>
              <a:cxn ang="0">
                <a:pos x="738" y="1426"/>
              </a:cxn>
              <a:cxn ang="0">
                <a:pos x="682" y="1292"/>
              </a:cxn>
              <a:cxn ang="0">
                <a:pos x="615" y="1134"/>
              </a:cxn>
              <a:cxn ang="0">
                <a:pos x="537" y="947"/>
              </a:cxn>
              <a:cxn ang="0">
                <a:pos x="445" y="727"/>
              </a:cxn>
              <a:cxn ang="0">
                <a:pos x="337" y="469"/>
              </a:cxn>
              <a:cxn ang="0">
                <a:pos x="210" y="167"/>
              </a:cxn>
            </a:cxnLst>
            <a:rect l="0" t="0" r="r" b="b"/>
            <a:pathLst>
              <a:path w="1140" h="2467">
                <a:moveTo>
                  <a:pt x="140" y="0"/>
                </a:moveTo>
                <a:lnTo>
                  <a:pt x="126" y="6"/>
                </a:lnTo>
                <a:lnTo>
                  <a:pt x="114" y="10"/>
                </a:lnTo>
                <a:lnTo>
                  <a:pt x="104" y="14"/>
                </a:lnTo>
                <a:lnTo>
                  <a:pt x="94" y="19"/>
                </a:lnTo>
                <a:lnTo>
                  <a:pt x="81" y="24"/>
                </a:lnTo>
                <a:lnTo>
                  <a:pt x="61" y="32"/>
                </a:lnTo>
                <a:lnTo>
                  <a:pt x="36" y="44"/>
                </a:lnTo>
                <a:lnTo>
                  <a:pt x="0" y="61"/>
                </a:lnTo>
                <a:lnTo>
                  <a:pt x="29" y="132"/>
                </a:lnTo>
                <a:lnTo>
                  <a:pt x="55" y="199"/>
                </a:lnTo>
                <a:lnTo>
                  <a:pt x="81" y="260"/>
                </a:lnTo>
                <a:lnTo>
                  <a:pt x="103" y="317"/>
                </a:lnTo>
                <a:lnTo>
                  <a:pt x="125" y="370"/>
                </a:lnTo>
                <a:lnTo>
                  <a:pt x="144" y="419"/>
                </a:lnTo>
                <a:lnTo>
                  <a:pt x="163" y="467"/>
                </a:lnTo>
                <a:lnTo>
                  <a:pt x="181" y="511"/>
                </a:lnTo>
                <a:lnTo>
                  <a:pt x="198" y="554"/>
                </a:lnTo>
                <a:lnTo>
                  <a:pt x="215" y="596"/>
                </a:lnTo>
                <a:lnTo>
                  <a:pt x="232" y="637"/>
                </a:lnTo>
                <a:lnTo>
                  <a:pt x="249" y="680"/>
                </a:lnTo>
                <a:lnTo>
                  <a:pt x="265" y="723"/>
                </a:lnTo>
                <a:lnTo>
                  <a:pt x="284" y="766"/>
                </a:lnTo>
                <a:lnTo>
                  <a:pt x="302" y="812"/>
                </a:lnTo>
                <a:lnTo>
                  <a:pt x="322" y="861"/>
                </a:lnTo>
                <a:lnTo>
                  <a:pt x="342" y="913"/>
                </a:lnTo>
                <a:lnTo>
                  <a:pt x="364" y="968"/>
                </a:lnTo>
                <a:lnTo>
                  <a:pt x="388" y="1029"/>
                </a:lnTo>
                <a:lnTo>
                  <a:pt x="414" y="1093"/>
                </a:lnTo>
                <a:lnTo>
                  <a:pt x="442" y="1164"/>
                </a:lnTo>
                <a:lnTo>
                  <a:pt x="473" y="1239"/>
                </a:lnTo>
                <a:lnTo>
                  <a:pt x="505" y="1323"/>
                </a:lnTo>
                <a:lnTo>
                  <a:pt x="542" y="1412"/>
                </a:lnTo>
                <a:lnTo>
                  <a:pt x="581" y="1511"/>
                </a:lnTo>
                <a:lnTo>
                  <a:pt x="623" y="1618"/>
                </a:lnTo>
                <a:lnTo>
                  <a:pt x="669" y="1733"/>
                </a:lnTo>
                <a:lnTo>
                  <a:pt x="719" y="1858"/>
                </a:lnTo>
                <a:lnTo>
                  <a:pt x="773" y="1993"/>
                </a:lnTo>
                <a:lnTo>
                  <a:pt x="832" y="2140"/>
                </a:lnTo>
                <a:lnTo>
                  <a:pt x="895" y="2297"/>
                </a:lnTo>
                <a:lnTo>
                  <a:pt x="962" y="2467"/>
                </a:lnTo>
                <a:lnTo>
                  <a:pt x="972" y="2462"/>
                </a:lnTo>
                <a:lnTo>
                  <a:pt x="982" y="2458"/>
                </a:lnTo>
                <a:lnTo>
                  <a:pt x="989" y="2455"/>
                </a:lnTo>
                <a:lnTo>
                  <a:pt x="996" y="2452"/>
                </a:lnTo>
                <a:lnTo>
                  <a:pt x="1003" y="2449"/>
                </a:lnTo>
                <a:lnTo>
                  <a:pt x="1009" y="2445"/>
                </a:lnTo>
                <a:lnTo>
                  <a:pt x="1015" y="2442"/>
                </a:lnTo>
                <a:lnTo>
                  <a:pt x="1022" y="2439"/>
                </a:lnTo>
                <a:lnTo>
                  <a:pt x="1030" y="2436"/>
                </a:lnTo>
                <a:lnTo>
                  <a:pt x="1040" y="2432"/>
                </a:lnTo>
                <a:lnTo>
                  <a:pt x="1050" y="2428"/>
                </a:lnTo>
                <a:lnTo>
                  <a:pt x="1063" y="2422"/>
                </a:lnTo>
                <a:lnTo>
                  <a:pt x="1077" y="2416"/>
                </a:lnTo>
                <a:lnTo>
                  <a:pt x="1095" y="2409"/>
                </a:lnTo>
                <a:lnTo>
                  <a:pt x="1116" y="2399"/>
                </a:lnTo>
                <a:lnTo>
                  <a:pt x="1140" y="2390"/>
                </a:lnTo>
                <a:lnTo>
                  <a:pt x="1110" y="2318"/>
                </a:lnTo>
                <a:lnTo>
                  <a:pt x="1081" y="2251"/>
                </a:lnTo>
                <a:lnTo>
                  <a:pt x="1056" y="2190"/>
                </a:lnTo>
                <a:lnTo>
                  <a:pt x="1033" y="2134"/>
                </a:lnTo>
                <a:lnTo>
                  <a:pt x="1011" y="2082"/>
                </a:lnTo>
                <a:lnTo>
                  <a:pt x="991" y="2032"/>
                </a:lnTo>
                <a:lnTo>
                  <a:pt x="970" y="1985"/>
                </a:lnTo>
                <a:lnTo>
                  <a:pt x="952" y="1940"/>
                </a:lnTo>
                <a:lnTo>
                  <a:pt x="935" y="1897"/>
                </a:lnTo>
                <a:lnTo>
                  <a:pt x="916" y="1856"/>
                </a:lnTo>
                <a:lnTo>
                  <a:pt x="899" y="1814"/>
                </a:lnTo>
                <a:lnTo>
                  <a:pt x="882" y="1773"/>
                </a:lnTo>
                <a:lnTo>
                  <a:pt x="864" y="1730"/>
                </a:lnTo>
                <a:lnTo>
                  <a:pt x="846" y="1686"/>
                </a:lnTo>
                <a:lnTo>
                  <a:pt x="826" y="1640"/>
                </a:lnTo>
                <a:lnTo>
                  <a:pt x="807" y="1592"/>
                </a:lnTo>
                <a:lnTo>
                  <a:pt x="785" y="1541"/>
                </a:lnTo>
                <a:lnTo>
                  <a:pt x="762" y="1485"/>
                </a:lnTo>
                <a:lnTo>
                  <a:pt x="738" y="1426"/>
                </a:lnTo>
                <a:lnTo>
                  <a:pt x="710" y="1362"/>
                </a:lnTo>
                <a:lnTo>
                  <a:pt x="682" y="1292"/>
                </a:lnTo>
                <a:lnTo>
                  <a:pt x="650" y="1216"/>
                </a:lnTo>
                <a:lnTo>
                  <a:pt x="615" y="1134"/>
                </a:lnTo>
                <a:lnTo>
                  <a:pt x="578" y="1044"/>
                </a:lnTo>
                <a:lnTo>
                  <a:pt x="537" y="947"/>
                </a:lnTo>
                <a:lnTo>
                  <a:pt x="493" y="842"/>
                </a:lnTo>
                <a:lnTo>
                  <a:pt x="445" y="727"/>
                </a:lnTo>
                <a:lnTo>
                  <a:pt x="393" y="603"/>
                </a:lnTo>
                <a:lnTo>
                  <a:pt x="337" y="469"/>
                </a:lnTo>
                <a:lnTo>
                  <a:pt x="276" y="324"/>
                </a:lnTo>
                <a:lnTo>
                  <a:pt x="210" y="167"/>
                </a:lnTo>
                <a:lnTo>
                  <a:pt x="140" y="0"/>
                </a:lnTo>
                <a:close/>
              </a:path>
            </a:pathLst>
          </a:custGeom>
          <a:solidFill>
            <a:srgbClr val="70757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61" name="Freeform 745"/>
          <p:cNvSpPr>
            <a:spLocks/>
          </p:cNvSpPr>
          <p:nvPr/>
        </p:nvSpPr>
        <p:spPr bwMode="auto">
          <a:xfrm>
            <a:off x="1265238" y="2039938"/>
            <a:ext cx="79375" cy="215900"/>
          </a:xfrm>
          <a:custGeom>
            <a:avLst/>
            <a:gdLst/>
            <a:ahLst/>
            <a:cxnLst>
              <a:cxn ang="0">
                <a:pos x="100" y="4"/>
              </a:cxn>
              <a:cxn ang="0">
                <a:pos x="84" y="12"/>
              </a:cxn>
              <a:cxn ang="0">
                <a:pos x="65" y="19"/>
              </a:cxn>
              <a:cxn ang="0">
                <a:pos x="29" y="36"/>
              </a:cxn>
              <a:cxn ang="0">
                <a:pos x="29" y="120"/>
              </a:cxn>
              <a:cxn ang="0">
                <a:pos x="81" y="248"/>
              </a:cxn>
              <a:cxn ang="0">
                <a:pos x="125" y="358"/>
              </a:cxn>
              <a:cxn ang="0">
                <a:pos x="164" y="455"/>
              </a:cxn>
              <a:cxn ang="0">
                <a:pos x="199" y="542"/>
              </a:cxn>
              <a:cxn ang="0">
                <a:pos x="233" y="625"/>
              </a:cxn>
              <a:cxn ang="0">
                <a:pos x="267" y="711"/>
              </a:cxn>
              <a:cxn ang="0">
                <a:pos x="302" y="800"/>
              </a:cxn>
              <a:cxn ang="0">
                <a:pos x="343" y="900"/>
              </a:cxn>
              <a:cxn ang="0">
                <a:pos x="389" y="1016"/>
              </a:cxn>
              <a:cxn ang="0">
                <a:pos x="443" y="1151"/>
              </a:cxn>
              <a:cxn ang="0">
                <a:pos x="507" y="1311"/>
              </a:cxn>
              <a:cxn ang="0">
                <a:pos x="583" y="1499"/>
              </a:cxn>
              <a:cxn ang="0">
                <a:pos x="672" y="1721"/>
              </a:cxn>
              <a:cxn ang="0">
                <a:pos x="777" y="1981"/>
              </a:cxn>
              <a:cxn ang="0">
                <a:pos x="898" y="2285"/>
              </a:cxn>
              <a:cxn ang="0">
                <a:pos x="982" y="2447"/>
              </a:cxn>
              <a:cxn ang="0">
                <a:pos x="1003" y="2436"/>
              </a:cxn>
              <a:cxn ang="0">
                <a:pos x="1029" y="2426"/>
              </a:cxn>
              <a:cxn ang="0">
                <a:pos x="1073" y="2407"/>
              </a:cxn>
              <a:cxn ang="0">
                <a:pos x="1080" y="2320"/>
              </a:cxn>
              <a:cxn ang="0">
                <a:pos x="1027" y="2193"/>
              </a:cxn>
              <a:cxn ang="0">
                <a:pos x="981" y="2083"/>
              </a:cxn>
              <a:cxn ang="0">
                <a:pos x="941" y="1987"/>
              </a:cxn>
              <a:cxn ang="0">
                <a:pos x="905" y="1900"/>
              </a:cxn>
              <a:cxn ang="0">
                <a:pos x="869" y="1817"/>
              </a:cxn>
              <a:cxn ang="0">
                <a:pos x="835" y="1732"/>
              </a:cxn>
              <a:cxn ang="0">
                <a:pos x="797" y="1643"/>
              </a:cxn>
              <a:cxn ang="0">
                <a:pos x="756" y="1542"/>
              </a:cxn>
              <a:cxn ang="0">
                <a:pos x="708" y="1428"/>
              </a:cxn>
              <a:cxn ang="0">
                <a:pos x="652" y="1294"/>
              </a:cxn>
              <a:cxn ang="0">
                <a:pos x="586" y="1136"/>
              </a:cxn>
              <a:cxn ang="0">
                <a:pos x="508" y="948"/>
              </a:cxn>
              <a:cxn ang="0">
                <a:pos x="417" y="728"/>
              </a:cxn>
              <a:cxn ang="0">
                <a:pos x="308" y="469"/>
              </a:cxn>
              <a:cxn ang="0">
                <a:pos x="183" y="168"/>
              </a:cxn>
            </a:cxnLst>
            <a:rect l="0" t="0" r="r" b="b"/>
            <a:pathLst>
              <a:path w="1109" h="2454">
                <a:moveTo>
                  <a:pt x="113" y="0"/>
                </a:moveTo>
                <a:lnTo>
                  <a:pt x="100" y="4"/>
                </a:lnTo>
                <a:lnTo>
                  <a:pt x="92" y="9"/>
                </a:lnTo>
                <a:lnTo>
                  <a:pt x="84" y="12"/>
                </a:lnTo>
                <a:lnTo>
                  <a:pt x="76" y="15"/>
                </a:lnTo>
                <a:lnTo>
                  <a:pt x="65" y="19"/>
                </a:lnTo>
                <a:lnTo>
                  <a:pt x="49" y="26"/>
                </a:lnTo>
                <a:lnTo>
                  <a:pt x="29" y="36"/>
                </a:lnTo>
                <a:lnTo>
                  <a:pt x="0" y="49"/>
                </a:lnTo>
                <a:lnTo>
                  <a:pt x="29" y="120"/>
                </a:lnTo>
                <a:lnTo>
                  <a:pt x="56" y="187"/>
                </a:lnTo>
                <a:lnTo>
                  <a:pt x="81" y="248"/>
                </a:lnTo>
                <a:lnTo>
                  <a:pt x="103" y="305"/>
                </a:lnTo>
                <a:lnTo>
                  <a:pt x="125" y="358"/>
                </a:lnTo>
                <a:lnTo>
                  <a:pt x="145" y="407"/>
                </a:lnTo>
                <a:lnTo>
                  <a:pt x="164" y="455"/>
                </a:lnTo>
                <a:lnTo>
                  <a:pt x="182" y="499"/>
                </a:lnTo>
                <a:lnTo>
                  <a:pt x="199" y="542"/>
                </a:lnTo>
                <a:lnTo>
                  <a:pt x="216" y="584"/>
                </a:lnTo>
                <a:lnTo>
                  <a:pt x="233" y="625"/>
                </a:lnTo>
                <a:lnTo>
                  <a:pt x="249" y="667"/>
                </a:lnTo>
                <a:lnTo>
                  <a:pt x="267" y="711"/>
                </a:lnTo>
                <a:lnTo>
                  <a:pt x="284" y="754"/>
                </a:lnTo>
                <a:lnTo>
                  <a:pt x="302" y="800"/>
                </a:lnTo>
                <a:lnTo>
                  <a:pt x="323" y="849"/>
                </a:lnTo>
                <a:lnTo>
                  <a:pt x="343" y="900"/>
                </a:lnTo>
                <a:lnTo>
                  <a:pt x="366" y="956"/>
                </a:lnTo>
                <a:lnTo>
                  <a:pt x="389" y="1016"/>
                </a:lnTo>
                <a:lnTo>
                  <a:pt x="415" y="1081"/>
                </a:lnTo>
                <a:lnTo>
                  <a:pt x="443" y="1151"/>
                </a:lnTo>
                <a:lnTo>
                  <a:pt x="474" y="1227"/>
                </a:lnTo>
                <a:lnTo>
                  <a:pt x="507" y="1311"/>
                </a:lnTo>
                <a:lnTo>
                  <a:pt x="544" y="1400"/>
                </a:lnTo>
                <a:lnTo>
                  <a:pt x="583" y="1499"/>
                </a:lnTo>
                <a:lnTo>
                  <a:pt x="626" y="1606"/>
                </a:lnTo>
                <a:lnTo>
                  <a:pt x="672" y="1721"/>
                </a:lnTo>
                <a:lnTo>
                  <a:pt x="723" y="1846"/>
                </a:lnTo>
                <a:lnTo>
                  <a:pt x="777" y="1981"/>
                </a:lnTo>
                <a:lnTo>
                  <a:pt x="835" y="2128"/>
                </a:lnTo>
                <a:lnTo>
                  <a:pt x="898" y="2285"/>
                </a:lnTo>
                <a:lnTo>
                  <a:pt x="966" y="2454"/>
                </a:lnTo>
                <a:lnTo>
                  <a:pt x="982" y="2447"/>
                </a:lnTo>
                <a:lnTo>
                  <a:pt x="994" y="2442"/>
                </a:lnTo>
                <a:lnTo>
                  <a:pt x="1003" y="2436"/>
                </a:lnTo>
                <a:lnTo>
                  <a:pt x="1014" y="2432"/>
                </a:lnTo>
                <a:lnTo>
                  <a:pt x="1029" y="2426"/>
                </a:lnTo>
                <a:lnTo>
                  <a:pt x="1047" y="2417"/>
                </a:lnTo>
                <a:lnTo>
                  <a:pt x="1073" y="2407"/>
                </a:lnTo>
                <a:lnTo>
                  <a:pt x="1109" y="2392"/>
                </a:lnTo>
                <a:lnTo>
                  <a:pt x="1080" y="2320"/>
                </a:lnTo>
                <a:lnTo>
                  <a:pt x="1052" y="2254"/>
                </a:lnTo>
                <a:lnTo>
                  <a:pt x="1027" y="2193"/>
                </a:lnTo>
                <a:lnTo>
                  <a:pt x="1003" y="2136"/>
                </a:lnTo>
                <a:lnTo>
                  <a:pt x="981" y="2083"/>
                </a:lnTo>
                <a:lnTo>
                  <a:pt x="960" y="2035"/>
                </a:lnTo>
                <a:lnTo>
                  <a:pt x="941" y="1987"/>
                </a:lnTo>
                <a:lnTo>
                  <a:pt x="922" y="1943"/>
                </a:lnTo>
                <a:lnTo>
                  <a:pt x="905" y="1900"/>
                </a:lnTo>
                <a:lnTo>
                  <a:pt x="887" y="1858"/>
                </a:lnTo>
                <a:lnTo>
                  <a:pt x="869" y="1817"/>
                </a:lnTo>
                <a:lnTo>
                  <a:pt x="852" y="1774"/>
                </a:lnTo>
                <a:lnTo>
                  <a:pt x="835" y="1732"/>
                </a:lnTo>
                <a:lnTo>
                  <a:pt x="816" y="1688"/>
                </a:lnTo>
                <a:lnTo>
                  <a:pt x="797" y="1643"/>
                </a:lnTo>
                <a:lnTo>
                  <a:pt x="778" y="1594"/>
                </a:lnTo>
                <a:lnTo>
                  <a:pt x="756" y="1542"/>
                </a:lnTo>
                <a:lnTo>
                  <a:pt x="733" y="1488"/>
                </a:lnTo>
                <a:lnTo>
                  <a:pt x="708" y="1428"/>
                </a:lnTo>
                <a:lnTo>
                  <a:pt x="681" y="1363"/>
                </a:lnTo>
                <a:lnTo>
                  <a:pt x="652" y="1294"/>
                </a:lnTo>
                <a:lnTo>
                  <a:pt x="621" y="1218"/>
                </a:lnTo>
                <a:lnTo>
                  <a:pt x="586" y="1136"/>
                </a:lnTo>
                <a:lnTo>
                  <a:pt x="549" y="1046"/>
                </a:lnTo>
                <a:lnTo>
                  <a:pt x="508" y="948"/>
                </a:lnTo>
                <a:lnTo>
                  <a:pt x="464" y="842"/>
                </a:lnTo>
                <a:lnTo>
                  <a:pt x="417" y="728"/>
                </a:lnTo>
                <a:lnTo>
                  <a:pt x="364" y="604"/>
                </a:lnTo>
                <a:lnTo>
                  <a:pt x="308" y="469"/>
                </a:lnTo>
                <a:lnTo>
                  <a:pt x="248" y="325"/>
                </a:lnTo>
                <a:lnTo>
                  <a:pt x="183" y="168"/>
                </a:lnTo>
                <a:lnTo>
                  <a:pt x="113" y="0"/>
                </a:lnTo>
                <a:close/>
              </a:path>
            </a:pathLst>
          </a:custGeom>
          <a:solidFill>
            <a:srgbClr val="8C94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62" name="Freeform 746"/>
          <p:cNvSpPr>
            <a:spLocks/>
          </p:cNvSpPr>
          <p:nvPr/>
        </p:nvSpPr>
        <p:spPr bwMode="auto">
          <a:xfrm>
            <a:off x="1265238" y="2039938"/>
            <a:ext cx="77787" cy="215900"/>
          </a:xfrm>
          <a:custGeom>
            <a:avLst/>
            <a:gdLst/>
            <a:ahLst/>
            <a:cxnLst>
              <a:cxn ang="0">
                <a:pos x="77" y="3"/>
              </a:cxn>
              <a:cxn ang="0">
                <a:pos x="65" y="8"/>
              </a:cxn>
              <a:cxn ang="0">
                <a:pos x="49" y="14"/>
              </a:cxn>
              <a:cxn ang="0">
                <a:pos x="22" y="27"/>
              </a:cxn>
              <a:cxn ang="0">
                <a:pos x="30" y="108"/>
              </a:cxn>
              <a:cxn ang="0">
                <a:pos x="81" y="236"/>
              </a:cxn>
              <a:cxn ang="0">
                <a:pos x="126" y="345"/>
              </a:cxn>
              <a:cxn ang="0">
                <a:pos x="165" y="442"/>
              </a:cxn>
              <a:cxn ang="0">
                <a:pos x="199" y="530"/>
              </a:cxn>
              <a:cxn ang="0">
                <a:pos x="234" y="613"/>
              </a:cxn>
              <a:cxn ang="0">
                <a:pos x="268" y="698"/>
              </a:cxn>
              <a:cxn ang="0">
                <a:pos x="304" y="788"/>
              </a:cxn>
              <a:cxn ang="0">
                <a:pos x="345" y="888"/>
              </a:cxn>
              <a:cxn ang="0">
                <a:pos x="391" y="1003"/>
              </a:cxn>
              <a:cxn ang="0">
                <a:pos x="445" y="1138"/>
              </a:cxn>
              <a:cxn ang="0">
                <a:pos x="509" y="1297"/>
              </a:cxn>
              <a:cxn ang="0">
                <a:pos x="585" y="1486"/>
              </a:cxn>
              <a:cxn ang="0">
                <a:pos x="675" y="1707"/>
              </a:cxn>
              <a:cxn ang="0">
                <a:pos x="780" y="1968"/>
              </a:cxn>
              <a:cxn ang="0">
                <a:pos x="901" y="2270"/>
              </a:cxn>
              <a:cxn ang="0">
                <a:pos x="982" y="2435"/>
              </a:cxn>
              <a:cxn ang="0">
                <a:pos x="998" y="2426"/>
              </a:cxn>
              <a:cxn ang="0">
                <a:pos x="1016" y="2419"/>
              </a:cxn>
              <a:cxn ang="0">
                <a:pos x="1050" y="2404"/>
              </a:cxn>
              <a:cxn ang="0">
                <a:pos x="1048" y="2322"/>
              </a:cxn>
              <a:cxn ang="0">
                <a:pos x="995" y="2195"/>
              </a:cxn>
              <a:cxn ang="0">
                <a:pos x="950" y="2085"/>
              </a:cxn>
              <a:cxn ang="0">
                <a:pos x="910" y="1989"/>
              </a:cxn>
              <a:cxn ang="0">
                <a:pos x="875" y="1901"/>
              </a:cxn>
              <a:cxn ang="0">
                <a:pos x="840" y="1817"/>
              </a:cxn>
              <a:cxn ang="0">
                <a:pos x="805" y="1733"/>
              </a:cxn>
              <a:cxn ang="0">
                <a:pos x="768" y="1643"/>
              </a:cxn>
              <a:cxn ang="0">
                <a:pos x="727" y="1543"/>
              </a:cxn>
              <a:cxn ang="0">
                <a:pos x="679" y="1428"/>
              </a:cxn>
              <a:cxn ang="0">
                <a:pos x="624" y="1294"/>
              </a:cxn>
              <a:cxn ang="0">
                <a:pos x="557" y="1135"/>
              </a:cxn>
              <a:cxn ang="0">
                <a:pos x="480" y="948"/>
              </a:cxn>
              <a:cxn ang="0">
                <a:pos x="388" y="728"/>
              </a:cxn>
              <a:cxn ang="0">
                <a:pos x="281" y="469"/>
              </a:cxn>
              <a:cxn ang="0">
                <a:pos x="155" y="168"/>
              </a:cxn>
            </a:cxnLst>
            <a:rect l="0" t="0" r="r" b="b"/>
            <a:pathLst>
              <a:path w="1078" h="2440">
                <a:moveTo>
                  <a:pt x="86" y="0"/>
                </a:moveTo>
                <a:lnTo>
                  <a:pt x="77" y="3"/>
                </a:lnTo>
                <a:lnTo>
                  <a:pt x="71" y="6"/>
                </a:lnTo>
                <a:lnTo>
                  <a:pt x="65" y="8"/>
                </a:lnTo>
                <a:lnTo>
                  <a:pt x="59" y="10"/>
                </a:lnTo>
                <a:lnTo>
                  <a:pt x="49" y="14"/>
                </a:lnTo>
                <a:lnTo>
                  <a:pt x="38" y="20"/>
                </a:lnTo>
                <a:lnTo>
                  <a:pt x="22" y="27"/>
                </a:lnTo>
                <a:lnTo>
                  <a:pt x="0" y="37"/>
                </a:lnTo>
                <a:lnTo>
                  <a:pt x="30" y="108"/>
                </a:lnTo>
                <a:lnTo>
                  <a:pt x="57" y="175"/>
                </a:lnTo>
                <a:lnTo>
                  <a:pt x="81" y="236"/>
                </a:lnTo>
                <a:lnTo>
                  <a:pt x="104" y="293"/>
                </a:lnTo>
                <a:lnTo>
                  <a:pt x="126" y="345"/>
                </a:lnTo>
                <a:lnTo>
                  <a:pt x="145" y="395"/>
                </a:lnTo>
                <a:lnTo>
                  <a:pt x="165" y="442"/>
                </a:lnTo>
                <a:lnTo>
                  <a:pt x="182" y="487"/>
                </a:lnTo>
                <a:lnTo>
                  <a:pt x="199" y="530"/>
                </a:lnTo>
                <a:lnTo>
                  <a:pt x="217" y="572"/>
                </a:lnTo>
                <a:lnTo>
                  <a:pt x="234" y="613"/>
                </a:lnTo>
                <a:lnTo>
                  <a:pt x="250" y="655"/>
                </a:lnTo>
                <a:lnTo>
                  <a:pt x="268" y="698"/>
                </a:lnTo>
                <a:lnTo>
                  <a:pt x="286" y="742"/>
                </a:lnTo>
                <a:lnTo>
                  <a:pt x="304" y="788"/>
                </a:lnTo>
                <a:lnTo>
                  <a:pt x="324" y="837"/>
                </a:lnTo>
                <a:lnTo>
                  <a:pt x="345" y="888"/>
                </a:lnTo>
                <a:lnTo>
                  <a:pt x="368" y="944"/>
                </a:lnTo>
                <a:lnTo>
                  <a:pt x="391" y="1003"/>
                </a:lnTo>
                <a:lnTo>
                  <a:pt x="418" y="1069"/>
                </a:lnTo>
                <a:lnTo>
                  <a:pt x="445" y="1138"/>
                </a:lnTo>
                <a:lnTo>
                  <a:pt x="476" y="1215"/>
                </a:lnTo>
                <a:lnTo>
                  <a:pt x="509" y="1297"/>
                </a:lnTo>
                <a:lnTo>
                  <a:pt x="546" y="1388"/>
                </a:lnTo>
                <a:lnTo>
                  <a:pt x="585" y="1486"/>
                </a:lnTo>
                <a:lnTo>
                  <a:pt x="628" y="1593"/>
                </a:lnTo>
                <a:lnTo>
                  <a:pt x="675" y="1707"/>
                </a:lnTo>
                <a:lnTo>
                  <a:pt x="725" y="1833"/>
                </a:lnTo>
                <a:lnTo>
                  <a:pt x="780" y="1968"/>
                </a:lnTo>
                <a:lnTo>
                  <a:pt x="838" y="2113"/>
                </a:lnTo>
                <a:lnTo>
                  <a:pt x="901" y="2270"/>
                </a:lnTo>
                <a:lnTo>
                  <a:pt x="969" y="2440"/>
                </a:lnTo>
                <a:lnTo>
                  <a:pt x="982" y="2435"/>
                </a:lnTo>
                <a:lnTo>
                  <a:pt x="990" y="2431"/>
                </a:lnTo>
                <a:lnTo>
                  <a:pt x="998" y="2426"/>
                </a:lnTo>
                <a:lnTo>
                  <a:pt x="1006" y="2423"/>
                </a:lnTo>
                <a:lnTo>
                  <a:pt x="1016" y="2419"/>
                </a:lnTo>
                <a:lnTo>
                  <a:pt x="1031" y="2413"/>
                </a:lnTo>
                <a:lnTo>
                  <a:pt x="1050" y="2404"/>
                </a:lnTo>
                <a:lnTo>
                  <a:pt x="1078" y="2394"/>
                </a:lnTo>
                <a:lnTo>
                  <a:pt x="1048" y="2322"/>
                </a:lnTo>
                <a:lnTo>
                  <a:pt x="1020" y="2256"/>
                </a:lnTo>
                <a:lnTo>
                  <a:pt x="995" y="2195"/>
                </a:lnTo>
                <a:lnTo>
                  <a:pt x="973" y="2138"/>
                </a:lnTo>
                <a:lnTo>
                  <a:pt x="950" y="2085"/>
                </a:lnTo>
                <a:lnTo>
                  <a:pt x="930" y="2035"/>
                </a:lnTo>
                <a:lnTo>
                  <a:pt x="910" y="1989"/>
                </a:lnTo>
                <a:lnTo>
                  <a:pt x="892" y="1944"/>
                </a:lnTo>
                <a:lnTo>
                  <a:pt x="875" y="1901"/>
                </a:lnTo>
                <a:lnTo>
                  <a:pt x="857" y="1859"/>
                </a:lnTo>
                <a:lnTo>
                  <a:pt x="840" y="1817"/>
                </a:lnTo>
                <a:lnTo>
                  <a:pt x="823" y="1775"/>
                </a:lnTo>
                <a:lnTo>
                  <a:pt x="805" y="1733"/>
                </a:lnTo>
                <a:lnTo>
                  <a:pt x="787" y="1688"/>
                </a:lnTo>
                <a:lnTo>
                  <a:pt x="768" y="1643"/>
                </a:lnTo>
                <a:lnTo>
                  <a:pt x="748" y="1595"/>
                </a:lnTo>
                <a:lnTo>
                  <a:pt x="727" y="1543"/>
                </a:lnTo>
                <a:lnTo>
                  <a:pt x="703" y="1487"/>
                </a:lnTo>
                <a:lnTo>
                  <a:pt x="679" y="1428"/>
                </a:lnTo>
                <a:lnTo>
                  <a:pt x="652" y="1364"/>
                </a:lnTo>
                <a:lnTo>
                  <a:pt x="624" y="1294"/>
                </a:lnTo>
                <a:lnTo>
                  <a:pt x="592" y="1218"/>
                </a:lnTo>
                <a:lnTo>
                  <a:pt x="557" y="1135"/>
                </a:lnTo>
                <a:lnTo>
                  <a:pt x="521" y="1045"/>
                </a:lnTo>
                <a:lnTo>
                  <a:pt x="480" y="948"/>
                </a:lnTo>
                <a:lnTo>
                  <a:pt x="436" y="843"/>
                </a:lnTo>
                <a:lnTo>
                  <a:pt x="388" y="728"/>
                </a:lnTo>
                <a:lnTo>
                  <a:pt x="337" y="604"/>
                </a:lnTo>
                <a:lnTo>
                  <a:pt x="281" y="469"/>
                </a:lnTo>
                <a:lnTo>
                  <a:pt x="221" y="324"/>
                </a:lnTo>
                <a:lnTo>
                  <a:pt x="155" y="168"/>
                </a:lnTo>
                <a:lnTo>
                  <a:pt x="86" y="0"/>
                </a:lnTo>
                <a:close/>
              </a:path>
            </a:pathLst>
          </a:custGeom>
          <a:solidFill>
            <a:srgbClr val="A8B0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63" name="Freeform 747"/>
          <p:cNvSpPr>
            <a:spLocks/>
          </p:cNvSpPr>
          <p:nvPr/>
        </p:nvSpPr>
        <p:spPr bwMode="auto">
          <a:xfrm>
            <a:off x="1265238" y="2041525"/>
            <a:ext cx="76200" cy="214313"/>
          </a:xfrm>
          <a:custGeom>
            <a:avLst/>
            <a:gdLst/>
            <a:ahLst/>
            <a:cxnLst>
              <a:cxn ang="0">
                <a:pos x="52" y="2"/>
              </a:cxn>
              <a:cxn ang="0">
                <a:pos x="43" y="5"/>
              </a:cxn>
              <a:cxn ang="0">
                <a:pos x="33" y="10"/>
              </a:cxn>
              <a:cxn ang="0">
                <a:pos x="15" y="18"/>
              </a:cxn>
              <a:cxn ang="0">
                <a:pos x="29" y="97"/>
              </a:cxn>
              <a:cxn ang="0">
                <a:pos x="80" y="225"/>
              </a:cxn>
              <a:cxn ang="0">
                <a:pos x="125" y="334"/>
              </a:cxn>
              <a:cxn ang="0">
                <a:pos x="164" y="430"/>
              </a:cxn>
              <a:cxn ang="0">
                <a:pos x="199" y="518"/>
              </a:cxn>
              <a:cxn ang="0">
                <a:pos x="233" y="601"/>
              </a:cxn>
              <a:cxn ang="0">
                <a:pos x="268" y="686"/>
              </a:cxn>
              <a:cxn ang="0">
                <a:pos x="305" y="776"/>
              </a:cxn>
              <a:cxn ang="0">
                <a:pos x="344" y="876"/>
              </a:cxn>
              <a:cxn ang="0">
                <a:pos x="391" y="991"/>
              </a:cxn>
              <a:cxn ang="0">
                <a:pos x="445" y="1126"/>
              </a:cxn>
              <a:cxn ang="0">
                <a:pos x="511" y="1285"/>
              </a:cxn>
              <a:cxn ang="0">
                <a:pos x="586" y="1474"/>
              </a:cxn>
              <a:cxn ang="0">
                <a:pos x="676" y="1695"/>
              </a:cxn>
              <a:cxn ang="0">
                <a:pos x="781" y="1956"/>
              </a:cxn>
              <a:cxn ang="0">
                <a:pos x="903" y="2258"/>
              </a:cxn>
              <a:cxn ang="0">
                <a:pos x="980" y="2424"/>
              </a:cxn>
              <a:cxn ang="0">
                <a:pos x="991" y="2419"/>
              </a:cxn>
              <a:cxn ang="0">
                <a:pos x="1004" y="2412"/>
              </a:cxn>
              <a:cxn ang="0">
                <a:pos x="1028" y="2403"/>
              </a:cxn>
              <a:cxn ang="0">
                <a:pos x="1017" y="2324"/>
              </a:cxn>
              <a:cxn ang="0">
                <a:pos x="964" y="2196"/>
              </a:cxn>
              <a:cxn ang="0">
                <a:pos x="920" y="2086"/>
              </a:cxn>
              <a:cxn ang="0">
                <a:pos x="880" y="1990"/>
              </a:cxn>
              <a:cxn ang="0">
                <a:pos x="843" y="1903"/>
              </a:cxn>
              <a:cxn ang="0">
                <a:pos x="809" y="1819"/>
              </a:cxn>
              <a:cxn ang="0">
                <a:pos x="774" y="1734"/>
              </a:cxn>
              <a:cxn ang="0">
                <a:pos x="737" y="1645"/>
              </a:cxn>
              <a:cxn ang="0">
                <a:pos x="696" y="1545"/>
              </a:cxn>
              <a:cxn ang="0">
                <a:pos x="648" y="1430"/>
              </a:cxn>
              <a:cxn ang="0">
                <a:pos x="593" y="1296"/>
              </a:cxn>
              <a:cxn ang="0">
                <a:pos x="528" y="1138"/>
              </a:cxn>
              <a:cxn ang="0">
                <a:pos x="450" y="950"/>
              </a:cxn>
              <a:cxn ang="0">
                <a:pos x="359" y="730"/>
              </a:cxn>
              <a:cxn ang="0">
                <a:pos x="251" y="470"/>
              </a:cxn>
              <a:cxn ang="0">
                <a:pos x="127" y="169"/>
              </a:cxn>
            </a:cxnLst>
            <a:rect l="0" t="0" r="r" b="b"/>
            <a:pathLst>
              <a:path w="1046" h="2428">
                <a:moveTo>
                  <a:pt x="58" y="0"/>
                </a:moveTo>
                <a:lnTo>
                  <a:pt x="52" y="2"/>
                </a:lnTo>
                <a:lnTo>
                  <a:pt x="47" y="4"/>
                </a:lnTo>
                <a:lnTo>
                  <a:pt x="43" y="5"/>
                </a:lnTo>
                <a:lnTo>
                  <a:pt x="39" y="7"/>
                </a:lnTo>
                <a:lnTo>
                  <a:pt x="33" y="10"/>
                </a:lnTo>
                <a:lnTo>
                  <a:pt x="25" y="13"/>
                </a:lnTo>
                <a:lnTo>
                  <a:pt x="15" y="18"/>
                </a:lnTo>
                <a:lnTo>
                  <a:pt x="0" y="25"/>
                </a:lnTo>
                <a:lnTo>
                  <a:pt x="29" y="97"/>
                </a:lnTo>
                <a:lnTo>
                  <a:pt x="56" y="164"/>
                </a:lnTo>
                <a:lnTo>
                  <a:pt x="80" y="225"/>
                </a:lnTo>
                <a:lnTo>
                  <a:pt x="104" y="282"/>
                </a:lnTo>
                <a:lnTo>
                  <a:pt x="125" y="334"/>
                </a:lnTo>
                <a:lnTo>
                  <a:pt x="145" y="384"/>
                </a:lnTo>
                <a:lnTo>
                  <a:pt x="164" y="430"/>
                </a:lnTo>
                <a:lnTo>
                  <a:pt x="182" y="475"/>
                </a:lnTo>
                <a:lnTo>
                  <a:pt x="199" y="518"/>
                </a:lnTo>
                <a:lnTo>
                  <a:pt x="217" y="560"/>
                </a:lnTo>
                <a:lnTo>
                  <a:pt x="233" y="601"/>
                </a:lnTo>
                <a:lnTo>
                  <a:pt x="250" y="643"/>
                </a:lnTo>
                <a:lnTo>
                  <a:pt x="268" y="686"/>
                </a:lnTo>
                <a:lnTo>
                  <a:pt x="285" y="730"/>
                </a:lnTo>
                <a:lnTo>
                  <a:pt x="305" y="776"/>
                </a:lnTo>
                <a:lnTo>
                  <a:pt x="324" y="825"/>
                </a:lnTo>
                <a:lnTo>
                  <a:pt x="344" y="876"/>
                </a:lnTo>
                <a:lnTo>
                  <a:pt x="367" y="932"/>
                </a:lnTo>
                <a:lnTo>
                  <a:pt x="391" y="991"/>
                </a:lnTo>
                <a:lnTo>
                  <a:pt x="418" y="1056"/>
                </a:lnTo>
                <a:lnTo>
                  <a:pt x="445" y="1126"/>
                </a:lnTo>
                <a:lnTo>
                  <a:pt x="477" y="1203"/>
                </a:lnTo>
                <a:lnTo>
                  <a:pt x="511" y="1285"/>
                </a:lnTo>
                <a:lnTo>
                  <a:pt x="546" y="1376"/>
                </a:lnTo>
                <a:lnTo>
                  <a:pt x="586" y="1474"/>
                </a:lnTo>
                <a:lnTo>
                  <a:pt x="629" y="1580"/>
                </a:lnTo>
                <a:lnTo>
                  <a:pt x="676" y="1695"/>
                </a:lnTo>
                <a:lnTo>
                  <a:pt x="726" y="1821"/>
                </a:lnTo>
                <a:lnTo>
                  <a:pt x="781" y="1956"/>
                </a:lnTo>
                <a:lnTo>
                  <a:pt x="840" y="2101"/>
                </a:lnTo>
                <a:lnTo>
                  <a:pt x="903" y="2258"/>
                </a:lnTo>
                <a:lnTo>
                  <a:pt x="972" y="2428"/>
                </a:lnTo>
                <a:lnTo>
                  <a:pt x="980" y="2424"/>
                </a:lnTo>
                <a:lnTo>
                  <a:pt x="986" y="2421"/>
                </a:lnTo>
                <a:lnTo>
                  <a:pt x="991" y="2419"/>
                </a:lnTo>
                <a:lnTo>
                  <a:pt x="997" y="2415"/>
                </a:lnTo>
                <a:lnTo>
                  <a:pt x="1004" y="2412"/>
                </a:lnTo>
                <a:lnTo>
                  <a:pt x="1013" y="2408"/>
                </a:lnTo>
                <a:lnTo>
                  <a:pt x="1028" y="2403"/>
                </a:lnTo>
                <a:lnTo>
                  <a:pt x="1046" y="2395"/>
                </a:lnTo>
                <a:lnTo>
                  <a:pt x="1017" y="2324"/>
                </a:lnTo>
                <a:lnTo>
                  <a:pt x="989" y="2257"/>
                </a:lnTo>
                <a:lnTo>
                  <a:pt x="964" y="2196"/>
                </a:lnTo>
                <a:lnTo>
                  <a:pt x="941" y="2139"/>
                </a:lnTo>
                <a:lnTo>
                  <a:pt x="920" y="2086"/>
                </a:lnTo>
                <a:lnTo>
                  <a:pt x="899" y="2037"/>
                </a:lnTo>
                <a:lnTo>
                  <a:pt x="880" y="1990"/>
                </a:lnTo>
                <a:lnTo>
                  <a:pt x="861" y="1946"/>
                </a:lnTo>
                <a:lnTo>
                  <a:pt x="843" y="1903"/>
                </a:lnTo>
                <a:lnTo>
                  <a:pt x="826" y="1861"/>
                </a:lnTo>
                <a:lnTo>
                  <a:pt x="809" y="1819"/>
                </a:lnTo>
                <a:lnTo>
                  <a:pt x="792" y="1778"/>
                </a:lnTo>
                <a:lnTo>
                  <a:pt x="774" y="1734"/>
                </a:lnTo>
                <a:lnTo>
                  <a:pt x="756" y="1691"/>
                </a:lnTo>
                <a:lnTo>
                  <a:pt x="737" y="1645"/>
                </a:lnTo>
                <a:lnTo>
                  <a:pt x="718" y="1596"/>
                </a:lnTo>
                <a:lnTo>
                  <a:pt x="696" y="1545"/>
                </a:lnTo>
                <a:lnTo>
                  <a:pt x="673" y="1490"/>
                </a:lnTo>
                <a:lnTo>
                  <a:pt x="648" y="1430"/>
                </a:lnTo>
                <a:lnTo>
                  <a:pt x="622" y="1365"/>
                </a:lnTo>
                <a:lnTo>
                  <a:pt x="593" y="1296"/>
                </a:lnTo>
                <a:lnTo>
                  <a:pt x="562" y="1220"/>
                </a:lnTo>
                <a:lnTo>
                  <a:pt x="528" y="1138"/>
                </a:lnTo>
                <a:lnTo>
                  <a:pt x="490" y="1047"/>
                </a:lnTo>
                <a:lnTo>
                  <a:pt x="450" y="950"/>
                </a:lnTo>
                <a:lnTo>
                  <a:pt x="407" y="843"/>
                </a:lnTo>
                <a:lnTo>
                  <a:pt x="359" y="730"/>
                </a:lnTo>
                <a:lnTo>
                  <a:pt x="308" y="605"/>
                </a:lnTo>
                <a:lnTo>
                  <a:pt x="251" y="470"/>
                </a:lnTo>
                <a:lnTo>
                  <a:pt x="192" y="325"/>
                </a:lnTo>
                <a:lnTo>
                  <a:pt x="127" y="169"/>
                </a:lnTo>
                <a:lnTo>
                  <a:pt x="58" y="0"/>
                </a:lnTo>
                <a:close/>
              </a:path>
            </a:pathLst>
          </a:custGeom>
          <a:solidFill>
            <a:srgbClr val="C4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64" name="Freeform 748"/>
          <p:cNvSpPr>
            <a:spLocks/>
          </p:cNvSpPr>
          <p:nvPr/>
        </p:nvSpPr>
        <p:spPr bwMode="auto">
          <a:xfrm>
            <a:off x="1265238" y="2041525"/>
            <a:ext cx="73025" cy="212725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13"/>
              </a:cxn>
              <a:cxn ang="0">
                <a:pos x="977" y="2414"/>
              </a:cxn>
              <a:cxn ang="0">
                <a:pos x="1017" y="2396"/>
              </a:cxn>
              <a:cxn ang="0">
                <a:pos x="32" y="0"/>
              </a:cxn>
            </a:cxnLst>
            <a:rect l="0" t="0" r="r" b="b"/>
            <a:pathLst>
              <a:path w="1017" h="2414">
                <a:moveTo>
                  <a:pt x="32" y="0"/>
                </a:moveTo>
                <a:lnTo>
                  <a:pt x="0" y="13"/>
                </a:lnTo>
                <a:lnTo>
                  <a:pt x="977" y="2414"/>
                </a:lnTo>
                <a:lnTo>
                  <a:pt x="1017" y="2396"/>
                </a:lnTo>
                <a:lnTo>
                  <a:pt x="32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65" name="Freeform 749"/>
          <p:cNvSpPr>
            <a:spLocks/>
          </p:cNvSpPr>
          <p:nvPr/>
        </p:nvSpPr>
        <p:spPr bwMode="auto">
          <a:xfrm>
            <a:off x="1263650" y="2035175"/>
            <a:ext cx="12700" cy="9525"/>
          </a:xfrm>
          <a:custGeom>
            <a:avLst/>
            <a:gdLst/>
            <a:ahLst/>
            <a:cxnLst>
              <a:cxn ang="0">
                <a:pos x="173" y="20"/>
              </a:cxn>
              <a:cxn ang="0">
                <a:pos x="7" y="95"/>
              </a:cxn>
              <a:cxn ang="0">
                <a:pos x="0" y="75"/>
              </a:cxn>
              <a:cxn ang="0">
                <a:pos x="166" y="0"/>
              </a:cxn>
              <a:cxn ang="0">
                <a:pos x="173" y="20"/>
              </a:cxn>
            </a:cxnLst>
            <a:rect l="0" t="0" r="r" b="b"/>
            <a:pathLst>
              <a:path w="173" h="95">
                <a:moveTo>
                  <a:pt x="173" y="20"/>
                </a:moveTo>
                <a:lnTo>
                  <a:pt x="7" y="95"/>
                </a:lnTo>
                <a:lnTo>
                  <a:pt x="0" y="75"/>
                </a:lnTo>
                <a:lnTo>
                  <a:pt x="166" y="0"/>
                </a:lnTo>
                <a:lnTo>
                  <a:pt x="173" y="20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66" name="Freeform 750"/>
          <p:cNvSpPr>
            <a:spLocks/>
          </p:cNvSpPr>
          <p:nvPr/>
        </p:nvSpPr>
        <p:spPr bwMode="auto">
          <a:xfrm>
            <a:off x="1260475" y="2027238"/>
            <a:ext cx="14288" cy="15875"/>
          </a:xfrm>
          <a:custGeom>
            <a:avLst/>
            <a:gdLst/>
            <a:ahLst/>
            <a:cxnLst>
              <a:cxn ang="0">
                <a:pos x="200" y="106"/>
              </a:cxn>
              <a:cxn ang="0">
                <a:pos x="33" y="179"/>
              </a:cxn>
              <a:cxn ang="0">
                <a:pos x="0" y="100"/>
              </a:cxn>
              <a:cxn ang="0">
                <a:pos x="58" y="0"/>
              </a:cxn>
              <a:cxn ang="0">
                <a:pos x="168" y="26"/>
              </a:cxn>
              <a:cxn ang="0">
                <a:pos x="200" y="106"/>
              </a:cxn>
            </a:cxnLst>
            <a:rect l="0" t="0" r="r" b="b"/>
            <a:pathLst>
              <a:path w="200" h="179">
                <a:moveTo>
                  <a:pt x="200" y="106"/>
                </a:moveTo>
                <a:lnTo>
                  <a:pt x="33" y="179"/>
                </a:lnTo>
                <a:lnTo>
                  <a:pt x="0" y="100"/>
                </a:lnTo>
                <a:lnTo>
                  <a:pt x="58" y="0"/>
                </a:lnTo>
                <a:lnTo>
                  <a:pt x="168" y="26"/>
                </a:lnTo>
                <a:lnTo>
                  <a:pt x="200" y="106"/>
                </a:lnTo>
                <a:close/>
              </a:path>
            </a:pathLst>
          </a:custGeom>
          <a:solidFill>
            <a:srgbClr val="5459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67" name="Freeform 751"/>
          <p:cNvSpPr>
            <a:spLocks/>
          </p:cNvSpPr>
          <p:nvPr/>
        </p:nvSpPr>
        <p:spPr bwMode="auto">
          <a:xfrm>
            <a:off x="1260475" y="2027238"/>
            <a:ext cx="12700" cy="15875"/>
          </a:xfrm>
          <a:custGeom>
            <a:avLst/>
            <a:gdLst/>
            <a:ahLst/>
            <a:cxnLst>
              <a:cxn ang="0">
                <a:pos x="173" y="116"/>
              </a:cxn>
              <a:cxn ang="0">
                <a:pos x="159" y="122"/>
              </a:cxn>
              <a:cxn ang="0">
                <a:pos x="147" y="126"/>
              </a:cxn>
              <a:cxn ang="0">
                <a:pos x="137" y="131"/>
              </a:cxn>
              <a:cxn ang="0">
                <a:pos x="127" y="135"/>
              </a:cxn>
              <a:cxn ang="0">
                <a:pos x="114" y="141"/>
              </a:cxn>
              <a:cxn ang="0">
                <a:pos x="94" y="150"/>
              </a:cxn>
              <a:cxn ang="0">
                <a:pos x="69" y="161"/>
              </a:cxn>
              <a:cxn ang="0">
                <a:pos x="33" y="177"/>
              </a:cxn>
              <a:cxn ang="0">
                <a:pos x="30" y="168"/>
              </a:cxn>
              <a:cxn ang="0">
                <a:pos x="27" y="161"/>
              </a:cxn>
              <a:cxn ang="0">
                <a:pos x="25" y="156"/>
              </a:cxn>
              <a:cxn ang="0">
                <a:pos x="23" y="150"/>
              </a:cxn>
              <a:cxn ang="0">
                <a:pos x="20" y="141"/>
              </a:cxn>
              <a:cxn ang="0">
                <a:pos x="16" y="131"/>
              </a:cxn>
              <a:cxn ang="0">
                <a:pos x="9" y="117"/>
              </a:cxn>
              <a:cxn ang="0">
                <a:pos x="0" y="97"/>
              </a:cxn>
              <a:cxn ang="0">
                <a:pos x="7" y="86"/>
              </a:cxn>
              <a:cxn ang="0">
                <a:pos x="11" y="78"/>
              </a:cxn>
              <a:cxn ang="0">
                <a:pos x="15" y="70"/>
              </a:cxn>
              <a:cxn ang="0">
                <a:pos x="19" y="63"/>
              </a:cxn>
              <a:cxn ang="0">
                <a:pos x="24" y="54"/>
              </a:cxn>
              <a:cxn ang="0">
                <a:pos x="31" y="41"/>
              </a:cxn>
              <a:cxn ang="0">
                <a:pos x="40" y="24"/>
              </a:cxn>
              <a:cxn ang="0">
                <a:pos x="52" y="0"/>
              </a:cxn>
              <a:cxn ang="0">
                <a:pos x="63" y="3"/>
              </a:cxn>
              <a:cxn ang="0">
                <a:pos x="70" y="6"/>
              </a:cxn>
              <a:cxn ang="0">
                <a:pos x="76" y="8"/>
              </a:cxn>
              <a:cxn ang="0">
                <a:pos x="83" y="11"/>
              </a:cxn>
              <a:cxn ang="0">
                <a:pos x="91" y="15"/>
              </a:cxn>
              <a:cxn ang="0">
                <a:pos x="102" y="20"/>
              </a:cxn>
              <a:cxn ang="0">
                <a:pos x="119" y="27"/>
              </a:cxn>
              <a:cxn ang="0">
                <a:pos x="140" y="37"/>
              </a:cxn>
              <a:cxn ang="0">
                <a:pos x="144" y="44"/>
              </a:cxn>
              <a:cxn ang="0">
                <a:pos x="146" y="50"/>
              </a:cxn>
              <a:cxn ang="0">
                <a:pos x="149" y="56"/>
              </a:cxn>
              <a:cxn ang="0">
                <a:pos x="151" y="61"/>
              </a:cxn>
              <a:cxn ang="0">
                <a:pos x="154" y="69"/>
              </a:cxn>
              <a:cxn ang="0">
                <a:pos x="159" y="80"/>
              </a:cxn>
              <a:cxn ang="0">
                <a:pos x="165" y="95"/>
              </a:cxn>
              <a:cxn ang="0">
                <a:pos x="173" y="116"/>
              </a:cxn>
            </a:cxnLst>
            <a:rect l="0" t="0" r="r" b="b"/>
            <a:pathLst>
              <a:path w="173" h="177">
                <a:moveTo>
                  <a:pt x="173" y="116"/>
                </a:moveTo>
                <a:lnTo>
                  <a:pt x="159" y="122"/>
                </a:lnTo>
                <a:lnTo>
                  <a:pt x="147" y="126"/>
                </a:lnTo>
                <a:lnTo>
                  <a:pt x="137" y="131"/>
                </a:lnTo>
                <a:lnTo>
                  <a:pt x="127" y="135"/>
                </a:lnTo>
                <a:lnTo>
                  <a:pt x="114" y="141"/>
                </a:lnTo>
                <a:lnTo>
                  <a:pt x="94" y="150"/>
                </a:lnTo>
                <a:lnTo>
                  <a:pt x="69" y="161"/>
                </a:lnTo>
                <a:lnTo>
                  <a:pt x="33" y="177"/>
                </a:lnTo>
                <a:lnTo>
                  <a:pt x="30" y="168"/>
                </a:lnTo>
                <a:lnTo>
                  <a:pt x="27" y="161"/>
                </a:lnTo>
                <a:lnTo>
                  <a:pt x="25" y="156"/>
                </a:lnTo>
                <a:lnTo>
                  <a:pt x="23" y="150"/>
                </a:lnTo>
                <a:lnTo>
                  <a:pt x="20" y="141"/>
                </a:lnTo>
                <a:lnTo>
                  <a:pt x="16" y="131"/>
                </a:lnTo>
                <a:lnTo>
                  <a:pt x="9" y="117"/>
                </a:lnTo>
                <a:lnTo>
                  <a:pt x="0" y="97"/>
                </a:lnTo>
                <a:lnTo>
                  <a:pt x="7" y="86"/>
                </a:lnTo>
                <a:lnTo>
                  <a:pt x="11" y="78"/>
                </a:lnTo>
                <a:lnTo>
                  <a:pt x="15" y="70"/>
                </a:lnTo>
                <a:lnTo>
                  <a:pt x="19" y="63"/>
                </a:lnTo>
                <a:lnTo>
                  <a:pt x="24" y="54"/>
                </a:lnTo>
                <a:lnTo>
                  <a:pt x="31" y="41"/>
                </a:lnTo>
                <a:lnTo>
                  <a:pt x="40" y="24"/>
                </a:lnTo>
                <a:lnTo>
                  <a:pt x="52" y="0"/>
                </a:lnTo>
                <a:lnTo>
                  <a:pt x="63" y="3"/>
                </a:lnTo>
                <a:lnTo>
                  <a:pt x="70" y="6"/>
                </a:lnTo>
                <a:lnTo>
                  <a:pt x="76" y="8"/>
                </a:lnTo>
                <a:lnTo>
                  <a:pt x="83" y="11"/>
                </a:lnTo>
                <a:lnTo>
                  <a:pt x="91" y="15"/>
                </a:lnTo>
                <a:lnTo>
                  <a:pt x="102" y="20"/>
                </a:lnTo>
                <a:lnTo>
                  <a:pt x="119" y="27"/>
                </a:lnTo>
                <a:lnTo>
                  <a:pt x="140" y="37"/>
                </a:lnTo>
                <a:lnTo>
                  <a:pt x="144" y="44"/>
                </a:lnTo>
                <a:lnTo>
                  <a:pt x="146" y="50"/>
                </a:lnTo>
                <a:lnTo>
                  <a:pt x="149" y="56"/>
                </a:lnTo>
                <a:lnTo>
                  <a:pt x="151" y="61"/>
                </a:lnTo>
                <a:lnTo>
                  <a:pt x="154" y="69"/>
                </a:lnTo>
                <a:lnTo>
                  <a:pt x="159" y="80"/>
                </a:lnTo>
                <a:lnTo>
                  <a:pt x="165" y="95"/>
                </a:lnTo>
                <a:lnTo>
                  <a:pt x="173" y="116"/>
                </a:lnTo>
                <a:close/>
              </a:path>
            </a:pathLst>
          </a:custGeom>
          <a:solidFill>
            <a:srgbClr val="70757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68" name="Freeform 752"/>
          <p:cNvSpPr>
            <a:spLocks/>
          </p:cNvSpPr>
          <p:nvPr/>
        </p:nvSpPr>
        <p:spPr bwMode="auto">
          <a:xfrm>
            <a:off x="1262063" y="2027238"/>
            <a:ext cx="9525" cy="14287"/>
          </a:xfrm>
          <a:custGeom>
            <a:avLst/>
            <a:gdLst/>
            <a:ahLst/>
            <a:cxnLst>
              <a:cxn ang="0">
                <a:pos x="142" y="126"/>
              </a:cxn>
              <a:cxn ang="0">
                <a:pos x="131" y="131"/>
              </a:cxn>
              <a:cxn ang="0">
                <a:pos x="122" y="135"/>
              </a:cxn>
              <a:cxn ang="0">
                <a:pos x="115" y="137"/>
              </a:cxn>
              <a:cxn ang="0">
                <a:pos x="107" y="141"/>
              </a:cxn>
              <a:cxn ang="0">
                <a:pos x="96" y="145"/>
              </a:cxn>
              <a:cxn ang="0">
                <a:pos x="81" y="152"/>
              </a:cxn>
              <a:cxn ang="0">
                <a:pos x="61" y="161"/>
              </a:cxn>
              <a:cxn ang="0">
                <a:pos x="32" y="175"/>
              </a:cxn>
              <a:cxn ang="0">
                <a:pos x="29" y="165"/>
              </a:cxn>
              <a:cxn ang="0">
                <a:pos x="26" y="159"/>
              </a:cxn>
              <a:cxn ang="0">
                <a:pos x="24" y="153"/>
              </a:cxn>
              <a:cxn ang="0">
                <a:pos x="22" y="146"/>
              </a:cxn>
              <a:cxn ang="0">
                <a:pos x="19" y="139"/>
              </a:cxn>
              <a:cxn ang="0">
                <a:pos x="15" y="128"/>
              </a:cxn>
              <a:cxn ang="0">
                <a:pos x="8" y="114"/>
              </a:cxn>
              <a:cxn ang="0">
                <a:pos x="0" y="95"/>
              </a:cxn>
              <a:cxn ang="0">
                <a:pos x="5" y="84"/>
              </a:cxn>
              <a:cxn ang="0">
                <a:pos x="9" y="76"/>
              </a:cxn>
              <a:cxn ang="0">
                <a:pos x="12" y="68"/>
              </a:cxn>
              <a:cxn ang="0">
                <a:pos x="16" y="61"/>
              </a:cxn>
              <a:cxn ang="0">
                <a:pos x="20" y="53"/>
              </a:cxn>
              <a:cxn ang="0">
                <a:pos x="26" y="40"/>
              </a:cxn>
              <a:cxn ang="0">
                <a:pos x="34" y="23"/>
              </a:cxn>
              <a:cxn ang="0">
                <a:pos x="45" y="0"/>
              </a:cxn>
              <a:cxn ang="0">
                <a:pos x="53" y="4"/>
              </a:cxn>
              <a:cxn ang="0">
                <a:pos x="59" y="8"/>
              </a:cxn>
              <a:cxn ang="0">
                <a:pos x="63" y="11"/>
              </a:cxn>
              <a:cxn ang="0">
                <a:pos x="68" y="15"/>
              </a:cxn>
              <a:cxn ang="0">
                <a:pos x="74" y="19"/>
              </a:cxn>
              <a:cxn ang="0">
                <a:pos x="83" y="25"/>
              </a:cxn>
              <a:cxn ang="0">
                <a:pos x="94" y="34"/>
              </a:cxn>
              <a:cxn ang="0">
                <a:pos x="111" y="46"/>
              </a:cxn>
              <a:cxn ang="0">
                <a:pos x="115" y="55"/>
              </a:cxn>
              <a:cxn ang="0">
                <a:pos x="117" y="60"/>
              </a:cxn>
              <a:cxn ang="0">
                <a:pos x="120" y="65"/>
              </a:cxn>
              <a:cxn ang="0">
                <a:pos x="122" y="71"/>
              </a:cxn>
              <a:cxn ang="0">
                <a:pos x="125" y="79"/>
              </a:cxn>
              <a:cxn ang="0">
                <a:pos x="129" y="89"/>
              </a:cxn>
              <a:cxn ang="0">
                <a:pos x="135" y="105"/>
              </a:cxn>
              <a:cxn ang="0">
                <a:pos x="142" y="126"/>
              </a:cxn>
            </a:cxnLst>
            <a:rect l="0" t="0" r="r" b="b"/>
            <a:pathLst>
              <a:path w="142" h="175">
                <a:moveTo>
                  <a:pt x="142" y="126"/>
                </a:moveTo>
                <a:lnTo>
                  <a:pt x="131" y="131"/>
                </a:lnTo>
                <a:lnTo>
                  <a:pt x="122" y="135"/>
                </a:lnTo>
                <a:lnTo>
                  <a:pt x="115" y="137"/>
                </a:lnTo>
                <a:lnTo>
                  <a:pt x="107" y="141"/>
                </a:lnTo>
                <a:lnTo>
                  <a:pt x="96" y="145"/>
                </a:lnTo>
                <a:lnTo>
                  <a:pt x="81" y="152"/>
                </a:lnTo>
                <a:lnTo>
                  <a:pt x="61" y="161"/>
                </a:lnTo>
                <a:lnTo>
                  <a:pt x="32" y="175"/>
                </a:lnTo>
                <a:lnTo>
                  <a:pt x="29" y="165"/>
                </a:lnTo>
                <a:lnTo>
                  <a:pt x="26" y="159"/>
                </a:lnTo>
                <a:lnTo>
                  <a:pt x="24" y="153"/>
                </a:lnTo>
                <a:lnTo>
                  <a:pt x="22" y="146"/>
                </a:lnTo>
                <a:lnTo>
                  <a:pt x="19" y="139"/>
                </a:lnTo>
                <a:lnTo>
                  <a:pt x="15" y="128"/>
                </a:lnTo>
                <a:lnTo>
                  <a:pt x="8" y="114"/>
                </a:lnTo>
                <a:lnTo>
                  <a:pt x="0" y="95"/>
                </a:lnTo>
                <a:lnTo>
                  <a:pt x="5" y="84"/>
                </a:lnTo>
                <a:lnTo>
                  <a:pt x="9" y="76"/>
                </a:lnTo>
                <a:lnTo>
                  <a:pt x="12" y="68"/>
                </a:lnTo>
                <a:lnTo>
                  <a:pt x="16" y="61"/>
                </a:lnTo>
                <a:lnTo>
                  <a:pt x="20" y="53"/>
                </a:lnTo>
                <a:lnTo>
                  <a:pt x="26" y="40"/>
                </a:lnTo>
                <a:lnTo>
                  <a:pt x="34" y="23"/>
                </a:lnTo>
                <a:lnTo>
                  <a:pt x="45" y="0"/>
                </a:lnTo>
                <a:lnTo>
                  <a:pt x="53" y="4"/>
                </a:lnTo>
                <a:lnTo>
                  <a:pt x="59" y="8"/>
                </a:lnTo>
                <a:lnTo>
                  <a:pt x="63" y="11"/>
                </a:lnTo>
                <a:lnTo>
                  <a:pt x="68" y="15"/>
                </a:lnTo>
                <a:lnTo>
                  <a:pt x="74" y="19"/>
                </a:lnTo>
                <a:lnTo>
                  <a:pt x="83" y="25"/>
                </a:lnTo>
                <a:lnTo>
                  <a:pt x="94" y="34"/>
                </a:lnTo>
                <a:lnTo>
                  <a:pt x="111" y="46"/>
                </a:lnTo>
                <a:lnTo>
                  <a:pt x="115" y="55"/>
                </a:lnTo>
                <a:lnTo>
                  <a:pt x="117" y="60"/>
                </a:lnTo>
                <a:lnTo>
                  <a:pt x="120" y="65"/>
                </a:lnTo>
                <a:lnTo>
                  <a:pt x="122" y="71"/>
                </a:lnTo>
                <a:lnTo>
                  <a:pt x="125" y="79"/>
                </a:lnTo>
                <a:lnTo>
                  <a:pt x="129" y="89"/>
                </a:lnTo>
                <a:lnTo>
                  <a:pt x="135" y="105"/>
                </a:lnTo>
                <a:lnTo>
                  <a:pt x="142" y="126"/>
                </a:lnTo>
                <a:close/>
              </a:path>
            </a:pathLst>
          </a:custGeom>
          <a:solidFill>
            <a:srgbClr val="8C949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69" name="Freeform 753"/>
          <p:cNvSpPr>
            <a:spLocks/>
          </p:cNvSpPr>
          <p:nvPr/>
        </p:nvSpPr>
        <p:spPr bwMode="auto">
          <a:xfrm>
            <a:off x="1262063" y="2027238"/>
            <a:ext cx="7937" cy="14287"/>
          </a:xfrm>
          <a:custGeom>
            <a:avLst/>
            <a:gdLst/>
            <a:ahLst/>
            <a:cxnLst>
              <a:cxn ang="0">
                <a:pos x="116" y="136"/>
              </a:cxn>
              <a:cxn ang="0">
                <a:pos x="107" y="139"/>
              </a:cxn>
              <a:cxn ang="0">
                <a:pos x="101" y="141"/>
              </a:cxn>
              <a:cxn ang="0">
                <a:pos x="95" y="144"/>
              </a:cxn>
              <a:cxn ang="0">
                <a:pos x="88" y="146"/>
              </a:cxn>
              <a:cxn ang="0">
                <a:pos x="80" y="150"/>
              </a:cxn>
              <a:cxn ang="0">
                <a:pos x="69" y="155"/>
              </a:cxn>
              <a:cxn ang="0">
                <a:pos x="54" y="162"/>
              </a:cxn>
              <a:cxn ang="0">
                <a:pos x="32" y="172"/>
              </a:cxn>
              <a:cxn ang="0">
                <a:pos x="29" y="163"/>
              </a:cxn>
              <a:cxn ang="0">
                <a:pos x="26" y="156"/>
              </a:cxn>
              <a:cxn ang="0">
                <a:pos x="24" y="151"/>
              </a:cxn>
              <a:cxn ang="0">
                <a:pos x="22" y="144"/>
              </a:cxn>
              <a:cxn ang="0">
                <a:pos x="19" y="136"/>
              </a:cxn>
              <a:cxn ang="0">
                <a:pos x="15" y="126"/>
              </a:cxn>
              <a:cxn ang="0">
                <a:pos x="8" y="112"/>
              </a:cxn>
              <a:cxn ang="0">
                <a:pos x="0" y="93"/>
              </a:cxn>
              <a:cxn ang="0">
                <a:pos x="5" y="82"/>
              </a:cxn>
              <a:cxn ang="0">
                <a:pos x="8" y="74"/>
              </a:cxn>
              <a:cxn ang="0">
                <a:pos x="11" y="67"/>
              </a:cxn>
              <a:cxn ang="0">
                <a:pos x="14" y="60"/>
              </a:cxn>
              <a:cxn ang="0">
                <a:pos x="18" y="51"/>
              </a:cxn>
              <a:cxn ang="0">
                <a:pos x="23" y="39"/>
              </a:cxn>
              <a:cxn ang="0">
                <a:pos x="31" y="22"/>
              </a:cxn>
              <a:cxn ang="0">
                <a:pos x="40" y="0"/>
              </a:cxn>
              <a:cxn ang="0">
                <a:pos x="46" y="5"/>
              </a:cxn>
              <a:cxn ang="0">
                <a:pos x="50" y="9"/>
              </a:cxn>
              <a:cxn ang="0">
                <a:pos x="53" y="14"/>
              </a:cxn>
              <a:cxn ang="0">
                <a:pos x="56" y="18"/>
              </a:cxn>
              <a:cxn ang="0">
                <a:pos x="60" y="23"/>
              </a:cxn>
              <a:cxn ang="0">
                <a:pos x="65" y="30"/>
              </a:cxn>
              <a:cxn ang="0">
                <a:pos x="73" y="41"/>
              </a:cxn>
              <a:cxn ang="0">
                <a:pos x="83" y="56"/>
              </a:cxn>
              <a:cxn ang="0">
                <a:pos x="87" y="64"/>
              </a:cxn>
              <a:cxn ang="0">
                <a:pos x="89" y="69"/>
              </a:cxn>
              <a:cxn ang="0">
                <a:pos x="92" y="75"/>
              </a:cxn>
              <a:cxn ang="0">
                <a:pos x="95" y="81"/>
              </a:cxn>
              <a:cxn ang="0">
                <a:pos x="98" y="88"/>
              </a:cxn>
              <a:cxn ang="0">
                <a:pos x="102" y="99"/>
              </a:cxn>
              <a:cxn ang="0">
                <a:pos x="108" y="115"/>
              </a:cxn>
              <a:cxn ang="0">
                <a:pos x="116" y="136"/>
              </a:cxn>
            </a:cxnLst>
            <a:rect l="0" t="0" r="r" b="b"/>
            <a:pathLst>
              <a:path w="116" h="172">
                <a:moveTo>
                  <a:pt x="116" y="136"/>
                </a:moveTo>
                <a:lnTo>
                  <a:pt x="107" y="139"/>
                </a:lnTo>
                <a:lnTo>
                  <a:pt x="101" y="141"/>
                </a:lnTo>
                <a:lnTo>
                  <a:pt x="95" y="144"/>
                </a:lnTo>
                <a:lnTo>
                  <a:pt x="88" y="146"/>
                </a:lnTo>
                <a:lnTo>
                  <a:pt x="80" y="150"/>
                </a:lnTo>
                <a:lnTo>
                  <a:pt x="69" y="155"/>
                </a:lnTo>
                <a:lnTo>
                  <a:pt x="54" y="162"/>
                </a:lnTo>
                <a:lnTo>
                  <a:pt x="32" y="172"/>
                </a:lnTo>
                <a:lnTo>
                  <a:pt x="29" y="163"/>
                </a:lnTo>
                <a:lnTo>
                  <a:pt x="26" y="156"/>
                </a:lnTo>
                <a:lnTo>
                  <a:pt x="24" y="151"/>
                </a:lnTo>
                <a:lnTo>
                  <a:pt x="22" y="144"/>
                </a:lnTo>
                <a:lnTo>
                  <a:pt x="19" y="136"/>
                </a:lnTo>
                <a:lnTo>
                  <a:pt x="15" y="126"/>
                </a:lnTo>
                <a:lnTo>
                  <a:pt x="8" y="112"/>
                </a:lnTo>
                <a:lnTo>
                  <a:pt x="0" y="93"/>
                </a:lnTo>
                <a:lnTo>
                  <a:pt x="5" y="82"/>
                </a:lnTo>
                <a:lnTo>
                  <a:pt x="8" y="74"/>
                </a:lnTo>
                <a:lnTo>
                  <a:pt x="11" y="67"/>
                </a:lnTo>
                <a:lnTo>
                  <a:pt x="14" y="60"/>
                </a:lnTo>
                <a:lnTo>
                  <a:pt x="18" y="51"/>
                </a:lnTo>
                <a:lnTo>
                  <a:pt x="23" y="39"/>
                </a:lnTo>
                <a:lnTo>
                  <a:pt x="31" y="22"/>
                </a:lnTo>
                <a:lnTo>
                  <a:pt x="40" y="0"/>
                </a:lnTo>
                <a:lnTo>
                  <a:pt x="46" y="5"/>
                </a:lnTo>
                <a:lnTo>
                  <a:pt x="50" y="9"/>
                </a:lnTo>
                <a:lnTo>
                  <a:pt x="53" y="14"/>
                </a:lnTo>
                <a:lnTo>
                  <a:pt x="56" y="18"/>
                </a:lnTo>
                <a:lnTo>
                  <a:pt x="60" y="23"/>
                </a:lnTo>
                <a:lnTo>
                  <a:pt x="65" y="30"/>
                </a:lnTo>
                <a:lnTo>
                  <a:pt x="73" y="41"/>
                </a:lnTo>
                <a:lnTo>
                  <a:pt x="83" y="56"/>
                </a:lnTo>
                <a:lnTo>
                  <a:pt x="87" y="64"/>
                </a:lnTo>
                <a:lnTo>
                  <a:pt x="89" y="69"/>
                </a:lnTo>
                <a:lnTo>
                  <a:pt x="92" y="75"/>
                </a:lnTo>
                <a:lnTo>
                  <a:pt x="95" y="81"/>
                </a:lnTo>
                <a:lnTo>
                  <a:pt x="98" y="88"/>
                </a:lnTo>
                <a:lnTo>
                  <a:pt x="102" y="99"/>
                </a:lnTo>
                <a:lnTo>
                  <a:pt x="108" y="115"/>
                </a:lnTo>
                <a:lnTo>
                  <a:pt x="116" y="136"/>
                </a:lnTo>
                <a:close/>
              </a:path>
            </a:pathLst>
          </a:custGeom>
          <a:solidFill>
            <a:srgbClr val="A8B0B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70" name="Freeform 754"/>
          <p:cNvSpPr>
            <a:spLocks/>
          </p:cNvSpPr>
          <p:nvPr/>
        </p:nvSpPr>
        <p:spPr bwMode="auto">
          <a:xfrm>
            <a:off x="1262063" y="2027238"/>
            <a:ext cx="6350" cy="14287"/>
          </a:xfrm>
          <a:custGeom>
            <a:avLst/>
            <a:gdLst/>
            <a:ahLst/>
            <a:cxnLst>
              <a:cxn ang="0">
                <a:pos x="88" y="145"/>
              </a:cxn>
              <a:cxn ang="0">
                <a:pos x="81" y="147"/>
              </a:cxn>
              <a:cxn ang="0">
                <a:pos x="77" y="150"/>
              </a:cxn>
              <a:cxn ang="0">
                <a:pos x="73" y="151"/>
              </a:cxn>
              <a:cxn ang="0">
                <a:pos x="69" y="153"/>
              </a:cxn>
              <a:cxn ang="0">
                <a:pos x="64" y="155"/>
              </a:cxn>
              <a:cxn ang="0">
                <a:pos x="57" y="158"/>
              </a:cxn>
              <a:cxn ang="0">
                <a:pos x="47" y="163"/>
              </a:cxn>
              <a:cxn ang="0">
                <a:pos x="32" y="170"/>
              </a:cxn>
              <a:cxn ang="0">
                <a:pos x="29" y="161"/>
              </a:cxn>
              <a:cxn ang="0">
                <a:pos x="26" y="154"/>
              </a:cxn>
              <a:cxn ang="0">
                <a:pos x="24" y="148"/>
              </a:cxn>
              <a:cxn ang="0">
                <a:pos x="22" y="142"/>
              </a:cxn>
              <a:cxn ang="0">
                <a:pos x="19" y="134"/>
              </a:cxn>
              <a:cxn ang="0">
                <a:pos x="15" y="123"/>
              </a:cxn>
              <a:cxn ang="0">
                <a:pos x="8" y="109"/>
              </a:cxn>
              <a:cxn ang="0">
                <a:pos x="0" y="89"/>
              </a:cxn>
              <a:cxn ang="0">
                <a:pos x="4" y="79"/>
              </a:cxn>
              <a:cxn ang="0">
                <a:pos x="7" y="71"/>
              </a:cxn>
              <a:cxn ang="0">
                <a:pos x="9" y="65"/>
              </a:cxn>
              <a:cxn ang="0">
                <a:pos x="12" y="58"/>
              </a:cxn>
              <a:cxn ang="0">
                <a:pos x="15" y="49"/>
              </a:cxn>
              <a:cxn ang="0">
                <a:pos x="19" y="38"/>
              </a:cxn>
              <a:cxn ang="0">
                <a:pos x="26" y="22"/>
              </a:cxn>
              <a:cxn ang="0">
                <a:pos x="34" y="0"/>
              </a:cxn>
              <a:cxn ang="0">
                <a:pos x="40" y="11"/>
              </a:cxn>
              <a:cxn ang="0">
                <a:pos x="43" y="21"/>
              </a:cxn>
              <a:cxn ang="0">
                <a:pos x="47" y="36"/>
              </a:cxn>
              <a:cxn ang="0">
                <a:pos x="55" y="65"/>
              </a:cxn>
              <a:cxn ang="0">
                <a:pos x="59" y="74"/>
              </a:cxn>
              <a:cxn ang="0">
                <a:pos x="61" y="79"/>
              </a:cxn>
              <a:cxn ang="0">
                <a:pos x="64" y="84"/>
              </a:cxn>
              <a:cxn ang="0">
                <a:pos x="66" y="90"/>
              </a:cxn>
              <a:cxn ang="0">
                <a:pos x="69" y="98"/>
              </a:cxn>
              <a:cxn ang="0">
                <a:pos x="73" y="108"/>
              </a:cxn>
              <a:cxn ang="0">
                <a:pos x="79" y="124"/>
              </a:cxn>
              <a:cxn ang="0">
                <a:pos x="88" y="145"/>
              </a:cxn>
            </a:cxnLst>
            <a:rect l="0" t="0" r="r" b="b"/>
            <a:pathLst>
              <a:path w="88" h="170">
                <a:moveTo>
                  <a:pt x="88" y="145"/>
                </a:moveTo>
                <a:lnTo>
                  <a:pt x="81" y="147"/>
                </a:lnTo>
                <a:lnTo>
                  <a:pt x="77" y="150"/>
                </a:lnTo>
                <a:lnTo>
                  <a:pt x="73" y="151"/>
                </a:lnTo>
                <a:lnTo>
                  <a:pt x="69" y="153"/>
                </a:lnTo>
                <a:lnTo>
                  <a:pt x="64" y="155"/>
                </a:lnTo>
                <a:lnTo>
                  <a:pt x="57" y="158"/>
                </a:lnTo>
                <a:lnTo>
                  <a:pt x="47" y="163"/>
                </a:lnTo>
                <a:lnTo>
                  <a:pt x="32" y="170"/>
                </a:lnTo>
                <a:lnTo>
                  <a:pt x="29" y="161"/>
                </a:lnTo>
                <a:lnTo>
                  <a:pt x="26" y="154"/>
                </a:lnTo>
                <a:lnTo>
                  <a:pt x="24" y="148"/>
                </a:lnTo>
                <a:lnTo>
                  <a:pt x="22" y="142"/>
                </a:lnTo>
                <a:lnTo>
                  <a:pt x="19" y="134"/>
                </a:lnTo>
                <a:lnTo>
                  <a:pt x="15" y="123"/>
                </a:lnTo>
                <a:lnTo>
                  <a:pt x="8" y="109"/>
                </a:lnTo>
                <a:lnTo>
                  <a:pt x="0" y="89"/>
                </a:lnTo>
                <a:lnTo>
                  <a:pt x="4" y="79"/>
                </a:lnTo>
                <a:lnTo>
                  <a:pt x="7" y="71"/>
                </a:lnTo>
                <a:lnTo>
                  <a:pt x="9" y="65"/>
                </a:lnTo>
                <a:lnTo>
                  <a:pt x="12" y="58"/>
                </a:lnTo>
                <a:lnTo>
                  <a:pt x="15" y="49"/>
                </a:lnTo>
                <a:lnTo>
                  <a:pt x="19" y="38"/>
                </a:lnTo>
                <a:lnTo>
                  <a:pt x="26" y="22"/>
                </a:lnTo>
                <a:lnTo>
                  <a:pt x="34" y="0"/>
                </a:lnTo>
                <a:lnTo>
                  <a:pt x="40" y="11"/>
                </a:lnTo>
                <a:lnTo>
                  <a:pt x="43" y="21"/>
                </a:lnTo>
                <a:lnTo>
                  <a:pt x="47" y="36"/>
                </a:lnTo>
                <a:lnTo>
                  <a:pt x="55" y="65"/>
                </a:lnTo>
                <a:lnTo>
                  <a:pt x="59" y="74"/>
                </a:lnTo>
                <a:lnTo>
                  <a:pt x="61" y="79"/>
                </a:lnTo>
                <a:lnTo>
                  <a:pt x="64" y="84"/>
                </a:lnTo>
                <a:lnTo>
                  <a:pt x="66" y="90"/>
                </a:lnTo>
                <a:lnTo>
                  <a:pt x="69" y="98"/>
                </a:lnTo>
                <a:lnTo>
                  <a:pt x="73" y="108"/>
                </a:lnTo>
                <a:lnTo>
                  <a:pt x="79" y="124"/>
                </a:lnTo>
                <a:lnTo>
                  <a:pt x="88" y="145"/>
                </a:lnTo>
                <a:close/>
              </a:path>
            </a:pathLst>
          </a:custGeom>
          <a:solidFill>
            <a:srgbClr val="C4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71" name="Freeform 755"/>
          <p:cNvSpPr>
            <a:spLocks/>
          </p:cNvSpPr>
          <p:nvPr/>
        </p:nvSpPr>
        <p:spPr bwMode="auto">
          <a:xfrm>
            <a:off x="1263650" y="2027238"/>
            <a:ext cx="3175" cy="14287"/>
          </a:xfrm>
          <a:custGeom>
            <a:avLst/>
            <a:gdLst/>
            <a:ahLst/>
            <a:cxnLst>
              <a:cxn ang="0">
                <a:pos x="59" y="155"/>
              </a:cxn>
              <a:cxn ang="0">
                <a:pos x="33" y="167"/>
              </a:cxn>
              <a:cxn ang="0">
                <a:pos x="0" y="87"/>
              </a:cxn>
              <a:cxn ang="0">
                <a:pos x="29" y="0"/>
              </a:cxn>
              <a:cxn ang="0">
                <a:pos x="26" y="76"/>
              </a:cxn>
              <a:cxn ang="0">
                <a:pos x="59" y="155"/>
              </a:cxn>
            </a:cxnLst>
            <a:rect l="0" t="0" r="r" b="b"/>
            <a:pathLst>
              <a:path w="59" h="167">
                <a:moveTo>
                  <a:pt x="59" y="155"/>
                </a:moveTo>
                <a:lnTo>
                  <a:pt x="33" y="167"/>
                </a:lnTo>
                <a:lnTo>
                  <a:pt x="0" y="87"/>
                </a:lnTo>
                <a:lnTo>
                  <a:pt x="29" y="0"/>
                </a:lnTo>
                <a:lnTo>
                  <a:pt x="26" y="76"/>
                </a:lnTo>
                <a:lnTo>
                  <a:pt x="59" y="155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72" name="Freeform 756"/>
          <p:cNvSpPr>
            <a:spLocks/>
          </p:cNvSpPr>
          <p:nvPr/>
        </p:nvSpPr>
        <p:spPr bwMode="auto">
          <a:xfrm>
            <a:off x="1260475" y="2028825"/>
            <a:ext cx="12700" cy="6350"/>
          </a:xfrm>
          <a:custGeom>
            <a:avLst/>
            <a:gdLst/>
            <a:ahLst/>
            <a:cxnLst>
              <a:cxn ang="0">
                <a:pos x="170" y="4"/>
              </a:cxn>
              <a:cxn ang="0">
                <a:pos x="168" y="0"/>
              </a:cxn>
              <a:cxn ang="0">
                <a:pos x="0" y="73"/>
              </a:cxn>
              <a:cxn ang="0">
                <a:pos x="4" y="81"/>
              </a:cxn>
              <a:cxn ang="0">
                <a:pos x="172" y="8"/>
              </a:cxn>
              <a:cxn ang="0">
                <a:pos x="170" y="4"/>
              </a:cxn>
            </a:cxnLst>
            <a:rect l="0" t="0" r="r" b="b"/>
            <a:pathLst>
              <a:path w="172" h="81">
                <a:moveTo>
                  <a:pt x="170" y="4"/>
                </a:moveTo>
                <a:lnTo>
                  <a:pt x="168" y="0"/>
                </a:lnTo>
                <a:lnTo>
                  <a:pt x="0" y="73"/>
                </a:lnTo>
                <a:lnTo>
                  <a:pt x="4" y="81"/>
                </a:lnTo>
                <a:lnTo>
                  <a:pt x="172" y="8"/>
                </a:lnTo>
                <a:lnTo>
                  <a:pt x="170" y="4"/>
                </a:lnTo>
                <a:close/>
              </a:path>
            </a:pathLst>
          </a:custGeom>
          <a:solidFill>
            <a:srgbClr val="EDF5F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73" name="Freeform 757"/>
          <p:cNvSpPr>
            <a:spLocks/>
          </p:cNvSpPr>
          <p:nvPr/>
        </p:nvSpPr>
        <p:spPr bwMode="auto">
          <a:xfrm>
            <a:off x="1333500" y="2247900"/>
            <a:ext cx="15875" cy="9525"/>
          </a:xfrm>
          <a:custGeom>
            <a:avLst/>
            <a:gdLst/>
            <a:ahLst/>
            <a:cxnLst>
              <a:cxn ang="0">
                <a:pos x="216" y="12"/>
              </a:cxn>
              <a:cxn ang="0">
                <a:pos x="4" y="103"/>
              </a:cxn>
              <a:cxn ang="0">
                <a:pos x="0" y="93"/>
              </a:cxn>
              <a:cxn ang="0">
                <a:pos x="211" y="0"/>
              </a:cxn>
              <a:cxn ang="0">
                <a:pos x="216" y="12"/>
              </a:cxn>
            </a:cxnLst>
            <a:rect l="0" t="0" r="r" b="b"/>
            <a:pathLst>
              <a:path w="216" h="103">
                <a:moveTo>
                  <a:pt x="216" y="12"/>
                </a:moveTo>
                <a:lnTo>
                  <a:pt x="4" y="103"/>
                </a:lnTo>
                <a:lnTo>
                  <a:pt x="0" y="93"/>
                </a:lnTo>
                <a:lnTo>
                  <a:pt x="211" y="0"/>
                </a:lnTo>
                <a:lnTo>
                  <a:pt x="216" y="12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74" name="Freeform 758"/>
          <p:cNvSpPr>
            <a:spLocks/>
          </p:cNvSpPr>
          <p:nvPr/>
        </p:nvSpPr>
        <p:spPr bwMode="auto">
          <a:xfrm>
            <a:off x="1333500" y="2249488"/>
            <a:ext cx="17463" cy="25400"/>
          </a:xfrm>
          <a:custGeom>
            <a:avLst/>
            <a:gdLst/>
            <a:ahLst/>
            <a:cxnLst>
              <a:cxn ang="0">
                <a:pos x="207" y="296"/>
              </a:cxn>
              <a:cxn ang="0">
                <a:pos x="219" y="286"/>
              </a:cxn>
              <a:cxn ang="0">
                <a:pos x="232" y="267"/>
              </a:cxn>
              <a:cxn ang="0">
                <a:pos x="242" y="241"/>
              </a:cxn>
              <a:cxn ang="0">
                <a:pos x="248" y="206"/>
              </a:cxn>
              <a:cxn ang="0">
                <a:pos x="250" y="165"/>
              </a:cxn>
              <a:cxn ang="0">
                <a:pos x="245" y="116"/>
              </a:cxn>
              <a:cxn ang="0">
                <a:pos x="233" y="62"/>
              </a:cxn>
              <a:cxn ang="0">
                <a:pos x="211" y="0"/>
              </a:cxn>
              <a:cxn ang="0">
                <a:pos x="198" y="6"/>
              </a:cxn>
              <a:cxn ang="0">
                <a:pos x="185" y="12"/>
              </a:cxn>
              <a:cxn ang="0">
                <a:pos x="171" y="17"/>
              </a:cxn>
              <a:cxn ang="0">
                <a:pos x="158" y="24"/>
              </a:cxn>
              <a:cxn ang="0">
                <a:pos x="145" y="29"/>
              </a:cxn>
              <a:cxn ang="0">
                <a:pos x="132" y="35"/>
              </a:cxn>
              <a:cxn ang="0">
                <a:pos x="118" y="41"/>
              </a:cxn>
              <a:cxn ang="0">
                <a:pos x="106" y="46"/>
              </a:cxn>
              <a:cxn ang="0">
                <a:pos x="93" y="52"/>
              </a:cxn>
              <a:cxn ang="0">
                <a:pos x="80" y="57"/>
              </a:cxn>
              <a:cxn ang="0">
                <a:pos x="66" y="64"/>
              </a:cxn>
              <a:cxn ang="0">
                <a:pos x="53" y="69"/>
              </a:cxn>
              <a:cxn ang="0">
                <a:pos x="40" y="75"/>
              </a:cxn>
              <a:cxn ang="0">
                <a:pos x="27" y="81"/>
              </a:cxn>
              <a:cxn ang="0">
                <a:pos x="13" y="87"/>
              </a:cxn>
              <a:cxn ang="0">
                <a:pos x="0" y="92"/>
              </a:cxn>
              <a:cxn ang="0">
                <a:pos x="13" y="123"/>
              </a:cxn>
              <a:cxn ang="0">
                <a:pos x="28" y="150"/>
              </a:cxn>
              <a:cxn ang="0">
                <a:pos x="42" y="175"/>
              </a:cxn>
              <a:cxn ang="0">
                <a:pos x="57" y="198"/>
              </a:cxn>
              <a:cxn ang="0">
                <a:pos x="73" y="218"/>
              </a:cxn>
              <a:cxn ang="0">
                <a:pos x="87" y="236"/>
              </a:cxn>
              <a:cxn ang="0">
                <a:pos x="102" y="250"/>
              </a:cxn>
              <a:cxn ang="0">
                <a:pos x="117" y="263"/>
              </a:cxn>
              <a:cxn ang="0">
                <a:pos x="132" y="274"/>
              </a:cxn>
              <a:cxn ang="0">
                <a:pos x="145" y="283"/>
              </a:cxn>
              <a:cxn ang="0">
                <a:pos x="158" y="289"/>
              </a:cxn>
              <a:cxn ang="0">
                <a:pos x="170" y="294"/>
              </a:cxn>
              <a:cxn ang="0">
                <a:pos x="182" y="297"/>
              </a:cxn>
              <a:cxn ang="0">
                <a:pos x="192" y="298"/>
              </a:cxn>
              <a:cxn ang="0">
                <a:pos x="200" y="298"/>
              </a:cxn>
              <a:cxn ang="0">
                <a:pos x="207" y="296"/>
              </a:cxn>
            </a:cxnLst>
            <a:rect l="0" t="0" r="r" b="b"/>
            <a:pathLst>
              <a:path w="250" h="298">
                <a:moveTo>
                  <a:pt x="207" y="296"/>
                </a:moveTo>
                <a:lnTo>
                  <a:pt x="219" y="286"/>
                </a:lnTo>
                <a:lnTo>
                  <a:pt x="232" y="267"/>
                </a:lnTo>
                <a:lnTo>
                  <a:pt x="242" y="241"/>
                </a:lnTo>
                <a:lnTo>
                  <a:pt x="248" y="206"/>
                </a:lnTo>
                <a:lnTo>
                  <a:pt x="250" y="165"/>
                </a:lnTo>
                <a:lnTo>
                  <a:pt x="245" y="116"/>
                </a:lnTo>
                <a:lnTo>
                  <a:pt x="233" y="62"/>
                </a:lnTo>
                <a:lnTo>
                  <a:pt x="211" y="0"/>
                </a:lnTo>
                <a:lnTo>
                  <a:pt x="198" y="6"/>
                </a:lnTo>
                <a:lnTo>
                  <a:pt x="185" y="12"/>
                </a:lnTo>
                <a:lnTo>
                  <a:pt x="171" y="17"/>
                </a:lnTo>
                <a:lnTo>
                  <a:pt x="158" y="24"/>
                </a:lnTo>
                <a:lnTo>
                  <a:pt x="145" y="29"/>
                </a:lnTo>
                <a:lnTo>
                  <a:pt x="132" y="35"/>
                </a:lnTo>
                <a:lnTo>
                  <a:pt x="118" y="41"/>
                </a:lnTo>
                <a:lnTo>
                  <a:pt x="106" y="46"/>
                </a:lnTo>
                <a:lnTo>
                  <a:pt x="93" y="52"/>
                </a:lnTo>
                <a:lnTo>
                  <a:pt x="80" y="57"/>
                </a:lnTo>
                <a:lnTo>
                  <a:pt x="66" y="64"/>
                </a:lnTo>
                <a:lnTo>
                  <a:pt x="53" y="69"/>
                </a:lnTo>
                <a:lnTo>
                  <a:pt x="40" y="75"/>
                </a:lnTo>
                <a:lnTo>
                  <a:pt x="27" y="81"/>
                </a:lnTo>
                <a:lnTo>
                  <a:pt x="13" y="87"/>
                </a:lnTo>
                <a:lnTo>
                  <a:pt x="0" y="92"/>
                </a:lnTo>
                <a:lnTo>
                  <a:pt x="13" y="123"/>
                </a:lnTo>
                <a:lnTo>
                  <a:pt x="28" y="150"/>
                </a:lnTo>
                <a:lnTo>
                  <a:pt x="42" y="175"/>
                </a:lnTo>
                <a:lnTo>
                  <a:pt x="57" y="198"/>
                </a:lnTo>
                <a:lnTo>
                  <a:pt x="73" y="218"/>
                </a:lnTo>
                <a:lnTo>
                  <a:pt x="87" y="236"/>
                </a:lnTo>
                <a:lnTo>
                  <a:pt x="102" y="250"/>
                </a:lnTo>
                <a:lnTo>
                  <a:pt x="117" y="263"/>
                </a:lnTo>
                <a:lnTo>
                  <a:pt x="132" y="274"/>
                </a:lnTo>
                <a:lnTo>
                  <a:pt x="145" y="283"/>
                </a:lnTo>
                <a:lnTo>
                  <a:pt x="158" y="289"/>
                </a:lnTo>
                <a:lnTo>
                  <a:pt x="170" y="294"/>
                </a:lnTo>
                <a:lnTo>
                  <a:pt x="182" y="297"/>
                </a:lnTo>
                <a:lnTo>
                  <a:pt x="192" y="298"/>
                </a:lnTo>
                <a:lnTo>
                  <a:pt x="200" y="298"/>
                </a:lnTo>
                <a:lnTo>
                  <a:pt x="207" y="296"/>
                </a:lnTo>
                <a:close/>
              </a:path>
            </a:pathLst>
          </a:custGeom>
          <a:solidFill>
            <a:srgbClr val="11191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75" name="Freeform 759"/>
          <p:cNvSpPr>
            <a:spLocks/>
          </p:cNvSpPr>
          <p:nvPr/>
        </p:nvSpPr>
        <p:spPr bwMode="auto">
          <a:xfrm>
            <a:off x="1333500" y="2249488"/>
            <a:ext cx="15875" cy="25400"/>
          </a:xfrm>
          <a:custGeom>
            <a:avLst/>
            <a:gdLst/>
            <a:ahLst/>
            <a:cxnLst>
              <a:cxn ang="0">
                <a:pos x="199" y="285"/>
              </a:cxn>
              <a:cxn ang="0">
                <a:pos x="209" y="276"/>
              </a:cxn>
              <a:cxn ang="0">
                <a:pos x="217" y="259"/>
              </a:cxn>
              <a:cxn ang="0">
                <a:pos x="224" y="234"/>
              </a:cxn>
              <a:cxn ang="0">
                <a:pos x="226" y="202"/>
              </a:cxn>
              <a:cxn ang="0">
                <a:pos x="223" y="162"/>
              </a:cxn>
              <a:cxn ang="0">
                <a:pos x="214" y="115"/>
              </a:cxn>
              <a:cxn ang="0">
                <a:pos x="200" y="61"/>
              </a:cxn>
              <a:cxn ang="0">
                <a:pos x="178" y="0"/>
              </a:cxn>
              <a:cxn ang="0">
                <a:pos x="166" y="5"/>
              </a:cxn>
              <a:cxn ang="0">
                <a:pos x="155" y="10"/>
              </a:cxn>
              <a:cxn ang="0">
                <a:pos x="144" y="15"/>
              </a:cxn>
              <a:cxn ang="0">
                <a:pos x="134" y="20"/>
              </a:cxn>
              <a:cxn ang="0">
                <a:pos x="123" y="24"/>
              </a:cxn>
              <a:cxn ang="0">
                <a:pos x="111" y="30"/>
              </a:cxn>
              <a:cxn ang="0">
                <a:pos x="100" y="34"/>
              </a:cxn>
              <a:cxn ang="0">
                <a:pos x="89" y="39"/>
              </a:cxn>
              <a:cxn ang="0">
                <a:pos x="78" y="44"/>
              </a:cxn>
              <a:cxn ang="0">
                <a:pos x="67" y="49"/>
              </a:cxn>
              <a:cxn ang="0">
                <a:pos x="55" y="54"/>
              </a:cxn>
              <a:cxn ang="0">
                <a:pos x="45" y="58"/>
              </a:cxn>
              <a:cxn ang="0">
                <a:pos x="34" y="63"/>
              </a:cxn>
              <a:cxn ang="0">
                <a:pos x="23" y="69"/>
              </a:cxn>
              <a:cxn ang="0">
                <a:pos x="11" y="73"/>
              </a:cxn>
              <a:cxn ang="0">
                <a:pos x="0" y="78"/>
              </a:cxn>
              <a:cxn ang="0">
                <a:pos x="13" y="109"/>
              </a:cxn>
              <a:cxn ang="0">
                <a:pos x="28" y="136"/>
              </a:cxn>
              <a:cxn ang="0">
                <a:pos x="42" y="161"/>
              </a:cxn>
              <a:cxn ang="0">
                <a:pos x="56" y="184"/>
              </a:cxn>
              <a:cxn ang="0">
                <a:pos x="72" y="204"/>
              </a:cxn>
              <a:cxn ang="0">
                <a:pos x="86" y="221"/>
              </a:cxn>
              <a:cxn ang="0">
                <a:pos x="101" y="236"/>
              </a:cxn>
              <a:cxn ang="0">
                <a:pos x="115" y="250"/>
              </a:cxn>
              <a:cxn ang="0">
                <a:pos x="129" y="260"/>
              </a:cxn>
              <a:cxn ang="0">
                <a:pos x="142" y="270"/>
              </a:cxn>
              <a:cxn ang="0">
                <a:pos x="155" y="276"/>
              </a:cxn>
              <a:cxn ang="0">
                <a:pos x="166" y="282"/>
              </a:cxn>
              <a:cxn ang="0">
                <a:pos x="177" y="285"/>
              </a:cxn>
              <a:cxn ang="0">
                <a:pos x="186" y="287"/>
              </a:cxn>
              <a:cxn ang="0">
                <a:pos x="193" y="287"/>
              </a:cxn>
              <a:cxn ang="0">
                <a:pos x="199" y="285"/>
              </a:cxn>
            </a:cxnLst>
            <a:rect l="0" t="0" r="r" b="b"/>
            <a:pathLst>
              <a:path w="226" h="287">
                <a:moveTo>
                  <a:pt x="199" y="285"/>
                </a:moveTo>
                <a:lnTo>
                  <a:pt x="209" y="276"/>
                </a:lnTo>
                <a:lnTo>
                  <a:pt x="217" y="259"/>
                </a:lnTo>
                <a:lnTo>
                  <a:pt x="224" y="234"/>
                </a:lnTo>
                <a:lnTo>
                  <a:pt x="226" y="202"/>
                </a:lnTo>
                <a:lnTo>
                  <a:pt x="223" y="162"/>
                </a:lnTo>
                <a:lnTo>
                  <a:pt x="214" y="115"/>
                </a:lnTo>
                <a:lnTo>
                  <a:pt x="200" y="61"/>
                </a:lnTo>
                <a:lnTo>
                  <a:pt x="178" y="0"/>
                </a:lnTo>
                <a:lnTo>
                  <a:pt x="166" y="5"/>
                </a:lnTo>
                <a:lnTo>
                  <a:pt x="155" y="10"/>
                </a:lnTo>
                <a:lnTo>
                  <a:pt x="144" y="15"/>
                </a:lnTo>
                <a:lnTo>
                  <a:pt x="134" y="20"/>
                </a:lnTo>
                <a:lnTo>
                  <a:pt x="123" y="24"/>
                </a:lnTo>
                <a:lnTo>
                  <a:pt x="111" y="30"/>
                </a:lnTo>
                <a:lnTo>
                  <a:pt x="100" y="34"/>
                </a:lnTo>
                <a:lnTo>
                  <a:pt x="89" y="39"/>
                </a:lnTo>
                <a:lnTo>
                  <a:pt x="78" y="44"/>
                </a:lnTo>
                <a:lnTo>
                  <a:pt x="67" y="49"/>
                </a:lnTo>
                <a:lnTo>
                  <a:pt x="55" y="54"/>
                </a:lnTo>
                <a:lnTo>
                  <a:pt x="45" y="58"/>
                </a:lnTo>
                <a:lnTo>
                  <a:pt x="34" y="63"/>
                </a:lnTo>
                <a:lnTo>
                  <a:pt x="23" y="69"/>
                </a:lnTo>
                <a:lnTo>
                  <a:pt x="11" y="73"/>
                </a:lnTo>
                <a:lnTo>
                  <a:pt x="0" y="78"/>
                </a:lnTo>
                <a:lnTo>
                  <a:pt x="13" y="109"/>
                </a:lnTo>
                <a:lnTo>
                  <a:pt x="28" y="136"/>
                </a:lnTo>
                <a:lnTo>
                  <a:pt x="42" y="161"/>
                </a:lnTo>
                <a:lnTo>
                  <a:pt x="56" y="184"/>
                </a:lnTo>
                <a:lnTo>
                  <a:pt x="72" y="204"/>
                </a:lnTo>
                <a:lnTo>
                  <a:pt x="86" y="221"/>
                </a:lnTo>
                <a:lnTo>
                  <a:pt x="101" y="236"/>
                </a:lnTo>
                <a:lnTo>
                  <a:pt x="115" y="250"/>
                </a:lnTo>
                <a:lnTo>
                  <a:pt x="129" y="260"/>
                </a:lnTo>
                <a:lnTo>
                  <a:pt x="142" y="270"/>
                </a:lnTo>
                <a:lnTo>
                  <a:pt x="155" y="276"/>
                </a:lnTo>
                <a:lnTo>
                  <a:pt x="166" y="282"/>
                </a:lnTo>
                <a:lnTo>
                  <a:pt x="177" y="285"/>
                </a:lnTo>
                <a:lnTo>
                  <a:pt x="186" y="287"/>
                </a:lnTo>
                <a:lnTo>
                  <a:pt x="193" y="287"/>
                </a:lnTo>
                <a:lnTo>
                  <a:pt x="199" y="285"/>
                </a:lnTo>
                <a:close/>
              </a:path>
            </a:pathLst>
          </a:custGeom>
          <a:solidFill>
            <a:srgbClr val="2B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76" name="Freeform 760"/>
          <p:cNvSpPr>
            <a:spLocks/>
          </p:cNvSpPr>
          <p:nvPr/>
        </p:nvSpPr>
        <p:spPr bwMode="auto">
          <a:xfrm>
            <a:off x="1335088" y="2251075"/>
            <a:ext cx="14287" cy="23813"/>
          </a:xfrm>
          <a:custGeom>
            <a:avLst/>
            <a:gdLst/>
            <a:ahLst/>
            <a:cxnLst>
              <a:cxn ang="0">
                <a:pos x="189" y="273"/>
              </a:cxn>
              <a:cxn ang="0">
                <a:pos x="196" y="265"/>
              </a:cxn>
              <a:cxn ang="0">
                <a:pos x="201" y="251"/>
              </a:cxn>
              <a:cxn ang="0">
                <a:pos x="202" y="227"/>
              </a:cxn>
              <a:cxn ang="0">
                <a:pos x="200" y="197"/>
              </a:cxn>
              <a:cxn ang="0">
                <a:pos x="193" y="159"/>
              </a:cxn>
              <a:cxn ang="0">
                <a:pos x="182" y="114"/>
              </a:cxn>
              <a:cxn ang="0">
                <a:pos x="165" y="60"/>
              </a:cxn>
              <a:cxn ang="0">
                <a:pos x="142" y="0"/>
              </a:cxn>
              <a:cxn ang="0">
                <a:pos x="125" y="7"/>
              </a:cxn>
              <a:cxn ang="0">
                <a:pos x="107" y="14"/>
              </a:cxn>
              <a:cxn ang="0">
                <a:pos x="89" y="23"/>
              </a:cxn>
              <a:cxn ang="0">
                <a:pos x="72" y="30"/>
              </a:cxn>
              <a:cxn ang="0">
                <a:pos x="53" y="39"/>
              </a:cxn>
              <a:cxn ang="0">
                <a:pos x="36" y="46"/>
              </a:cxn>
              <a:cxn ang="0">
                <a:pos x="18" y="54"/>
              </a:cxn>
              <a:cxn ang="0">
                <a:pos x="0" y="62"/>
              </a:cxn>
              <a:cxn ang="0">
                <a:pos x="14" y="92"/>
              </a:cxn>
              <a:cxn ang="0">
                <a:pos x="28" y="120"/>
              </a:cxn>
              <a:cxn ang="0">
                <a:pos x="41" y="145"/>
              </a:cxn>
              <a:cxn ang="0">
                <a:pos x="57" y="168"/>
              </a:cxn>
              <a:cxn ang="0">
                <a:pos x="71" y="188"/>
              </a:cxn>
              <a:cxn ang="0">
                <a:pos x="85" y="206"/>
              </a:cxn>
              <a:cxn ang="0">
                <a:pos x="98" y="221"/>
              </a:cxn>
              <a:cxn ang="0">
                <a:pos x="113" y="235"/>
              </a:cxn>
              <a:cxn ang="0">
                <a:pos x="126" y="246"/>
              </a:cxn>
              <a:cxn ang="0">
                <a:pos x="138" y="256"/>
              </a:cxn>
              <a:cxn ang="0">
                <a:pos x="149" y="262"/>
              </a:cxn>
              <a:cxn ang="0">
                <a:pos x="160" y="268"/>
              </a:cxn>
              <a:cxn ang="0">
                <a:pos x="170" y="272"/>
              </a:cxn>
              <a:cxn ang="0">
                <a:pos x="178" y="274"/>
              </a:cxn>
              <a:cxn ang="0">
                <a:pos x="184" y="274"/>
              </a:cxn>
              <a:cxn ang="0">
                <a:pos x="189" y="273"/>
              </a:cxn>
            </a:cxnLst>
            <a:rect l="0" t="0" r="r" b="b"/>
            <a:pathLst>
              <a:path w="202" h="274">
                <a:moveTo>
                  <a:pt x="189" y="273"/>
                </a:moveTo>
                <a:lnTo>
                  <a:pt x="196" y="265"/>
                </a:lnTo>
                <a:lnTo>
                  <a:pt x="201" y="251"/>
                </a:lnTo>
                <a:lnTo>
                  <a:pt x="202" y="227"/>
                </a:lnTo>
                <a:lnTo>
                  <a:pt x="200" y="197"/>
                </a:lnTo>
                <a:lnTo>
                  <a:pt x="193" y="159"/>
                </a:lnTo>
                <a:lnTo>
                  <a:pt x="182" y="114"/>
                </a:lnTo>
                <a:lnTo>
                  <a:pt x="165" y="60"/>
                </a:lnTo>
                <a:lnTo>
                  <a:pt x="142" y="0"/>
                </a:lnTo>
                <a:lnTo>
                  <a:pt x="125" y="7"/>
                </a:lnTo>
                <a:lnTo>
                  <a:pt x="107" y="14"/>
                </a:lnTo>
                <a:lnTo>
                  <a:pt x="89" y="23"/>
                </a:lnTo>
                <a:lnTo>
                  <a:pt x="72" y="30"/>
                </a:lnTo>
                <a:lnTo>
                  <a:pt x="53" y="39"/>
                </a:lnTo>
                <a:lnTo>
                  <a:pt x="36" y="46"/>
                </a:lnTo>
                <a:lnTo>
                  <a:pt x="18" y="54"/>
                </a:lnTo>
                <a:lnTo>
                  <a:pt x="0" y="62"/>
                </a:lnTo>
                <a:lnTo>
                  <a:pt x="14" y="92"/>
                </a:lnTo>
                <a:lnTo>
                  <a:pt x="28" y="120"/>
                </a:lnTo>
                <a:lnTo>
                  <a:pt x="41" y="145"/>
                </a:lnTo>
                <a:lnTo>
                  <a:pt x="57" y="168"/>
                </a:lnTo>
                <a:lnTo>
                  <a:pt x="71" y="188"/>
                </a:lnTo>
                <a:lnTo>
                  <a:pt x="85" y="206"/>
                </a:lnTo>
                <a:lnTo>
                  <a:pt x="98" y="221"/>
                </a:lnTo>
                <a:lnTo>
                  <a:pt x="113" y="235"/>
                </a:lnTo>
                <a:lnTo>
                  <a:pt x="126" y="246"/>
                </a:lnTo>
                <a:lnTo>
                  <a:pt x="138" y="256"/>
                </a:lnTo>
                <a:lnTo>
                  <a:pt x="149" y="262"/>
                </a:lnTo>
                <a:lnTo>
                  <a:pt x="160" y="268"/>
                </a:lnTo>
                <a:lnTo>
                  <a:pt x="170" y="272"/>
                </a:lnTo>
                <a:lnTo>
                  <a:pt x="178" y="274"/>
                </a:lnTo>
                <a:lnTo>
                  <a:pt x="184" y="274"/>
                </a:lnTo>
                <a:lnTo>
                  <a:pt x="189" y="273"/>
                </a:lnTo>
                <a:close/>
              </a:path>
            </a:pathLst>
          </a:custGeom>
          <a:solidFill>
            <a:srgbClr val="474F4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77" name="Freeform 761"/>
          <p:cNvSpPr>
            <a:spLocks/>
          </p:cNvSpPr>
          <p:nvPr/>
        </p:nvSpPr>
        <p:spPr bwMode="auto">
          <a:xfrm>
            <a:off x="1335088" y="2252663"/>
            <a:ext cx="14287" cy="22225"/>
          </a:xfrm>
          <a:custGeom>
            <a:avLst/>
            <a:gdLst/>
            <a:ahLst/>
            <a:cxnLst>
              <a:cxn ang="0">
                <a:pos x="180" y="263"/>
              </a:cxn>
              <a:cxn ang="0">
                <a:pos x="185" y="256"/>
              </a:cxn>
              <a:cxn ang="0">
                <a:pos x="186" y="243"/>
              </a:cxn>
              <a:cxn ang="0">
                <a:pos x="183" y="222"/>
              </a:cxn>
              <a:cxn ang="0">
                <a:pos x="177" y="193"/>
              </a:cxn>
              <a:cxn ang="0">
                <a:pos x="166" y="157"/>
              </a:cxn>
              <a:cxn ang="0">
                <a:pos x="151" y="113"/>
              </a:cxn>
              <a:cxn ang="0">
                <a:pos x="131" y="60"/>
              </a:cxn>
              <a:cxn ang="0">
                <a:pos x="108" y="0"/>
              </a:cxn>
              <a:cxn ang="0">
                <a:pos x="94" y="7"/>
              </a:cxn>
              <a:cxn ang="0">
                <a:pos x="80" y="13"/>
              </a:cxn>
              <a:cxn ang="0">
                <a:pos x="67" y="18"/>
              </a:cxn>
              <a:cxn ang="0">
                <a:pos x="54" y="24"/>
              </a:cxn>
              <a:cxn ang="0">
                <a:pos x="40" y="30"/>
              </a:cxn>
              <a:cxn ang="0">
                <a:pos x="27" y="36"/>
              </a:cxn>
              <a:cxn ang="0">
                <a:pos x="13" y="41"/>
              </a:cxn>
              <a:cxn ang="0">
                <a:pos x="0" y="48"/>
              </a:cxn>
              <a:cxn ang="0">
                <a:pos x="13" y="78"/>
              </a:cxn>
              <a:cxn ang="0">
                <a:pos x="26" y="106"/>
              </a:cxn>
              <a:cxn ang="0">
                <a:pos x="40" y="131"/>
              </a:cxn>
              <a:cxn ang="0">
                <a:pos x="55" y="154"/>
              </a:cxn>
              <a:cxn ang="0">
                <a:pos x="69" y="174"/>
              </a:cxn>
              <a:cxn ang="0">
                <a:pos x="83" y="192"/>
              </a:cxn>
              <a:cxn ang="0">
                <a:pos x="96" y="208"/>
              </a:cxn>
              <a:cxn ang="0">
                <a:pos x="110" y="222"/>
              </a:cxn>
              <a:cxn ang="0">
                <a:pos x="122" y="233"/>
              </a:cxn>
              <a:cxn ang="0">
                <a:pos x="134" y="243"/>
              </a:cxn>
              <a:cxn ang="0">
                <a:pos x="145" y="250"/>
              </a:cxn>
              <a:cxn ang="0">
                <a:pos x="155" y="256"/>
              </a:cxn>
              <a:cxn ang="0">
                <a:pos x="164" y="261"/>
              </a:cxn>
              <a:cxn ang="0">
                <a:pos x="171" y="263"/>
              </a:cxn>
              <a:cxn ang="0">
                <a:pos x="176" y="264"/>
              </a:cxn>
              <a:cxn ang="0">
                <a:pos x="180" y="263"/>
              </a:cxn>
            </a:cxnLst>
            <a:rect l="0" t="0" r="r" b="b"/>
            <a:pathLst>
              <a:path w="186" h="264">
                <a:moveTo>
                  <a:pt x="180" y="263"/>
                </a:moveTo>
                <a:lnTo>
                  <a:pt x="185" y="256"/>
                </a:lnTo>
                <a:lnTo>
                  <a:pt x="186" y="243"/>
                </a:lnTo>
                <a:lnTo>
                  <a:pt x="183" y="222"/>
                </a:lnTo>
                <a:lnTo>
                  <a:pt x="177" y="193"/>
                </a:lnTo>
                <a:lnTo>
                  <a:pt x="166" y="157"/>
                </a:lnTo>
                <a:lnTo>
                  <a:pt x="151" y="113"/>
                </a:lnTo>
                <a:lnTo>
                  <a:pt x="131" y="60"/>
                </a:lnTo>
                <a:lnTo>
                  <a:pt x="108" y="0"/>
                </a:lnTo>
                <a:lnTo>
                  <a:pt x="94" y="7"/>
                </a:lnTo>
                <a:lnTo>
                  <a:pt x="80" y="13"/>
                </a:lnTo>
                <a:lnTo>
                  <a:pt x="67" y="18"/>
                </a:lnTo>
                <a:lnTo>
                  <a:pt x="54" y="24"/>
                </a:lnTo>
                <a:lnTo>
                  <a:pt x="40" y="30"/>
                </a:lnTo>
                <a:lnTo>
                  <a:pt x="27" y="36"/>
                </a:lnTo>
                <a:lnTo>
                  <a:pt x="13" y="41"/>
                </a:lnTo>
                <a:lnTo>
                  <a:pt x="0" y="48"/>
                </a:lnTo>
                <a:lnTo>
                  <a:pt x="13" y="78"/>
                </a:lnTo>
                <a:lnTo>
                  <a:pt x="26" y="106"/>
                </a:lnTo>
                <a:lnTo>
                  <a:pt x="40" y="131"/>
                </a:lnTo>
                <a:lnTo>
                  <a:pt x="55" y="154"/>
                </a:lnTo>
                <a:lnTo>
                  <a:pt x="69" y="174"/>
                </a:lnTo>
                <a:lnTo>
                  <a:pt x="83" y="192"/>
                </a:lnTo>
                <a:lnTo>
                  <a:pt x="96" y="208"/>
                </a:lnTo>
                <a:lnTo>
                  <a:pt x="110" y="222"/>
                </a:lnTo>
                <a:lnTo>
                  <a:pt x="122" y="233"/>
                </a:lnTo>
                <a:lnTo>
                  <a:pt x="134" y="243"/>
                </a:lnTo>
                <a:lnTo>
                  <a:pt x="145" y="250"/>
                </a:lnTo>
                <a:lnTo>
                  <a:pt x="155" y="256"/>
                </a:lnTo>
                <a:lnTo>
                  <a:pt x="164" y="261"/>
                </a:lnTo>
                <a:lnTo>
                  <a:pt x="171" y="263"/>
                </a:lnTo>
                <a:lnTo>
                  <a:pt x="176" y="264"/>
                </a:lnTo>
                <a:lnTo>
                  <a:pt x="180" y="263"/>
                </a:lnTo>
                <a:close/>
              </a:path>
            </a:pathLst>
          </a:custGeom>
          <a:solidFill>
            <a:srgbClr val="6166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78" name="Freeform 762"/>
          <p:cNvSpPr>
            <a:spLocks/>
          </p:cNvSpPr>
          <p:nvPr/>
        </p:nvSpPr>
        <p:spPr bwMode="auto">
          <a:xfrm>
            <a:off x="1335088" y="2252663"/>
            <a:ext cx="12700" cy="22225"/>
          </a:xfrm>
          <a:custGeom>
            <a:avLst/>
            <a:gdLst/>
            <a:ahLst/>
            <a:cxnLst>
              <a:cxn ang="0">
                <a:pos x="171" y="251"/>
              </a:cxn>
              <a:cxn ang="0">
                <a:pos x="173" y="245"/>
              </a:cxn>
              <a:cxn ang="0">
                <a:pos x="170" y="233"/>
              </a:cxn>
              <a:cxn ang="0">
                <a:pos x="164" y="214"/>
              </a:cxn>
              <a:cxn ang="0">
                <a:pos x="153" y="187"/>
              </a:cxn>
              <a:cxn ang="0">
                <a:pos x="137" y="153"/>
              </a:cxn>
              <a:cxn ang="0">
                <a:pos x="119" y="110"/>
              </a:cxn>
              <a:cxn ang="0">
                <a:pos x="97" y="60"/>
              </a:cxn>
              <a:cxn ang="0">
                <a:pos x="72" y="0"/>
              </a:cxn>
              <a:cxn ang="0">
                <a:pos x="63" y="4"/>
              </a:cxn>
              <a:cxn ang="0">
                <a:pos x="54" y="7"/>
              </a:cxn>
              <a:cxn ang="0">
                <a:pos x="45" y="11"/>
              </a:cxn>
              <a:cxn ang="0">
                <a:pos x="36" y="16"/>
              </a:cxn>
              <a:cxn ang="0">
                <a:pos x="27" y="20"/>
              </a:cxn>
              <a:cxn ang="0">
                <a:pos x="18" y="23"/>
              </a:cxn>
              <a:cxn ang="0">
                <a:pos x="9" y="27"/>
              </a:cxn>
              <a:cxn ang="0">
                <a:pos x="0" y="31"/>
              </a:cxn>
              <a:cxn ang="0">
                <a:pos x="13" y="62"/>
              </a:cxn>
              <a:cxn ang="0">
                <a:pos x="26" y="89"/>
              </a:cxn>
              <a:cxn ang="0">
                <a:pos x="41" y="115"/>
              </a:cxn>
              <a:cxn ang="0">
                <a:pos x="54" y="138"/>
              </a:cxn>
              <a:cxn ang="0">
                <a:pos x="68" y="159"/>
              </a:cxn>
              <a:cxn ang="0">
                <a:pos x="81" y="177"/>
              </a:cxn>
              <a:cxn ang="0">
                <a:pos x="95" y="193"/>
              </a:cxn>
              <a:cxn ang="0">
                <a:pos x="107" y="206"/>
              </a:cxn>
              <a:cxn ang="0">
                <a:pos x="119" y="218"/>
              </a:cxn>
              <a:cxn ang="0">
                <a:pos x="130" y="229"/>
              </a:cxn>
              <a:cxn ang="0">
                <a:pos x="141" y="236"/>
              </a:cxn>
              <a:cxn ang="0">
                <a:pos x="150" y="242"/>
              </a:cxn>
              <a:cxn ang="0">
                <a:pos x="157" y="246"/>
              </a:cxn>
              <a:cxn ang="0">
                <a:pos x="163" y="250"/>
              </a:cxn>
              <a:cxn ang="0">
                <a:pos x="168" y="251"/>
              </a:cxn>
              <a:cxn ang="0">
                <a:pos x="171" y="251"/>
              </a:cxn>
            </a:cxnLst>
            <a:rect l="0" t="0" r="r" b="b"/>
            <a:pathLst>
              <a:path w="173" h="251">
                <a:moveTo>
                  <a:pt x="171" y="251"/>
                </a:moveTo>
                <a:lnTo>
                  <a:pt x="173" y="245"/>
                </a:lnTo>
                <a:lnTo>
                  <a:pt x="170" y="233"/>
                </a:lnTo>
                <a:lnTo>
                  <a:pt x="164" y="214"/>
                </a:lnTo>
                <a:lnTo>
                  <a:pt x="153" y="187"/>
                </a:lnTo>
                <a:lnTo>
                  <a:pt x="137" y="153"/>
                </a:lnTo>
                <a:lnTo>
                  <a:pt x="119" y="110"/>
                </a:lnTo>
                <a:lnTo>
                  <a:pt x="97" y="60"/>
                </a:lnTo>
                <a:lnTo>
                  <a:pt x="72" y="0"/>
                </a:lnTo>
                <a:lnTo>
                  <a:pt x="63" y="4"/>
                </a:lnTo>
                <a:lnTo>
                  <a:pt x="54" y="7"/>
                </a:lnTo>
                <a:lnTo>
                  <a:pt x="45" y="11"/>
                </a:lnTo>
                <a:lnTo>
                  <a:pt x="36" y="16"/>
                </a:lnTo>
                <a:lnTo>
                  <a:pt x="27" y="20"/>
                </a:lnTo>
                <a:lnTo>
                  <a:pt x="18" y="23"/>
                </a:lnTo>
                <a:lnTo>
                  <a:pt x="9" y="27"/>
                </a:lnTo>
                <a:lnTo>
                  <a:pt x="0" y="31"/>
                </a:lnTo>
                <a:lnTo>
                  <a:pt x="13" y="62"/>
                </a:lnTo>
                <a:lnTo>
                  <a:pt x="26" y="89"/>
                </a:lnTo>
                <a:lnTo>
                  <a:pt x="41" y="115"/>
                </a:lnTo>
                <a:lnTo>
                  <a:pt x="54" y="138"/>
                </a:lnTo>
                <a:lnTo>
                  <a:pt x="68" y="159"/>
                </a:lnTo>
                <a:lnTo>
                  <a:pt x="81" y="177"/>
                </a:lnTo>
                <a:lnTo>
                  <a:pt x="95" y="193"/>
                </a:lnTo>
                <a:lnTo>
                  <a:pt x="107" y="206"/>
                </a:lnTo>
                <a:lnTo>
                  <a:pt x="119" y="218"/>
                </a:lnTo>
                <a:lnTo>
                  <a:pt x="130" y="229"/>
                </a:lnTo>
                <a:lnTo>
                  <a:pt x="141" y="236"/>
                </a:lnTo>
                <a:lnTo>
                  <a:pt x="150" y="242"/>
                </a:lnTo>
                <a:lnTo>
                  <a:pt x="157" y="246"/>
                </a:lnTo>
                <a:lnTo>
                  <a:pt x="163" y="250"/>
                </a:lnTo>
                <a:lnTo>
                  <a:pt x="168" y="251"/>
                </a:lnTo>
                <a:lnTo>
                  <a:pt x="171" y="251"/>
                </a:lnTo>
                <a:close/>
              </a:path>
            </a:pathLst>
          </a:custGeom>
          <a:solidFill>
            <a:srgbClr val="7A828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79" name="Freeform 763"/>
          <p:cNvSpPr>
            <a:spLocks/>
          </p:cNvSpPr>
          <p:nvPr/>
        </p:nvSpPr>
        <p:spPr bwMode="auto">
          <a:xfrm>
            <a:off x="1336675" y="2254250"/>
            <a:ext cx="11113" cy="20638"/>
          </a:xfrm>
          <a:custGeom>
            <a:avLst/>
            <a:gdLst/>
            <a:ahLst/>
            <a:cxnLst>
              <a:cxn ang="0">
                <a:pos x="163" y="240"/>
              </a:cxn>
              <a:cxn ang="0">
                <a:pos x="162" y="235"/>
              </a:cxn>
              <a:cxn ang="0">
                <a:pos x="156" y="225"/>
              </a:cxn>
              <a:cxn ang="0">
                <a:pos x="145" y="208"/>
              </a:cxn>
              <a:cxn ang="0">
                <a:pos x="129" y="183"/>
              </a:cxn>
              <a:cxn ang="0">
                <a:pos x="110" y="150"/>
              </a:cxn>
              <a:cxn ang="0">
                <a:pos x="89" y="110"/>
              </a:cxn>
              <a:cxn ang="0">
                <a:pos x="64" y="59"/>
              </a:cxn>
              <a:cxn ang="0">
                <a:pos x="39" y="0"/>
              </a:cxn>
              <a:cxn ang="0">
                <a:pos x="34" y="2"/>
              </a:cxn>
              <a:cxn ang="0">
                <a:pos x="28" y="5"/>
              </a:cxn>
              <a:cxn ang="0">
                <a:pos x="24" y="7"/>
              </a:cxn>
              <a:cxn ang="0">
                <a:pos x="19" y="9"/>
              </a:cxn>
              <a:cxn ang="0">
                <a:pos x="14" y="11"/>
              </a:cxn>
              <a:cxn ang="0">
                <a:pos x="10" y="13"/>
              </a:cxn>
              <a:cxn ang="0">
                <a:pos x="5" y="15"/>
              </a:cxn>
              <a:cxn ang="0">
                <a:pos x="0" y="17"/>
              </a:cxn>
              <a:cxn ang="0">
                <a:pos x="13" y="48"/>
              </a:cxn>
              <a:cxn ang="0">
                <a:pos x="26" y="75"/>
              </a:cxn>
              <a:cxn ang="0">
                <a:pos x="41" y="102"/>
              </a:cxn>
              <a:cxn ang="0">
                <a:pos x="54" y="124"/>
              </a:cxn>
              <a:cxn ang="0">
                <a:pos x="68" y="145"/>
              </a:cxn>
              <a:cxn ang="0">
                <a:pos x="82" y="163"/>
              </a:cxn>
              <a:cxn ang="0">
                <a:pos x="94" y="180"/>
              </a:cxn>
              <a:cxn ang="0">
                <a:pos x="106" y="193"/>
              </a:cxn>
              <a:cxn ang="0">
                <a:pos x="117" y="205"/>
              </a:cxn>
              <a:cxn ang="0">
                <a:pos x="127" y="215"/>
              </a:cxn>
              <a:cxn ang="0">
                <a:pos x="138" y="224"/>
              </a:cxn>
              <a:cxn ang="0">
                <a:pos x="146" y="230"/>
              </a:cxn>
              <a:cxn ang="0">
                <a:pos x="152" y="234"/>
              </a:cxn>
              <a:cxn ang="0">
                <a:pos x="158" y="238"/>
              </a:cxn>
              <a:cxn ang="0">
                <a:pos x="161" y="240"/>
              </a:cxn>
              <a:cxn ang="0">
                <a:pos x="163" y="240"/>
              </a:cxn>
            </a:cxnLst>
            <a:rect l="0" t="0" r="r" b="b"/>
            <a:pathLst>
              <a:path w="163" h="240">
                <a:moveTo>
                  <a:pt x="163" y="240"/>
                </a:moveTo>
                <a:lnTo>
                  <a:pt x="162" y="235"/>
                </a:lnTo>
                <a:lnTo>
                  <a:pt x="156" y="225"/>
                </a:lnTo>
                <a:lnTo>
                  <a:pt x="145" y="208"/>
                </a:lnTo>
                <a:lnTo>
                  <a:pt x="129" y="183"/>
                </a:lnTo>
                <a:lnTo>
                  <a:pt x="110" y="150"/>
                </a:lnTo>
                <a:lnTo>
                  <a:pt x="89" y="110"/>
                </a:lnTo>
                <a:lnTo>
                  <a:pt x="64" y="59"/>
                </a:lnTo>
                <a:lnTo>
                  <a:pt x="39" y="0"/>
                </a:lnTo>
                <a:lnTo>
                  <a:pt x="34" y="2"/>
                </a:lnTo>
                <a:lnTo>
                  <a:pt x="28" y="5"/>
                </a:lnTo>
                <a:lnTo>
                  <a:pt x="24" y="7"/>
                </a:lnTo>
                <a:lnTo>
                  <a:pt x="19" y="9"/>
                </a:lnTo>
                <a:lnTo>
                  <a:pt x="14" y="11"/>
                </a:lnTo>
                <a:lnTo>
                  <a:pt x="10" y="13"/>
                </a:lnTo>
                <a:lnTo>
                  <a:pt x="5" y="15"/>
                </a:lnTo>
                <a:lnTo>
                  <a:pt x="0" y="17"/>
                </a:lnTo>
                <a:lnTo>
                  <a:pt x="13" y="48"/>
                </a:lnTo>
                <a:lnTo>
                  <a:pt x="26" y="75"/>
                </a:lnTo>
                <a:lnTo>
                  <a:pt x="41" y="102"/>
                </a:lnTo>
                <a:lnTo>
                  <a:pt x="54" y="124"/>
                </a:lnTo>
                <a:lnTo>
                  <a:pt x="68" y="145"/>
                </a:lnTo>
                <a:lnTo>
                  <a:pt x="82" y="163"/>
                </a:lnTo>
                <a:lnTo>
                  <a:pt x="94" y="180"/>
                </a:lnTo>
                <a:lnTo>
                  <a:pt x="106" y="193"/>
                </a:lnTo>
                <a:lnTo>
                  <a:pt x="117" y="205"/>
                </a:lnTo>
                <a:lnTo>
                  <a:pt x="127" y="215"/>
                </a:lnTo>
                <a:lnTo>
                  <a:pt x="138" y="224"/>
                </a:lnTo>
                <a:lnTo>
                  <a:pt x="146" y="230"/>
                </a:lnTo>
                <a:lnTo>
                  <a:pt x="152" y="234"/>
                </a:lnTo>
                <a:lnTo>
                  <a:pt x="158" y="238"/>
                </a:lnTo>
                <a:lnTo>
                  <a:pt x="161" y="240"/>
                </a:lnTo>
                <a:lnTo>
                  <a:pt x="163" y="240"/>
                </a:lnTo>
                <a:close/>
              </a:path>
            </a:pathLst>
          </a:custGeom>
          <a:solidFill>
            <a:srgbClr val="91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780" name="Freeform 764"/>
          <p:cNvSpPr>
            <a:spLocks/>
          </p:cNvSpPr>
          <p:nvPr/>
        </p:nvSpPr>
        <p:spPr bwMode="auto">
          <a:xfrm>
            <a:off x="1347788" y="2274888"/>
            <a:ext cx="3175" cy="793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44" y="76"/>
              </a:cxn>
              <a:cxn ang="0">
                <a:pos x="48" y="92"/>
              </a:cxn>
              <a:cxn ang="0">
                <a:pos x="46" y="99"/>
              </a:cxn>
              <a:cxn ang="0">
                <a:pos x="39" y="96"/>
              </a:cxn>
              <a:cxn ang="0">
                <a:pos x="31" y="83"/>
              </a:cxn>
              <a:cxn ang="0">
                <a:pos x="0" y="7"/>
              </a:cxn>
              <a:cxn ang="0">
                <a:pos x="13" y="0"/>
              </a:cxn>
            </a:cxnLst>
            <a:rect l="0" t="0" r="r" b="b"/>
            <a:pathLst>
              <a:path w="48" h="99">
                <a:moveTo>
                  <a:pt x="13" y="0"/>
                </a:moveTo>
                <a:lnTo>
                  <a:pt x="44" y="76"/>
                </a:lnTo>
                <a:lnTo>
                  <a:pt x="48" y="92"/>
                </a:lnTo>
                <a:lnTo>
                  <a:pt x="46" y="99"/>
                </a:lnTo>
                <a:lnTo>
                  <a:pt x="39" y="96"/>
                </a:lnTo>
                <a:lnTo>
                  <a:pt x="31" y="83"/>
                </a:lnTo>
                <a:lnTo>
                  <a:pt x="0" y="7"/>
                </a:lnTo>
                <a:lnTo>
                  <a:pt x="13" y="0"/>
                </a:lnTo>
                <a:close/>
              </a:path>
            </a:pathLst>
          </a:custGeom>
          <a:solidFill>
            <a:srgbClr val="2B33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6781" name="Picture 765" descr="j02359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437063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WPAN: IEEE 802.15.1 – Bluetooth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Data rate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Synchronous, connection-oriented: 64 kbit/s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Asynchronous, connectionless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433.9 kbit/s symmetric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723.2 / 57.6 kbit/s asymmetric</a:t>
            </a:r>
          </a:p>
          <a:p>
            <a:pPr>
              <a:lnSpc>
                <a:spcPct val="90000"/>
              </a:lnSpc>
            </a:pPr>
            <a:r>
              <a:rPr lang="en-US" sz="1800"/>
              <a:t>Transmission range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POS (Personal Operating Space) up to 10 m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with special transceivers up to 100 m</a:t>
            </a:r>
          </a:p>
          <a:p>
            <a:pPr>
              <a:lnSpc>
                <a:spcPct val="90000"/>
              </a:lnSpc>
            </a:pPr>
            <a:r>
              <a:rPr lang="en-US" sz="1800"/>
              <a:t>Frequency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Free 2.4 GHz ISM-band</a:t>
            </a:r>
          </a:p>
          <a:p>
            <a:pPr>
              <a:lnSpc>
                <a:spcPct val="90000"/>
              </a:lnSpc>
            </a:pPr>
            <a:r>
              <a:rPr lang="en-US" sz="1800"/>
              <a:t>Security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Challenge/response (SAFER+), hopping sequence</a:t>
            </a:r>
          </a:p>
          <a:p>
            <a:pPr>
              <a:lnSpc>
                <a:spcPct val="90000"/>
              </a:lnSpc>
            </a:pPr>
            <a:r>
              <a:rPr lang="en-US" sz="1800"/>
              <a:t>Availability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Integrated into many products, several vendors</a:t>
            </a: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Connection set-up time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Depends on power-mode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Max. 2.56s, avg. 0.64s</a:t>
            </a:r>
          </a:p>
          <a:p>
            <a:pPr>
              <a:lnSpc>
                <a:spcPct val="90000"/>
              </a:lnSpc>
            </a:pPr>
            <a:r>
              <a:rPr lang="en-US" sz="1800"/>
              <a:t>Quality of Service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Guarantees, ARQ/FEC</a:t>
            </a:r>
          </a:p>
          <a:p>
            <a:pPr>
              <a:lnSpc>
                <a:spcPct val="90000"/>
              </a:lnSpc>
            </a:pPr>
            <a:r>
              <a:rPr lang="en-US" sz="1800"/>
              <a:t>Manageability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Public/private keys needed, key management not specified, simple system integration</a:t>
            </a:r>
          </a:p>
          <a:p>
            <a:pPr>
              <a:lnSpc>
                <a:spcPct val="90000"/>
              </a:lnSpc>
            </a:pPr>
            <a:r>
              <a:rPr lang="en-US" sz="1800"/>
              <a:t>Special Advantages/Disadvantages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Advantage: already integrated into several products, available worldwide, free ISM-band, several vendors, simple system, simple ad-hoc networking, peer to peer, scatternets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Disadvantage: interference on ISM-band, limited range, max. 8 active devices/network, high set-up latency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WPAN: IEEE 802.15 – future developments 1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802.15.2: Coexistance</a:t>
            </a:r>
          </a:p>
          <a:p>
            <a:pPr lvl="1"/>
            <a:r>
              <a:rPr lang="en-US">
                <a:cs typeface="Arial" charset="0"/>
              </a:rPr>
              <a:t>Coexistence of Wireless Personal Area Networks (802.15) and Wireless Local Area Networks (802.11), quantify the mutual interference  </a:t>
            </a:r>
            <a:endParaRPr lang="en-US"/>
          </a:p>
          <a:p>
            <a:r>
              <a:rPr lang="en-US"/>
              <a:t>802.15.3: High-Rate</a:t>
            </a:r>
          </a:p>
          <a:p>
            <a:pPr lvl="1"/>
            <a:r>
              <a:rPr lang="en-US">
                <a:cs typeface="Arial" charset="0"/>
              </a:rPr>
              <a:t>Standard for high-rate (20Mbit/s or greater) WPANs, while still low-power/low-cost </a:t>
            </a:r>
          </a:p>
          <a:p>
            <a:pPr lvl="1"/>
            <a:r>
              <a:rPr lang="en-US">
                <a:cs typeface="Arial" charset="0"/>
              </a:rPr>
              <a:t>Data Rates: 11, 22, 33, 44, 55 Mbit/s </a:t>
            </a:r>
          </a:p>
          <a:p>
            <a:pPr lvl="1"/>
            <a:r>
              <a:rPr lang="en-US">
                <a:cs typeface="Arial" charset="0"/>
              </a:rPr>
              <a:t>Quality of Service isochronous protocol </a:t>
            </a:r>
          </a:p>
          <a:p>
            <a:pPr lvl="1"/>
            <a:r>
              <a:rPr lang="en-US">
                <a:cs typeface="Arial" charset="0"/>
              </a:rPr>
              <a:t>Ad hoc peer-to-peer networking </a:t>
            </a:r>
          </a:p>
          <a:p>
            <a:pPr lvl="1"/>
            <a:r>
              <a:rPr lang="en-US">
                <a:cs typeface="Arial" charset="0"/>
              </a:rPr>
              <a:t>Security </a:t>
            </a:r>
          </a:p>
          <a:p>
            <a:pPr lvl="1"/>
            <a:r>
              <a:rPr lang="en-US">
                <a:cs typeface="Arial" charset="0"/>
              </a:rPr>
              <a:t>Low power consumption </a:t>
            </a:r>
          </a:p>
          <a:p>
            <a:pPr lvl="1"/>
            <a:r>
              <a:rPr lang="en-US">
                <a:cs typeface="Arial" charset="0"/>
              </a:rPr>
              <a:t>Low cost </a:t>
            </a:r>
          </a:p>
          <a:p>
            <a:pPr lvl="1"/>
            <a:r>
              <a:rPr lang="en-US">
                <a:cs typeface="Arial" charset="0"/>
              </a:rPr>
              <a:t>Designed to meet the demanding requirements of portable consumer imaging and multimedia applications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WPAN: IEEE 802.15 – future developments 2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Several working groups extend the 802.15.3 standard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802.15.3a: </a:t>
            </a:r>
            <a:r>
              <a:rPr lang="en-US" sz="2000">
                <a:solidFill>
                  <a:srgbClr val="FF9900"/>
                </a:solidFill>
              </a:rPr>
              <a:t>- withdrawn -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Alternative PHY with higher data rate as extension to 802.15.3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Applications: multimedia, picture transmission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802.15.3b: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Enhanced interoperability of MAC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Correction of errors and ambiguities in the standard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802.15.3c: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Alternative PHY at 57-64 GHz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Goal: data rates above 2 Gbit/s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FF9900"/>
                </a:solidFill>
              </a:rPr>
              <a:t>Not all these working groups really create a standard, not all standards will be found in products later …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WPAN: IEEE 802.15 – future developments 3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802.15.4: Low-Rate, Very Low-Power</a:t>
            </a:r>
          </a:p>
          <a:p>
            <a:pPr lvl="1">
              <a:lnSpc>
                <a:spcPct val="90000"/>
              </a:lnSpc>
            </a:pPr>
            <a:r>
              <a:rPr lang="en-US" sz="1800">
                <a:cs typeface="Arial" charset="0"/>
              </a:rPr>
              <a:t>Low data rate solution with multi-month to multi-year battery life and very low complexity</a:t>
            </a:r>
          </a:p>
          <a:p>
            <a:pPr lvl="1">
              <a:lnSpc>
                <a:spcPct val="90000"/>
              </a:lnSpc>
            </a:pPr>
            <a:r>
              <a:rPr lang="en-US" sz="1800">
                <a:cs typeface="Arial" charset="0"/>
              </a:rPr>
              <a:t>Potential applications are sensors, interactive toys, smart badges, remote controls, and home automation</a:t>
            </a:r>
            <a:r>
              <a:rPr lang="en-US" sz="180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cs typeface="Arial" charset="0"/>
              </a:rPr>
              <a:t>Data rates of 20-250 kbit/s, latency down to 15 ms</a:t>
            </a:r>
            <a:r>
              <a:rPr lang="en-US" sz="180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cs typeface="Arial" charset="0"/>
              </a:rPr>
              <a:t>Master-Slave or Peer-to-Peer operation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Up to 254 devices or 64516 simpler nodes</a:t>
            </a:r>
          </a:p>
          <a:p>
            <a:pPr lvl="1">
              <a:lnSpc>
                <a:spcPct val="90000"/>
              </a:lnSpc>
            </a:pPr>
            <a:r>
              <a:rPr lang="en-US" sz="1800">
                <a:cs typeface="Arial" charset="0"/>
              </a:rPr>
              <a:t>Support for critical latency devices, such as joysticks</a:t>
            </a:r>
            <a:r>
              <a:rPr lang="en-US" sz="180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cs typeface="Arial" charset="0"/>
              </a:rPr>
              <a:t>CSMA/CA channel access (data centric), slotted (beacon) or unslotted</a:t>
            </a:r>
            <a:endParaRPr lang="en-US" sz="1800"/>
          </a:p>
          <a:p>
            <a:pPr lvl="1">
              <a:lnSpc>
                <a:spcPct val="90000"/>
              </a:lnSpc>
            </a:pPr>
            <a:r>
              <a:rPr lang="en-US" sz="1800">
                <a:cs typeface="Arial" charset="0"/>
              </a:rPr>
              <a:t>Automatic network establishment by the PAN coordinator</a:t>
            </a:r>
            <a:r>
              <a:rPr lang="en-US" sz="180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cs typeface="Arial" charset="0"/>
              </a:rPr>
              <a:t>Dynamic device addressing,</a:t>
            </a:r>
            <a:r>
              <a:rPr lang="en-US" sz="1800"/>
              <a:t> f</a:t>
            </a:r>
            <a:r>
              <a:rPr lang="en-US" sz="1800">
                <a:cs typeface="Arial" charset="0"/>
              </a:rPr>
              <a:t>lexible addressing format</a:t>
            </a:r>
            <a:endParaRPr lang="en-US" sz="1800"/>
          </a:p>
          <a:p>
            <a:pPr lvl="1">
              <a:lnSpc>
                <a:spcPct val="90000"/>
              </a:lnSpc>
            </a:pPr>
            <a:r>
              <a:rPr lang="en-US" sz="1800">
                <a:cs typeface="Arial" charset="0"/>
              </a:rPr>
              <a:t>Fully handshaked protocol for transfer reliability</a:t>
            </a:r>
            <a:r>
              <a:rPr lang="en-US" sz="180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cs typeface="Arial" charset="0"/>
              </a:rPr>
              <a:t>Power management to ensure low power consumption</a:t>
            </a:r>
            <a:r>
              <a:rPr lang="en-US" sz="180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cs typeface="Arial" charset="0"/>
              </a:rPr>
              <a:t>16 channels in the 2.4 GHz ISM band, 10 channels in the 915 MHz US ISM band and one channel in the European 868 MHz band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FF9900"/>
                </a:solidFill>
                <a:cs typeface="Arial" charset="0"/>
              </a:rPr>
              <a:t>Basis of the ZigBee technology – www.zigbee.org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ZigBee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Relation to 802.15.4 similar to Bluetooth / 802.15.1</a:t>
            </a:r>
          </a:p>
          <a:p>
            <a:endParaRPr lang="en-US"/>
          </a:p>
          <a:p>
            <a:r>
              <a:rPr lang="en-US"/>
              <a:t>Pushed by Chipcon (now TI), ember, freescale (Motorola), Honeywell, Mitsubishi, Motorola, Philips, Samsung…</a:t>
            </a:r>
          </a:p>
          <a:p>
            <a:endParaRPr lang="en-US"/>
          </a:p>
          <a:p>
            <a:r>
              <a:rPr lang="en-US"/>
              <a:t>More than 260 members</a:t>
            </a:r>
          </a:p>
          <a:p>
            <a:pPr lvl="1"/>
            <a:r>
              <a:rPr lang="en-US"/>
              <a:t>about 15 promoters, 133 participants, 111 adopters</a:t>
            </a:r>
          </a:p>
          <a:p>
            <a:pPr lvl="1"/>
            <a:r>
              <a:rPr lang="en-US"/>
              <a:t>must be member to commercially use ZigBee spec</a:t>
            </a:r>
          </a:p>
          <a:p>
            <a:endParaRPr lang="en-US"/>
          </a:p>
          <a:p>
            <a:r>
              <a:rPr lang="en-US"/>
              <a:t>ZigBee platforms comprise</a:t>
            </a:r>
          </a:p>
          <a:p>
            <a:pPr lvl="1"/>
            <a:r>
              <a:rPr lang="en-US"/>
              <a:t>IEEE 802.15.4 for layers 1 and 2</a:t>
            </a:r>
          </a:p>
          <a:p>
            <a:pPr lvl="1"/>
            <a:r>
              <a:rPr lang="en-US"/>
              <a:t>ZigBee protocol stack up to the applications</a:t>
            </a:r>
          </a:p>
        </p:txBody>
      </p:sp>
      <p:pic>
        <p:nvPicPr>
          <p:cNvPr id="342020" name="Picture 4" descr="ZigBee Allianc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365625"/>
            <a:ext cx="2733675" cy="60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WPAN: IEEE 802.15 – future developments 4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802.15.4a: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Alternative PHY with lower data rate as extension to 802.15.4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Properties: precise localization (&lt; 1m precision), extremely low power consumption, longer range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Two PHY alternatives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UWB (Ultra Wideband): ultra short pulses, communication and localization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CSS (Chirp Spread Spectrum): communication only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802.15.4b, c, </a:t>
            </a:r>
            <a:r>
              <a:rPr lang="en-US" sz="1800" dirty="0" smtClean="0"/>
              <a:t>d, e, f, g: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Extensions, corrections, and clarifications regarding 802.15.4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Usage of new bands, more flexible security </a:t>
            </a:r>
            <a:r>
              <a:rPr lang="en-US" sz="1600" dirty="0" smtClean="0"/>
              <a:t>mechanisms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RFID, smart utility neighborhood (high scalability)</a:t>
            </a:r>
            <a:endParaRPr lang="en-US" sz="16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802.15.5: Mesh Networking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Partial meshes, full meshes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Range extension, more robustness, longer battery live</a:t>
            </a:r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800" dirty="0"/>
              <a:t>802.15.6: Body Area Networks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Low power networks e.g. for medical or entertainment </a:t>
            </a:r>
            <a:r>
              <a:rPr lang="en-US" sz="1600" dirty="0" smtClean="0"/>
              <a:t>use</a:t>
            </a:r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802.15.7: Visible Light Communication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FF9900"/>
                </a:solidFill>
              </a:rPr>
              <a:t>Not all these working groups really create a standard, not all standards will be found in products later …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more IEEE standards for mobile communications</a:t>
            </a:r>
          </a:p>
        </p:txBody>
      </p:sp>
      <p:sp>
        <p:nvSpPr>
          <p:cNvPr id="3440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IEEE 802.16: Broadband Wireless Access /  WirelessMAN / WiMax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Wireless distribution system, e.g., for the last mile, alternative to DSL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75 Mbit/s up to 50 km LOS, up to 10 km NLOS; 2-66 GHz band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Initial standards without roaming or mobility support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802.16e adds mobility support, allows for roaming at 150 km/h</a:t>
            </a:r>
          </a:p>
          <a:p>
            <a:pPr>
              <a:lnSpc>
                <a:spcPct val="80000"/>
              </a:lnSpc>
            </a:pPr>
            <a:r>
              <a:rPr lang="en-US" sz="2000"/>
              <a:t>IEEE 802.20: Mobile Broadband Wireless Access (MBWA)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Licensed bands &lt; 3.5 GHz, optimized for IP traffic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Peak rate &gt; 1 Mbit/s per user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Different mobility classes up to 250 km/h and ranges up to 15 km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Relation to 802.16e unclear</a:t>
            </a:r>
          </a:p>
          <a:p>
            <a:pPr>
              <a:lnSpc>
                <a:spcPct val="80000"/>
              </a:lnSpc>
            </a:pPr>
            <a:r>
              <a:rPr lang="en-US" sz="2000"/>
              <a:t>IEEE 802.21: Media Independent Handover Interoperability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Standardize handover between different 802.x and/or non 802 networks</a:t>
            </a:r>
          </a:p>
          <a:p>
            <a:pPr>
              <a:lnSpc>
                <a:spcPct val="80000"/>
              </a:lnSpc>
            </a:pPr>
            <a:r>
              <a:rPr lang="en-US" sz="2000"/>
              <a:t>IEEE 802.22: Wireless Regional Area Networks (WRAN)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Radio-based PHY/MAC for use by license-exempt devices on a non-interfering basis in spectrum that is allocated to the TV Broadcast Service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 Controllers – ISM bands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/>
              <a:t>Data rate</a:t>
            </a:r>
          </a:p>
          <a:p>
            <a:pPr lvl="1"/>
            <a:r>
              <a:rPr lang="en-US" sz="1600"/>
              <a:t>Typ. up to 115 kbit/s (serial interface)</a:t>
            </a:r>
          </a:p>
          <a:p>
            <a:r>
              <a:rPr lang="en-US" sz="1800"/>
              <a:t>Transmission range</a:t>
            </a:r>
          </a:p>
          <a:p>
            <a:pPr lvl="1"/>
            <a:r>
              <a:rPr lang="en-US" sz="1600"/>
              <a:t>5-100 m, depending on power (typ. 10-500 mW) </a:t>
            </a:r>
          </a:p>
          <a:p>
            <a:r>
              <a:rPr lang="en-US" sz="1800"/>
              <a:t>Frequency</a:t>
            </a:r>
          </a:p>
          <a:p>
            <a:pPr lvl="1"/>
            <a:r>
              <a:rPr lang="en-US" sz="1600"/>
              <a:t>Typ. 27 (EU, US), 315 (US), 418 (EU), 426 (Japan), 433 (EU), 868 (EU), 915 (US) MHz (depending on regulations)</a:t>
            </a:r>
          </a:p>
          <a:p>
            <a:r>
              <a:rPr lang="en-US" sz="1800"/>
              <a:t>Security</a:t>
            </a:r>
          </a:p>
          <a:p>
            <a:pPr lvl="1"/>
            <a:r>
              <a:rPr lang="en-US" sz="1600"/>
              <a:t>Some products with added processors</a:t>
            </a:r>
          </a:p>
          <a:p>
            <a:r>
              <a:rPr lang="en-US" sz="1800"/>
              <a:t>Cost</a:t>
            </a:r>
          </a:p>
          <a:p>
            <a:pPr lvl="1"/>
            <a:r>
              <a:rPr lang="en-US" sz="1600"/>
              <a:t>Cheap: 10€-50€</a:t>
            </a:r>
          </a:p>
          <a:p>
            <a:r>
              <a:rPr lang="en-US" sz="1800"/>
              <a:t>Availability</a:t>
            </a:r>
          </a:p>
          <a:p>
            <a:pPr lvl="1"/>
            <a:r>
              <a:rPr lang="en-US" sz="1600"/>
              <a:t>Many products, many vendors</a:t>
            </a:r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/>
              <a:t>Connection set-up time</a:t>
            </a:r>
          </a:p>
          <a:p>
            <a:pPr lvl="1"/>
            <a:r>
              <a:rPr lang="en-US" sz="1600"/>
              <a:t>N/A</a:t>
            </a:r>
          </a:p>
          <a:p>
            <a:r>
              <a:rPr lang="en-US" sz="1800"/>
              <a:t>Quality of Service</a:t>
            </a:r>
          </a:p>
          <a:p>
            <a:pPr lvl="1"/>
            <a:r>
              <a:rPr lang="en-US" sz="1600"/>
              <a:t>none</a:t>
            </a:r>
          </a:p>
          <a:p>
            <a:r>
              <a:rPr lang="en-US" sz="1800"/>
              <a:t>Manageability</a:t>
            </a:r>
          </a:p>
          <a:p>
            <a:pPr lvl="1"/>
            <a:r>
              <a:rPr lang="en-US" sz="1600"/>
              <a:t>Very simple, same as serial interface</a:t>
            </a:r>
          </a:p>
          <a:p>
            <a:r>
              <a:rPr lang="en-US" sz="1800"/>
              <a:t>Special Advantages/Disadvantages</a:t>
            </a:r>
          </a:p>
          <a:p>
            <a:pPr lvl="1"/>
            <a:r>
              <a:rPr lang="en-US" sz="1600"/>
              <a:t>Advantage: very low cost, large experience, high volume available</a:t>
            </a:r>
          </a:p>
          <a:p>
            <a:pPr lvl="1"/>
            <a:r>
              <a:rPr lang="en-US" sz="1600"/>
              <a:t>Disadvantage: no QoS, crowded ISM bands (particularly 27 and 433 MHz), typ. no Medium Access Control, 418 MHz experiences interference with TETRA</a:t>
            </a:r>
          </a:p>
          <a:p>
            <a:endParaRPr lang="en-US" sz="18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RFID – Radio Frequency Identification (1)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Data rate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Transmission of ID only (e.g., 48 bit, 64kbit, 1 Mbit)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9.6 – 115 kbit/s</a:t>
            </a:r>
          </a:p>
          <a:p>
            <a:pPr>
              <a:lnSpc>
                <a:spcPct val="80000"/>
              </a:lnSpc>
            </a:pPr>
            <a:r>
              <a:rPr lang="en-US" sz="1800"/>
              <a:t>Transmission range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Passive: up to 3 m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Active: up to 30-100 m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Simultaneous detection of up to, e.g., 256 tags, scanning of, e.g., 40 tags/s</a:t>
            </a:r>
          </a:p>
          <a:p>
            <a:pPr>
              <a:lnSpc>
                <a:spcPct val="80000"/>
              </a:lnSpc>
            </a:pPr>
            <a:r>
              <a:rPr lang="en-US" sz="1800"/>
              <a:t>Frequency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125 kHz, 13.56 MHz, 433 MHz, 2.4 GHz, 5.8 GHz and many others</a:t>
            </a:r>
          </a:p>
          <a:p>
            <a:pPr>
              <a:lnSpc>
                <a:spcPct val="80000"/>
              </a:lnSpc>
            </a:pPr>
            <a:r>
              <a:rPr lang="en-US" sz="1800"/>
              <a:t>Security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Application dependent, typ. no crypt. on RFID device</a:t>
            </a:r>
          </a:p>
          <a:p>
            <a:pPr>
              <a:lnSpc>
                <a:spcPct val="80000"/>
              </a:lnSpc>
            </a:pPr>
            <a:r>
              <a:rPr lang="en-US" sz="1800"/>
              <a:t>Cost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Very cheap tags, down to 1€ (passive)</a:t>
            </a:r>
          </a:p>
          <a:p>
            <a:pPr>
              <a:lnSpc>
                <a:spcPct val="80000"/>
              </a:lnSpc>
            </a:pPr>
            <a:r>
              <a:rPr lang="en-US" sz="1800"/>
              <a:t>Availability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Many products, many vendors</a:t>
            </a:r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Connection set-up time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Depends on product/medium access scheme (typ. 2 ms per device)</a:t>
            </a:r>
          </a:p>
          <a:p>
            <a:pPr>
              <a:lnSpc>
                <a:spcPct val="80000"/>
              </a:lnSpc>
            </a:pPr>
            <a:r>
              <a:rPr lang="en-US" sz="1800"/>
              <a:t>Quality of Service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none</a:t>
            </a:r>
          </a:p>
          <a:p>
            <a:pPr>
              <a:lnSpc>
                <a:spcPct val="80000"/>
              </a:lnSpc>
            </a:pPr>
            <a:r>
              <a:rPr lang="en-US" sz="1800"/>
              <a:t>Manageability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Very simple, same as serial interface</a:t>
            </a:r>
          </a:p>
          <a:p>
            <a:pPr>
              <a:lnSpc>
                <a:spcPct val="80000"/>
              </a:lnSpc>
            </a:pPr>
            <a:r>
              <a:rPr lang="en-US" sz="1800"/>
              <a:t>Special Advantages/Disadvantages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Advantage: extremely low cost, large experience, high volume available, no power for passive RFIDs needed, large variety of products, relative speeds up to 300 km/h, broad temp. range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Disadvantage: no QoS, simple denial of service, crowded ISM bands, typ. one-way (activation/ transmission of ID)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RFID – Radio Frequency Identification (2)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Function</a:t>
            </a:r>
          </a:p>
          <a:p>
            <a:pPr lvl="1">
              <a:lnSpc>
                <a:spcPct val="90000"/>
              </a:lnSpc>
            </a:pPr>
            <a:r>
              <a:rPr lang="en-US"/>
              <a:t>Standard: In response to a radio interrogation signal from a reader (base station) the RFID tags transmit their ID</a:t>
            </a:r>
          </a:p>
          <a:p>
            <a:pPr lvl="1">
              <a:lnSpc>
                <a:spcPct val="90000"/>
              </a:lnSpc>
            </a:pPr>
            <a:r>
              <a:rPr lang="en-US"/>
              <a:t>Enhanced: additionally data can be sent to the tags, different media access schemes (collision avoidance)</a:t>
            </a:r>
          </a:p>
          <a:p>
            <a:pPr>
              <a:lnSpc>
                <a:spcPct val="90000"/>
              </a:lnSpc>
            </a:pPr>
            <a:r>
              <a:rPr lang="en-US"/>
              <a:t>Features</a:t>
            </a:r>
          </a:p>
          <a:p>
            <a:pPr lvl="1">
              <a:lnSpc>
                <a:spcPct val="90000"/>
              </a:lnSpc>
            </a:pPr>
            <a:r>
              <a:rPr lang="en-US"/>
              <a:t>No line-of sight required (compared to, e.g., laser scanners)</a:t>
            </a:r>
          </a:p>
          <a:p>
            <a:pPr lvl="1">
              <a:lnSpc>
                <a:spcPct val="90000"/>
              </a:lnSpc>
            </a:pPr>
            <a:r>
              <a:rPr lang="en-US"/>
              <a:t>RFID tags withstand difficult environmental conditions (sunlight, cold, frost, dirt etc.)</a:t>
            </a:r>
          </a:p>
          <a:p>
            <a:pPr lvl="1">
              <a:lnSpc>
                <a:spcPct val="90000"/>
              </a:lnSpc>
            </a:pPr>
            <a:r>
              <a:rPr lang="en-US"/>
              <a:t>Products available with read/write memory, smart-card capabilities</a:t>
            </a:r>
          </a:p>
          <a:p>
            <a:pPr>
              <a:lnSpc>
                <a:spcPct val="90000"/>
              </a:lnSpc>
            </a:pPr>
            <a:r>
              <a:rPr lang="en-US"/>
              <a:t>Categories</a:t>
            </a:r>
          </a:p>
          <a:p>
            <a:pPr lvl="1">
              <a:lnSpc>
                <a:spcPct val="90000"/>
              </a:lnSpc>
            </a:pPr>
            <a:r>
              <a:rPr lang="en-US"/>
              <a:t>Passive RFID: operating power comes from the reader over the air which is feasible up to distances of 3 m, low price (1€)</a:t>
            </a:r>
          </a:p>
          <a:p>
            <a:pPr lvl="1">
              <a:lnSpc>
                <a:spcPct val="90000"/>
              </a:lnSpc>
            </a:pPr>
            <a:r>
              <a:rPr lang="en-US"/>
              <a:t>Active RFID: battery powered, distances up to 100 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802.11 - Architecture of an ad-hoc network</a:t>
            </a:r>
          </a:p>
        </p:txBody>
      </p:sp>
      <p:sp>
        <p:nvSpPr>
          <p:cNvPr id="92999" name="Rectangle 83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/>
              <a:t>Direct communication within a limited range</a:t>
            </a:r>
          </a:p>
          <a:p>
            <a:pPr lvl="1"/>
            <a:r>
              <a:rPr lang="en-US" sz="1800"/>
              <a:t>Station (STA):</a:t>
            </a:r>
            <a:br>
              <a:rPr lang="en-US" sz="1800"/>
            </a:br>
            <a:r>
              <a:rPr lang="en-US" sz="1800"/>
              <a:t>terminal with access mechanisms to the wireless medium</a:t>
            </a:r>
          </a:p>
          <a:p>
            <a:pPr lvl="1"/>
            <a:r>
              <a:rPr lang="en-US" sz="1800"/>
              <a:t>Independent Basic Service Set (IBSS):</a:t>
            </a:r>
            <a:br>
              <a:rPr lang="en-US" sz="1800"/>
            </a:br>
            <a:r>
              <a:rPr lang="en-US" sz="1800"/>
              <a:t>group of stations using the same radio frequency</a:t>
            </a:r>
          </a:p>
        </p:txBody>
      </p:sp>
      <p:sp>
        <p:nvSpPr>
          <p:cNvPr id="92165" name="Oval 5"/>
          <p:cNvSpPr>
            <a:spLocks noChangeArrowheads="1"/>
          </p:cNvSpPr>
          <p:nvPr/>
        </p:nvSpPr>
        <p:spPr bwMode="auto">
          <a:xfrm>
            <a:off x="827088" y="1628775"/>
            <a:ext cx="2971800" cy="16002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Oval 6"/>
          <p:cNvSpPr>
            <a:spLocks noChangeArrowheads="1"/>
          </p:cNvSpPr>
          <p:nvPr/>
        </p:nvSpPr>
        <p:spPr bwMode="auto">
          <a:xfrm>
            <a:off x="2411413" y="4076700"/>
            <a:ext cx="2498725" cy="1357313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3103563" y="5529263"/>
            <a:ext cx="12525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de-DE" sz="1600" i="1">
                <a:latin typeface="Arial" charset="0"/>
              </a:rPr>
              <a:t>802.11 LAN</a:t>
            </a: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2527300" y="4370388"/>
            <a:ext cx="720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IBSS</a:t>
            </a:r>
            <a:r>
              <a:rPr lang="de-DE" sz="1600" baseline="-25000">
                <a:latin typeface="Arial" charset="0"/>
              </a:rPr>
              <a:t>2</a:t>
            </a:r>
            <a:endParaRPr lang="de-DE" sz="1600">
              <a:latin typeface="Arial" charset="0"/>
            </a:endParaRPr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1309688" y="1247775"/>
            <a:ext cx="12525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de-DE" sz="1600" i="1">
                <a:latin typeface="Arial" charset="0"/>
              </a:rPr>
              <a:t>802.11 LAN</a:t>
            </a:r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1082675" y="2330450"/>
            <a:ext cx="7207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IBSS</a:t>
            </a:r>
            <a:r>
              <a:rPr lang="de-DE" sz="1600" baseline="-25000">
                <a:latin typeface="Arial" charset="0"/>
              </a:rPr>
              <a:t>1</a:t>
            </a:r>
            <a:endParaRPr lang="de-DE" sz="1600">
              <a:latin typeface="Arial" charset="0"/>
            </a:endParaRPr>
          </a:p>
        </p:txBody>
      </p:sp>
      <p:grpSp>
        <p:nvGrpSpPr>
          <p:cNvPr id="92182" name="Group 22"/>
          <p:cNvGrpSpPr>
            <a:grpSpLocks/>
          </p:cNvGrpSpPr>
          <p:nvPr/>
        </p:nvGrpSpPr>
        <p:grpSpPr bwMode="auto">
          <a:xfrm>
            <a:off x="3403600" y="4703763"/>
            <a:ext cx="381000" cy="304800"/>
            <a:chOff x="1248" y="2736"/>
            <a:chExt cx="240" cy="192"/>
          </a:xfrm>
        </p:grpSpPr>
        <p:sp>
          <p:nvSpPr>
            <p:cNvPr id="92183" name="Line 23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4" name="Line 24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5" name="Line 25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86" name="Text Box 26"/>
          <p:cNvSpPr txBox="1">
            <a:spLocks noChangeArrowheads="1"/>
          </p:cNvSpPr>
          <p:nvPr/>
        </p:nvSpPr>
        <p:spPr bwMode="auto">
          <a:xfrm>
            <a:off x="369888" y="2085975"/>
            <a:ext cx="655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STA</a:t>
            </a:r>
            <a:r>
              <a:rPr lang="de-DE" sz="1600" baseline="-25000">
                <a:latin typeface="Arial" charset="0"/>
              </a:rPr>
              <a:t>1</a:t>
            </a:r>
            <a:endParaRPr lang="de-DE" sz="1600">
              <a:latin typeface="Arial" charset="0"/>
            </a:endParaRPr>
          </a:p>
        </p:txBody>
      </p:sp>
      <p:grpSp>
        <p:nvGrpSpPr>
          <p:cNvPr id="92187" name="Group 27"/>
          <p:cNvGrpSpPr>
            <a:grpSpLocks/>
          </p:cNvGrpSpPr>
          <p:nvPr/>
        </p:nvGrpSpPr>
        <p:grpSpPr bwMode="auto">
          <a:xfrm flipH="1">
            <a:off x="1817688" y="2009775"/>
            <a:ext cx="381000" cy="304800"/>
            <a:chOff x="1248" y="2736"/>
            <a:chExt cx="240" cy="192"/>
          </a:xfrm>
        </p:grpSpPr>
        <p:sp>
          <p:nvSpPr>
            <p:cNvPr id="92188" name="Line 28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89" name="Line 29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0" name="Line 30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00" name="Text Box 40"/>
          <p:cNvSpPr txBox="1">
            <a:spLocks noChangeArrowheads="1"/>
          </p:cNvSpPr>
          <p:nvPr/>
        </p:nvSpPr>
        <p:spPr bwMode="auto">
          <a:xfrm>
            <a:off x="1955800" y="5465763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STA</a:t>
            </a:r>
            <a:r>
              <a:rPr lang="de-DE" sz="1600" baseline="-25000">
                <a:latin typeface="Arial" charset="0"/>
              </a:rPr>
              <a:t>4</a:t>
            </a:r>
            <a:endParaRPr lang="de-DE" sz="1600">
              <a:latin typeface="Arial" charset="0"/>
            </a:endParaRPr>
          </a:p>
        </p:txBody>
      </p:sp>
      <p:sp>
        <p:nvSpPr>
          <p:cNvPr id="92201" name="Text Box 41"/>
          <p:cNvSpPr txBox="1">
            <a:spLocks noChangeArrowheads="1"/>
          </p:cNvSpPr>
          <p:nvPr/>
        </p:nvSpPr>
        <p:spPr bwMode="auto">
          <a:xfrm>
            <a:off x="4318000" y="4932363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STA</a:t>
            </a:r>
            <a:r>
              <a:rPr lang="de-DE" sz="1600" baseline="-25000">
                <a:latin typeface="Arial" charset="0"/>
              </a:rPr>
              <a:t>5</a:t>
            </a:r>
            <a:endParaRPr lang="de-DE" sz="1600">
              <a:latin typeface="Arial" charset="0"/>
            </a:endParaRPr>
          </a:p>
        </p:txBody>
      </p:sp>
      <p:sp>
        <p:nvSpPr>
          <p:cNvPr id="92208" name="Text Box 48"/>
          <p:cNvSpPr txBox="1">
            <a:spLocks noChangeArrowheads="1"/>
          </p:cNvSpPr>
          <p:nvPr/>
        </p:nvSpPr>
        <p:spPr bwMode="auto">
          <a:xfrm>
            <a:off x="1436688" y="3305175"/>
            <a:ext cx="655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STA</a:t>
            </a:r>
            <a:r>
              <a:rPr lang="de-DE" sz="1600" baseline="-25000">
                <a:latin typeface="Arial" charset="0"/>
              </a:rPr>
              <a:t>2</a:t>
            </a:r>
            <a:endParaRPr lang="de-DE" sz="1600">
              <a:latin typeface="Arial" charset="0"/>
            </a:endParaRPr>
          </a:p>
        </p:txBody>
      </p:sp>
      <p:sp>
        <p:nvSpPr>
          <p:cNvPr id="92209" name="Text Box 49"/>
          <p:cNvSpPr txBox="1">
            <a:spLocks noChangeArrowheads="1"/>
          </p:cNvSpPr>
          <p:nvPr/>
        </p:nvSpPr>
        <p:spPr bwMode="auto">
          <a:xfrm>
            <a:off x="3189288" y="2314575"/>
            <a:ext cx="655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STA</a:t>
            </a:r>
            <a:r>
              <a:rPr lang="de-DE" sz="1600" baseline="-25000">
                <a:latin typeface="Arial" charset="0"/>
              </a:rPr>
              <a:t>3</a:t>
            </a:r>
            <a:endParaRPr lang="de-DE" sz="1600">
              <a:latin typeface="Arial" charset="0"/>
            </a:endParaRPr>
          </a:p>
        </p:txBody>
      </p:sp>
      <p:grpSp>
        <p:nvGrpSpPr>
          <p:cNvPr id="92210" name="Group 50"/>
          <p:cNvGrpSpPr>
            <a:grpSpLocks/>
          </p:cNvGrpSpPr>
          <p:nvPr/>
        </p:nvGrpSpPr>
        <p:grpSpPr bwMode="auto">
          <a:xfrm>
            <a:off x="2732088" y="2314575"/>
            <a:ext cx="381000" cy="304800"/>
            <a:chOff x="1248" y="2736"/>
            <a:chExt cx="240" cy="192"/>
          </a:xfrm>
        </p:grpSpPr>
        <p:sp>
          <p:nvSpPr>
            <p:cNvPr id="92211" name="Line 51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2" name="Line 52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3" name="Line 53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16" name="Group 56"/>
          <p:cNvGrpSpPr>
            <a:grpSpLocks/>
          </p:cNvGrpSpPr>
          <p:nvPr/>
        </p:nvGrpSpPr>
        <p:grpSpPr bwMode="auto">
          <a:xfrm>
            <a:off x="2870200" y="4856163"/>
            <a:ext cx="469900" cy="685800"/>
            <a:chOff x="1104" y="3024"/>
            <a:chExt cx="296" cy="432"/>
          </a:xfrm>
        </p:grpSpPr>
        <p:sp>
          <p:nvSpPr>
            <p:cNvPr id="92217" name="Freeform 57"/>
            <p:cNvSpPr>
              <a:spLocks/>
            </p:cNvSpPr>
            <p:nvPr/>
          </p:nvSpPr>
          <p:spPr bwMode="auto">
            <a:xfrm>
              <a:off x="1138" y="3298"/>
              <a:ext cx="9" cy="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99" y="0"/>
                </a:cxn>
                <a:cxn ang="0">
                  <a:pos x="206" y="17"/>
                </a:cxn>
                <a:cxn ang="0">
                  <a:pos x="7" y="84"/>
                </a:cxn>
                <a:cxn ang="0">
                  <a:pos x="0" y="67"/>
                </a:cxn>
              </a:cxnLst>
              <a:rect l="0" t="0" r="r" b="b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18" name="Freeform 58"/>
            <p:cNvSpPr>
              <a:spLocks/>
            </p:cNvSpPr>
            <p:nvPr/>
          </p:nvSpPr>
          <p:spPr bwMode="auto">
            <a:xfrm>
              <a:off x="1197" y="3450"/>
              <a:ext cx="3" cy="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0" y="77"/>
                </a:cxn>
                <a:cxn ang="0">
                  <a:pos x="82" y="87"/>
                </a:cxn>
                <a:cxn ang="0">
                  <a:pos x="80" y="95"/>
                </a:cxn>
                <a:cxn ang="0">
                  <a:pos x="74" y="102"/>
                </a:cxn>
                <a:cxn ang="0">
                  <a:pos x="66" y="106"/>
                </a:cxn>
                <a:cxn ang="0">
                  <a:pos x="57" y="108"/>
                </a:cxn>
                <a:cxn ang="0">
                  <a:pos x="49" y="106"/>
                </a:cxn>
                <a:cxn ang="0">
                  <a:pos x="41" y="102"/>
                </a:cxn>
                <a:cxn ang="0">
                  <a:pos x="35" y="93"/>
                </a:cxn>
                <a:cxn ang="0">
                  <a:pos x="0" y="16"/>
                </a:cxn>
                <a:cxn ang="0">
                  <a:pos x="45" y="0"/>
                </a:cxn>
              </a:cxnLst>
              <a:rect l="0" t="0" r="r" b="b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19" name="Freeform 59"/>
            <p:cNvSpPr>
              <a:spLocks/>
            </p:cNvSpPr>
            <p:nvPr/>
          </p:nvSpPr>
          <p:spPr bwMode="auto">
            <a:xfrm>
              <a:off x="1187" y="3433"/>
              <a:ext cx="13" cy="18"/>
            </a:xfrm>
            <a:custGeom>
              <a:avLst/>
              <a:gdLst/>
              <a:ahLst/>
              <a:cxnLst>
                <a:cxn ang="0">
                  <a:pos x="247" y="317"/>
                </a:cxn>
                <a:cxn ang="0">
                  <a:pos x="261" y="307"/>
                </a:cxn>
                <a:cxn ang="0">
                  <a:pos x="275" y="287"/>
                </a:cxn>
                <a:cxn ang="0">
                  <a:pos x="285" y="256"/>
                </a:cxn>
                <a:cxn ang="0">
                  <a:pos x="292" y="218"/>
                </a:cxn>
                <a:cxn ang="0">
                  <a:pos x="293" y="173"/>
                </a:cxn>
                <a:cxn ang="0">
                  <a:pos x="288" y="120"/>
                </a:cxn>
                <a:cxn ang="0">
                  <a:pos x="274" y="62"/>
                </a:cxn>
                <a:cxn ang="0">
                  <a:pos x="251" y="0"/>
                </a:cxn>
                <a:cxn ang="0">
                  <a:pos x="235" y="5"/>
                </a:cxn>
                <a:cxn ang="0">
                  <a:pos x="219" y="10"/>
                </a:cxn>
                <a:cxn ang="0">
                  <a:pos x="204" y="17"/>
                </a:cxn>
                <a:cxn ang="0">
                  <a:pos x="188" y="22"/>
                </a:cxn>
                <a:cxn ang="0">
                  <a:pos x="172" y="28"/>
                </a:cxn>
                <a:cxn ang="0">
                  <a:pos x="157" y="34"/>
                </a:cxn>
                <a:cxn ang="0">
                  <a:pos x="140" y="40"/>
                </a:cxn>
                <a:cxn ang="0">
                  <a:pos x="125" y="45"/>
                </a:cxn>
                <a:cxn ang="0">
                  <a:pos x="110" y="52"/>
                </a:cxn>
                <a:cxn ang="0">
                  <a:pos x="94" y="58"/>
                </a:cxn>
                <a:cxn ang="0">
                  <a:pos x="78" y="63"/>
                </a:cxn>
                <a:cxn ang="0">
                  <a:pos x="63" y="69"/>
                </a:cxn>
                <a:cxn ang="0">
                  <a:pos x="47" y="75"/>
                </a:cxn>
                <a:cxn ang="0">
                  <a:pos x="31" y="81"/>
                </a:cxn>
                <a:cxn ang="0">
                  <a:pos x="15" y="86"/>
                </a:cxn>
                <a:cxn ang="0">
                  <a:pos x="0" y="92"/>
                </a:cxn>
                <a:cxn ang="0">
                  <a:pos x="15" y="122"/>
                </a:cxn>
                <a:cxn ang="0">
                  <a:pos x="30" y="152"/>
                </a:cxn>
                <a:cxn ang="0">
                  <a:pos x="48" y="177"/>
                </a:cxn>
                <a:cxn ang="0">
                  <a:pos x="65" y="201"/>
                </a:cxn>
                <a:cxn ang="0">
                  <a:pos x="82" y="222"/>
                </a:cxn>
                <a:cxn ang="0">
                  <a:pos x="101" y="242"/>
                </a:cxn>
                <a:cxn ang="0">
                  <a:pos x="119" y="259"/>
                </a:cxn>
                <a:cxn ang="0">
                  <a:pos x="136" y="274"/>
                </a:cxn>
                <a:cxn ang="0">
                  <a:pos x="154" y="287"/>
                </a:cxn>
                <a:cxn ang="0">
                  <a:pos x="171" y="297"/>
                </a:cxn>
                <a:cxn ang="0">
                  <a:pos x="186" y="306"/>
                </a:cxn>
                <a:cxn ang="0">
                  <a:pos x="202" y="312"/>
                </a:cxn>
                <a:cxn ang="0">
                  <a:pos x="215" y="316"/>
                </a:cxn>
                <a:cxn ang="0">
                  <a:pos x="227" y="318"/>
                </a:cxn>
                <a:cxn ang="0">
                  <a:pos x="238" y="319"/>
                </a:cxn>
                <a:cxn ang="0">
                  <a:pos x="247" y="317"/>
                </a:cxn>
              </a:cxnLst>
              <a:rect l="0" t="0" r="r" b="b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0" name="Freeform 60"/>
            <p:cNvSpPr>
              <a:spLocks/>
            </p:cNvSpPr>
            <p:nvPr/>
          </p:nvSpPr>
          <p:spPr bwMode="auto">
            <a:xfrm>
              <a:off x="1138" y="3299"/>
              <a:ext cx="60" cy="139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66"/>
                </a:cxn>
                <a:cxn ang="0">
                  <a:pos x="1064" y="2506"/>
                </a:cxn>
                <a:cxn ang="0">
                  <a:pos x="1314" y="2421"/>
                </a:cxn>
                <a:cxn ang="0">
                  <a:pos x="198" y="0"/>
                </a:cxn>
              </a:cxnLst>
              <a:rect l="0" t="0" r="r" b="b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1" name="Freeform 61"/>
            <p:cNvSpPr>
              <a:spLocks/>
            </p:cNvSpPr>
            <p:nvPr/>
          </p:nvSpPr>
          <p:spPr bwMode="auto">
            <a:xfrm>
              <a:off x="1136" y="3292"/>
              <a:ext cx="11" cy="10"/>
            </a:xfrm>
            <a:custGeom>
              <a:avLst/>
              <a:gdLst/>
              <a:ahLst/>
              <a:cxnLst>
                <a:cxn ang="0">
                  <a:pos x="235" y="111"/>
                </a:cxn>
                <a:cxn ang="0">
                  <a:pos x="36" y="179"/>
                </a:cxn>
                <a:cxn ang="0">
                  <a:pos x="0" y="97"/>
                </a:cxn>
                <a:cxn ang="0">
                  <a:pos x="70" y="0"/>
                </a:cxn>
                <a:cxn ang="0">
                  <a:pos x="199" y="30"/>
                </a:cxn>
                <a:cxn ang="0">
                  <a:pos x="235" y="111"/>
                </a:cxn>
              </a:cxnLst>
              <a:rect l="0" t="0" r="r" b="b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2" name="Freeform 62"/>
            <p:cNvSpPr>
              <a:spLocks/>
            </p:cNvSpPr>
            <p:nvPr/>
          </p:nvSpPr>
          <p:spPr bwMode="auto">
            <a:xfrm>
              <a:off x="1147" y="3103"/>
              <a:ext cx="208" cy="202"/>
            </a:xfrm>
            <a:custGeom>
              <a:avLst/>
              <a:gdLst/>
              <a:ahLst/>
              <a:cxnLst>
                <a:cxn ang="0">
                  <a:pos x="0" y="1626"/>
                </a:cxn>
                <a:cxn ang="0">
                  <a:pos x="3650" y="0"/>
                </a:cxn>
                <a:cxn ang="0">
                  <a:pos x="4569" y="1998"/>
                </a:cxn>
                <a:cxn ang="0">
                  <a:pos x="873" y="3641"/>
                </a:cxn>
                <a:cxn ang="0">
                  <a:pos x="0" y="1626"/>
                </a:cxn>
              </a:cxnLst>
              <a:rect l="0" t="0" r="r" b="b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3" name="Freeform 63"/>
            <p:cNvSpPr>
              <a:spLocks/>
            </p:cNvSpPr>
            <p:nvPr/>
          </p:nvSpPr>
          <p:spPr bwMode="auto">
            <a:xfrm>
              <a:off x="1129" y="3045"/>
              <a:ext cx="271" cy="393"/>
            </a:xfrm>
            <a:custGeom>
              <a:avLst/>
              <a:gdLst/>
              <a:ahLst/>
              <a:cxnLst>
                <a:cxn ang="0">
                  <a:pos x="2496" y="7056"/>
                </a:cxn>
                <a:cxn ang="0">
                  <a:pos x="5894" y="5433"/>
                </a:cxn>
                <a:cxn ang="0">
                  <a:pos x="5912" y="5421"/>
                </a:cxn>
                <a:cxn ang="0">
                  <a:pos x="5927" y="5407"/>
                </a:cxn>
                <a:cxn ang="0">
                  <a:pos x="5941" y="5389"/>
                </a:cxn>
                <a:cxn ang="0">
                  <a:pos x="5950" y="5369"/>
                </a:cxn>
                <a:cxn ang="0">
                  <a:pos x="5955" y="5348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5"/>
                </a:cxn>
                <a:cxn ang="0">
                  <a:pos x="3492" y="47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9"/>
                </a:cxn>
                <a:cxn ang="0">
                  <a:pos x="3420" y="3"/>
                </a:cxn>
                <a:cxn ang="0">
                  <a:pos x="3399" y="0"/>
                </a:cxn>
                <a:cxn ang="0">
                  <a:pos x="3377" y="3"/>
                </a:cxn>
                <a:cxn ang="0">
                  <a:pos x="3357" y="9"/>
                </a:cxn>
                <a:cxn ang="0">
                  <a:pos x="63" y="1487"/>
                </a:cxn>
                <a:cxn ang="0">
                  <a:pos x="45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6"/>
                </a:cxn>
                <a:cxn ang="0">
                  <a:pos x="9" y="1637"/>
                </a:cxn>
                <a:cxn ang="0">
                  <a:pos x="2350" y="7000"/>
                </a:cxn>
                <a:cxn ang="0">
                  <a:pos x="2361" y="7018"/>
                </a:cxn>
                <a:cxn ang="0">
                  <a:pos x="2376" y="7034"/>
                </a:cxn>
                <a:cxn ang="0">
                  <a:pos x="2393" y="7048"/>
                </a:cxn>
                <a:cxn ang="0">
                  <a:pos x="2412" y="7057"/>
                </a:cxn>
                <a:cxn ang="0">
                  <a:pos x="2433" y="7064"/>
                </a:cxn>
                <a:cxn ang="0">
                  <a:pos x="2454" y="7066"/>
                </a:cxn>
                <a:cxn ang="0">
                  <a:pos x="2476" y="7064"/>
                </a:cxn>
                <a:cxn ang="0">
                  <a:pos x="2496" y="7056"/>
                </a:cxn>
              </a:cxnLst>
              <a:rect l="0" t="0" r="r" b="b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4" name="Freeform 64"/>
            <p:cNvSpPr>
              <a:spLocks/>
            </p:cNvSpPr>
            <p:nvPr/>
          </p:nvSpPr>
          <p:spPr bwMode="auto">
            <a:xfrm>
              <a:off x="1313" y="3096"/>
              <a:ext cx="51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3" y="0"/>
                </a:cxn>
                <a:cxn ang="0">
                  <a:pos x="70" y="14"/>
                </a:cxn>
                <a:cxn ang="0">
                  <a:pos x="106" y="29"/>
                </a:cxn>
                <a:cxn ang="0">
                  <a:pos x="143" y="44"/>
                </a:cxn>
                <a:cxn ang="0">
                  <a:pos x="180" y="61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8" y="159"/>
                </a:cxn>
                <a:cxn ang="0">
                  <a:pos x="393" y="181"/>
                </a:cxn>
                <a:cxn ang="0">
                  <a:pos x="428" y="204"/>
                </a:cxn>
                <a:cxn ang="0">
                  <a:pos x="461" y="228"/>
                </a:cxn>
                <a:cxn ang="0">
                  <a:pos x="495" y="252"/>
                </a:cxn>
                <a:cxn ang="0">
                  <a:pos x="528" y="279"/>
                </a:cxn>
                <a:cxn ang="0">
                  <a:pos x="560" y="305"/>
                </a:cxn>
                <a:cxn ang="0">
                  <a:pos x="592" y="333"/>
                </a:cxn>
                <a:cxn ang="0">
                  <a:pos x="624" y="361"/>
                </a:cxn>
                <a:cxn ang="0">
                  <a:pos x="654" y="389"/>
                </a:cxn>
                <a:cxn ang="0">
                  <a:pos x="684" y="419"/>
                </a:cxn>
                <a:cxn ang="0">
                  <a:pos x="713" y="450"/>
                </a:cxn>
                <a:cxn ang="0">
                  <a:pos x="742" y="481"/>
                </a:cxn>
                <a:cxn ang="0">
                  <a:pos x="769" y="513"/>
                </a:cxn>
                <a:cxn ang="0">
                  <a:pos x="796" y="545"/>
                </a:cxn>
                <a:cxn ang="0">
                  <a:pos x="822" y="578"/>
                </a:cxn>
                <a:cxn ang="0">
                  <a:pos x="847" y="612"/>
                </a:cxn>
                <a:cxn ang="0">
                  <a:pos x="871" y="647"/>
                </a:cxn>
                <a:cxn ang="0">
                  <a:pos x="895" y="681"/>
                </a:cxn>
                <a:cxn ang="0">
                  <a:pos x="917" y="717"/>
                </a:cxn>
                <a:cxn ang="0">
                  <a:pos x="939" y="754"/>
                </a:cxn>
                <a:cxn ang="0">
                  <a:pos x="959" y="791"/>
                </a:cxn>
                <a:cxn ang="0">
                  <a:pos x="979" y="828"/>
                </a:cxn>
                <a:cxn ang="0">
                  <a:pos x="997" y="866"/>
                </a:cxn>
                <a:cxn ang="0">
                  <a:pos x="1026" y="938"/>
                </a:cxn>
                <a:cxn ang="0">
                  <a:pos x="1053" y="1015"/>
                </a:cxn>
                <a:cxn ang="0">
                  <a:pos x="1075" y="1096"/>
                </a:cxn>
                <a:cxn ang="0">
                  <a:pos x="1095" y="1180"/>
                </a:cxn>
                <a:cxn ang="0">
                  <a:pos x="1110" y="1267"/>
                </a:cxn>
                <a:cxn ang="0">
                  <a:pos x="1121" y="1356"/>
                </a:cxn>
                <a:cxn ang="0">
                  <a:pos x="1130" y="1446"/>
                </a:cxn>
                <a:cxn ang="0">
                  <a:pos x="1134" y="1536"/>
                </a:cxn>
                <a:cxn ang="0">
                  <a:pos x="1134" y="1626"/>
                </a:cxn>
                <a:cxn ang="0">
                  <a:pos x="1131" y="1716"/>
                </a:cxn>
                <a:cxn ang="0">
                  <a:pos x="1122" y="1802"/>
                </a:cxn>
                <a:cxn ang="0">
                  <a:pos x="1111" y="1886"/>
                </a:cxn>
                <a:cxn ang="0">
                  <a:pos x="1096" y="1967"/>
                </a:cxn>
                <a:cxn ang="0">
                  <a:pos x="1076" y="2044"/>
                </a:cxn>
                <a:cxn ang="0">
                  <a:pos x="1053" y="2115"/>
                </a:cxn>
                <a:cxn ang="0">
                  <a:pos x="1025" y="2180"/>
                </a:cxn>
                <a:cxn ang="0">
                  <a:pos x="917" y="2127"/>
                </a:cxn>
              </a:cxnLst>
              <a:rect l="0" t="0" r="r" b="b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5" name="Freeform 65"/>
            <p:cNvSpPr>
              <a:spLocks/>
            </p:cNvSpPr>
            <p:nvPr/>
          </p:nvSpPr>
          <p:spPr bwMode="auto">
            <a:xfrm>
              <a:off x="1122" y="3082"/>
              <a:ext cx="207" cy="202"/>
            </a:xfrm>
            <a:custGeom>
              <a:avLst/>
              <a:gdLst/>
              <a:ahLst/>
              <a:cxnLst>
                <a:cxn ang="0">
                  <a:pos x="0" y="1625"/>
                </a:cxn>
                <a:cxn ang="0">
                  <a:pos x="3650" y="0"/>
                </a:cxn>
                <a:cxn ang="0">
                  <a:pos x="4569" y="1997"/>
                </a:cxn>
                <a:cxn ang="0">
                  <a:pos x="873" y="3641"/>
                </a:cxn>
                <a:cxn ang="0">
                  <a:pos x="0" y="1625"/>
                </a:cxn>
              </a:cxnLst>
              <a:rect l="0" t="0" r="r" b="b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6" name="Freeform 66"/>
            <p:cNvSpPr>
              <a:spLocks/>
            </p:cNvSpPr>
            <p:nvPr/>
          </p:nvSpPr>
          <p:spPr bwMode="auto">
            <a:xfrm>
              <a:off x="1104" y="3024"/>
              <a:ext cx="271" cy="393"/>
            </a:xfrm>
            <a:custGeom>
              <a:avLst/>
              <a:gdLst/>
              <a:ahLst/>
              <a:cxnLst>
                <a:cxn ang="0">
                  <a:pos x="2497" y="7056"/>
                </a:cxn>
                <a:cxn ang="0">
                  <a:pos x="5894" y="5432"/>
                </a:cxn>
                <a:cxn ang="0">
                  <a:pos x="5912" y="5421"/>
                </a:cxn>
                <a:cxn ang="0">
                  <a:pos x="5928" y="5406"/>
                </a:cxn>
                <a:cxn ang="0">
                  <a:pos x="5941" y="5388"/>
                </a:cxn>
                <a:cxn ang="0">
                  <a:pos x="5950" y="5368"/>
                </a:cxn>
                <a:cxn ang="0">
                  <a:pos x="5955" y="5347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4"/>
                </a:cxn>
                <a:cxn ang="0">
                  <a:pos x="3492" y="46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8"/>
                </a:cxn>
                <a:cxn ang="0">
                  <a:pos x="3420" y="2"/>
                </a:cxn>
                <a:cxn ang="0">
                  <a:pos x="3399" y="0"/>
                </a:cxn>
                <a:cxn ang="0">
                  <a:pos x="3377" y="2"/>
                </a:cxn>
                <a:cxn ang="0">
                  <a:pos x="3357" y="8"/>
                </a:cxn>
                <a:cxn ang="0">
                  <a:pos x="63" y="1486"/>
                </a:cxn>
                <a:cxn ang="0">
                  <a:pos x="45" y="1497"/>
                </a:cxn>
                <a:cxn ang="0">
                  <a:pos x="30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5"/>
                </a:cxn>
                <a:cxn ang="0">
                  <a:pos x="9" y="1636"/>
                </a:cxn>
                <a:cxn ang="0">
                  <a:pos x="2351" y="6999"/>
                </a:cxn>
                <a:cxn ang="0">
                  <a:pos x="2362" y="7018"/>
                </a:cxn>
                <a:cxn ang="0">
                  <a:pos x="2377" y="7034"/>
                </a:cxn>
                <a:cxn ang="0">
                  <a:pos x="2394" y="7048"/>
                </a:cxn>
                <a:cxn ang="0">
                  <a:pos x="2413" y="7057"/>
                </a:cxn>
                <a:cxn ang="0">
                  <a:pos x="2434" y="7063"/>
                </a:cxn>
                <a:cxn ang="0">
                  <a:pos x="2455" y="7065"/>
                </a:cxn>
                <a:cxn ang="0">
                  <a:pos x="2477" y="7063"/>
                </a:cxn>
                <a:cxn ang="0">
                  <a:pos x="2497" y="7056"/>
                </a:cxn>
              </a:cxnLst>
              <a:rect l="0" t="0" r="r" b="b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7" name="Freeform 67"/>
            <p:cNvSpPr>
              <a:spLocks/>
            </p:cNvSpPr>
            <p:nvPr/>
          </p:nvSpPr>
          <p:spPr bwMode="auto">
            <a:xfrm>
              <a:off x="1104" y="3024"/>
              <a:ext cx="162" cy="99"/>
            </a:xfrm>
            <a:custGeom>
              <a:avLst/>
              <a:gdLst/>
              <a:ahLst/>
              <a:cxnLst>
                <a:cxn ang="0">
                  <a:pos x="3562" y="1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68" y="1773"/>
                </a:cxn>
                <a:cxn ang="0">
                  <a:pos x="3562" y="183"/>
                </a:cxn>
              </a:cxnLst>
              <a:rect l="0" t="0" r="r" b="b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8" name="Freeform 68"/>
            <p:cNvSpPr>
              <a:spLocks/>
            </p:cNvSpPr>
            <p:nvPr/>
          </p:nvSpPr>
          <p:spPr bwMode="auto">
            <a:xfrm>
              <a:off x="1104" y="3024"/>
              <a:ext cx="161" cy="97"/>
            </a:xfrm>
            <a:custGeom>
              <a:avLst/>
              <a:gdLst/>
              <a:ahLst/>
              <a:cxnLst>
                <a:cxn ang="0">
                  <a:pos x="3545" y="153"/>
                </a:cxn>
                <a:cxn ang="0">
                  <a:pos x="3538" y="137"/>
                </a:cxn>
                <a:cxn ang="0">
                  <a:pos x="3529" y="120"/>
                </a:cxn>
                <a:cxn ang="0">
                  <a:pos x="3514" y="90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1" y="1665"/>
                </a:cxn>
                <a:cxn ang="0">
                  <a:pos x="31" y="1685"/>
                </a:cxn>
                <a:cxn ang="0">
                  <a:pos x="46" y="1719"/>
                </a:cxn>
                <a:cxn ang="0">
                  <a:pos x="162" y="1700"/>
                </a:cxn>
                <a:cxn ang="0">
                  <a:pos x="348" y="1616"/>
                </a:cxn>
                <a:cxn ang="0">
                  <a:pos x="508" y="1543"/>
                </a:cxn>
                <a:cxn ang="0">
                  <a:pos x="648" y="1480"/>
                </a:cxn>
                <a:cxn ang="0">
                  <a:pos x="776" y="1422"/>
                </a:cxn>
                <a:cxn ang="0">
                  <a:pos x="898" y="1367"/>
                </a:cxn>
                <a:cxn ang="0">
                  <a:pos x="1021" y="1311"/>
                </a:cxn>
                <a:cxn ang="0">
                  <a:pos x="1153" y="1251"/>
                </a:cxn>
                <a:cxn ang="0">
                  <a:pos x="1299" y="1186"/>
                </a:cxn>
                <a:cxn ang="0">
                  <a:pos x="1466" y="1110"/>
                </a:cxn>
                <a:cxn ang="0">
                  <a:pos x="1662" y="1020"/>
                </a:cxn>
                <a:cxn ang="0">
                  <a:pos x="1892" y="916"/>
                </a:cxn>
                <a:cxn ang="0">
                  <a:pos x="2166" y="792"/>
                </a:cxn>
                <a:cxn ang="0">
                  <a:pos x="2488" y="646"/>
                </a:cxn>
                <a:cxn ang="0">
                  <a:pos x="2864" y="474"/>
                </a:cxn>
                <a:cxn ang="0">
                  <a:pos x="3304" y="275"/>
                </a:cxn>
              </a:cxnLst>
              <a:rect l="0" t="0" r="r" b="b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9" name="Freeform 69"/>
            <p:cNvSpPr>
              <a:spLocks/>
            </p:cNvSpPr>
            <p:nvPr/>
          </p:nvSpPr>
          <p:spPr bwMode="auto">
            <a:xfrm>
              <a:off x="1104" y="3024"/>
              <a:ext cx="161" cy="96"/>
            </a:xfrm>
            <a:custGeom>
              <a:avLst/>
              <a:gdLst/>
              <a:ahLst/>
              <a:cxnLst>
                <a:cxn ang="0">
                  <a:pos x="3534" y="135"/>
                </a:cxn>
                <a:cxn ang="0">
                  <a:pos x="3529" y="123"/>
                </a:cxn>
                <a:cxn ang="0">
                  <a:pos x="3523" y="110"/>
                </a:cxn>
                <a:cxn ang="0">
                  <a:pos x="3511" y="84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3" y="1646"/>
                </a:cxn>
                <a:cxn ang="0">
                  <a:pos x="19" y="1658"/>
                </a:cxn>
                <a:cxn ang="0">
                  <a:pos x="26" y="1674"/>
                </a:cxn>
                <a:cxn ang="0">
                  <a:pos x="37" y="1702"/>
                </a:cxn>
                <a:cxn ang="0">
                  <a:pos x="151" y="1676"/>
                </a:cxn>
                <a:cxn ang="0">
                  <a:pos x="337" y="1592"/>
                </a:cxn>
                <a:cxn ang="0">
                  <a:pos x="497" y="1520"/>
                </a:cxn>
                <a:cxn ang="0">
                  <a:pos x="637" y="1457"/>
                </a:cxn>
                <a:cxn ang="0">
                  <a:pos x="765" y="1399"/>
                </a:cxn>
                <a:cxn ang="0">
                  <a:pos x="886" y="1344"/>
                </a:cxn>
                <a:cxn ang="0">
                  <a:pos x="1010" y="1288"/>
                </a:cxn>
                <a:cxn ang="0">
                  <a:pos x="1141" y="1229"/>
                </a:cxn>
                <a:cxn ang="0">
                  <a:pos x="1287" y="1163"/>
                </a:cxn>
                <a:cxn ang="0">
                  <a:pos x="1455" y="1087"/>
                </a:cxn>
                <a:cxn ang="0">
                  <a:pos x="1650" y="998"/>
                </a:cxn>
                <a:cxn ang="0">
                  <a:pos x="1881" y="894"/>
                </a:cxn>
                <a:cxn ang="0">
                  <a:pos x="2154" y="771"/>
                </a:cxn>
                <a:cxn ang="0">
                  <a:pos x="2477" y="625"/>
                </a:cxn>
                <a:cxn ang="0">
                  <a:pos x="2853" y="453"/>
                </a:cxn>
                <a:cxn ang="0">
                  <a:pos x="3293" y="254"/>
                </a:cxn>
              </a:cxnLst>
              <a:rect l="0" t="0" r="r" b="b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0" name="Freeform 70"/>
            <p:cNvSpPr>
              <a:spLocks/>
            </p:cNvSpPr>
            <p:nvPr/>
          </p:nvSpPr>
          <p:spPr bwMode="auto">
            <a:xfrm>
              <a:off x="1104" y="3024"/>
              <a:ext cx="160" cy="94"/>
            </a:xfrm>
            <a:custGeom>
              <a:avLst/>
              <a:gdLst/>
              <a:ahLst/>
              <a:cxnLst>
                <a:cxn ang="0">
                  <a:pos x="3522" y="112"/>
                </a:cxn>
                <a:cxn ang="0">
                  <a:pos x="3513" y="9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5" y="1671"/>
                </a:cxn>
                <a:cxn ang="0">
                  <a:pos x="141" y="1651"/>
                </a:cxn>
                <a:cxn ang="0">
                  <a:pos x="326" y="1568"/>
                </a:cxn>
                <a:cxn ang="0">
                  <a:pos x="486" y="1496"/>
                </a:cxn>
                <a:cxn ang="0">
                  <a:pos x="626" y="1433"/>
                </a:cxn>
                <a:cxn ang="0">
                  <a:pos x="754" y="1375"/>
                </a:cxn>
                <a:cxn ang="0">
                  <a:pos x="875" y="1320"/>
                </a:cxn>
                <a:cxn ang="0">
                  <a:pos x="999" y="1264"/>
                </a:cxn>
                <a:cxn ang="0">
                  <a:pos x="1130" y="1205"/>
                </a:cxn>
                <a:cxn ang="0">
                  <a:pos x="1276" y="1140"/>
                </a:cxn>
                <a:cxn ang="0">
                  <a:pos x="1443" y="1064"/>
                </a:cxn>
                <a:cxn ang="0">
                  <a:pos x="1639" y="975"/>
                </a:cxn>
                <a:cxn ang="0">
                  <a:pos x="1870" y="872"/>
                </a:cxn>
                <a:cxn ang="0">
                  <a:pos x="2143" y="749"/>
                </a:cxn>
                <a:cxn ang="0">
                  <a:pos x="2464" y="603"/>
                </a:cxn>
                <a:cxn ang="0">
                  <a:pos x="2841" y="432"/>
                </a:cxn>
                <a:cxn ang="0">
                  <a:pos x="3281" y="234"/>
                </a:cxn>
              </a:cxnLst>
              <a:rect l="0" t="0" r="r" b="b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1" name="Freeform 71"/>
            <p:cNvSpPr>
              <a:spLocks/>
            </p:cNvSpPr>
            <p:nvPr/>
          </p:nvSpPr>
          <p:spPr bwMode="auto">
            <a:xfrm>
              <a:off x="1104" y="3024"/>
              <a:ext cx="160" cy="93"/>
            </a:xfrm>
            <a:custGeom>
              <a:avLst/>
              <a:gdLst/>
              <a:ahLst/>
              <a:cxnLst>
                <a:cxn ang="0">
                  <a:pos x="3513" y="96"/>
                </a:cxn>
                <a:cxn ang="0">
                  <a:pos x="3508" y="8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2" y="1644"/>
                </a:cxn>
                <a:cxn ang="0">
                  <a:pos x="18" y="1657"/>
                </a:cxn>
                <a:cxn ang="0">
                  <a:pos x="130" y="1627"/>
                </a:cxn>
                <a:cxn ang="0">
                  <a:pos x="315" y="1543"/>
                </a:cxn>
                <a:cxn ang="0">
                  <a:pos x="474" y="1472"/>
                </a:cxn>
                <a:cxn ang="0">
                  <a:pos x="615" y="1408"/>
                </a:cxn>
                <a:cxn ang="0">
                  <a:pos x="743" y="1352"/>
                </a:cxn>
                <a:cxn ang="0">
                  <a:pos x="864" y="1297"/>
                </a:cxn>
                <a:cxn ang="0">
                  <a:pos x="987" y="1241"/>
                </a:cxn>
                <a:cxn ang="0">
                  <a:pos x="1119" y="1182"/>
                </a:cxn>
                <a:cxn ang="0">
                  <a:pos x="1265" y="1116"/>
                </a:cxn>
                <a:cxn ang="0">
                  <a:pos x="1432" y="1042"/>
                </a:cxn>
                <a:cxn ang="0">
                  <a:pos x="1628" y="953"/>
                </a:cxn>
                <a:cxn ang="0">
                  <a:pos x="1859" y="850"/>
                </a:cxn>
                <a:cxn ang="0">
                  <a:pos x="2132" y="726"/>
                </a:cxn>
                <a:cxn ang="0">
                  <a:pos x="2453" y="582"/>
                </a:cxn>
                <a:cxn ang="0">
                  <a:pos x="2830" y="412"/>
                </a:cxn>
                <a:cxn ang="0">
                  <a:pos x="3269" y="214"/>
                </a:cxn>
              </a:cxnLst>
              <a:rect l="0" t="0" r="r" b="b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2" name="Freeform 72"/>
            <p:cNvSpPr>
              <a:spLocks/>
            </p:cNvSpPr>
            <p:nvPr/>
          </p:nvSpPr>
          <p:spPr bwMode="auto">
            <a:xfrm>
              <a:off x="1104" y="3024"/>
              <a:ext cx="159" cy="92"/>
            </a:xfrm>
            <a:custGeom>
              <a:avLst/>
              <a:gdLst/>
              <a:ahLst/>
              <a:cxnLst>
                <a:cxn ang="0">
                  <a:pos x="3503" y="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13" y="1649"/>
                </a:cxn>
                <a:cxn ang="0">
                  <a:pos x="3503" y="83"/>
                </a:cxn>
              </a:cxnLst>
              <a:rect l="0" t="0" r="r" b="b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3" name="Freeform 73"/>
            <p:cNvSpPr>
              <a:spLocks/>
            </p:cNvSpPr>
            <p:nvPr/>
          </p:nvSpPr>
          <p:spPr bwMode="auto">
            <a:xfrm>
              <a:off x="1277" y="3064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7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4" name="Freeform 74"/>
            <p:cNvSpPr>
              <a:spLocks/>
            </p:cNvSpPr>
            <p:nvPr/>
          </p:nvSpPr>
          <p:spPr bwMode="auto">
            <a:xfrm>
              <a:off x="1118" y="3064"/>
              <a:ext cx="160" cy="90"/>
            </a:xfrm>
            <a:custGeom>
              <a:avLst/>
              <a:gdLst/>
              <a:ahLst/>
              <a:cxnLst>
                <a:cxn ang="0">
                  <a:pos x="8" y="1596"/>
                </a:cxn>
                <a:cxn ang="0">
                  <a:pos x="0" y="1577"/>
                </a:cxn>
                <a:cxn ang="0">
                  <a:pos x="3513" y="0"/>
                </a:cxn>
                <a:cxn ang="0">
                  <a:pos x="3529" y="38"/>
                </a:cxn>
                <a:cxn ang="0">
                  <a:pos x="16" y="1614"/>
                </a:cxn>
                <a:cxn ang="0">
                  <a:pos x="8" y="1596"/>
                </a:cxn>
              </a:cxnLst>
              <a:rect l="0" t="0" r="r" b="b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5" name="Freeform 75"/>
            <p:cNvSpPr>
              <a:spLocks/>
            </p:cNvSpPr>
            <p:nvPr/>
          </p:nvSpPr>
          <p:spPr bwMode="auto">
            <a:xfrm>
              <a:off x="1117" y="3152"/>
              <a:ext cx="1" cy="2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19" y="40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2" y="0"/>
                </a:cxn>
                <a:cxn ang="0">
                  <a:pos x="28" y="37"/>
                </a:cxn>
              </a:cxnLst>
              <a:rect l="0" t="0" r="r" b="b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6" name="Freeform 76"/>
            <p:cNvSpPr>
              <a:spLocks/>
            </p:cNvSpPr>
            <p:nvPr/>
          </p:nvSpPr>
          <p:spPr bwMode="auto">
            <a:xfrm>
              <a:off x="1281" y="307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6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7" name="Freeform 77"/>
            <p:cNvSpPr>
              <a:spLocks/>
            </p:cNvSpPr>
            <p:nvPr/>
          </p:nvSpPr>
          <p:spPr bwMode="auto">
            <a:xfrm>
              <a:off x="1121" y="3075"/>
              <a:ext cx="161" cy="91"/>
            </a:xfrm>
            <a:custGeom>
              <a:avLst/>
              <a:gdLst/>
              <a:ahLst/>
              <a:cxnLst>
                <a:cxn ang="0">
                  <a:pos x="8" y="1614"/>
                </a:cxn>
                <a:cxn ang="0">
                  <a:pos x="0" y="1595"/>
                </a:cxn>
                <a:cxn ang="0">
                  <a:pos x="3531" y="0"/>
                </a:cxn>
                <a:cxn ang="0">
                  <a:pos x="3547" y="38"/>
                </a:cxn>
                <a:cxn ang="0">
                  <a:pos x="17" y="1633"/>
                </a:cxn>
                <a:cxn ang="0">
                  <a:pos x="8" y="1614"/>
                </a:cxn>
              </a:cxnLst>
              <a:rect l="0" t="0" r="r" b="b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8" name="Freeform 78"/>
            <p:cNvSpPr>
              <a:spLocks/>
            </p:cNvSpPr>
            <p:nvPr/>
          </p:nvSpPr>
          <p:spPr bwMode="auto">
            <a:xfrm>
              <a:off x="1120" y="3164"/>
              <a:ext cx="2" cy="2"/>
            </a:xfrm>
            <a:custGeom>
              <a:avLst/>
              <a:gdLst/>
              <a:ahLst/>
              <a:cxnLst>
                <a:cxn ang="0">
                  <a:pos x="29" y="38"/>
                </a:cxn>
                <a:cxn ang="0">
                  <a:pos x="19" y="40"/>
                </a:cxn>
                <a:cxn ang="0">
                  <a:pos x="12" y="38"/>
                </a:cxn>
                <a:cxn ang="0">
                  <a:pos x="6" y="34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29" y="38"/>
                </a:cxn>
              </a:cxnLst>
              <a:rect l="0" t="0" r="r" b="b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9" name="Freeform 79"/>
            <p:cNvSpPr>
              <a:spLocks/>
            </p:cNvSpPr>
            <p:nvPr/>
          </p:nvSpPr>
          <p:spPr bwMode="auto">
            <a:xfrm>
              <a:off x="1112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1"/>
                </a:cxn>
                <a:cxn ang="0">
                  <a:pos x="1031" y="2186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80" y="2058"/>
                </a:cxn>
                <a:cxn ang="0">
                  <a:pos x="745" y="2036"/>
                </a:cxn>
                <a:cxn ang="0">
                  <a:pos x="711" y="2012"/>
                </a:cxn>
                <a:cxn ang="0">
                  <a:pos x="677" y="1988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9" y="1911"/>
                </a:cxn>
                <a:cxn ang="0">
                  <a:pos x="547" y="1884"/>
                </a:cxn>
                <a:cxn ang="0">
                  <a:pos x="515" y="1856"/>
                </a:cxn>
                <a:cxn ang="0">
                  <a:pos x="485" y="1827"/>
                </a:cxn>
                <a:cxn ang="0">
                  <a:pos x="455" y="1797"/>
                </a:cxn>
                <a:cxn ang="0">
                  <a:pos x="426" y="1767"/>
                </a:cxn>
                <a:cxn ang="0">
                  <a:pos x="397" y="1736"/>
                </a:cxn>
                <a:cxn ang="0">
                  <a:pos x="370" y="1705"/>
                </a:cxn>
                <a:cxn ang="0">
                  <a:pos x="342" y="1672"/>
                </a:cxn>
                <a:cxn ang="0">
                  <a:pos x="316" y="1638"/>
                </a:cxn>
                <a:cxn ang="0">
                  <a:pos x="291" y="1604"/>
                </a:cxn>
                <a:cxn ang="0">
                  <a:pos x="267" y="1571"/>
                </a:cxn>
                <a:cxn ang="0">
                  <a:pos x="243" y="1536"/>
                </a:cxn>
                <a:cxn ang="0">
                  <a:pos x="221" y="1500"/>
                </a:cxn>
                <a:cxn ang="0">
                  <a:pos x="199" y="1463"/>
                </a:cxn>
                <a:cxn ang="0">
                  <a:pos x="178" y="1427"/>
                </a:cxn>
                <a:cxn ang="0">
                  <a:pos x="158" y="1389"/>
                </a:cxn>
                <a:cxn ang="0">
                  <a:pos x="140" y="1351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70" y="1164"/>
                </a:cxn>
                <a:cxn ang="0">
                  <a:pos x="49" y="1083"/>
                </a:cxn>
                <a:cxn ang="0">
                  <a:pos x="32" y="997"/>
                </a:cxn>
                <a:cxn ang="0">
                  <a:pos x="19" y="910"/>
                </a:cxn>
                <a:cxn ang="0">
                  <a:pos x="8" y="822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1"/>
                </a:cxn>
                <a:cxn ang="0">
                  <a:pos x="8" y="463"/>
                </a:cxn>
                <a:cxn ang="0">
                  <a:pos x="18" y="375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9" y="136"/>
                </a:cxn>
                <a:cxn ang="0">
                  <a:pos x="94" y="65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0" name="Freeform 80"/>
            <p:cNvSpPr>
              <a:spLocks/>
            </p:cNvSpPr>
            <p:nvPr/>
          </p:nvSpPr>
          <p:spPr bwMode="auto">
            <a:xfrm>
              <a:off x="1111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2"/>
                </a:cxn>
                <a:cxn ang="0">
                  <a:pos x="1030" y="2187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79" y="2058"/>
                </a:cxn>
                <a:cxn ang="0">
                  <a:pos x="745" y="2036"/>
                </a:cxn>
                <a:cxn ang="0">
                  <a:pos x="711" y="2013"/>
                </a:cxn>
                <a:cxn ang="0">
                  <a:pos x="676" y="1989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8" y="1912"/>
                </a:cxn>
                <a:cxn ang="0">
                  <a:pos x="547" y="1884"/>
                </a:cxn>
                <a:cxn ang="0">
                  <a:pos x="515" y="1857"/>
                </a:cxn>
                <a:cxn ang="0">
                  <a:pos x="485" y="1827"/>
                </a:cxn>
                <a:cxn ang="0">
                  <a:pos x="455" y="1798"/>
                </a:cxn>
                <a:cxn ang="0">
                  <a:pos x="425" y="1767"/>
                </a:cxn>
                <a:cxn ang="0">
                  <a:pos x="397" y="1737"/>
                </a:cxn>
                <a:cxn ang="0">
                  <a:pos x="369" y="1705"/>
                </a:cxn>
                <a:cxn ang="0">
                  <a:pos x="342" y="1672"/>
                </a:cxn>
                <a:cxn ang="0">
                  <a:pos x="316" y="1639"/>
                </a:cxn>
                <a:cxn ang="0">
                  <a:pos x="291" y="1605"/>
                </a:cxn>
                <a:cxn ang="0">
                  <a:pos x="266" y="1571"/>
                </a:cxn>
                <a:cxn ang="0">
                  <a:pos x="243" y="1536"/>
                </a:cxn>
                <a:cxn ang="0">
                  <a:pos x="220" y="1500"/>
                </a:cxn>
                <a:cxn ang="0">
                  <a:pos x="199" y="1464"/>
                </a:cxn>
                <a:cxn ang="0">
                  <a:pos x="178" y="1428"/>
                </a:cxn>
                <a:cxn ang="0">
                  <a:pos x="158" y="1390"/>
                </a:cxn>
                <a:cxn ang="0">
                  <a:pos x="140" y="1352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69" y="1164"/>
                </a:cxn>
                <a:cxn ang="0">
                  <a:pos x="49" y="1083"/>
                </a:cxn>
                <a:cxn ang="0">
                  <a:pos x="32" y="998"/>
                </a:cxn>
                <a:cxn ang="0">
                  <a:pos x="18" y="910"/>
                </a:cxn>
                <a:cxn ang="0">
                  <a:pos x="8" y="823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2"/>
                </a:cxn>
                <a:cxn ang="0">
                  <a:pos x="8" y="463"/>
                </a:cxn>
                <a:cxn ang="0">
                  <a:pos x="17" y="376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8" y="136"/>
                </a:cxn>
                <a:cxn ang="0">
                  <a:pos x="94" y="66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1" name="Freeform 81"/>
            <p:cNvSpPr>
              <a:spLocks/>
            </p:cNvSpPr>
            <p:nvPr/>
          </p:nvSpPr>
          <p:spPr bwMode="auto">
            <a:xfrm>
              <a:off x="1288" y="3074"/>
              <a:ext cx="52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2" y="0"/>
                </a:cxn>
                <a:cxn ang="0">
                  <a:pos x="69" y="14"/>
                </a:cxn>
                <a:cxn ang="0">
                  <a:pos x="106" y="29"/>
                </a:cxn>
                <a:cxn ang="0">
                  <a:pos x="142" y="44"/>
                </a:cxn>
                <a:cxn ang="0">
                  <a:pos x="179" y="60"/>
                </a:cxn>
                <a:cxn ang="0">
                  <a:pos x="216" y="78"/>
                </a:cxn>
                <a:cxn ang="0">
                  <a:pos x="252" y="96"/>
                </a:cxn>
                <a:cxn ang="0">
                  <a:pos x="287" y="116"/>
                </a:cxn>
                <a:cxn ang="0">
                  <a:pos x="323" y="136"/>
                </a:cxn>
                <a:cxn ang="0">
                  <a:pos x="358" y="159"/>
                </a:cxn>
                <a:cxn ang="0">
                  <a:pos x="392" y="181"/>
                </a:cxn>
                <a:cxn ang="0">
                  <a:pos x="427" y="204"/>
                </a:cxn>
                <a:cxn ang="0">
                  <a:pos x="461" y="228"/>
                </a:cxn>
                <a:cxn ang="0">
                  <a:pos x="494" y="252"/>
                </a:cxn>
                <a:cxn ang="0">
                  <a:pos x="527" y="279"/>
                </a:cxn>
                <a:cxn ang="0">
                  <a:pos x="560" y="305"/>
                </a:cxn>
                <a:cxn ang="0">
                  <a:pos x="591" y="332"/>
                </a:cxn>
                <a:cxn ang="0">
                  <a:pos x="623" y="361"/>
                </a:cxn>
                <a:cxn ang="0">
                  <a:pos x="653" y="389"/>
                </a:cxn>
                <a:cxn ang="0">
                  <a:pos x="683" y="419"/>
                </a:cxn>
                <a:cxn ang="0">
                  <a:pos x="713" y="449"/>
                </a:cxn>
                <a:cxn ang="0">
                  <a:pos x="741" y="481"/>
                </a:cxn>
                <a:cxn ang="0">
                  <a:pos x="769" y="513"/>
                </a:cxn>
                <a:cxn ang="0">
                  <a:pos x="795" y="545"/>
                </a:cxn>
                <a:cxn ang="0">
                  <a:pos x="822" y="578"/>
                </a:cxn>
                <a:cxn ang="0">
                  <a:pos x="846" y="612"/>
                </a:cxn>
                <a:cxn ang="0">
                  <a:pos x="871" y="647"/>
                </a:cxn>
                <a:cxn ang="0">
                  <a:pos x="894" y="681"/>
                </a:cxn>
                <a:cxn ang="0">
                  <a:pos x="917" y="717"/>
                </a:cxn>
                <a:cxn ang="0">
                  <a:pos x="938" y="754"/>
                </a:cxn>
                <a:cxn ang="0">
                  <a:pos x="958" y="791"/>
                </a:cxn>
                <a:cxn ang="0">
                  <a:pos x="978" y="828"/>
                </a:cxn>
                <a:cxn ang="0">
                  <a:pos x="996" y="866"/>
                </a:cxn>
                <a:cxn ang="0">
                  <a:pos x="1026" y="938"/>
                </a:cxn>
                <a:cxn ang="0">
                  <a:pos x="1052" y="1015"/>
                </a:cxn>
                <a:cxn ang="0">
                  <a:pos x="1075" y="1096"/>
                </a:cxn>
                <a:cxn ang="0">
                  <a:pos x="1094" y="1180"/>
                </a:cxn>
                <a:cxn ang="0">
                  <a:pos x="1109" y="1266"/>
                </a:cxn>
                <a:cxn ang="0">
                  <a:pos x="1121" y="1356"/>
                </a:cxn>
                <a:cxn ang="0">
                  <a:pos x="1129" y="1446"/>
                </a:cxn>
                <a:cxn ang="0">
                  <a:pos x="1133" y="1536"/>
                </a:cxn>
                <a:cxn ang="0">
                  <a:pos x="1133" y="1626"/>
                </a:cxn>
                <a:cxn ang="0">
                  <a:pos x="1130" y="1716"/>
                </a:cxn>
                <a:cxn ang="0">
                  <a:pos x="1122" y="1802"/>
                </a:cxn>
                <a:cxn ang="0">
                  <a:pos x="1110" y="1886"/>
                </a:cxn>
                <a:cxn ang="0">
                  <a:pos x="1095" y="1967"/>
                </a:cxn>
                <a:cxn ang="0">
                  <a:pos x="1076" y="2043"/>
                </a:cxn>
                <a:cxn ang="0">
                  <a:pos x="1052" y="2115"/>
                </a:cxn>
                <a:cxn ang="0">
                  <a:pos x="1025" y="2181"/>
                </a:cxn>
                <a:cxn ang="0">
                  <a:pos x="917" y="2127"/>
                </a:cxn>
              </a:cxnLst>
              <a:rect l="0" t="0" r="r" b="b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2" name="Freeform 82"/>
            <p:cNvSpPr>
              <a:spLocks/>
            </p:cNvSpPr>
            <p:nvPr/>
          </p:nvSpPr>
          <p:spPr bwMode="auto">
            <a:xfrm>
              <a:off x="1288" y="3074"/>
              <a:ext cx="51" cy="122"/>
            </a:xfrm>
            <a:custGeom>
              <a:avLst/>
              <a:gdLst/>
              <a:ahLst/>
              <a:cxnLst>
                <a:cxn ang="0">
                  <a:pos x="918" y="2126"/>
                </a:cxn>
                <a:cxn ang="0">
                  <a:pos x="0" y="130"/>
                </a:cxn>
                <a:cxn ang="0">
                  <a:pos x="33" y="0"/>
                </a:cxn>
                <a:cxn ang="0">
                  <a:pos x="70" y="13"/>
                </a:cxn>
                <a:cxn ang="0">
                  <a:pos x="107" y="28"/>
                </a:cxn>
                <a:cxn ang="0">
                  <a:pos x="143" y="43"/>
                </a:cxn>
                <a:cxn ang="0">
                  <a:pos x="180" y="60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9" y="158"/>
                </a:cxn>
                <a:cxn ang="0">
                  <a:pos x="393" y="180"/>
                </a:cxn>
                <a:cxn ang="0">
                  <a:pos x="428" y="203"/>
                </a:cxn>
                <a:cxn ang="0">
                  <a:pos x="462" y="227"/>
                </a:cxn>
                <a:cxn ang="0">
                  <a:pos x="495" y="252"/>
                </a:cxn>
                <a:cxn ang="0">
                  <a:pos x="528" y="278"/>
                </a:cxn>
                <a:cxn ang="0">
                  <a:pos x="561" y="304"/>
                </a:cxn>
                <a:cxn ang="0">
                  <a:pos x="592" y="332"/>
                </a:cxn>
                <a:cxn ang="0">
                  <a:pos x="624" y="360"/>
                </a:cxn>
                <a:cxn ang="0">
                  <a:pos x="654" y="389"/>
                </a:cxn>
                <a:cxn ang="0">
                  <a:pos x="684" y="418"/>
                </a:cxn>
                <a:cxn ang="0">
                  <a:pos x="714" y="449"/>
                </a:cxn>
                <a:cxn ang="0">
                  <a:pos x="742" y="480"/>
                </a:cxn>
                <a:cxn ang="0">
                  <a:pos x="770" y="512"/>
                </a:cxn>
                <a:cxn ang="0">
                  <a:pos x="796" y="545"/>
                </a:cxn>
                <a:cxn ang="0">
                  <a:pos x="823" y="577"/>
                </a:cxn>
                <a:cxn ang="0">
                  <a:pos x="847" y="611"/>
                </a:cxn>
                <a:cxn ang="0">
                  <a:pos x="872" y="646"/>
                </a:cxn>
                <a:cxn ang="0">
                  <a:pos x="895" y="681"/>
                </a:cxn>
                <a:cxn ang="0">
                  <a:pos x="918" y="717"/>
                </a:cxn>
                <a:cxn ang="0">
                  <a:pos x="939" y="754"/>
                </a:cxn>
                <a:cxn ang="0">
                  <a:pos x="959" y="790"/>
                </a:cxn>
                <a:cxn ang="0">
                  <a:pos x="979" y="827"/>
                </a:cxn>
                <a:cxn ang="0">
                  <a:pos x="997" y="865"/>
                </a:cxn>
                <a:cxn ang="0">
                  <a:pos x="1027" y="937"/>
                </a:cxn>
                <a:cxn ang="0">
                  <a:pos x="1053" y="1014"/>
                </a:cxn>
                <a:cxn ang="0">
                  <a:pos x="1076" y="1095"/>
                </a:cxn>
                <a:cxn ang="0">
                  <a:pos x="1095" y="1179"/>
                </a:cxn>
                <a:cxn ang="0">
                  <a:pos x="1110" y="1266"/>
                </a:cxn>
                <a:cxn ang="0">
                  <a:pos x="1122" y="1355"/>
                </a:cxn>
                <a:cxn ang="0">
                  <a:pos x="1130" y="1445"/>
                </a:cxn>
                <a:cxn ang="0">
                  <a:pos x="1134" y="1536"/>
                </a:cxn>
                <a:cxn ang="0">
                  <a:pos x="1134" y="1625"/>
                </a:cxn>
                <a:cxn ang="0">
                  <a:pos x="1131" y="1715"/>
                </a:cxn>
                <a:cxn ang="0">
                  <a:pos x="1123" y="1801"/>
                </a:cxn>
                <a:cxn ang="0">
                  <a:pos x="1111" y="1886"/>
                </a:cxn>
                <a:cxn ang="0">
                  <a:pos x="1096" y="1966"/>
                </a:cxn>
                <a:cxn ang="0">
                  <a:pos x="1077" y="2043"/>
                </a:cxn>
                <a:cxn ang="0">
                  <a:pos x="1053" y="2115"/>
                </a:cxn>
                <a:cxn ang="0">
                  <a:pos x="1026" y="2180"/>
                </a:cxn>
                <a:cxn ang="0">
                  <a:pos x="918" y="2126"/>
                </a:cxn>
              </a:cxnLst>
              <a:rect l="0" t="0" r="r" b="b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3" name="Freeform 83"/>
            <p:cNvSpPr>
              <a:spLocks/>
            </p:cNvSpPr>
            <p:nvPr/>
          </p:nvSpPr>
          <p:spPr bwMode="auto">
            <a:xfrm>
              <a:off x="1170" y="3144"/>
              <a:ext cx="164" cy="228"/>
            </a:xfrm>
            <a:custGeom>
              <a:avLst/>
              <a:gdLst/>
              <a:ahLst/>
              <a:cxnLst>
                <a:cxn ang="0">
                  <a:pos x="1404" y="4112"/>
                </a:cxn>
                <a:cxn ang="0">
                  <a:pos x="3622" y="3023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2"/>
                </a:cxn>
              </a:cxnLst>
              <a:rect l="0" t="0" r="r" b="b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4" name="Freeform 84"/>
            <p:cNvSpPr>
              <a:spLocks/>
            </p:cNvSpPr>
            <p:nvPr/>
          </p:nvSpPr>
          <p:spPr bwMode="auto">
            <a:xfrm>
              <a:off x="1170" y="3141"/>
              <a:ext cx="164" cy="228"/>
            </a:xfrm>
            <a:custGeom>
              <a:avLst/>
              <a:gdLst/>
              <a:ahLst/>
              <a:cxnLst>
                <a:cxn ang="0">
                  <a:pos x="1404" y="4113"/>
                </a:cxn>
                <a:cxn ang="0">
                  <a:pos x="3622" y="3024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3"/>
                </a:cxn>
              </a:cxnLst>
              <a:rect l="0" t="0" r="r" b="b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5" name="Freeform 85"/>
            <p:cNvSpPr>
              <a:spLocks/>
            </p:cNvSpPr>
            <p:nvPr/>
          </p:nvSpPr>
          <p:spPr bwMode="auto">
            <a:xfrm>
              <a:off x="1176" y="3146"/>
              <a:ext cx="157" cy="218"/>
            </a:xfrm>
            <a:custGeom>
              <a:avLst/>
              <a:gdLst/>
              <a:ahLst/>
              <a:cxnLst>
                <a:cxn ang="0">
                  <a:pos x="1335" y="3913"/>
                </a:cxn>
                <a:cxn ang="0">
                  <a:pos x="3446" y="2878"/>
                </a:cxn>
                <a:cxn ang="0">
                  <a:pos x="2111" y="0"/>
                </a:cxn>
                <a:cxn ang="0">
                  <a:pos x="0" y="942"/>
                </a:cxn>
                <a:cxn ang="0">
                  <a:pos x="1335" y="3913"/>
                </a:cxn>
              </a:cxnLst>
              <a:rect l="0" t="0" r="r" b="b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6" name="Freeform 86"/>
            <p:cNvSpPr>
              <a:spLocks/>
            </p:cNvSpPr>
            <p:nvPr/>
          </p:nvSpPr>
          <p:spPr bwMode="auto">
            <a:xfrm>
              <a:off x="1183" y="3109"/>
              <a:ext cx="19" cy="19"/>
            </a:xfrm>
            <a:custGeom>
              <a:avLst/>
              <a:gdLst/>
              <a:ahLst/>
              <a:cxnLst>
                <a:cxn ang="0">
                  <a:pos x="431" y="186"/>
                </a:cxn>
                <a:cxn ang="0">
                  <a:pos x="79" y="343"/>
                </a:cxn>
                <a:cxn ang="0">
                  <a:pos x="0" y="157"/>
                </a:cxn>
                <a:cxn ang="0">
                  <a:pos x="352" y="0"/>
                </a:cxn>
                <a:cxn ang="0">
                  <a:pos x="431" y="186"/>
                </a:cxn>
              </a:cxnLst>
              <a:rect l="0" t="0" r="r" b="b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7" name="Freeform 87"/>
            <p:cNvSpPr>
              <a:spLocks/>
            </p:cNvSpPr>
            <p:nvPr/>
          </p:nvSpPr>
          <p:spPr bwMode="auto">
            <a:xfrm>
              <a:off x="1186" y="3112"/>
              <a:ext cx="16" cy="15"/>
            </a:xfrm>
            <a:custGeom>
              <a:avLst/>
              <a:gdLst/>
              <a:ahLst/>
              <a:cxnLst>
                <a:cxn ang="0">
                  <a:pos x="347" y="126"/>
                </a:cxn>
                <a:cxn ang="0">
                  <a:pos x="53" y="257"/>
                </a:cxn>
                <a:cxn ang="0">
                  <a:pos x="0" y="132"/>
                </a:cxn>
                <a:cxn ang="0">
                  <a:pos x="294" y="0"/>
                </a:cxn>
                <a:cxn ang="0">
                  <a:pos x="347" y="126"/>
                </a:cxn>
              </a:cxnLst>
              <a:rect l="0" t="0" r="r" b="b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8" name="Freeform 88"/>
            <p:cNvSpPr>
              <a:spLocks/>
            </p:cNvSpPr>
            <p:nvPr/>
          </p:nvSpPr>
          <p:spPr bwMode="auto">
            <a:xfrm>
              <a:off x="1191" y="3110"/>
              <a:ext cx="10" cy="13"/>
            </a:xfrm>
            <a:custGeom>
              <a:avLst/>
              <a:gdLst/>
              <a:ahLst/>
              <a:cxnLst>
                <a:cxn ang="0">
                  <a:pos x="5" y="73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3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4" y="232"/>
                </a:cxn>
                <a:cxn ang="0">
                  <a:pos x="60" y="228"/>
                </a:cxn>
                <a:cxn ang="0">
                  <a:pos x="56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5" y="73"/>
                </a:cxn>
              </a:cxnLst>
              <a:rect l="0" t="0" r="r" b="b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9" name="Freeform 89"/>
            <p:cNvSpPr>
              <a:spLocks/>
            </p:cNvSpPr>
            <p:nvPr/>
          </p:nvSpPr>
          <p:spPr bwMode="auto">
            <a:xfrm>
              <a:off x="1191" y="311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2" y="0"/>
                </a:cxn>
                <a:cxn ang="0">
                  <a:pos x="146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4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0" name="Freeform 90"/>
            <p:cNvSpPr>
              <a:spLocks/>
            </p:cNvSpPr>
            <p:nvPr/>
          </p:nvSpPr>
          <p:spPr bwMode="auto">
            <a:xfrm>
              <a:off x="1194" y="311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7"/>
                </a:cxn>
                <a:cxn ang="0">
                  <a:pos x="118" y="85"/>
                </a:cxn>
                <a:cxn ang="0">
                  <a:pos x="118" y="95"/>
                </a:cxn>
                <a:cxn ang="0">
                  <a:pos x="116" y="103"/>
                </a:cxn>
                <a:cxn ang="0">
                  <a:pos x="112" y="108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7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7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3" y="1"/>
                </a:cxn>
                <a:cxn ang="0">
                  <a:pos x="88" y="6"/>
                </a:cxn>
              </a:cxnLst>
              <a:rect l="0" t="0" r="r" b="b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1" name="Freeform 91"/>
            <p:cNvSpPr>
              <a:spLocks/>
            </p:cNvSpPr>
            <p:nvPr/>
          </p:nvSpPr>
          <p:spPr bwMode="auto">
            <a:xfrm>
              <a:off x="1207" y="3099"/>
              <a:ext cx="13" cy="16"/>
            </a:xfrm>
            <a:custGeom>
              <a:avLst/>
              <a:gdLst/>
              <a:ahLst/>
              <a:cxnLst>
                <a:cxn ang="0">
                  <a:pos x="287" y="186"/>
                </a:cxn>
                <a:cxn ang="0">
                  <a:pos x="78" y="280"/>
                </a:cxn>
                <a:cxn ang="0">
                  <a:pos x="0" y="93"/>
                </a:cxn>
                <a:cxn ang="0">
                  <a:pos x="210" y="0"/>
                </a:cxn>
                <a:cxn ang="0">
                  <a:pos x="287" y="186"/>
                </a:cxn>
              </a:cxnLst>
              <a:rect l="0" t="0" r="r" b="b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2" name="Freeform 92"/>
            <p:cNvSpPr>
              <a:spLocks/>
            </p:cNvSpPr>
            <p:nvPr/>
          </p:nvSpPr>
          <p:spPr bwMode="auto">
            <a:xfrm>
              <a:off x="1209" y="3102"/>
              <a:ext cx="11" cy="12"/>
            </a:xfrm>
            <a:custGeom>
              <a:avLst/>
              <a:gdLst/>
              <a:ahLst/>
              <a:cxnLst>
                <a:cxn ang="0">
                  <a:pos x="227" y="125"/>
                </a:cxn>
                <a:cxn ang="0">
                  <a:pos x="53" y="203"/>
                </a:cxn>
                <a:cxn ang="0">
                  <a:pos x="0" y="78"/>
                </a:cxn>
                <a:cxn ang="0">
                  <a:pos x="175" y="0"/>
                </a:cxn>
                <a:cxn ang="0">
                  <a:pos x="227" y="125"/>
                </a:cxn>
              </a:cxnLst>
              <a:rect l="0" t="0" r="r" b="b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3" name="Freeform 93"/>
            <p:cNvSpPr>
              <a:spLocks/>
            </p:cNvSpPr>
            <p:nvPr/>
          </p:nvSpPr>
          <p:spPr bwMode="auto">
            <a:xfrm>
              <a:off x="1209" y="3100"/>
              <a:ext cx="10" cy="13"/>
            </a:xfrm>
            <a:custGeom>
              <a:avLst/>
              <a:gdLst/>
              <a:ahLst/>
              <a:cxnLst>
                <a:cxn ang="0">
                  <a:pos x="4" y="72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2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3" y="232"/>
                </a:cxn>
                <a:cxn ang="0">
                  <a:pos x="59" y="227"/>
                </a:cxn>
                <a:cxn ang="0">
                  <a:pos x="55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4" y="72"/>
                </a:cxn>
              </a:cxnLst>
              <a:rect l="0" t="0" r="r" b="b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4" name="Freeform 94"/>
            <p:cNvSpPr>
              <a:spLocks/>
            </p:cNvSpPr>
            <p:nvPr/>
          </p:nvSpPr>
          <p:spPr bwMode="auto">
            <a:xfrm>
              <a:off x="1209" y="310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1" y="0"/>
                </a:cxn>
                <a:cxn ang="0">
                  <a:pos x="145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3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5" name="Freeform 95"/>
            <p:cNvSpPr>
              <a:spLocks/>
            </p:cNvSpPr>
            <p:nvPr/>
          </p:nvSpPr>
          <p:spPr bwMode="auto">
            <a:xfrm>
              <a:off x="1212" y="310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8"/>
                </a:cxn>
                <a:cxn ang="0">
                  <a:pos x="118" y="86"/>
                </a:cxn>
                <a:cxn ang="0">
                  <a:pos x="119" y="95"/>
                </a:cxn>
                <a:cxn ang="0">
                  <a:pos x="117" y="103"/>
                </a:cxn>
                <a:cxn ang="0">
                  <a:pos x="112" y="109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8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2" y="1"/>
                </a:cxn>
                <a:cxn ang="0">
                  <a:pos x="88" y="6"/>
                </a:cxn>
              </a:cxnLst>
              <a:rect l="0" t="0" r="r" b="b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6" name="Freeform 96"/>
            <p:cNvSpPr>
              <a:spLocks/>
            </p:cNvSpPr>
            <p:nvPr/>
          </p:nvSpPr>
          <p:spPr bwMode="auto">
            <a:xfrm>
              <a:off x="1232" y="3092"/>
              <a:ext cx="4" cy="6"/>
            </a:xfrm>
            <a:custGeom>
              <a:avLst/>
              <a:gdLst/>
              <a:ahLst/>
              <a:cxnLst>
                <a:cxn ang="0">
                  <a:pos x="50" y="104"/>
                </a:cxn>
                <a:cxn ang="0">
                  <a:pos x="40" y="103"/>
                </a:cxn>
                <a:cxn ang="0">
                  <a:pos x="31" y="99"/>
                </a:cxn>
                <a:cxn ang="0">
                  <a:pos x="23" y="95"/>
                </a:cxn>
                <a:cxn ang="0">
                  <a:pos x="15" y="89"/>
                </a:cxn>
                <a:cxn ang="0">
                  <a:pos x="8" y="80"/>
                </a:cxn>
                <a:cxn ang="0">
                  <a:pos x="4" y="72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1" y="41"/>
                </a:cxn>
                <a:cxn ang="0">
                  <a:pos x="4" y="32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70" y="5"/>
                </a:cxn>
                <a:cxn ang="0">
                  <a:pos x="78" y="9"/>
                </a:cxn>
                <a:cxn ang="0">
                  <a:pos x="86" y="15"/>
                </a:cxn>
                <a:cxn ang="0">
                  <a:pos x="92" y="23"/>
                </a:cxn>
                <a:cxn ang="0">
                  <a:pos x="96" y="32"/>
                </a:cxn>
                <a:cxn ang="0">
                  <a:pos x="99" y="41"/>
                </a:cxn>
                <a:cxn ang="0">
                  <a:pos x="100" y="52"/>
                </a:cxn>
                <a:cxn ang="0">
                  <a:pos x="99" y="62"/>
                </a:cxn>
                <a:cxn ang="0">
                  <a:pos x="96" y="72"/>
                </a:cxn>
                <a:cxn ang="0">
                  <a:pos x="92" y="80"/>
                </a:cxn>
                <a:cxn ang="0">
                  <a:pos x="86" y="89"/>
                </a:cxn>
                <a:cxn ang="0">
                  <a:pos x="78" y="95"/>
                </a:cxn>
                <a:cxn ang="0">
                  <a:pos x="70" y="99"/>
                </a:cxn>
                <a:cxn ang="0">
                  <a:pos x="60" y="103"/>
                </a:cxn>
                <a:cxn ang="0">
                  <a:pos x="50" y="104"/>
                </a:cxn>
              </a:cxnLst>
              <a:rect l="0" t="0" r="r" b="b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7" name="Freeform 97"/>
            <p:cNvSpPr>
              <a:spLocks/>
            </p:cNvSpPr>
            <p:nvPr/>
          </p:nvSpPr>
          <p:spPr bwMode="auto">
            <a:xfrm>
              <a:off x="1163" y="3131"/>
              <a:ext cx="5" cy="5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39" y="102"/>
                </a:cxn>
                <a:cxn ang="0">
                  <a:pos x="30" y="99"/>
                </a:cxn>
                <a:cxn ang="0">
                  <a:pos x="22" y="95"/>
                </a:cxn>
                <a:cxn ang="0">
                  <a:pos x="14" y="88"/>
                </a:cxn>
                <a:cxn ang="0">
                  <a:pos x="8" y="80"/>
                </a:cxn>
                <a:cxn ang="0">
                  <a:pos x="4" y="71"/>
                </a:cxn>
                <a:cxn ang="0">
                  <a:pos x="1" y="62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4" y="31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8"/>
                </a:cxn>
                <a:cxn ang="0">
                  <a:pos x="30" y="4"/>
                </a:cxn>
                <a:cxn ang="0">
                  <a:pos x="39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9" y="4"/>
                </a:cxn>
                <a:cxn ang="0">
                  <a:pos x="77" y="8"/>
                </a:cxn>
                <a:cxn ang="0">
                  <a:pos x="85" y="15"/>
                </a:cxn>
                <a:cxn ang="0">
                  <a:pos x="91" y="23"/>
                </a:cxn>
                <a:cxn ang="0">
                  <a:pos x="96" y="31"/>
                </a:cxn>
                <a:cxn ang="0">
                  <a:pos x="99" y="41"/>
                </a:cxn>
                <a:cxn ang="0">
                  <a:pos x="100" y="51"/>
                </a:cxn>
                <a:cxn ang="0">
                  <a:pos x="99" y="62"/>
                </a:cxn>
                <a:cxn ang="0">
                  <a:pos x="96" y="71"/>
                </a:cxn>
                <a:cxn ang="0">
                  <a:pos x="91" y="80"/>
                </a:cxn>
                <a:cxn ang="0">
                  <a:pos x="85" y="88"/>
                </a:cxn>
                <a:cxn ang="0">
                  <a:pos x="77" y="95"/>
                </a:cxn>
                <a:cxn ang="0">
                  <a:pos x="69" y="99"/>
                </a:cxn>
                <a:cxn ang="0">
                  <a:pos x="60" y="102"/>
                </a:cxn>
                <a:cxn ang="0">
                  <a:pos x="50" y="103"/>
                </a:cxn>
              </a:cxnLst>
              <a:rect l="0" t="0" r="r" b="b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8" name="Freeform 98"/>
            <p:cNvSpPr>
              <a:spLocks/>
            </p:cNvSpPr>
            <p:nvPr/>
          </p:nvSpPr>
          <p:spPr bwMode="auto">
            <a:xfrm>
              <a:off x="1234" y="3094"/>
              <a:ext cx="2" cy="3"/>
            </a:xfrm>
            <a:custGeom>
              <a:avLst/>
              <a:gdLst/>
              <a:ahLst/>
              <a:cxnLst>
                <a:cxn ang="0">
                  <a:pos x="28" y="57"/>
                </a:cxn>
                <a:cxn ang="0">
                  <a:pos x="16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7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9"/>
                </a:cxn>
                <a:cxn ang="0">
                  <a:pos x="39" y="55"/>
                </a:cxn>
                <a:cxn ang="0">
                  <a:pos x="28" y="57"/>
                </a:cxn>
              </a:cxnLst>
              <a:rect l="0" t="0" r="r" b="b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9" name="Freeform 99"/>
            <p:cNvSpPr>
              <a:spLocks/>
            </p:cNvSpPr>
            <p:nvPr/>
          </p:nvSpPr>
          <p:spPr bwMode="auto">
            <a:xfrm>
              <a:off x="1165" y="3133"/>
              <a:ext cx="2" cy="3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17" y="54"/>
                </a:cxn>
                <a:cxn ang="0">
                  <a:pos x="9" y="48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6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8"/>
                </a:cxn>
                <a:cxn ang="0">
                  <a:pos x="39" y="54"/>
                </a:cxn>
                <a:cxn ang="0">
                  <a:pos x="28" y="56"/>
                </a:cxn>
              </a:cxnLst>
              <a:rect l="0" t="0" r="r" b="b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0" name="Freeform 100"/>
            <p:cNvSpPr>
              <a:spLocks/>
            </p:cNvSpPr>
            <p:nvPr/>
          </p:nvSpPr>
          <p:spPr bwMode="auto">
            <a:xfrm>
              <a:off x="1177" y="3076"/>
              <a:ext cx="29" cy="29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0" y="222"/>
                </a:cxn>
                <a:cxn ang="0">
                  <a:pos x="125" y="522"/>
                </a:cxn>
                <a:cxn ang="0">
                  <a:pos x="624" y="301"/>
                </a:cxn>
                <a:cxn ang="0">
                  <a:pos x="498" y="0"/>
                </a:cxn>
              </a:cxnLst>
              <a:rect l="0" t="0" r="r" b="b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1" name="Freeform 101"/>
            <p:cNvSpPr>
              <a:spLocks/>
            </p:cNvSpPr>
            <p:nvPr/>
          </p:nvSpPr>
          <p:spPr bwMode="auto">
            <a:xfrm>
              <a:off x="1178" y="3077"/>
              <a:ext cx="27" cy="2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211"/>
                </a:cxn>
                <a:cxn ang="0">
                  <a:pos x="114" y="484"/>
                </a:cxn>
                <a:cxn ang="0">
                  <a:pos x="589" y="273"/>
                </a:cxn>
                <a:cxn ang="0">
                  <a:pos x="474" y="0"/>
                </a:cxn>
              </a:cxnLst>
              <a:rect l="0" t="0" r="r" b="b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2" name="Freeform 102"/>
            <p:cNvSpPr>
              <a:spLocks/>
            </p:cNvSpPr>
            <p:nvPr/>
          </p:nvSpPr>
          <p:spPr bwMode="auto">
            <a:xfrm>
              <a:off x="1178" y="3078"/>
              <a:ext cx="27" cy="2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0" y="211"/>
                </a:cxn>
                <a:cxn ang="0">
                  <a:pos x="108" y="471"/>
                </a:cxn>
                <a:cxn ang="0">
                  <a:pos x="583" y="260"/>
                </a:cxn>
                <a:cxn ang="0">
                  <a:pos x="473" y="0"/>
                </a:cxn>
              </a:cxnLst>
              <a:rect l="0" t="0" r="r" b="b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3" name="Freeform 103"/>
            <p:cNvSpPr>
              <a:spLocks/>
            </p:cNvSpPr>
            <p:nvPr/>
          </p:nvSpPr>
          <p:spPr bwMode="auto">
            <a:xfrm>
              <a:off x="1191" y="3082"/>
              <a:ext cx="10" cy="13"/>
            </a:xfrm>
            <a:custGeom>
              <a:avLst/>
              <a:gdLst/>
              <a:ahLst/>
              <a:cxnLst>
                <a:cxn ang="0">
                  <a:pos x="159" y="223"/>
                </a:cxn>
                <a:cxn ang="0">
                  <a:pos x="137" y="231"/>
                </a:cxn>
                <a:cxn ang="0">
                  <a:pos x="115" y="234"/>
                </a:cxn>
                <a:cxn ang="0">
                  <a:pos x="93" y="232"/>
                </a:cxn>
                <a:cxn ang="0">
                  <a:pos x="73" y="225"/>
                </a:cxn>
                <a:cxn ang="0">
                  <a:pos x="54" y="215"/>
                </a:cxn>
                <a:cxn ang="0">
                  <a:pos x="36" y="201"/>
                </a:cxn>
                <a:cxn ang="0">
                  <a:pos x="22" y="184"/>
                </a:cxn>
                <a:cxn ang="0">
                  <a:pos x="11" y="163"/>
                </a:cxn>
                <a:cxn ang="0">
                  <a:pos x="4" y="141"/>
                </a:cxn>
                <a:cxn ang="0">
                  <a:pos x="0" y="118"/>
                </a:cxn>
                <a:cxn ang="0">
                  <a:pos x="3" y="96"/>
                </a:cxn>
                <a:cxn ang="0">
                  <a:pos x="9" y="74"/>
                </a:cxn>
                <a:cxn ang="0">
                  <a:pos x="19" y="55"/>
                </a:cxn>
                <a:cxn ang="0">
                  <a:pos x="32" y="37"/>
                </a:cxn>
                <a:cxn ang="0">
                  <a:pos x="48" y="22"/>
                </a:cxn>
                <a:cxn ang="0">
                  <a:pos x="69" y="10"/>
                </a:cxn>
                <a:cxn ang="0">
                  <a:pos x="90" y="3"/>
                </a:cxn>
                <a:cxn ang="0">
                  <a:pos x="113" y="0"/>
                </a:cxn>
                <a:cxn ang="0">
                  <a:pos x="134" y="2"/>
                </a:cxn>
                <a:cxn ang="0">
                  <a:pos x="156" y="8"/>
                </a:cxn>
                <a:cxn ang="0">
                  <a:pos x="174" y="19"/>
                </a:cxn>
                <a:cxn ang="0">
                  <a:pos x="191" y="32"/>
                </a:cxn>
                <a:cxn ang="0">
                  <a:pos x="206" y="49"/>
                </a:cxn>
                <a:cxn ang="0">
                  <a:pos x="217" y="70"/>
                </a:cxn>
                <a:cxn ang="0">
                  <a:pos x="224" y="93"/>
                </a:cxn>
                <a:cxn ang="0">
                  <a:pos x="227" y="116"/>
                </a:cxn>
                <a:cxn ang="0">
                  <a:pos x="225" y="138"/>
                </a:cxn>
                <a:cxn ang="0">
                  <a:pos x="219" y="159"/>
                </a:cxn>
                <a:cxn ang="0">
                  <a:pos x="209" y="179"/>
                </a:cxn>
                <a:cxn ang="0">
                  <a:pos x="195" y="197"/>
                </a:cxn>
                <a:cxn ang="0">
                  <a:pos x="179" y="212"/>
                </a:cxn>
                <a:cxn ang="0">
                  <a:pos x="159" y="223"/>
                </a:cxn>
              </a:cxnLst>
              <a:rect l="0" t="0" r="r" b="b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4" name="Freeform 104"/>
            <p:cNvSpPr>
              <a:spLocks/>
            </p:cNvSpPr>
            <p:nvPr/>
          </p:nvSpPr>
          <p:spPr bwMode="auto">
            <a:xfrm>
              <a:off x="1191" y="3082"/>
              <a:ext cx="10" cy="12"/>
            </a:xfrm>
            <a:custGeom>
              <a:avLst/>
              <a:gdLst/>
              <a:ahLst/>
              <a:cxnLst>
                <a:cxn ang="0">
                  <a:pos x="146" y="206"/>
                </a:cxn>
                <a:cxn ang="0">
                  <a:pos x="125" y="212"/>
                </a:cxn>
                <a:cxn ang="0">
                  <a:pos x="105" y="214"/>
                </a:cxn>
                <a:cxn ang="0">
                  <a:pos x="84" y="212"/>
                </a:cxn>
                <a:cxn ang="0">
                  <a:pos x="66" y="206"/>
                </a:cxn>
                <a:cxn ang="0">
                  <a:pos x="48" y="196"/>
                </a:cxn>
                <a:cxn ang="0">
                  <a:pos x="31" y="183"/>
                </a:cxn>
                <a:cxn ang="0">
                  <a:pos x="18" y="168"/>
                </a:cxn>
                <a:cxn ang="0">
                  <a:pos x="8" y="149"/>
                </a:cxn>
                <a:cxn ang="0">
                  <a:pos x="2" y="129"/>
                </a:cxn>
                <a:cxn ang="0">
                  <a:pos x="0" y="108"/>
                </a:cxn>
                <a:cxn ang="0">
                  <a:pos x="2" y="86"/>
                </a:cxn>
                <a:cxn ang="0">
                  <a:pos x="8" y="67"/>
                </a:cxn>
                <a:cxn ang="0">
                  <a:pos x="17" y="49"/>
                </a:cxn>
                <a:cxn ang="0">
                  <a:pos x="29" y="33"/>
                </a:cxn>
                <a:cxn ang="0">
                  <a:pos x="45" y="19"/>
                </a:cxn>
                <a:cxn ang="0">
                  <a:pos x="63" y="8"/>
                </a:cxn>
                <a:cxn ang="0">
                  <a:pos x="83" y="2"/>
                </a:cxn>
                <a:cxn ang="0">
                  <a:pos x="104" y="0"/>
                </a:cxn>
                <a:cxn ang="0">
                  <a:pos x="123" y="2"/>
                </a:cxn>
                <a:cxn ang="0">
                  <a:pos x="142" y="7"/>
                </a:cxn>
                <a:cxn ang="0">
                  <a:pos x="161" y="17"/>
                </a:cxn>
                <a:cxn ang="0">
                  <a:pos x="176" y="30"/>
                </a:cxn>
                <a:cxn ang="0">
                  <a:pos x="189" y="45"/>
                </a:cxn>
                <a:cxn ang="0">
                  <a:pos x="200" y="63"/>
                </a:cxn>
                <a:cxn ang="0">
                  <a:pos x="206" y="84"/>
                </a:cxn>
                <a:cxn ang="0">
                  <a:pos x="208" y="105"/>
                </a:cxn>
                <a:cxn ang="0">
                  <a:pos x="206" y="127"/>
                </a:cxn>
                <a:cxn ang="0">
                  <a:pos x="201" y="147"/>
                </a:cxn>
                <a:cxn ang="0">
                  <a:pos x="191" y="164"/>
                </a:cxn>
                <a:cxn ang="0">
                  <a:pos x="179" y="181"/>
                </a:cxn>
                <a:cxn ang="0">
                  <a:pos x="164" y="195"/>
                </a:cxn>
                <a:cxn ang="0">
                  <a:pos x="146" y="206"/>
                </a:cxn>
              </a:cxnLst>
              <a:rect l="0" t="0" r="r" b="b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5" name="Freeform 105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/>
              <a:ahLst/>
              <a:cxnLst>
                <a:cxn ang="0">
                  <a:pos x="131" y="187"/>
                </a:cxn>
                <a:cxn ang="0">
                  <a:pos x="113" y="193"/>
                </a:cxn>
                <a:cxn ang="0">
                  <a:pos x="95" y="194"/>
                </a:cxn>
                <a:cxn ang="0">
                  <a:pos x="76" y="192"/>
                </a:cxn>
                <a:cxn ang="0">
                  <a:pos x="59" y="187"/>
                </a:cxn>
                <a:cxn ang="0">
                  <a:pos x="44" y="178"/>
                </a:cxn>
                <a:cxn ang="0">
                  <a:pos x="29" y="167"/>
                </a:cxn>
                <a:cxn ang="0">
                  <a:pos x="17" y="152"/>
                </a:cxn>
                <a:cxn ang="0">
                  <a:pos x="8" y="135"/>
                </a:cxn>
                <a:cxn ang="0">
                  <a:pos x="2" y="116"/>
                </a:cxn>
                <a:cxn ang="0">
                  <a:pos x="0" y="97"/>
                </a:cxn>
                <a:cxn ang="0">
                  <a:pos x="2" y="79"/>
                </a:cxn>
                <a:cxn ang="0">
                  <a:pos x="7" y="61"/>
                </a:cxn>
                <a:cxn ang="0">
                  <a:pos x="15" y="45"/>
                </a:cxn>
                <a:cxn ang="0">
                  <a:pos x="26" y="30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5" y="1"/>
                </a:cxn>
                <a:cxn ang="0">
                  <a:pos x="95" y="0"/>
                </a:cxn>
                <a:cxn ang="0">
                  <a:pos x="112" y="1"/>
                </a:cxn>
                <a:cxn ang="0">
                  <a:pos x="130" y="7"/>
                </a:cxn>
                <a:cxn ang="0">
                  <a:pos x="146" y="15"/>
                </a:cxn>
                <a:cxn ang="0">
                  <a:pos x="160" y="27"/>
                </a:cxn>
                <a:cxn ang="0">
                  <a:pos x="172" y="41"/>
                </a:cxn>
                <a:cxn ang="0">
                  <a:pos x="181" y="58"/>
                </a:cxn>
                <a:cxn ang="0">
                  <a:pos x="187" y="77"/>
                </a:cxn>
                <a:cxn ang="0">
                  <a:pos x="189" y="96"/>
                </a:cxn>
                <a:cxn ang="0">
                  <a:pos x="188" y="114"/>
                </a:cxn>
                <a:cxn ang="0">
                  <a:pos x="182" y="132"/>
                </a:cxn>
                <a:cxn ang="0">
                  <a:pos x="174" y="149"/>
                </a:cxn>
                <a:cxn ang="0">
                  <a:pos x="163" y="165"/>
                </a:cxn>
                <a:cxn ang="0">
                  <a:pos x="149" y="177"/>
                </a:cxn>
                <a:cxn ang="0">
                  <a:pos x="131" y="187"/>
                </a:cxn>
              </a:cxnLst>
              <a:rect l="0" t="0" r="r" b="b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6" name="Freeform 106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/>
              <a:ahLst/>
              <a:cxnLst>
                <a:cxn ang="0">
                  <a:pos x="120" y="170"/>
                </a:cxn>
                <a:cxn ang="0">
                  <a:pos x="104" y="175"/>
                </a:cxn>
                <a:cxn ang="0">
                  <a:pos x="87" y="177"/>
                </a:cxn>
                <a:cxn ang="0">
                  <a:pos x="70" y="176"/>
                </a:cxn>
                <a:cxn ang="0">
                  <a:pos x="54" y="171"/>
                </a:cxn>
                <a:cxn ang="0">
                  <a:pos x="40" y="163"/>
                </a:cxn>
                <a:cxn ang="0">
                  <a:pos x="27" y="152"/>
                </a:cxn>
                <a:cxn ang="0">
                  <a:pos x="15" y="139"/>
                </a:cxn>
                <a:cxn ang="0">
                  <a:pos x="7" y="124"/>
                </a:cxn>
                <a:cxn ang="0">
                  <a:pos x="2" y="107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7" y="56"/>
                </a:cxn>
                <a:cxn ang="0">
                  <a:pos x="14" y="41"/>
                </a:cxn>
                <a:cxn ang="0">
                  <a:pos x="25" y="28"/>
                </a:cxn>
                <a:cxn ang="0">
                  <a:pos x="37" y="16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7" y="7"/>
                </a:cxn>
                <a:cxn ang="0">
                  <a:pos x="132" y="15"/>
                </a:cxn>
                <a:cxn ang="0">
                  <a:pos x="145" y="25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5"/>
                </a:cxn>
                <a:cxn ang="0">
                  <a:pos x="165" y="121"/>
                </a:cxn>
                <a:cxn ang="0">
                  <a:pos x="158" y="136"/>
                </a:cxn>
                <a:cxn ang="0">
                  <a:pos x="148" y="150"/>
                </a:cxn>
                <a:cxn ang="0">
                  <a:pos x="136" y="162"/>
                </a:cxn>
                <a:cxn ang="0">
                  <a:pos x="120" y="170"/>
                </a:cxn>
              </a:cxnLst>
              <a:rect l="0" t="0" r="r" b="b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7" name="Freeform 107"/>
            <p:cNvSpPr>
              <a:spLocks/>
            </p:cNvSpPr>
            <p:nvPr/>
          </p:nvSpPr>
          <p:spPr bwMode="auto">
            <a:xfrm>
              <a:off x="1193" y="3083"/>
              <a:ext cx="7" cy="9"/>
            </a:xfrm>
            <a:custGeom>
              <a:avLst/>
              <a:gdLst/>
              <a:ahLst/>
              <a:cxnLst>
                <a:cxn ang="0">
                  <a:pos x="106" y="149"/>
                </a:cxn>
                <a:cxn ang="0">
                  <a:pos x="92" y="155"/>
                </a:cxn>
                <a:cxn ang="0">
                  <a:pos x="77" y="156"/>
                </a:cxn>
                <a:cxn ang="0">
                  <a:pos x="63" y="155"/>
                </a:cxn>
                <a:cxn ang="0">
                  <a:pos x="48" y="150"/>
                </a:cxn>
                <a:cxn ang="0">
                  <a:pos x="35" y="143"/>
                </a:cxn>
                <a:cxn ang="0">
                  <a:pos x="24" y="133"/>
                </a:cxn>
                <a:cxn ang="0">
                  <a:pos x="14" y="122"/>
                </a:cxn>
                <a:cxn ang="0">
                  <a:pos x="6" y="108"/>
                </a:cxn>
                <a:cxn ang="0">
                  <a:pos x="2" y="93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9"/>
                </a:cxn>
                <a:cxn ang="0">
                  <a:pos x="13" y="35"/>
                </a:cxn>
                <a:cxn ang="0">
                  <a:pos x="22" y="24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0" y="1"/>
                </a:cxn>
                <a:cxn ang="0">
                  <a:pos x="76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8" y="11"/>
                </a:cxn>
                <a:cxn ang="0">
                  <a:pos x="129" y="21"/>
                </a:cxn>
                <a:cxn ang="0">
                  <a:pos x="139" y="32"/>
                </a:cxn>
                <a:cxn ang="0">
                  <a:pos x="146" y="46"/>
                </a:cxn>
                <a:cxn ang="0">
                  <a:pos x="150" y="61"/>
                </a:cxn>
                <a:cxn ang="0">
                  <a:pos x="152" y="77"/>
                </a:cxn>
                <a:cxn ang="0">
                  <a:pos x="151" y="91"/>
                </a:cxn>
                <a:cxn ang="0">
                  <a:pos x="147" y="106"/>
                </a:cxn>
                <a:cxn ang="0">
                  <a:pos x="140" y="120"/>
                </a:cxn>
                <a:cxn ang="0">
                  <a:pos x="131" y="131"/>
                </a:cxn>
                <a:cxn ang="0">
                  <a:pos x="120" y="142"/>
                </a:cxn>
                <a:cxn ang="0">
                  <a:pos x="106" y="149"/>
                </a:cxn>
              </a:cxnLst>
              <a:rect l="0" t="0" r="r" b="b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8" name="Freeform 108"/>
            <p:cNvSpPr>
              <a:spLocks/>
            </p:cNvSpPr>
            <p:nvPr/>
          </p:nvSpPr>
          <p:spPr bwMode="auto">
            <a:xfrm>
              <a:off x="1193" y="3083"/>
              <a:ext cx="6" cy="8"/>
            </a:xfrm>
            <a:custGeom>
              <a:avLst/>
              <a:gdLst/>
              <a:ahLst/>
              <a:cxnLst>
                <a:cxn ang="0">
                  <a:pos x="93" y="134"/>
                </a:cxn>
                <a:cxn ang="0">
                  <a:pos x="80" y="138"/>
                </a:cxn>
                <a:cxn ang="0">
                  <a:pos x="68" y="139"/>
                </a:cxn>
                <a:cxn ang="0">
                  <a:pos x="55" y="138"/>
                </a:cxn>
                <a:cxn ang="0">
                  <a:pos x="42" y="134"/>
                </a:cxn>
                <a:cxn ang="0">
                  <a:pos x="30" y="127"/>
                </a:cxn>
                <a:cxn ang="0">
                  <a:pos x="20" y="119"/>
                </a:cxn>
                <a:cxn ang="0">
                  <a:pos x="12" y="109"/>
                </a:cxn>
                <a:cxn ang="0">
                  <a:pos x="5" y="97"/>
                </a:cxn>
                <a:cxn ang="0">
                  <a:pos x="1" y="83"/>
                </a:cxn>
                <a:cxn ang="0">
                  <a:pos x="0" y="70"/>
                </a:cxn>
                <a:cxn ang="0">
                  <a:pos x="1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5"/>
                </a:cxn>
                <a:cxn ang="0">
                  <a:pos x="54" y="1"/>
                </a:cxn>
                <a:cxn ang="0">
                  <a:pos x="66" y="0"/>
                </a:cxn>
                <a:cxn ang="0">
                  <a:pos x="79" y="1"/>
                </a:cxn>
                <a:cxn ang="0">
                  <a:pos x="91" y="5"/>
                </a:cxn>
                <a:cxn ang="0">
                  <a:pos x="104" y="11"/>
                </a:cxn>
                <a:cxn ang="0">
                  <a:pos x="114" y="20"/>
                </a:cxn>
                <a:cxn ang="0">
                  <a:pos x="122" y="29"/>
                </a:cxn>
                <a:cxn ang="0">
                  <a:pos x="129" y="42"/>
                </a:cxn>
                <a:cxn ang="0">
                  <a:pos x="133" y="56"/>
                </a:cxn>
                <a:cxn ang="0">
                  <a:pos x="134" y="68"/>
                </a:cxn>
                <a:cxn ang="0">
                  <a:pos x="133" y="82"/>
                </a:cxn>
                <a:cxn ang="0">
                  <a:pos x="129" y="95"/>
                </a:cxn>
                <a:cxn ang="0">
                  <a:pos x="123" y="107"/>
                </a:cxn>
                <a:cxn ang="0">
                  <a:pos x="115" y="118"/>
                </a:cxn>
                <a:cxn ang="0">
                  <a:pos x="106" y="126"/>
                </a:cxn>
                <a:cxn ang="0">
                  <a:pos x="93" y="134"/>
                </a:cxn>
              </a:cxnLst>
              <a:rect l="0" t="0" r="r" b="b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9" name="Freeform 109"/>
            <p:cNvSpPr>
              <a:spLocks/>
            </p:cNvSpPr>
            <p:nvPr/>
          </p:nvSpPr>
          <p:spPr bwMode="auto">
            <a:xfrm>
              <a:off x="1185" y="3093"/>
              <a:ext cx="1" cy="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8" y="31"/>
                </a:cxn>
                <a:cxn ang="0">
                  <a:pos x="14" y="33"/>
                </a:cxn>
                <a:cxn ang="0">
                  <a:pos x="21" y="32"/>
                </a:cxn>
                <a:cxn ang="0">
                  <a:pos x="11" y="0"/>
                </a:cxn>
              </a:cxnLst>
              <a:rect l="0" t="0" r="r" b="b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0" name="Freeform 110"/>
            <p:cNvSpPr>
              <a:spLocks/>
            </p:cNvSpPr>
            <p:nvPr/>
          </p:nvSpPr>
          <p:spPr bwMode="auto">
            <a:xfrm>
              <a:off x="1186" y="3089"/>
              <a:ext cx="3" cy="6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40" y="12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39" y="37"/>
                </a:cxn>
                <a:cxn ang="0">
                  <a:pos x="36" y="43"/>
                </a:cxn>
                <a:cxn ang="0">
                  <a:pos x="30" y="49"/>
                </a:cxn>
                <a:cxn ang="0">
                  <a:pos x="21" y="57"/>
                </a:cxn>
                <a:cxn ang="0">
                  <a:pos x="12" y="61"/>
                </a:cxn>
                <a:cxn ang="0">
                  <a:pos x="0" y="66"/>
                </a:cxn>
                <a:cxn ang="0">
                  <a:pos x="10" y="98"/>
                </a:cxn>
                <a:cxn ang="0">
                  <a:pos x="26" y="92"/>
                </a:cxn>
                <a:cxn ang="0">
                  <a:pos x="39" y="84"/>
                </a:cxn>
                <a:cxn ang="0">
                  <a:pos x="50" y="74"/>
                </a:cxn>
                <a:cxn ang="0">
                  <a:pos x="63" y="64"/>
                </a:cxn>
                <a:cxn ang="0">
                  <a:pos x="70" y="49"/>
                </a:cxn>
                <a:cxn ang="0">
                  <a:pos x="75" y="34"/>
                </a:cxn>
                <a:cxn ang="0">
                  <a:pos x="75" y="18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40" y="12"/>
                </a:cxn>
              </a:cxnLst>
              <a:rect l="0" t="0" r="r" b="b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1" name="Freeform 111"/>
            <p:cNvSpPr>
              <a:spLocks/>
            </p:cNvSpPr>
            <p:nvPr/>
          </p:nvSpPr>
          <p:spPr bwMode="auto">
            <a:xfrm>
              <a:off x="1184" y="3087"/>
              <a:ext cx="5" cy="3"/>
            </a:xfrm>
            <a:custGeom>
              <a:avLst/>
              <a:gdLst/>
              <a:ahLst/>
              <a:cxnLst>
                <a:cxn ang="0">
                  <a:pos x="20" y="43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6" y="35"/>
                </a:cxn>
                <a:cxn ang="0">
                  <a:pos x="45" y="33"/>
                </a:cxn>
                <a:cxn ang="0">
                  <a:pos x="54" y="33"/>
                </a:cxn>
                <a:cxn ang="0">
                  <a:pos x="62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49"/>
                </a:cxn>
                <a:cxn ang="0">
                  <a:pos x="108" y="37"/>
                </a:cxn>
                <a:cxn ang="0">
                  <a:pos x="98" y="22"/>
                </a:cxn>
                <a:cxn ang="0">
                  <a:pos x="87" y="11"/>
                </a:cxn>
                <a:cxn ang="0">
                  <a:pos x="74" y="4"/>
                </a:cxn>
                <a:cxn ang="0">
                  <a:pos x="58" y="0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3" y="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0" y="43"/>
                </a:cxn>
              </a:cxnLst>
              <a:rect l="0" t="0" r="r" b="b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2" name="Freeform 112"/>
            <p:cNvSpPr>
              <a:spLocks/>
            </p:cNvSpPr>
            <p:nvPr/>
          </p:nvSpPr>
          <p:spPr bwMode="auto">
            <a:xfrm>
              <a:off x="1182" y="3088"/>
              <a:ext cx="3" cy="8"/>
            </a:xfrm>
            <a:custGeom>
              <a:avLst/>
              <a:gdLst/>
              <a:ahLst/>
              <a:cxnLst>
                <a:cxn ang="0">
                  <a:pos x="36" y="112"/>
                </a:cxn>
                <a:cxn ang="0">
                  <a:pos x="36" y="112"/>
                </a:cxn>
                <a:cxn ang="0">
                  <a:pos x="33" y="104"/>
                </a:cxn>
                <a:cxn ang="0">
                  <a:pos x="32" y="95"/>
                </a:cxn>
                <a:cxn ang="0">
                  <a:pos x="34" y="83"/>
                </a:cxn>
                <a:cxn ang="0">
                  <a:pos x="38" y="69"/>
                </a:cxn>
                <a:cxn ang="0">
                  <a:pos x="44" y="58"/>
                </a:cxn>
                <a:cxn ang="0">
                  <a:pos x="52" y="44"/>
                </a:cxn>
                <a:cxn ang="0">
                  <a:pos x="60" y="34"/>
                </a:cxn>
                <a:cxn ang="0">
                  <a:pos x="69" y="25"/>
                </a:cxn>
                <a:cxn ang="0">
                  <a:pos x="49" y="0"/>
                </a:cxn>
                <a:cxn ang="0">
                  <a:pos x="37" y="11"/>
                </a:cxn>
                <a:cxn ang="0">
                  <a:pos x="25" y="25"/>
                </a:cxn>
                <a:cxn ang="0">
                  <a:pos x="16" y="41"/>
                </a:cxn>
                <a:cxn ang="0">
                  <a:pos x="8" y="57"/>
                </a:cxn>
                <a:cxn ang="0">
                  <a:pos x="2" y="75"/>
                </a:cxn>
                <a:cxn ang="0">
                  <a:pos x="0" y="92"/>
                </a:cxn>
                <a:cxn ang="0">
                  <a:pos x="1" y="112"/>
                </a:cxn>
                <a:cxn ang="0">
                  <a:pos x="8" y="129"/>
                </a:cxn>
                <a:cxn ang="0">
                  <a:pos x="8" y="129"/>
                </a:cxn>
                <a:cxn ang="0">
                  <a:pos x="36" y="112"/>
                </a:cxn>
              </a:cxnLst>
              <a:rect l="0" t="0" r="r" b="b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3" name="Freeform 113"/>
            <p:cNvSpPr>
              <a:spLocks/>
            </p:cNvSpPr>
            <p:nvPr/>
          </p:nvSpPr>
          <p:spPr bwMode="auto">
            <a:xfrm>
              <a:off x="1182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3" y="43"/>
                </a:cxn>
                <a:cxn ang="0">
                  <a:pos x="72" y="42"/>
                </a:cxn>
                <a:cxn ang="0">
                  <a:pos x="62" y="36"/>
                </a:cxn>
                <a:cxn ang="0">
                  <a:pos x="52" y="30"/>
                </a:cxn>
                <a:cxn ang="0">
                  <a:pos x="43" y="23"/>
                </a:cxn>
                <a:cxn ang="0">
                  <a:pos x="35" y="13"/>
                </a:cxn>
                <a:cxn ang="0">
                  <a:pos x="28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0" y="46"/>
                </a:cxn>
                <a:cxn ang="0">
                  <a:pos x="33" y="57"/>
                </a:cxn>
                <a:cxn ang="0">
                  <a:pos x="48" y="66"/>
                </a:cxn>
                <a:cxn ang="0">
                  <a:pos x="64" y="73"/>
                </a:cxn>
                <a:cxn ang="0">
                  <a:pos x="81" y="76"/>
                </a:cxn>
                <a:cxn ang="0">
                  <a:pos x="98" y="76"/>
                </a:cxn>
                <a:cxn ang="0">
                  <a:pos x="117" y="72"/>
                </a:cxn>
                <a:cxn ang="0">
                  <a:pos x="117" y="72"/>
                </a:cxn>
                <a:cxn ang="0">
                  <a:pos x="107" y="41"/>
                </a:cxn>
              </a:cxnLst>
              <a:rect l="0" t="0" r="r" b="b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4" name="Freeform 114"/>
            <p:cNvSpPr>
              <a:spLocks/>
            </p:cNvSpPr>
            <p:nvPr/>
          </p:nvSpPr>
          <p:spPr bwMode="auto">
            <a:xfrm>
              <a:off x="1187" y="3094"/>
              <a:ext cx="4" cy="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8"/>
                </a:cxn>
                <a:cxn ang="0">
                  <a:pos x="44" y="15"/>
                </a:cxn>
                <a:cxn ang="0">
                  <a:pos x="40" y="24"/>
                </a:cxn>
                <a:cxn ang="0">
                  <a:pos x="35" y="32"/>
                </a:cxn>
                <a:cxn ang="0">
                  <a:pos x="28" y="39"/>
                </a:cxn>
                <a:cxn ang="0">
                  <a:pos x="21" y="46"/>
                </a:cxn>
                <a:cxn ang="0">
                  <a:pos x="11" y="52"/>
                </a:cxn>
                <a:cxn ang="0">
                  <a:pos x="0" y="57"/>
                </a:cxn>
                <a:cxn ang="0">
                  <a:pos x="10" y="88"/>
                </a:cxn>
                <a:cxn ang="0">
                  <a:pos x="25" y="82"/>
                </a:cxn>
                <a:cxn ang="0">
                  <a:pos x="40" y="73"/>
                </a:cxn>
                <a:cxn ang="0">
                  <a:pos x="51" y="64"/>
                </a:cxn>
                <a:cxn ang="0">
                  <a:pos x="61" y="53"/>
                </a:cxn>
                <a:cxn ang="0">
                  <a:pos x="68" y="41"/>
                </a:cxn>
                <a:cxn ang="0">
                  <a:pos x="74" y="28"/>
                </a:cxn>
                <a:cxn ang="0">
                  <a:pos x="78" y="14"/>
                </a:cxn>
                <a:cxn ang="0">
                  <a:pos x="79" y="2"/>
                </a:cxn>
                <a:cxn ang="0">
                  <a:pos x="47" y="0"/>
                </a:cxn>
              </a:cxnLst>
              <a:rect l="0" t="0" r="r" b="b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5" name="Freeform 115"/>
            <p:cNvSpPr>
              <a:spLocks/>
            </p:cNvSpPr>
            <p:nvPr/>
          </p:nvSpPr>
          <p:spPr bwMode="auto">
            <a:xfrm>
              <a:off x="1186" y="3097"/>
              <a:ext cx="2" cy="1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31" y="11"/>
                </a:cxn>
                <a:cxn ang="0">
                  <a:pos x="28" y="6"/>
                </a:cxn>
                <a:cxn ang="0">
                  <a:pos x="23" y="3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6" y="4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32" y="18"/>
                </a:cxn>
              </a:cxnLst>
              <a:rect l="0" t="0" r="r" b="b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6" name="Freeform 116"/>
            <p:cNvSpPr>
              <a:spLocks/>
            </p:cNvSpPr>
            <p:nvPr/>
          </p:nvSpPr>
          <p:spPr bwMode="auto">
            <a:xfrm>
              <a:off x="1186" y="3094"/>
              <a:ext cx="1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9" y="30"/>
                </a:cxn>
                <a:cxn ang="0">
                  <a:pos x="15" y="32"/>
                </a:cxn>
                <a:cxn ang="0">
                  <a:pos x="22" y="31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7" name="Freeform 117"/>
            <p:cNvSpPr>
              <a:spLocks/>
            </p:cNvSpPr>
            <p:nvPr/>
          </p:nvSpPr>
          <p:spPr bwMode="auto">
            <a:xfrm>
              <a:off x="1186" y="3090"/>
              <a:ext cx="4" cy="5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39" y="12"/>
                </a:cxn>
                <a:cxn ang="0">
                  <a:pos x="41" y="22"/>
                </a:cxn>
                <a:cxn ang="0">
                  <a:pos x="41" y="30"/>
                </a:cxn>
                <a:cxn ang="0">
                  <a:pos x="38" y="37"/>
                </a:cxn>
                <a:cxn ang="0">
                  <a:pos x="35" y="43"/>
                </a:cxn>
                <a:cxn ang="0">
                  <a:pos x="28" y="51"/>
                </a:cxn>
                <a:cxn ang="0">
                  <a:pos x="20" y="58"/>
                </a:cxn>
                <a:cxn ang="0">
                  <a:pos x="11" y="62"/>
                </a:cxn>
                <a:cxn ang="0">
                  <a:pos x="0" y="68"/>
                </a:cxn>
                <a:cxn ang="0">
                  <a:pos x="10" y="99"/>
                </a:cxn>
                <a:cxn ang="0">
                  <a:pos x="25" y="94"/>
                </a:cxn>
                <a:cxn ang="0">
                  <a:pos x="38" y="85"/>
                </a:cxn>
                <a:cxn ang="0">
                  <a:pos x="51" y="76"/>
                </a:cxn>
                <a:cxn ang="0">
                  <a:pos x="62" y="64"/>
                </a:cxn>
                <a:cxn ang="0">
                  <a:pos x="69" y="52"/>
                </a:cxn>
                <a:cxn ang="0">
                  <a:pos x="74" y="36"/>
                </a:cxn>
                <a:cxn ang="0">
                  <a:pos x="74" y="18"/>
                </a:cxn>
                <a:cxn ang="0">
                  <a:pos x="70" y="1"/>
                </a:cxn>
                <a:cxn ang="0">
                  <a:pos x="70" y="0"/>
                </a:cxn>
                <a:cxn ang="0">
                  <a:pos x="39" y="13"/>
                </a:cxn>
              </a:cxnLst>
              <a:rect l="0" t="0" r="r" b="b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8" name="Freeform 118"/>
            <p:cNvSpPr>
              <a:spLocks/>
            </p:cNvSpPr>
            <p:nvPr/>
          </p:nvSpPr>
          <p:spPr bwMode="auto">
            <a:xfrm>
              <a:off x="1185" y="3088"/>
              <a:ext cx="5" cy="3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7" y="35"/>
                </a:cxn>
                <a:cxn ang="0">
                  <a:pos x="46" y="34"/>
                </a:cxn>
                <a:cxn ang="0">
                  <a:pos x="54" y="34"/>
                </a:cxn>
                <a:cxn ang="0">
                  <a:pos x="61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50"/>
                </a:cxn>
                <a:cxn ang="0">
                  <a:pos x="108" y="37"/>
                </a:cxn>
                <a:cxn ang="0">
                  <a:pos x="99" y="22"/>
                </a:cxn>
                <a:cxn ang="0">
                  <a:pos x="88" y="12"/>
                </a:cxn>
                <a:cxn ang="0">
                  <a:pos x="73" y="4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26" y="3"/>
                </a:cxn>
                <a:cxn ang="0">
                  <a:pos x="13" y="1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20" y="44"/>
                </a:cxn>
              </a:cxnLst>
              <a:rect l="0" t="0" r="r" b="b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9" name="Freeform 119"/>
            <p:cNvSpPr>
              <a:spLocks/>
            </p:cNvSpPr>
            <p:nvPr/>
          </p:nvSpPr>
          <p:spPr bwMode="auto">
            <a:xfrm>
              <a:off x="1182" y="3089"/>
              <a:ext cx="4" cy="7"/>
            </a:xfrm>
            <a:custGeom>
              <a:avLst/>
              <a:gdLst/>
              <a:ahLst/>
              <a:cxnLst>
                <a:cxn ang="0">
                  <a:pos x="36" y="114"/>
                </a:cxn>
                <a:cxn ang="0">
                  <a:pos x="36" y="114"/>
                </a:cxn>
                <a:cxn ang="0">
                  <a:pos x="34" y="107"/>
                </a:cxn>
                <a:cxn ang="0">
                  <a:pos x="33" y="96"/>
                </a:cxn>
                <a:cxn ang="0">
                  <a:pos x="35" y="83"/>
                </a:cxn>
                <a:cxn ang="0">
                  <a:pos x="38" y="72"/>
                </a:cxn>
                <a:cxn ang="0">
                  <a:pos x="44" y="59"/>
                </a:cxn>
                <a:cxn ang="0">
                  <a:pos x="52" y="46"/>
                </a:cxn>
                <a:cxn ang="0">
                  <a:pos x="60" y="36"/>
                </a:cxn>
                <a:cxn ang="0">
                  <a:pos x="69" y="27"/>
                </a:cxn>
                <a:cxn ang="0">
                  <a:pos x="49" y="0"/>
                </a:cxn>
                <a:cxn ang="0">
                  <a:pos x="36" y="13"/>
                </a:cxn>
                <a:cxn ang="0">
                  <a:pos x="25" y="27"/>
                </a:cxn>
                <a:cxn ang="0">
                  <a:pos x="15" y="42"/>
                </a:cxn>
                <a:cxn ang="0">
                  <a:pos x="7" y="59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1" y="113"/>
                </a:cxn>
                <a:cxn ang="0">
                  <a:pos x="7" y="131"/>
                </a:cxn>
                <a:cxn ang="0">
                  <a:pos x="7" y="131"/>
                </a:cxn>
                <a:cxn ang="0">
                  <a:pos x="36" y="114"/>
                </a:cxn>
              </a:cxnLst>
              <a:rect l="0" t="0" r="r" b="b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0" name="Freeform 120"/>
            <p:cNvSpPr>
              <a:spLocks/>
            </p:cNvSpPr>
            <p:nvPr/>
          </p:nvSpPr>
          <p:spPr bwMode="auto">
            <a:xfrm>
              <a:off x="1183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5" y="43"/>
                </a:cxn>
                <a:cxn ang="0">
                  <a:pos x="75" y="41"/>
                </a:cxn>
                <a:cxn ang="0">
                  <a:pos x="63" y="37"/>
                </a:cxn>
                <a:cxn ang="0">
                  <a:pos x="54" y="29"/>
                </a:cxn>
                <a:cxn ang="0">
                  <a:pos x="44" y="22"/>
                </a:cxn>
                <a:cxn ang="0">
                  <a:pos x="36" y="13"/>
                </a:cxn>
                <a:cxn ang="0">
                  <a:pos x="29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1" y="45"/>
                </a:cxn>
                <a:cxn ang="0">
                  <a:pos x="34" y="57"/>
                </a:cxn>
                <a:cxn ang="0">
                  <a:pos x="49" y="66"/>
                </a:cxn>
                <a:cxn ang="0">
                  <a:pos x="64" y="73"/>
                </a:cxn>
                <a:cxn ang="0">
                  <a:pos x="81" y="77"/>
                </a:cxn>
                <a:cxn ang="0">
                  <a:pos x="98" y="77"/>
                </a:cxn>
                <a:cxn ang="0">
                  <a:pos x="117" y="73"/>
                </a:cxn>
                <a:cxn ang="0">
                  <a:pos x="117" y="73"/>
                </a:cxn>
                <a:cxn ang="0">
                  <a:pos x="107" y="41"/>
                </a:cxn>
              </a:cxnLst>
              <a:rect l="0" t="0" r="r" b="b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1" name="Freeform 121"/>
            <p:cNvSpPr>
              <a:spLocks/>
            </p:cNvSpPr>
            <p:nvPr/>
          </p:nvSpPr>
          <p:spPr bwMode="auto">
            <a:xfrm>
              <a:off x="1188" y="3094"/>
              <a:ext cx="3" cy="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7" y="8"/>
                </a:cxn>
                <a:cxn ang="0">
                  <a:pos x="44" y="18"/>
                </a:cxn>
                <a:cxn ang="0">
                  <a:pos x="41" y="26"/>
                </a:cxn>
                <a:cxn ang="0">
                  <a:pos x="36" y="34"/>
                </a:cxn>
                <a:cxn ang="0">
                  <a:pos x="31" y="40"/>
                </a:cxn>
                <a:cxn ang="0">
                  <a:pos x="22" y="47"/>
                </a:cxn>
                <a:cxn ang="0">
                  <a:pos x="12" y="54"/>
                </a:cxn>
                <a:cxn ang="0">
                  <a:pos x="0" y="58"/>
                </a:cxn>
                <a:cxn ang="0">
                  <a:pos x="10" y="90"/>
                </a:cxn>
                <a:cxn ang="0">
                  <a:pos x="27" y="83"/>
                </a:cxn>
                <a:cxn ang="0">
                  <a:pos x="40" y="75"/>
                </a:cxn>
                <a:cxn ang="0">
                  <a:pos x="51" y="65"/>
                </a:cxn>
                <a:cxn ang="0">
                  <a:pos x="62" y="55"/>
                </a:cxn>
                <a:cxn ang="0">
                  <a:pos x="70" y="41"/>
                </a:cxn>
                <a:cxn ang="0">
                  <a:pos x="75" y="28"/>
                </a:cxn>
                <a:cxn ang="0">
                  <a:pos x="78" y="17"/>
                </a:cxn>
                <a:cxn ang="0">
                  <a:pos x="81" y="4"/>
                </a:cxn>
                <a:cxn ang="0">
                  <a:pos x="48" y="0"/>
                </a:cxn>
              </a:cxnLst>
              <a:rect l="0" t="0" r="r" b="b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2" name="Freeform 122"/>
            <p:cNvSpPr>
              <a:spLocks/>
            </p:cNvSpPr>
            <p:nvPr/>
          </p:nvSpPr>
          <p:spPr bwMode="auto">
            <a:xfrm>
              <a:off x="1187" y="3097"/>
              <a:ext cx="2" cy="1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2" y="12"/>
                </a:cxn>
                <a:cxn ang="0">
                  <a:pos x="28" y="6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5"/>
                </a:cxn>
                <a:cxn ang="0">
                  <a:pos x="33" y="19"/>
                </a:cxn>
              </a:cxnLst>
              <a:rect l="0" t="0" r="r" b="b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3" name="Freeform 123"/>
            <p:cNvSpPr>
              <a:spLocks/>
            </p:cNvSpPr>
            <p:nvPr/>
          </p:nvSpPr>
          <p:spPr bwMode="auto">
            <a:xfrm>
              <a:off x="1142" y="3240"/>
              <a:ext cx="1" cy="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5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4" name="Freeform 124"/>
            <p:cNvSpPr>
              <a:spLocks/>
            </p:cNvSpPr>
            <p:nvPr/>
          </p:nvSpPr>
          <p:spPr bwMode="auto">
            <a:xfrm>
              <a:off x="1133" y="3221"/>
              <a:ext cx="1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3" y="56"/>
                </a:cxn>
                <a:cxn ang="0">
                  <a:pos x="8" y="84"/>
                </a:cxn>
                <a:cxn ang="0">
                  <a:pos x="15" y="110"/>
                </a:cxn>
                <a:cxn ang="0">
                  <a:pos x="22" y="135"/>
                </a:cxn>
                <a:cxn ang="0">
                  <a:pos x="31" y="162"/>
                </a:cxn>
                <a:cxn ang="0">
                  <a:pos x="41" y="187"/>
                </a:cxn>
                <a:cxn ang="0">
                  <a:pos x="55" y="211"/>
                </a:cxn>
                <a:cxn ang="0">
                  <a:pos x="68" y="235"/>
                </a:cxn>
                <a:cxn ang="0">
                  <a:pos x="84" y="258"/>
                </a:cxn>
                <a:cxn ang="0">
                  <a:pos x="102" y="278"/>
                </a:cxn>
                <a:cxn ang="0">
                  <a:pos x="119" y="298"/>
                </a:cxn>
                <a:cxn ang="0">
                  <a:pos x="138" y="317"/>
                </a:cxn>
                <a:cxn ang="0">
                  <a:pos x="159" y="335"/>
                </a:cxn>
                <a:cxn ang="0">
                  <a:pos x="180" y="352"/>
                </a:cxn>
                <a:cxn ang="0">
                  <a:pos x="204" y="365"/>
                </a:cxn>
                <a:cxn ang="0">
                  <a:pos x="218" y="340"/>
                </a:cxn>
                <a:cxn ang="0">
                  <a:pos x="196" y="326"/>
                </a:cxn>
                <a:cxn ang="0">
                  <a:pos x="177" y="311"/>
                </a:cxn>
                <a:cxn ang="0">
                  <a:pos x="157" y="296"/>
                </a:cxn>
                <a:cxn ang="0">
                  <a:pos x="139" y="277"/>
                </a:cxn>
                <a:cxn ang="0">
                  <a:pos x="122" y="259"/>
                </a:cxn>
                <a:cxn ang="0">
                  <a:pos x="107" y="239"/>
                </a:cxn>
                <a:cxn ang="0">
                  <a:pos x="92" y="218"/>
                </a:cxn>
                <a:cxn ang="0">
                  <a:pos x="79" y="197"/>
                </a:cxn>
                <a:cxn ang="0">
                  <a:pos x="68" y="174"/>
                </a:cxn>
                <a:cxn ang="0">
                  <a:pos x="58" y="151"/>
                </a:cxn>
                <a:cxn ang="0">
                  <a:pos x="49" y="127"/>
                </a:cxn>
                <a:cxn ang="0">
                  <a:pos x="41" y="102"/>
                </a:cxn>
                <a:cxn ang="0">
                  <a:pos x="36" y="77"/>
                </a:cxn>
                <a:cxn ang="0">
                  <a:pos x="31" y="52"/>
                </a:cxn>
                <a:cxn ang="0">
                  <a:pos x="29" y="2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5" name="Freeform 125"/>
            <p:cNvSpPr>
              <a:spLocks/>
            </p:cNvSpPr>
            <p:nvPr/>
          </p:nvSpPr>
          <p:spPr bwMode="auto">
            <a:xfrm>
              <a:off x="1133" y="3216"/>
              <a:ext cx="2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0"/>
                </a:cxn>
                <a:cxn ang="0">
                  <a:pos x="5" y="23"/>
                </a:cxn>
                <a:cxn ang="0">
                  <a:pos x="4" y="33"/>
                </a:cxn>
                <a:cxn ang="0">
                  <a:pos x="2" y="45"/>
                </a:cxn>
                <a:cxn ang="0">
                  <a:pos x="1" y="58"/>
                </a:cxn>
                <a:cxn ang="0">
                  <a:pos x="1" y="69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28" y="92"/>
                </a:cxn>
                <a:cxn ang="0">
                  <a:pos x="28" y="82"/>
                </a:cxn>
                <a:cxn ang="0">
                  <a:pos x="29" y="71"/>
                </a:cxn>
                <a:cxn ang="0">
                  <a:pos x="29" y="60"/>
                </a:cxn>
                <a:cxn ang="0">
                  <a:pos x="30" y="49"/>
                </a:cxn>
                <a:cxn ang="0">
                  <a:pos x="32" y="38"/>
                </a:cxn>
                <a:cxn ang="0">
                  <a:pos x="33" y="27"/>
                </a:cxn>
                <a:cxn ang="0">
                  <a:pos x="35" y="17"/>
                </a:cxn>
                <a:cxn ang="0">
                  <a:pos x="37" y="6"/>
                </a:cxn>
                <a:cxn ang="0">
                  <a:pos x="9" y="0"/>
                </a:cxn>
              </a:cxnLst>
              <a:rect l="0" t="0" r="r" b="b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6" name="Freeform 126"/>
            <p:cNvSpPr>
              <a:spLocks/>
            </p:cNvSpPr>
            <p:nvPr/>
          </p:nvSpPr>
          <p:spPr bwMode="auto">
            <a:xfrm>
              <a:off x="1133" y="3220"/>
              <a:ext cx="1" cy="1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8" y="11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8" y="18"/>
                </a:cxn>
              </a:cxnLst>
              <a:rect l="0" t="0" r="r" b="b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7" name="Freeform 127"/>
            <p:cNvSpPr>
              <a:spLocks/>
            </p:cNvSpPr>
            <p:nvPr/>
          </p:nvSpPr>
          <p:spPr bwMode="auto">
            <a:xfrm>
              <a:off x="1141" y="3233"/>
              <a:ext cx="1" cy="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8" name="Freeform 128"/>
            <p:cNvSpPr>
              <a:spLocks/>
            </p:cNvSpPr>
            <p:nvPr/>
          </p:nvSpPr>
          <p:spPr bwMode="auto">
            <a:xfrm>
              <a:off x="1137" y="3224"/>
              <a:ext cx="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" y="27"/>
                </a:cxn>
                <a:cxn ang="0">
                  <a:pos x="4" y="40"/>
                </a:cxn>
                <a:cxn ang="0">
                  <a:pos x="7" y="53"/>
                </a:cxn>
                <a:cxn ang="0">
                  <a:pos x="11" y="68"/>
                </a:cxn>
                <a:cxn ang="0">
                  <a:pos x="15" y="80"/>
                </a:cxn>
                <a:cxn ang="0">
                  <a:pos x="21" y="92"/>
                </a:cxn>
                <a:cxn ang="0">
                  <a:pos x="28" y="104"/>
                </a:cxn>
                <a:cxn ang="0">
                  <a:pos x="34" y="116"/>
                </a:cxn>
                <a:cxn ang="0">
                  <a:pos x="42" y="126"/>
                </a:cxn>
                <a:cxn ang="0">
                  <a:pos x="50" y="138"/>
                </a:cxn>
                <a:cxn ang="0">
                  <a:pos x="59" y="147"/>
                </a:cxn>
                <a:cxn ang="0">
                  <a:pos x="68" y="157"/>
                </a:cxn>
                <a:cxn ang="0">
                  <a:pos x="80" y="165"/>
                </a:cxn>
                <a:cxn ang="0">
                  <a:pos x="90" y="173"/>
                </a:cxn>
                <a:cxn ang="0">
                  <a:pos x="101" y="181"/>
                </a:cxn>
                <a:cxn ang="0">
                  <a:pos x="115" y="156"/>
                </a:cxn>
                <a:cxn ang="0">
                  <a:pos x="106" y="149"/>
                </a:cxn>
                <a:cxn ang="0">
                  <a:pos x="96" y="142"/>
                </a:cxn>
                <a:cxn ang="0">
                  <a:pos x="87" y="136"/>
                </a:cxn>
                <a:cxn ang="0">
                  <a:pos x="80" y="126"/>
                </a:cxn>
                <a:cxn ang="0">
                  <a:pos x="70" y="119"/>
                </a:cxn>
                <a:cxn ang="0">
                  <a:pos x="64" y="109"/>
                </a:cxn>
                <a:cxn ang="0">
                  <a:pos x="58" y="101"/>
                </a:cxn>
                <a:cxn ang="0">
                  <a:pos x="52" y="89"/>
                </a:cxn>
                <a:cxn ang="0">
                  <a:pos x="46" y="80"/>
                </a:cxn>
                <a:cxn ang="0">
                  <a:pos x="42" y="69"/>
                </a:cxn>
                <a:cxn ang="0">
                  <a:pos x="38" y="58"/>
                </a:cxn>
                <a:cxn ang="0">
                  <a:pos x="34" y="47"/>
                </a:cxn>
                <a:cxn ang="0">
                  <a:pos x="33" y="35"/>
                </a:cxn>
                <a:cxn ang="0">
                  <a:pos x="31" y="23"/>
                </a:cxn>
                <a:cxn ang="0">
                  <a:pos x="29" y="1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9" name="Freeform 129"/>
            <p:cNvSpPr>
              <a:spLocks/>
            </p:cNvSpPr>
            <p:nvPr/>
          </p:nvSpPr>
          <p:spPr bwMode="auto">
            <a:xfrm>
              <a:off x="1137" y="3222"/>
              <a:ext cx="1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6"/>
                </a:cxn>
                <a:cxn ang="0">
                  <a:pos x="2" y="11"/>
                </a:cxn>
                <a:cxn ang="0">
                  <a:pos x="1" y="18"/>
                </a:cxn>
                <a:cxn ang="0">
                  <a:pos x="1" y="23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29" y="47"/>
                </a:cxn>
                <a:cxn ang="0">
                  <a:pos x="29" y="41"/>
                </a:cxn>
                <a:cxn ang="0">
                  <a:pos x="29" y="36"/>
                </a:cxn>
                <a:cxn ang="0">
                  <a:pos x="29" y="32"/>
                </a:cxn>
                <a:cxn ang="0">
                  <a:pos x="30" y="26"/>
                </a:cxn>
                <a:cxn ang="0">
                  <a:pos x="30" y="20"/>
                </a:cxn>
                <a:cxn ang="0">
                  <a:pos x="31" y="17"/>
                </a:cxn>
                <a:cxn ang="0">
                  <a:pos x="32" y="12"/>
                </a:cxn>
                <a:cxn ang="0">
                  <a:pos x="33" y="7"/>
                </a:cxn>
                <a:cxn ang="0">
                  <a:pos x="4" y="0"/>
                </a:cxn>
              </a:cxnLst>
              <a:rect l="0" t="0" r="r" b="b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0" name="Freeform 130"/>
            <p:cNvSpPr>
              <a:spLocks/>
            </p:cNvSpPr>
            <p:nvPr/>
          </p:nvSpPr>
          <p:spPr bwMode="auto">
            <a:xfrm>
              <a:off x="1137" y="3224"/>
              <a:ext cx="1" cy="1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29" y="11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9" y="18"/>
                </a:cxn>
              </a:cxnLst>
              <a:rect l="0" t="0" r="r" b="b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1" name="Freeform 131"/>
            <p:cNvSpPr>
              <a:spLocks/>
            </p:cNvSpPr>
            <p:nvPr/>
          </p:nvSpPr>
          <p:spPr bwMode="auto">
            <a:xfrm>
              <a:off x="1307" y="3123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5"/>
                </a:cxn>
                <a:cxn ang="0">
                  <a:pos x="0" y="13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2" name="Freeform 132"/>
            <p:cNvSpPr>
              <a:spLocks/>
            </p:cNvSpPr>
            <p:nvPr/>
          </p:nvSpPr>
          <p:spPr bwMode="auto">
            <a:xfrm>
              <a:off x="1307" y="3123"/>
              <a:ext cx="7" cy="15"/>
            </a:xfrm>
            <a:custGeom>
              <a:avLst/>
              <a:gdLst/>
              <a:ahLst/>
              <a:cxnLst>
                <a:cxn ang="0">
                  <a:pos x="164" y="274"/>
                </a:cxn>
                <a:cxn ang="0">
                  <a:pos x="164" y="274"/>
                </a:cxn>
                <a:cxn ang="0">
                  <a:pos x="162" y="253"/>
                </a:cxn>
                <a:cxn ang="0">
                  <a:pos x="160" y="233"/>
                </a:cxn>
                <a:cxn ang="0">
                  <a:pos x="157" y="211"/>
                </a:cxn>
                <a:cxn ang="0">
                  <a:pos x="153" y="190"/>
                </a:cxn>
                <a:cxn ang="0">
                  <a:pos x="147" y="170"/>
                </a:cxn>
                <a:cxn ang="0">
                  <a:pos x="139" y="152"/>
                </a:cxn>
                <a:cxn ang="0">
                  <a:pos x="130" y="135"/>
                </a:cxn>
                <a:cxn ang="0">
                  <a:pos x="122" y="116"/>
                </a:cxn>
                <a:cxn ang="0">
                  <a:pos x="112" y="98"/>
                </a:cxn>
                <a:cxn ang="0">
                  <a:pos x="100" y="82"/>
                </a:cxn>
                <a:cxn ang="0">
                  <a:pos x="87" y="65"/>
                </a:cxn>
                <a:cxn ang="0">
                  <a:pos x="73" y="50"/>
                </a:cxn>
                <a:cxn ang="0">
                  <a:pos x="59" y="35"/>
                </a:cxn>
                <a:cxn ang="0">
                  <a:pos x="43" y="23"/>
                </a:cxn>
                <a:cxn ang="0">
                  <a:pos x="27" y="10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5" y="29"/>
                </a:cxn>
                <a:cxn ang="0">
                  <a:pos x="30" y="40"/>
                </a:cxn>
                <a:cxn ang="0">
                  <a:pos x="45" y="52"/>
                </a:cxn>
                <a:cxn ang="0">
                  <a:pos x="59" y="65"/>
                </a:cxn>
                <a:cxn ang="0">
                  <a:pos x="71" y="80"/>
                </a:cxn>
                <a:cxn ang="0">
                  <a:pos x="83" y="94"/>
                </a:cxn>
                <a:cxn ang="0">
                  <a:pos x="94" y="110"/>
                </a:cxn>
                <a:cxn ang="0">
                  <a:pos x="104" y="126"/>
                </a:cxn>
                <a:cxn ang="0">
                  <a:pos x="112" y="143"/>
                </a:cxn>
                <a:cxn ang="0">
                  <a:pos x="119" y="161"/>
                </a:cxn>
                <a:cxn ang="0">
                  <a:pos x="126" y="179"/>
                </a:cxn>
                <a:cxn ang="0">
                  <a:pos x="132" y="197"/>
                </a:cxn>
                <a:cxn ang="0">
                  <a:pos x="136" y="216"/>
                </a:cxn>
                <a:cxn ang="0">
                  <a:pos x="139" y="235"/>
                </a:cxn>
                <a:cxn ang="0">
                  <a:pos x="141" y="255"/>
                </a:cxn>
                <a:cxn ang="0">
                  <a:pos x="141" y="274"/>
                </a:cxn>
                <a:cxn ang="0">
                  <a:pos x="141" y="274"/>
                </a:cxn>
                <a:cxn ang="0">
                  <a:pos x="164" y="274"/>
                </a:cxn>
              </a:cxnLst>
              <a:rect l="0" t="0" r="r" b="b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3" name="Freeform 133"/>
            <p:cNvSpPr>
              <a:spLocks/>
            </p:cNvSpPr>
            <p:nvPr/>
          </p:nvSpPr>
          <p:spPr bwMode="auto">
            <a:xfrm>
              <a:off x="1313" y="3138"/>
              <a:ext cx="1" cy="4"/>
            </a:xfrm>
            <a:custGeom>
              <a:avLst/>
              <a:gdLst/>
              <a:ahLst/>
              <a:cxnLst>
                <a:cxn ang="0">
                  <a:pos x="21" y="68"/>
                </a:cxn>
                <a:cxn ang="0">
                  <a:pos x="22" y="60"/>
                </a:cxn>
                <a:cxn ang="0">
                  <a:pos x="24" y="52"/>
                </a:cxn>
                <a:cxn ang="0">
                  <a:pos x="25" y="43"/>
                </a:cxn>
                <a:cxn ang="0">
                  <a:pos x="26" y="34"/>
                </a:cxn>
                <a:cxn ang="0">
                  <a:pos x="28" y="25"/>
                </a:cxn>
                <a:cxn ang="0">
                  <a:pos x="28" y="17"/>
                </a:cxn>
                <a:cxn ang="0">
                  <a:pos x="29" y="8"/>
                </a:cxn>
                <a:cxn ang="0">
                  <a:pos x="29" y="0"/>
                </a:cxn>
                <a:cxn ang="0">
                  <a:pos x="6" y="0"/>
                </a:cxn>
                <a:cxn ang="0">
                  <a:pos x="6" y="8"/>
                </a:cxn>
                <a:cxn ang="0">
                  <a:pos x="5" y="17"/>
                </a:cxn>
                <a:cxn ang="0">
                  <a:pos x="5" y="25"/>
                </a:cxn>
                <a:cxn ang="0">
                  <a:pos x="5" y="32"/>
                </a:cxn>
                <a:cxn ang="0">
                  <a:pos x="4" y="41"/>
                </a:cxn>
                <a:cxn ang="0">
                  <a:pos x="3" y="48"/>
                </a:cxn>
                <a:cxn ang="0">
                  <a:pos x="1" y="56"/>
                </a:cxn>
                <a:cxn ang="0">
                  <a:pos x="0" y="64"/>
                </a:cxn>
                <a:cxn ang="0">
                  <a:pos x="21" y="68"/>
                </a:cxn>
              </a:cxnLst>
              <a:rect l="0" t="0" r="r" b="b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4" name="Freeform 134"/>
            <p:cNvSpPr>
              <a:spLocks/>
            </p:cNvSpPr>
            <p:nvPr/>
          </p:nvSpPr>
          <p:spPr bwMode="auto">
            <a:xfrm>
              <a:off x="1313" y="313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10" y="12"/>
                </a:cxn>
                <a:cxn ang="0">
                  <a:pos x="17" y="11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5" name="Freeform 135"/>
            <p:cNvSpPr>
              <a:spLocks/>
            </p:cNvSpPr>
            <p:nvPr/>
          </p:nvSpPr>
          <p:spPr bwMode="auto">
            <a:xfrm>
              <a:off x="1307" y="3128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6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6" name="Freeform 136"/>
            <p:cNvSpPr>
              <a:spLocks/>
            </p:cNvSpPr>
            <p:nvPr/>
          </p:nvSpPr>
          <p:spPr bwMode="auto">
            <a:xfrm>
              <a:off x="1308" y="3128"/>
              <a:ext cx="4" cy="8"/>
            </a:xfrm>
            <a:custGeom>
              <a:avLst/>
              <a:gdLst/>
              <a:ahLst/>
              <a:cxnLst>
                <a:cxn ang="0">
                  <a:pos x="86" y="136"/>
                </a:cxn>
                <a:cxn ang="0">
                  <a:pos x="86" y="136"/>
                </a:cxn>
                <a:cxn ang="0">
                  <a:pos x="85" y="116"/>
                </a:cxn>
                <a:cxn ang="0">
                  <a:pos x="81" y="95"/>
                </a:cxn>
                <a:cxn ang="0">
                  <a:pos x="76" y="76"/>
                </a:cxn>
                <a:cxn ang="0">
                  <a:pos x="66" y="58"/>
                </a:cxn>
                <a:cxn ang="0">
                  <a:pos x="55" y="41"/>
                </a:cxn>
                <a:cxn ang="0">
                  <a:pos x="42" y="26"/>
                </a:cxn>
                <a:cxn ang="0">
                  <a:pos x="27" y="12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4" y="29"/>
                </a:cxn>
                <a:cxn ang="0">
                  <a:pos x="28" y="40"/>
                </a:cxn>
                <a:cxn ang="0">
                  <a:pos x="39" y="54"/>
                </a:cxn>
                <a:cxn ang="0">
                  <a:pos x="48" y="69"/>
                </a:cxn>
                <a:cxn ang="0">
                  <a:pos x="55" y="85"/>
                </a:cxn>
                <a:cxn ang="0">
                  <a:pos x="60" y="102"/>
                </a:cxn>
                <a:cxn ang="0">
                  <a:pos x="64" y="118"/>
                </a:cxn>
                <a:cxn ang="0">
                  <a:pos x="65" y="136"/>
                </a:cxn>
                <a:cxn ang="0">
                  <a:pos x="65" y="136"/>
                </a:cxn>
                <a:cxn ang="0">
                  <a:pos x="86" y="136"/>
                </a:cxn>
              </a:cxnLst>
              <a:rect l="0" t="0" r="r" b="b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7" name="Freeform 137"/>
            <p:cNvSpPr>
              <a:spLocks/>
            </p:cNvSpPr>
            <p:nvPr/>
          </p:nvSpPr>
          <p:spPr bwMode="auto">
            <a:xfrm>
              <a:off x="1311" y="3136"/>
              <a:ext cx="1" cy="2"/>
            </a:xfrm>
            <a:custGeom>
              <a:avLst/>
              <a:gdLst/>
              <a:ahLst/>
              <a:cxnLst>
                <a:cxn ang="0">
                  <a:pos x="21" y="35"/>
                </a:cxn>
                <a:cxn ang="0">
                  <a:pos x="22" y="30"/>
                </a:cxn>
                <a:cxn ang="0">
                  <a:pos x="22" y="26"/>
                </a:cxn>
                <a:cxn ang="0">
                  <a:pos x="23" y="21"/>
                </a:cxn>
                <a:cxn ang="0">
                  <a:pos x="23" y="18"/>
                </a:cxn>
                <a:cxn ang="0">
                  <a:pos x="24" y="15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24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2" y="14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8"/>
                </a:cxn>
                <a:cxn ang="0">
                  <a:pos x="0" y="31"/>
                </a:cxn>
                <a:cxn ang="0">
                  <a:pos x="21" y="35"/>
                </a:cxn>
              </a:cxnLst>
              <a:rect l="0" t="0" r="r" b="b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8" name="Freeform 138"/>
            <p:cNvSpPr>
              <a:spLocks/>
            </p:cNvSpPr>
            <p:nvPr/>
          </p:nvSpPr>
          <p:spPr bwMode="auto">
            <a:xfrm>
              <a:off x="1311" y="313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9"/>
                </a:cxn>
                <a:cxn ang="0">
                  <a:pos x="10" y="13"/>
                </a:cxn>
                <a:cxn ang="0">
                  <a:pos x="17" y="12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9" name="Freeform 139"/>
            <p:cNvSpPr>
              <a:spLocks/>
            </p:cNvSpPr>
            <p:nvPr/>
          </p:nvSpPr>
          <p:spPr bwMode="auto">
            <a:xfrm>
              <a:off x="1132" y="3300"/>
              <a:ext cx="53" cy="13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0" y="73"/>
                </a:cxn>
                <a:cxn ang="0">
                  <a:pos x="959" y="2481"/>
                </a:cxn>
                <a:cxn ang="0">
                  <a:pos x="1169" y="2389"/>
                </a:cxn>
                <a:cxn ang="0">
                  <a:pos x="166" y="0"/>
                </a:cxn>
              </a:cxnLst>
              <a:rect l="0" t="0" r="r" b="b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0" name="Freeform 140"/>
            <p:cNvSpPr>
              <a:spLocks/>
            </p:cNvSpPr>
            <p:nvPr/>
          </p:nvSpPr>
          <p:spPr bwMode="auto">
            <a:xfrm>
              <a:off x="1132" y="3300"/>
              <a:ext cx="52" cy="137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104" y="14"/>
                </a:cxn>
                <a:cxn ang="0">
                  <a:pos x="81" y="24"/>
                </a:cxn>
                <a:cxn ang="0">
                  <a:pos x="36" y="44"/>
                </a:cxn>
                <a:cxn ang="0">
                  <a:pos x="29" y="132"/>
                </a:cxn>
                <a:cxn ang="0">
                  <a:pos x="81" y="260"/>
                </a:cxn>
                <a:cxn ang="0">
                  <a:pos x="125" y="370"/>
                </a:cxn>
                <a:cxn ang="0">
                  <a:pos x="163" y="467"/>
                </a:cxn>
                <a:cxn ang="0">
                  <a:pos x="198" y="554"/>
                </a:cxn>
                <a:cxn ang="0">
                  <a:pos x="232" y="637"/>
                </a:cxn>
                <a:cxn ang="0">
                  <a:pos x="265" y="723"/>
                </a:cxn>
                <a:cxn ang="0">
                  <a:pos x="302" y="812"/>
                </a:cxn>
                <a:cxn ang="0">
                  <a:pos x="342" y="913"/>
                </a:cxn>
                <a:cxn ang="0">
                  <a:pos x="388" y="1029"/>
                </a:cxn>
                <a:cxn ang="0">
                  <a:pos x="442" y="1164"/>
                </a:cxn>
                <a:cxn ang="0">
                  <a:pos x="505" y="1323"/>
                </a:cxn>
                <a:cxn ang="0">
                  <a:pos x="581" y="1511"/>
                </a:cxn>
                <a:cxn ang="0">
                  <a:pos x="669" y="1733"/>
                </a:cxn>
                <a:cxn ang="0">
                  <a:pos x="773" y="1993"/>
                </a:cxn>
                <a:cxn ang="0">
                  <a:pos x="895" y="2297"/>
                </a:cxn>
                <a:cxn ang="0">
                  <a:pos x="972" y="2462"/>
                </a:cxn>
                <a:cxn ang="0">
                  <a:pos x="989" y="2455"/>
                </a:cxn>
                <a:cxn ang="0">
                  <a:pos x="1003" y="2449"/>
                </a:cxn>
                <a:cxn ang="0">
                  <a:pos x="1015" y="2442"/>
                </a:cxn>
                <a:cxn ang="0">
                  <a:pos x="1030" y="2436"/>
                </a:cxn>
                <a:cxn ang="0">
                  <a:pos x="1050" y="2428"/>
                </a:cxn>
                <a:cxn ang="0">
                  <a:pos x="1077" y="2416"/>
                </a:cxn>
                <a:cxn ang="0">
                  <a:pos x="1116" y="2399"/>
                </a:cxn>
                <a:cxn ang="0">
                  <a:pos x="1110" y="2318"/>
                </a:cxn>
                <a:cxn ang="0">
                  <a:pos x="1056" y="2190"/>
                </a:cxn>
                <a:cxn ang="0">
                  <a:pos x="1011" y="2082"/>
                </a:cxn>
                <a:cxn ang="0">
                  <a:pos x="970" y="1985"/>
                </a:cxn>
                <a:cxn ang="0">
                  <a:pos x="935" y="1897"/>
                </a:cxn>
                <a:cxn ang="0">
                  <a:pos x="899" y="1814"/>
                </a:cxn>
                <a:cxn ang="0">
                  <a:pos x="864" y="1730"/>
                </a:cxn>
                <a:cxn ang="0">
                  <a:pos x="826" y="1640"/>
                </a:cxn>
                <a:cxn ang="0">
                  <a:pos x="785" y="1541"/>
                </a:cxn>
                <a:cxn ang="0">
                  <a:pos x="738" y="1426"/>
                </a:cxn>
                <a:cxn ang="0">
                  <a:pos x="682" y="1292"/>
                </a:cxn>
                <a:cxn ang="0">
                  <a:pos x="615" y="1134"/>
                </a:cxn>
                <a:cxn ang="0">
                  <a:pos x="537" y="947"/>
                </a:cxn>
                <a:cxn ang="0">
                  <a:pos x="445" y="727"/>
                </a:cxn>
                <a:cxn ang="0">
                  <a:pos x="337" y="469"/>
                </a:cxn>
                <a:cxn ang="0">
                  <a:pos x="210" y="167"/>
                </a:cxn>
              </a:cxnLst>
              <a:rect l="0" t="0" r="r" b="b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1" name="Freeform 141"/>
            <p:cNvSpPr>
              <a:spLocks/>
            </p:cNvSpPr>
            <p:nvPr/>
          </p:nvSpPr>
          <p:spPr bwMode="auto">
            <a:xfrm>
              <a:off x="1133" y="3301"/>
              <a:ext cx="50" cy="136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4" y="12"/>
                </a:cxn>
                <a:cxn ang="0">
                  <a:pos x="65" y="19"/>
                </a:cxn>
                <a:cxn ang="0">
                  <a:pos x="29" y="36"/>
                </a:cxn>
                <a:cxn ang="0">
                  <a:pos x="29" y="120"/>
                </a:cxn>
                <a:cxn ang="0">
                  <a:pos x="81" y="248"/>
                </a:cxn>
                <a:cxn ang="0">
                  <a:pos x="125" y="358"/>
                </a:cxn>
                <a:cxn ang="0">
                  <a:pos x="164" y="455"/>
                </a:cxn>
                <a:cxn ang="0">
                  <a:pos x="199" y="542"/>
                </a:cxn>
                <a:cxn ang="0">
                  <a:pos x="233" y="625"/>
                </a:cxn>
                <a:cxn ang="0">
                  <a:pos x="267" y="711"/>
                </a:cxn>
                <a:cxn ang="0">
                  <a:pos x="302" y="800"/>
                </a:cxn>
                <a:cxn ang="0">
                  <a:pos x="343" y="900"/>
                </a:cxn>
                <a:cxn ang="0">
                  <a:pos x="389" y="1016"/>
                </a:cxn>
                <a:cxn ang="0">
                  <a:pos x="443" y="1151"/>
                </a:cxn>
                <a:cxn ang="0">
                  <a:pos x="507" y="1311"/>
                </a:cxn>
                <a:cxn ang="0">
                  <a:pos x="583" y="1499"/>
                </a:cxn>
                <a:cxn ang="0">
                  <a:pos x="672" y="1721"/>
                </a:cxn>
                <a:cxn ang="0">
                  <a:pos x="777" y="1981"/>
                </a:cxn>
                <a:cxn ang="0">
                  <a:pos x="898" y="2285"/>
                </a:cxn>
                <a:cxn ang="0">
                  <a:pos x="982" y="2447"/>
                </a:cxn>
                <a:cxn ang="0">
                  <a:pos x="1003" y="2436"/>
                </a:cxn>
                <a:cxn ang="0">
                  <a:pos x="1029" y="2426"/>
                </a:cxn>
                <a:cxn ang="0">
                  <a:pos x="1073" y="2407"/>
                </a:cxn>
                <a:cxn ang="0">
                  <a:pos x="1080" y="2320"/>
                </a:cxn>
                <a:cxn ang="0">
                  <a:pos x="1027" y="2193"/>
                </a:cxn>
                <a:cxn ang="0">
                  <a:pos x="981" y="2083"/>
                </a:cxn>
                <a:cxn ang="0">
                  <a:pos x="941" y="1987"/>
                </a:cxn>
                <a:cxn ang="0">
                  <a:pos x="905" y="1900"/>
                </a:cxn>
                <a:cxn ang="0">
                  <a:pos x="869" y="1817"/>
                </a:cxn>
                <a:cxn ang="0">
                  <a:pos x="835" y="1732"/>
                </a:cxn>
                <a:cxn ang="0">
                  <a:pos x="797" y="1643"/>
                </a:cxn>
                <a:cxn ang="0">
                  <a:pos x="756" y="1542"/>
                </a:cxn>
                <a:cxn ang="0">
                  <a:pos x="708" y="1428"/>
                </a:cxn>
                <a:cxn ang="0">
                  <a:pos x="652" y="1294"/>
                </a:cxn>
                <a:cxn ang="0">
                  <a:pos x="586" y="1136"/>
                </a:cxn>
                <a:cxn ang="0">
                  <a:pos x="508" y="948"/>
                </a:cxn>
                <a:cxn ang="0">
                  <a:pos x="417" y="728"/>
                </a:cxn>
                <a:cxn ang="0">
                  <a:pos x="308" y="469"/>
                </a:cxn>
                <a:cxn ang="0">
                  <a:pos x="183" y="168"/>
                </a:cxn>
              </a:cxnLst>
              <a:rect l="0" t="0" r="r" b="b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2" name="Freeform 142"/>
            <p:cNvSpPr>
              <a:spLocks/>
            </p:cNvSpPr>
            <p:nvPr/>
          </p:nvSpPr>
          <p:spPr bwMode="auto">
            <a:xfrm>
              <a:off x="1133" y="3301"/>
              <a:ext cx="49" cy="136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65" y="8"/>
                </a:cxn>
                <a:cxn ang="0">
                  <a:pos x="49" y="14"/>
                </a:cxn>
                <a:cxn ang="0">
                  <a:pos x="22" y="27"/>
                </a:cxn>
                <a:cxn ang="0">
                  <a:pos x="30" y="108"/>
                </a:cxn>
                <a:cxn ang="0">
                  <a:pos x="81" y="236"/>
                </a:cxn>
                <a:cxn ang="0">
                  <a:pos x="126" y="345"/>
                </a:cxn>
                <a:cxn ang="0">
                  <a:pos x="165" y="442"/>
                </a:cxn>
                <a:cxn ang="0">
                  <a:pos x="199" y="530"/>
                </a:cxn>
                <a:cxn ang="0">
                  <a:pos x="234" y="613"/>
                </a:cxn>
                <a:cxn ang="0">
                  <a:pos x="268" y="698"/>
                </a:cxn>
                <a:cxn ang="0">
                  <a:pos x="304" y="788"/>
                </a:cxn>
                <a:cxn ang="0">
                  <a:pos x="345" y="888"/>
                </a:cxn>
                <a:cxn ang="0">
                  <a:pos x="391" y="1003"/>
                </a:cxn>
                <a:cxn ang="0">
                  <a:pos x="445" y="1138"/>
                </a:cxn>
                <a:cxn ang="0">
                  <a:pos x="509" y="1297"/>
                </a:cxn>
                <a:cxn ang="0">
                  <a:pos x="585" y="1486"/>
                </a:cxn>
                <a:cxn ang="0">
                  <a:pos x="675" y="1707"/>
                </a:cxn>
                <a:cxn ang="0">
                  <a:pos x="780" y="1968"/>
                </a:cxn>
                <a:cxn ang="0">
                  <a:pos x="901" y="2270"/>
                </a:cxn>
                <a:cxn ang="0">
                  <a:pos x="982" y="2435"/>
                </a:cxn>
                <a:cxn ang="0">
                  <a:pos x="998" y="2426"/>
                </a:cxn>
                <a:cxn ang="0">
                  <a:pos x="1016" y="2419"/>
                </a:cxn>
                <a:cxn ang="0">
                  <a:pos x="1050" y="2404"/>
                </a:cxn>
                <a:cxn ang="0">
                  <a:pos x="1048" y="2322"/>
                </a:cxn>
                <a:cxn ang="0">
                  <a:pos x="995" y="2195"/>
                </a:cxn>
                <a:cxn ang="0">
                  <a:pos x="950" y="2085"/>
                </a:cxn>
                <a:cxn ang="0">
                  <a:pos x="910" y="1989"/>
                </a:cxn>
                <a:cxn ang="0">
                  <a:pos x="875" y="1901"/>
                </a:cxn>
                <a:cxn ang="0">
                  <a:pos x="840" y="1817"/>
                </a:cxn>
                <a:cxn ang="0">
                  <a:pos x="805" y="1733"/>
                </a:cxn>
                <a:cxn ang="0">
                  <a:pos x="768" y="1643"/>
                </a:cxn>
                <a:cxn ang="0">
                  <a:pos x="727" y="1543"/>
                </a:cxn>
                <a:cxn ang="0">
                  <a:pos x="679" y="1428"/>
                </a:cxn>
                <a:cxn ang="0">
                  <a:pos x="624" y="1294"/>
                </a:cxn>
                <a:cxn ang="0">
                  <a:pos x="557" y="1135"/>
                </a:cxn>
                <a:cxn ang="0">
                  <a:pos x="480" y="948"/>
                </a:cxn>
                <a:cxn ang="0">
                  <a:pos x="388" y="728"/>
                </a:cxn>
                <a:cxn ang="0">
                  <a:pos x="281" y="469"/>
                </a:cxn>
                <a:cxn ang="0">
                  <a:pos x="155" y="168"/>
                </a:cxn>
              </a:cxnLst>
              <a:rect l="0" t="0" r="r" b="b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3" name="Freeform 143"/>
            <p:cNvSpPr>
              <a:spLocks/>
            </p:cNvSpPr>
            <p:nvPr/>
          </p:nvSpPr>
          <p:spPr bwMode="auto">
            <a:xfrm>
              <a:off x="1133" y="3302"/>
              <a:ext cx="48" cy="135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43" y="5"/>
                </a:cxn>
                <a:cxn ang="0">
                  <a:pos x="33" y="10"/>
                </a:cxn>
                <a:cxn ang="0">
                  <a:pos x="15" y="18"/>
                </a:cxn>
                <a:cxn ang="0">
                  <a:pos x="29" y="97"/>
                </a:cxn>
                <a:cxn ang="0">
                  <a:pos x="80" y="225"/>
                </a:cxn>
                <a:cxn ang="0">
                  <a:pos x="125" y="334"/>
                </a:cxn>
                <a:cxn ang="0">
                  <a:pos x="164" y="430"/>
                </a:cxn>
                <a:cxn ang="0">
                  <a:pos x="199" y="518"/>
                </a:cxn>
                <a:cxn ang="0">
                  <a:pos x="233" y="601"/>
                </a:cxn>
                <a:cxn ang="0">
                  <a:pos x="268" y="686"/>
                </a:cxn>
                <a:cxn ang="0">
                  <a:pos x="305" y="776"/>
                </a:cxn>
                <a:cxn ang="0">
                  <a:pos x="344" y="876"/>
                </a:cxn>
                <a:cxn ang="0">
                  <a:pos x="391" y="991"/>
                </a:cxn>
                <a:cxn ang="0">
                  <a:pos x="445" y="1126"/>
                </a:cxn>
                <a:cxn ang="0">
                  <a:pos x="511" y="1285"/>
                </a:cxn>
                <a:cxn ang="0">
                  <a:pos x="586" y="1474"/>
                </a:cxn>
                <a:cxn ang="0">
                  <a:pos x="676" y="1695"/>
                </a:cxn>
                <a:cxn ang="0">
                  <a:pos x="781" y="1956"/>
                </a:cxn>
                <a:cxn ang="0">
                  <a:pos x="903" y="2258"/>
                </a:cxn>
                <a:cxn ang="0">
                  <a:pos x="980" y="2424"/>
                </a:cxn>
                <a:cxn ang="0">
                  <a:pos x="991" y="2419"/>
                </a:cxn>
                <a:cxn ang="0">
                  <a:pos x="1004" y="2412"/>
                </a:cxn>
                <a:cxn ang="0">
                  <a:pos x="1028" y="2403"/>
                </a:cxn>
                <a:cxn ang="0">
                  <a:pos x="1017" y="2324"/>
                </a:cxn>
                <a:cxn ang="0">
                  <a:pos x="964" y="2196"/>
                </a:cxn>
                <a:cxn ang="0">
                  <a:pos x="920" y="2086"/>
                </a:cxn>
                <a:cxn ang="0">
                  <a:pos x="880" y="1990"/>
                </a:cxn>
                <a:cxn ang="0">
                  <a:pos x="843" y="1903"/>
                </a:cxn>
                <a:cxn ang="0">
                  <a:pos x="809" y="1819"/>
                </a:cxn>
                <a:cxn ang="0">
                  <a:pos x="774" y="1734"/>
                </a:cxn>
                <a:cxn ang="0">
                  <a:pos x="737" y="1645"/>
                </a:cxn>
                <a:cxn ang="0">
                  <a:pos x="696" y="1545"/>
                </a:cxn>
                <a:cxn ang="0">
                  <a:pos x="648" y="1430"/>
                </a:cxn>
                <a:cxn ang="0">
                  <a:pos x="593" y="1296"/>
                </a:cxn>
                <a:cxn ang="0">
                  <a:pos x="528" y="1138"/>
                </a:cxn>
                <a:cxn ang="0">
                  <a:pos x="450" y="950"/>
                </a:cxn>
                <a:cxn ang="0">
                  <a:pos x="359" y="730"/>
                </a:cxn>
                <a:cxn ang="0">
                  <a:pos x="251" y="470"/>
                </a:cxn>
                <a:cxn ang="0">
                  <a:pos x="127" y="169"/>
                </a:cxn>
              </a:cxnLst>
              <a:rect l="0" t="0" r="r" b="b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4" name="Freeform 144"/>
            <p:cNvSpPr>
              <a:spLocks/>
            </p:cNvSpPr>
            <p:nvPr/>
          </p:nvSpPr>
          <p:spPr bwMode="auto">
            <a:xfrm>
              <a:off x="1133" y="3302"/>
              <a:ext cx="46" cy="13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3"/>
                </a:cxn>
                <a:cxn ang="0">
                  <a:pos x="977" y="2414"/>
                </a:cxn>
                <a:cxn ang="0">
                  <a:pos x="1017" y="2396"/>
                </a:cxn>
                <a:cxn ang="0">
                  <a:pos x="32" y="0"/>
                </a:cxn>
              </a:cxnLst>
              <a:rect l="0" t="0" r="r" b="b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5" name="Freeform 145"/>
            <p:cNvSpPr>
              <a:spLocks/>
            </p:cNvSpPr>
            <p:nvPr/>
          </p:nvSpPr>
          <p:spPr bwMode="auto">
            <a:xfrm>
              <a:off x="1132" y="3298"/>
              <a:ext cx="8" cy="6"/>
            </a:xfrm>
            <a:custGeom>
              <a:avLst/>
              <a:gdLst/>
              <a:ahLst/>
              <a:cxnLst>
                <a:cxn ang="0">
                  <a:pos x="173" y="20"/>
                </a:cxn>
                <a:cxn ang="0">
                  <a:pos x="7" y="95"/>
                </a:cxn>
                <a:cxn ang="0">
                  <a:pos x="0" y="75"/>
                </a:cxn>
                <a:cxn ang="0">
                  <a:pos x="166" y="0"/>
                </a:cxn>
                <a:cxn ang="0">
                  <a:pos x="173" y="20"/>
                </a:cxn>
              </a:cxnLst>
              <a:rect l="0" t="0" r="r" b="b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6" name="Freeform 146"/>
            <p:cNvSpPr>
              <a:spLocks/>
            </p:cNvSpPr>
            <p:nvPr/>
          </p:nvSpPr>
          <p:spPr bwMode="auto">
            <a:xfrm>
              <a:off x="1130" y="3293"/>
              <a:ext cx="9" cy="10"/>
            </a:xfrm>
            <a:custGeom>
              <a:avLst/>
              <a:gdLst/>
              <a:ahLst/>
              <a:cxnLst>
                <a:cxn ang="0">
                  <a:pos x="200" y="106"/>
                </a:cxn>
                <a:cxn ang="0">
                  <a:pos x="33" y="179"/>
                </a:cxn>
                <a:cxn ang="0">
                  <a:pos x="0" y="100"/>
                </a:cxn>
                <a:cxn ang="0">
                  <a:pos x="58" y="0"/>
                </a:cxn>
                <a:cxn ang="0">
                  <a:pos x="168" y="26"/>
                </a:cxn>
                <a:cxn ang="0">
                  <a:pos x="200" y="106"/>
                </a:cxn>
              </a:cxnLst>
              <a:rect l="0" t="0" r="r" b="b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7" name="Freeform 147"/>
            <p:cNvSpPr>
              <a:spLocks/>
            </p:cNvSpPr>
            <p:nvPr/>
          </p:nvSpPr>
          <p:spPr bwMode="auto">
            <a:xfrm>
              <a:off x="1130" y="3293"/>
              <a:ext cx="8" cy="10"/>
            </a:xfrm>
            <a:custGeom>
              <a:avLst/>
              <a:gdLst/>
              <a:ahLst/>
              <a:cxnLst>
                <a:cxn ang="0">
                  <a:pos x="173" y="116"/>
                </a:cxn>
                <a:cxn ang="0">
                  <a:pos x="159" y="122"/>
                </a:cxn>
                <a:cxn ang="0">
                  <a:pos x="147" y="126"/>
                </a:cxn>
                <a:cxn ang="0">
                  <a:pos x="137" y="131"/>
                </a:cxn>
                <a:cxn ang="0">
                  <a:pos x="127" y="135"/>
                </a:cxn>
                <a:cxn ang="0">
                  <a:pos x="114" y="141"/>
                </a:cxn>
                <a:cxn ang="0">
                  <a:pos x="94" y="150"/>
                </a:cxn>
                <a:cxn ang="0">
                  <a:pos x="69" y="161"/>
                </a:cxn>
                <a:cxn ang="0">
                  <a:pos x="33" y="177"/>
                </a:cxn>
                <a:cxn ang="0">
                  <a:pos x="30" y="168"/>
                </a:cxn>
                <a:cxn ang="0">
                  <a:pos x="27" y="161"/>
                </a:cxn>
                <a:cxn ang="0">
                  <a:pos x="25" y="156"/>
                </a:cxn>
                <a:cxn ang="0">
                  <a:pos x="23" y="150"/>
                </a:cxn>
                <a:cxn ang="0">
                  <a:pos x="20" y="141"/>
                </a:cxn>
                <a:cxn ang="0">
                  <a:pos x="16" y="131"/>
                </a:cxn>
                <a:cxn ang="0">
                  <a:pos x="9" y="117"/>
                </a:cxn>
                <a:cxn ang="0">
                  <a:pos x="0" y="97"/>
                </a:cxn>
                <a:cxn ang="0">
                  <a:pos x="7" y="86"/>
                </a:cxn>
                <a:cxn ang="0">
                  <a:pos x="11" y="78"/>
                </a:cxn>
                <a:cxn ang="0">
                  <a:pos x="15" y="70"/>
                </a:cxn>
                <a:cxn ang="0">
                  <a:pos x="19" y="63"/>
                </a:cxn>
                <a:cxn ang="0">
                  <a:pos x="24" y="54"/>
                </a:cxn>
                <a:cxn ang="0">
                  <a:pos x="31" y="41"/>
                </a:cxn>
                <a:cxn ang="0">
                  <a:pos x="40" y="24"/>
                </a:cxn>
                <a:cxn ang="0">
                  <a:pos x="52" y="0"/>
                </a:cxn>
                <a:cxn ang="0">
                  <a:pos x="63" y="3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83" y="11"/>
                </a:cxn>
                <a:cxn ang="0">
                  <a:pos x="91" y="15"/>
                </a:cxn>
                <a:cxn ang="0">
                  <a:pos x="102" y="20"/>
                </a:cxn>
                <a:cxn ang="0">
                  <a:pos x="119" y="27"/>
                </a:cxn>
                <a:cxn ang="0">
                  <a:pos x="140" y="37"/>
                </a:cxn>
                <a:cxn ang="0">
                  <a:pos x="144" y="44"/>
                </a:cxn>
                <a:cxn ang="0">
                  <a:pos x="146" y="50"/>
                </a:cxn>
                <a:cxn ang="0">
                  <a:pos x="149" y="56"/>
                </a:cxn>
                <a:cxn ang="0">
                  <a:pos x="151" y="61"/>
                </a:cxn>
                <a:cxn ang="0">
                  <a:pos x="154" y="69"/>
                </a:cxn>
                <a:cxn ang="0">
                  <a:pos x="159" y="80"/>
                </a:cxn>
                <a:cxn ang="0">
                  <a:pos x="165" y="95"/>
                </a:cxn>
                <a:cxn ang="0">
                  <a:pos x="173" y="116"/>
                </a:cxn>
              </a:cxnLst>
              <a:rect l="0" t="0" r="r" b="b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8" name="Freeform 148"/>
            <p:cNvSpPr>
              <a:spLocks/>
            </p:cNvSpPr>
            <p:nvPr/>
          </p:nvSpPr>
          <p:spPr bwMode="auto">
            <a:xfrm>
              <a:off x="1131" y="3293"/>
              <a:ext cx="6" cy="9"/>
            </a:xfrm>
            <a:custGeom>
              <a:avLst/>
              <a:gdLst/>
              <a:ahLst/>
              <a:cxnLst>
                <a:cxn ang="0">
                  <a:pos x="142" y="126"/>
                </a:cxn>
                <a:cxn ang="0">
                  <a:pos x="131" y="131"/>
                </a:cxn>
                <a:cxn ang="0">
                  <a:pos x="122" y="135"/>
                </a:cxn>
                <a:cxn ang="0">
                  <a:pos x="115" y="137"/>
                </a:cxn>
                <a:cxn ang="0">
                  <a:pos x="107" y="141"/>
                </a:cxn>
                <a:cxn ang="0">
                  <a:pos x="96" y="145"/>
                </a:cxn>
                <a:cxn ang="0">
                  <a:pos x="81" y="152"/>
                </a:cxn>
                <a:cxn ang="0">
                  <a:pos x="61" y="161"/>
                </a:cxn>
                <a:cxn ang="0">
                  <a:pos x="32" y="175"/>
                </a:cxn>
                <a:cxn ang="0">
                  <a:pos x="29" y="165"/>
                </a:cxn>
                <a:cxn ang="0">
                  <a:pos x="26" y="159"/>
                </a:cxn>
                <a:cxn ang="0">
                  <a:pos x="24" y="153"/>
                </a:cxn>
                <a:cxn ang="0">
                  <a:pos x="22" y="146"/>
                </a:cxn>
                <a:cxn ang="0">
                  <a:pos x="19" y="139"/>
                </a:cxn>
                <a:cxn ang="0">
                  <a:pos x="15" y="128"/>
                </a:cxn>
                <a:cxn ang="0">
                  <a:pos x="8" y="114"/>
                </a:cxn>
                <a:cxn ang="0">
                  <a:pos x="0" y="95"/>
                </a:cxn>
                <a:cxn ang="0">
                  <a:pos x="5" y="84"/>
                </a:cxn>
                <a:cxn ang="0">
                  <a:pos x="9" y="76"/>
                </a:cxn>
                <a:cxn ang="0">
                  <a:pos x="12" y="68"/>
                </a:cxn>
                <a:cxn ang="0">
                  <a:pos x="16" y="61"/>
                </a:cxn>
                <a:cxn ang="0">
                  <a:pos x="20" y="53"/>
                </a:cxn>
                <a:cxn ang="0">
                  <a:pos x="26" y="40"/>
                </a:cxn>
                <a:cxn ang="0">
                  <a:pos x="34" y="23"/>
                </a:cxn>
                <a:cxn ang="0">
                  <a:pos x="45" y="0"/>
                </a:cxn>
                <a:cxn ang="0">
                  <a:pos x="53" y="4"/>
                </a:cxn>
                <a:cxn ang="0">
                  <a:pos x="59" y="8"/>
                </a:cxn>
                <a:cxn ang="0">
                  <a:pos x="63" y="11"/>
                </a:cxn>
                <a:cxn ang="0">
                  <a:pos x="68" y="15"/>
                </a:cxn>
                <a:cxn ang="0">
                  <a:pos x="74" y="19"/>
                </a:cxn>
                <a:cxn ang="0">
                  <a:pos x="83" y="25"/>
                </a:cxn>
                <a:cxn ang="0">
                  <a:pos x="94" y="34"/>
                </a:cxn>
                <a:cxn ang="0">
                  <a:pos x="111" y="46"/>
                </a:cxn>
                <a:cxn ang="0">
                  <a:pos x="115" y="55"/>
                </a:cxn>
                <a:cxn ang="0">
                  <a:pos x="117" y="60"/>
                </a:cxn>
                <a:cxn ang="0">
                  <a:pos x="120" y="65"/>
                </a:cxn>
                <a:cxn ang="0">
                  <a:pos x="122" y="71"/>
                </a:cxn>
                <a:cxn ang="0">
                  <a:pos x="125" y="79"/>
                </a:cxn>
                <a:cxn ang="0">
                  <a:pos x="129" y="89"/>
                </a:cxn>
                <a:cxn ang="0">
                  <a:pos x="135" y="105"/>
                </a:cxn>
                <a:cxn ang="0">
                  <a:pos x="142" y="126"/>
                </a:cxn>
              </a:cxnLst>
              <a:rect l="0" t="0" r="r" b="b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9" name="Freeform 149"/>
            <p:cNvSpPr>
              <a:spLocks/>
            </p:cNvSpPr>
            <p:nvPr/>
          </p:nvSpPr>
          <p:spPr bwMode="auto">
            <a:xfrm>
              <a:off x="1131" y="3293"/>
              <a:ext cx="5" cy="9"/>
            </a:xfrm>
            <a:custGeom>
              <a:avLst/>
              <a:gdLst/>
              <a:ahLst/>
              <a:cxnLst>
                <a:cxn ang="0">
                  <a:pos x="116" y="136"/>
                </a:cxn>
                <a:cxn ang="0">
                  <a:pos x="107" y="139"/>
                </a:cxn>
                <a:cxn ang="0">
                  <a:pos x="101" y="141"/>
                </a:cxn>
                <a:cxn ang="0">
                  <a:pos x="95" y="144"/>
                </a:cxn>
                <a:cxn ang="0">
                  <a:pos x="88" y="146"/>
                </a:cxn>
                <a:cxn ang="0">
                  <a:pos x="80" y="150"/>
                </a:cxn>
                <a:cxn ang="0">
                  <a:pos x="69" y="155"/>
                </a:cxn>
                <a:cxn ang="0">
                  <a:pos x="54" y="162"/>
                </a:cxn>
                <a:cxn ang="0">
                  <a:pos x="32" y="172"/>
                </a:cxn>
                <a:cxn ang="0">
                  <a:pos x="29" y="163"/>
                </a:cxn>
                <a:cxn ang="0">
                  <a:pos x="26" y="156"/>
                </a:cxn>
                <a:cxn ang="0">
                  <a:pos x="24" y="151"/>
                </a:cxn>
                <a:cxn ang="0">
                  <a:pos x="22" y="144"/>
                </a:cxn>
                <a:cxn ang="0">
                  <a:pos x="19" y="136"/>
                </a:cxn>
                <a:cxn ang="0">
                  <a:pos x="15" y="126"/>
                </a:cxn>
                <a:cxn ang="0">
                  <a:pos x="8" y="112"/>
                </a:cxn>
                <a:cxn ang="0">
                  <a:pos x="0" y="93"/>
                </a:cxn>
                <a:cxn ang="0">
                  <a:pos x="5" y="82"/>
                </a:cxn>
                <a:cxn ang="0">
                  <a:pos x="8" y="74"/>
                </a:cxn>
                <a:cxn ang="0">
                  <a:pos x="11" y="67"/>
                </a:cxn>
                <a:cxn ang="0">
                  <a:pos x="14" y="60"/>
                </a:cxn>
                <a:cxn ang="0">
                  <a:pos x="18" y="51"/>
                </a:cxn>
                <a:cxn ang="0">
                  <a:pos x="23" y="39"/>
                </a:cxn>
                <a:cxn ang="0">
                  <a:pos x="31" y="22"/>
                </a:cxn>
                <a:cxn ang="0">
                  <a:pos x="40" y="0"/>
                </a:cxn>
                <a:cxn ang="0">
                  <a:pos x="46" y="5"/>
                </a:cxn>
                <a:cxn ang="0">
                  <a:pos x="50" y="9"/>
                </a:cxn>
                <a:cxn ang="0">
                  <a:pos x="53" y="14"/>
                </a:cxn>
                <a:cxn ang="0">
                  <a:pos x="56" y="18"/>
                </a:cxn>
                <a:cxn ang="0">
                  <a:pos x="60" y="23"/>
                </a:cxn>
                <a:cxn ang="0">
                  <a:pos x="65" y="30"/>
                </a:cxn>
                <a:cxn ang="0">
                  <a:pos x="73" y="41"/>
                </a:cxn>
                <a:cxn ang="0">
                  <a:pos x="83" y="56"/>
                </a:cxn>
                <a:cxn ang="0">
                  <a:pos x="87" y="64"/>
                </a:cxn>
                <a:cxn ang="0">
                  <a:pos x="89" y="69"/>
                </a:cxn>
                <a:cxn ang="0">
                  <a:pos x="92" y="75"/>
                </a:cxn>
                <a:cxn ang="0">
                  <a:pos x="95" y="81"/>
                </a:cxn>
                <a:cxn ang="0">
                  <a:pos x="98" y="88"/>
                </a:cxn>
                <a:cxn ang="0">
                  <a:pos x="102" y="99"/>
                </a:cxn>
                <a:cxn ang="0">
                  <a:pos x="108" y="115"/>
                </a:cxn>
                <a:cxn ang="0">
                  <a:pos x="116" y="136"/>
                </a:cxn>
              </a:cxnLst>
              <a:rect l="0" t="0" r="r" b="b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0" name="Freeform 150"/>
            <p:cNvSpPr>
              <a:spLocks/>
            </p:cNvSpPr>
            <p:nvPr/>
          </p:nvSpPr>
          <p:spPr bwMode="auto">
            <a:xfrm>
              <a:off x="1131" y="3293"/>
              <a:ext cx="4" cy="9"/>
            </a:xfrm>
            <a:custGeom>
              <a:avLst/>
              <a:gdLst/>
              <a:ahLst/>
              <a:cxnLst>
                <a:cxn ang="0">
                  <a:pos x="88" y="145"/>
                </a:cxn>
                <a:cxn ang="0">
                  <a:pos x="81" y="147"/>
                </a:cxn>
                <a:cxn ang="0">
                  <a:pos x="77" y="150"/>
                </a:cxn>
                <a:cxn ang="0">
                  <a:pos x="73" y="151"/>
                </a:cxn>
                <a:cxn ang="0">
                  <a:pos x="69" y="153"/>
                </a:cxn>
                <a:cxn ang="0">
                  <a:pos x="64" y="155"/>
                </a:cxn>
                <a:cxn ang="0">
                  <a:pos x="57" y="158"/>
                </a:cxn>
                <a:cxn ang="0">
                  <a:pos x="47" y="163"/>
                </a:cxn>
                <a:cxn ang="0">
                  <a:pos x="32" y="170"/>
                </a:cxn>
                <a:cxn ang="0">
                  <a:pos x="29" y="161"/>
                </a:cxn>
                <a:cxn ang="0">
                  <a:pos x="26" y="154"/>
                </a:cxn>
                <a:cxn ang="0">
                  <a:pos x="24" y="148"/>
                </a:cxn>
                <a:cxn ang="0">
                  <a:pos x="22" y="142"/>
                </a:cxn>
                <a:cxn ang="0">
                  <a:pos x="19" y="134"/>
                </a:cxn>
                <a:cxn ang="0">
                  <a:pos x="15" y="123"/>
                </a:cxn>
                <a:cxn ang="0">
                  <a:pos x="8" y="109"/>
                </a:cxn>
                <a:cxn ang="0">
                  <a:pos x="0" y="89"/>
                </a:cxn>
                <a:cxn ang="0">
                  <a:pos x="4" y="79"/>
                </a:cxn>
                <a:cxn ang="0">
                  <a:pos x="7" y="71"/>
                </a:cxn>
                <a:cxn ang="0">
                  <a:pos x="9" y="65"/>
                </a:cxn>
                <a:cxn ang="0">
                  <a:pos x="12" y="58"/>
                </a:cxn>
                <a:cxn ang="0">
                  <a:pos x="15" y="49"/>
                </a:cxn>
                <a:cxn ang="0">
                  <a:pos x="19" y="38"/>
                </a:cxn>
                <a:cxn ang="0">
                  <a:pos x="26" y="22"/>
                </a:cxn>
                <a:cxn ang="0">
                  <a:pos x="34" y="0"/>
                </a:cxn>
                <a:cxn ang="0">
                  <a:pos x="40" y="11"/>
                </a:cxn>
                <a:cxn ang="0">
                  <a:pos x="43" y="21"/>
                </a:cxn>
                <a:cxn ang="0">
                  <a:pos x="47" y="36"/>
                </a:cxn>
                <a:cxn ang="0">
                  <a:pos x="55" y="65"/>
                </a:cxn>
                <a:cxn ang="0">
                  <a:pos x="59" y="74"/>
                </a:cxn>
                <a:cxn ang="0">
                  <a:pos x="61" y="79"/>
                </a:cxn>
                <a:cxn ang="0">
                  <a:pos x="64" y="84"/>
                </a:cxn>
                <a:cxn ang="0">
                  <a:pos x="66" y="90"/>
                </a:cxn>
                <a:cxn ang="0">
                  <a:pos x="69" y="98"/>
                </a:cxn>
                <a:cxn ang="0">
                  <a:pos x="73" y="108"/>
                </a:cxn>
                <a:cxn ang="0">
                  <a:pos x="79" y="124"/>
                </a:cxn>
                <a:cxn ang="0">
                  <a:pos x="88" y="145"/>
                </a:cxn>
              </a:cxnLst>
              <a:rect l="0" t="0" r="r" b="b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1" name="Freeform 151"/>
            <p:cNvSpPr>
              <a:spLocks/>
            </p:cNvSpPr>
            <p:nvPr/>
          </p:nvSpPr>
          <p:spPr bwMode="auto">
            <a:xfrm>
              <a:off x="1132" y="3293"/>
              <a:ext cx="2" cy="9"/>
            </a:xfrm>
            <a:custGeom>
              <a:avLst/>
              <a:gdLst/>
              <a:ahLst/>
              <a:cxnLst>
                <a:cxn ang="0">
                  <a:pos x="59" y="155"/>
                </a:cxn>
                <a:cxn ang="0">
                  <a:pos x="33" y="167"/>
                </a:cxn>
                <a:cxn ang="0">
                  <a:pos x="0" y="87"/>
                </a:cxn>
                <a:cxn ang="0">
                  <a:pos x="29" y="0"/>
                </a:cxn>
                <a:cxn ang="0">
                  <a:pos x="26" y="76"/>
                </a:cxn>
                <a:cxn ang="0">
                  <a:pos x="59" y="155"/>
                </a:cxn>
              </a:cxnLst>
              <a:rect l="0" t="0" r="r" b="b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2" name="Freeform 152"/>
            <p:cNvSpPr>
              <a:spLocks/>
            </p:cNvSpPr>
            <p:nvPr/>
          </p:nvSpPr>
          <p:spPr bwMode="auto">
            <a:xfrm>
              <a:off x="1130" y="3294"/>
              <a:ext cx="8" cy="4"/>
            </a:xfrm>
            <a:custGeom>
              <a:avLst/>
              <a:gdLst/>
              <a:ahLst/>
              <a:cxnLst>
                <a:cxn ang="0">
                  <a:pos x="170" y="4"/>
                </a:cxn>
                <a:cxn ang="0">
                  <a:pos x="168" y="0"/>
                </a:cxn>
                <a:cxn ang="0">
                  <a:pos x="0" y="73"/>
                </a:cxn>
                <a:cxn ang="0">
                  <a:pos x="4" y="81"/>
                </a:cxn>
                <a:cxn ang="0">
                  <a:pos x="172" y="8"/>
                </a:cxn>
                <a:cxn ang="0">
                  <a:pos x="170" y="4"/>
                </a:cxn>
              </a:cxnLst>
              <a:rect l="0" t="0" r="r" b="b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3" name="Freeform 153"/>
            <p:cNvSpPr>
              <a:spLocks/>
            </p:cNvSpPr>
            <p:nvPr/>
          </p:nvSpPr>
          <p:spPr bwMode="auto">
            <a:xfrm>
              <a:off x="1176" y="3432"/>
              <a:ext cx="10" cy="6"/>
            </a:xfrm>
            <a:custGeom>
              <a:avLst/>
              <a:gdLst/>
              <a:ahLst/>
              <a:cxnLst>
                <a:cxn ang="0">
                  <a:pos x="216" y="12"/>
                </a:cxn>
                <a:cxn ang="0">
                  <a:pos x="4" y="103"/>
                </a:cxn>
                <a:cxn ang="0">
                  <a:pos x="0" y="93"/>
                </a:cxn>
                <a:cxn ang="0">
                  <a:pos x="211" y="0"/>
                </a:cxn>
                <a:cxn ang="0">
                  <a:pos x="216" y="12"/>
                </a:cxn>
              </a:cxnLst>
              <a:rect l="0" t="0" r="r" b="b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4" name="Freeform 154"/>
            <p:cNvSpPr>
              <a:spLocks/>
            </p:cNvSpPr>
            <p:nvPr/>
          </p:nvSpPr>
          <p:spPr bwMode="auto">
            <a:xfrm>
              <a:off x="1176" y="3433"/>
              <a:ext cx="11" cy="16"/>
            </a:xfrm>
            <a:custGeom>
              <a:avLst/>
              <a:gdLst/>
              <a:ahLst/>
              <a:cxnLst>
                <a:cxn ang="0">
                  <a:pos x="207" y="296"/>
                </a:cxn>
                <a:cxn ang="0">
                  <a:pos x="219" y="286"/>
                </a:cxn>
                <a:cxn ang="0">
                  <a:pos x="232" y="267"/>
                </a:cxn>
                <a:cxn ang="0">
                  <a:pos x="242" y="241"/>
                </a:cxn>
                <a:cxn ang="0">
                  <a:pos x="248" y="206"/>
                </a:cxn>
                <a:cxn ang="0">
                  <a:pos x="250" y="165"/>
                </a:cxn>
                <a:cxn ang="0">
                  <a:pos x="245" y="116"/>
                </a:cxn>
                <a:cxn ang="0">
                  <a:pos x="233" y="62"/>
                </a:cxn>
                <a:cxn ang="0">
                  <a:pos x="211" y="0"/>
                </a:cxn>
                <a:cxn ang="0">
                  <a:pos x="198" y="6"/>
                </a:cxn>
                <a:cxn ang="0">
                  <a:pos x="185" y="12"/>
                </a:cxn>
                <a:cxn ang="0">
                  <a:pos x="171" y="17"/>
                </a:cxn>
                <a:cxn ang="0">
                  <a:pos x="158" y="24"/>
                </a:cxn>
                <a:cxn ang="0">
                  <a:pos x="145" y="29"/>
                </a:cxn>
                <a:cxn ang="0">
                  <a:pos x="132" y="35"/>
                </a:cxn>
                <a:cxn ang="0">
                  <a:pos x="118" y="41"/>
                </a:cxn>
                <a:cxn ang="0">
                  <a:pos x="106" y="46"/>
                </a:cxn>
                <a:cxn ang="0">
                  <a:pos x="93" y="52"/>
                </a:cxn>
                <a:cxn ang="0">
                  <a:pos x="80" y="57"/>
                </a:cxn>
                <a:cxn ang="0">
                  <a:pos x="66" y="64"/>
                </a:cxn>
                <a:cxn ang="0">
                  <a:pos x="53" y="69"/>
                </a:cxn>
                <a:cxn ang="0">
                  <a:pos x="40" y="75"/>
                </a:cxn>
                <a:cxn ang="0">
                  <a:pos x="27" y="81"/>
                </a:cxn>
                <a:cxn ang="0">
                  <a:pos x="13" y="87"/>
                </a:cxn>
                <a:cxn ang="0">
                  <a:pos x="0" y="92"/>
                </a:cxn>
                <a:cxn ang="0">
                  <a:pos x="13" y="123"/>
                </a:cxn>
                <a:cxn ang="0">
                  <a:pos x="28" y="150"/>
                </a:cxn>
                <a:cxn ang="0">
                  <a:pos x="42" y="175"/>
                </a:cxn>
                <a:cxn ang="0">
                  <a:pos x="57" y="198"/>
                </a:cxn>
                <a:cxn ang="0">
                  <a:pos x="73" y="218"/>
                </a:cxn>
                <a:cxn ang="0">
                  <a:pos x="87" y="236"/>
                </a:cxn>
                <a:cxn ang="0">
                  <a:pos x="102" y="250"/>
                </a:cxn>
                <a:cxn ang="0">
                  <a:pos x="117" y="263"/>
                </a:cxn>
                <a:cxn ang="0">
                  <a:pos x="132" y="274"/>
                </a:cxn>
                <a:cxn ang="0">
                  <a:pos x="145" y="283"/>
                </a:cxn>
                <a:cxn ang="0">
                  <a:pos x="158" y="289"/>
                </a:cxn>
                <a:cxn ang="0">
                  <a:pos x="170" y="294"/>
                </a:cxn>
                <a:cxn ang="0">
                  <a:pos x="182" y="297"/>
                </a:cxn>
                <a:cxn ang="0">
                  <a:pos x="192" y="298"/>
                </a:cxn>
                <a:cxn ang="0">
                  <a:pos x="200" y="298"/>
                </a:cxn>
                <a:cxn ang="0">
                  <a:pos x="207" y="296"/>
                </a:cxn>
              </a:cxnLst>
              <a:rect l="0" t="0" r="r" b="b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5" name="Freeform 155"/>
            <p:cNvSpPr>
              <a:spLocks/>
            </p:cNvSpPr>
            <p:nvPr/>
          </p:nvSpPr>
          <p:spPr bwMode="auto">
            <a:xfrm>
              <a:off x="1176" y="3433"/>
              <a:ext cx="10" cy="16"/>
            </a:xfrm>
            <a:custGeom>
              <a:avLst/>
              <a:gdLst/>
              <a:ahLst/>
              <a:cxnLst>
                <a:cxn ang="0">
                  <a:pos x="199" y="285"/>
                </a:cxn>
                <a:cxn ang="0">
                  <a:pos x="209" y="276"/>
                </a:cxn>
                <a:cxn ang="0">
                  <a:pos x="217" y="259"/>
                </a:cxn>
                <a:cxn ang="0">
                  <a:pos x="224" y="234"/>
                </a:cxn>
                <a:cxn ang="0">
                  <a:pos x="226" y="202"/>
                </a:cxn>
                <a:cxn ang="0">
                  <a:pos x="223" y="162"/>
                </a:cxn>
                <a:cxn ang="0">
                  <a:pos x="214" y="115"/>
                </a:cxn>
                <a:cxn ang="0">
                  <a:pos x="200" y="61"/>
                </a:cxn>
                <a:cxn ang="0">
                  <a:pos x="178" y="0"/>
                </a:cxn>
                <a:cxn ang="0">
                  <a:pos x="166" y="5"/>
                </a:cxn>
                <a:cxn ang="0">
                  <a:pos x="155" y="10"/>
                </a:cxn>
                <a:cxn ang="0">
                  <a:pos x="144" y="15"/>
                </a:cxn>
                <a:cxn ang="0">
                  <a:pos x="134" y="20"/>
                </a:cxn>
                <a:cxn ang="0">
                  <a:pos x="123" y="24"/>
                </a:cxn>
                <a:cxn ang="0">
                  <a:pos x="111" y="30"/>
                </a:cxn>
                <a:cxn ang="0">
                  <a:pos x="100" y="34"/>
                </a:cxn>
                <a:cxn ang="0">
                  <a:pos x="89" y="39"/>
                </a:cxn>
                <a:cxn ang="0">
                  <a:pos x="78" y="44"/>
                </a:cxn>
                <a:cxn ang="0">
                  <a:pos x="67" y="49"/>
                </a:cxn>
                <a:cxn ang="0">
                  <a:pos x="55" y="54"/>
                </a:cxn>
                <a:cxn ang="0">
                  <a:pos x="45" y="58"/>
                </a:cxn>
                <a:cxn ang="0">
                  <a:pos x="34" y="63"/>
                </a:cxn>
                <a:cxn ang="0">
                  <a:pos x="23" y="69"/>
                </a:cxn>
                <a:cxn ang="0">
                  <a:pos x="11" y="73"/>
                </a:cxn>
                <a:cxn ang="0">
                  <a:pos x="0" y="78"/>
                </a:cxn>
                <a:cxn ang="0">
                  <a:pos x="13" y="109"/>
                </a:cxn>
                <a:cxn ang="0">
                  <a:pos x="28" y="136"/>
                </a:cxn>
                <a:cxn ang="0">
                  <a:pos x="42" y="161"/>
                </a:cxn>
                <a:cxn ang="0">
                  <a:pos x="56" y="184"/>
                </a:cxn>
                <a:cxn ang="0">
                  <a:pos x="72" y="204"/>
                </a:cxn>
                <a:cxn ang="0">
                  <a:pos x="86" y="221"/>
                </a:cxn>
                <a:cxn ang="0">
                  <a:pos x="101" y="236"/>
                </a:cxn>
                <a:cxn ang="0">
                  <a:pos x="115" y="250"/>
                </a:cxn>
                <a:cxn ang="0">
                  <a:pos x="129" y="260"/>
                </a:cxn>
                <a:cxn ang="0">
                  <a:pos x="142" y="270"/>
                </a:cxn>
                <a:cxn ang="0">
                  <a:pos x="155" y="276"/>
                </a:cxn>
                <a:cxn ang="0">
                  <a:pos x="166" y="282"/>
                </a:cxn>
                <a:cxn ang="0">
                  <a:pos x="177" y="285"/>
                </a:cxn>
                <a:cxn ang="0">
                  <a:pos x="186" y="287"/>
                </a:cxn>
                <a:cxn ang="0">
                  <a:pos x="193" y="287"/>
                </a:cxn>
                <a:cxn ang="0">
                  <a:pos x="199" y="285"/>
                </a:cxn>
              </a:cxnLst>
              <a:rect l="0" t="0" r="r" b="b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6" name="Freeform 156"/>
            <p:cNvSpPr>
              <a:spLocks/>
            </p:cNvSpPr>
            <p:nvPr/>
          </p:nvSpPr>
          <p:spPr bwMode="auto">
            <a:xfrm>
              <a:off x="1177" y="3434"/>
              <a:ext cx="9" cy="15"/>
            </a:xfrm>
            <a:custGeom>
              <a:avLst/>
              <a:gdLst/>
              <a:ahLst/>
              <a:cxnLst>
                <a:cxn ang="0">
                  <a:pos x="189" y="273"/>
                </a:cxn>
                <a:cxn ang="0">
                  <a:pos x="196" y="265"/>
                </a:cxn>
                <a:cxn ang="0">
                  <a:pos x="201" y="251"/>
                </a:cxn>
                <a:cxn ang="0">
                  <a:pos x="202" y="227"/>
                </a:cxn>
                <a:cxn ang="0">
                  <a:pos x="200" y="197"/>
                </a:cxn>
                <a:cxn ang="0">
                  <a:pos x="193" y="159"/>
                </a:cxn>
                <a:cxn ang="0">
                  <a:pos x="182" y="114"/>
                </a:cxn>
                <a:cxn ang="0">
                  <a:pos x="165" y="60"/>
                </a:cxn>
                <a:cxn ang="0">
                  <a:pos x="142" y="0"/>
                </a:cxn>
                <a:cxn ang="0">
                  <a:pos x="125" y="7"/>
                </a:cxn>
                <a:cxn ang="0">
                  <a:pos x="107" y="14"/>
                </a:cxn>
                <a:cxn ang="0">
                  <a:pos x="89" y="23"/>
                </a:cxn>
                <a:cxn ang="0">
                  <a:pos x="72" y="30"/>
                </a:cxn>
                <a:cxn ang="0">
                  <a:pos x="53" y="39"/>
                </a:cxn>
                <a:cxn ang="0">
                  <a:pos x="36" y="46"/>
                </a:cxn>
                <a:cxn ang="0">
                  <a:pos x="18" y="54"/>
                </a:cxn>
                <a:cxn ang="0">
                  <a:pos x="0" y="62"/>
                </a:cxn>
                <a:cxn ang="0">
                  <a:pos x="14" y="92"/>
                </a:cxn>
                <a:cxn ang="0">
                  <a:pos x="28" y="120"/>
                </a:cxn>
                <a:cxn ang="0">
                  <a:pos x="41" y="145"/>
                </a:cxn>
                <a:cxn ang="0">
                  <a:pos x="57" y="168"/>
                </a:cxn>
                <a:cxn ang="0">
                  <a:pos x="71" y="188"/>
                </a:cxn>
                <a:cxn ang="0">
                  <a:pos x="85" y="206"/>
                </a:cxn>
                <a:cxn ang="0">
                  <a:pos x="98" y="221"/>
                </a:cxn>
                <a:cxn ang="0">
                  <a:pos x="113" y="235"/>
                </a:cxn>
                <a:cxn ang="0">
                  <a:pos x="126" y="246"/>
                </a:cxn>
                <a:cxn ang="0">
                  <a:pos x="138" y="256"/>
                </a:cxn>
                <a:cxn ang="0">
                  <a:pos x="149" y="262"/>
                </a:cxn>
                <a:cxn ang="0">
                  <a:pos x="160" y="268"/>
                </a:cxn>
                <a:cxn ang="0">
                  <a:pos x="170" y="272"/>
                </a:cxn>
                <a:cxn ang="0">
                  <a:pos x="178" y="274"/>
                </a:cxn>
                <a:cxn ang="0">
                  <a:pos x="184" y="274"/>
                </a:cxn>
                <a:cxn ang="0">
                  <a:pos x="189" y="273"/>
                </a:cxn>
              </a:cxnLst>
              <a:rect l="0" t="0" r="r" b="b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7" name="Freeform 157"/>
            <p:cNvSpPr>
              <a:spLocks/>
            </p:cNvSpPr>
            <p:nvPr/>
          </p:nvSpPr>
          <p:spPr bwMode="auto">
            <a:xfrm>
              <a:off x="1177" y="3435"/>
              <a:ext cx="9" cy="14"/>
            </a:xfrm>
            <a:custGeom>
              <a:avLst/>
              <a:gdLst/>
              <a:ahLst/>
              <a:cxnLst>
                <a:cxn ang="0">
                  <a:pos x="180" y="263"/>
                </a:cxn>
                <a:cxn ang="0">
                  <a:pos x="185" y="256"/>
                </a:cxn>
                <a:cxn ang="0">
                  <a:pos x="186" y="243"/>
                </a:cxn>
                <a:cxn ang="0">
                  <a:pos x="183" y="222"/>
                </a:cxn>
                <a:cxn ang="0">
                  <a:pos x="177" y="193"/>
                </a:cxn>
                <a:cxn ang="0">
                  <a:pos x="166" y="157"/>
                </a:cxn>
                <a:cxn ang="0">
                  <a:pos x="151" y="113"/>
                </a:cxn>
                <a:cxn ang="0">
                  <a:pos x="131" y="60"/>
                </a:cxn>
                <a:cxn ang="0">
                  <a:pos x="108" y="0"/>
                </a:cxn>
                <a:cxn ang="0">
                  <a:pos x="94" y="7"/>
                </a:cxn>
                <a:cxn ang="0">
                  <a:pos x="80" y="13"/>
                </a:cxn>
                <a:cxn ang="0">
                  <a:pos x="67" y="18"/>
                </a:cxn>
                <a:cxn ang="0">
                  <a:pos x="54" y="24"/>
                </a:cxn>
                <a:cxn ang="0">
                  <a:pos x="40" y="30"/>
                </a:cxn>
                <a:cxn ang="0">
                  <a:pos x="27" y="36"/>
                </a:cxn>
                <a:cxn ang="0">
                  <a:pos x="13" y="41"/>
                </a:cxn>
                <a:cxn ang="0">
                  <a:pos x="0" y="48"/>
                </a:cxn>
                <a:cxn ang="0">
                  <a:pos x="13" y="78"/>
                </a:cxn>
                <a:cxn ang="0">
                  <a:pos x="26" y="106"/>
                </a:cxn>
                <a:cxn ang="0">
                  <a:pos x="40" y="131"/>
                </a:cxn>
                <a:cxn ang="0">
                  <a:pos x="55" y="154"/>
                </a:cxn>
                <a:cxn ang="0">
                  <a:pos x="69" y="174"/>
                </a:cxn>
                <a:cxn ang="0">
                  <a:pos x="83" y="192"/>
                </a:cxn>
                <a:cxn ang="0">
                  <a:pos x="96" y="208"/>
                </a:cxn>
                <a:cxn ang="0">
                  <a:pos x="110" y="222"/>
                </a:cxn>
                <a:cxn ang="0">
                  <a:pos x="122" y="233"/>
                </a:cxn>
                <a:cxn ang="0">
                  <a:pos x="134" y="243"/>
                </a:cxn>
                <a:cxn ang="0">
                  <a:pos x="145" y="250"/>
                </a:cxn>
                <a:cxn ang="0">
                  <a:pos x="155" y="256"/>
                </a:cxn>
                <a:cxn ang="0">
                  <a:pos x="164" y="261"/>
                </a:cxn>
                <a:cxn ang="0">
                  <a:pos x="171" y="263"/>
                </a:cxn>
                <a:cxn ang="0">
                  <a:pos x="176" y="264"/>
                </a:cxn>
                <a:cxn ang="0">
                  <a:pos x="180" y="263"/>
                </a:cxn>
              </a:cxnLst>
              <a:rect l="0" t="0" r="r" b="b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8" name="Freeform 158"/>
            <p:cNvSpPr>
              <a:spLocks/>
            </p:cNvSpPr>
            <p:nvPr/>
          </p:nvSpPr>
          <p:spPr bwMode="auto">
            <a:xfrm>
              <a:off x="1177" y="3435"/>
              <a:ext cx="8" cy="14"/>
            </a:xfrm>
            <a:custGeom>
              <a:avLst/>
              <a:gdLst/>
              <a:ahLst/>
              <a:cxnLst>
                <a:cxn ang="0">
                  <a:pos x="171" y="251"/>
                </a:cxn>
                <a:cxn ang="0">
                  <a:pos x="173" y="245"/>
                </a:cxn>
                <a:cxn ang="0">
                  <a:pos x="170" y="233"/>
                </a:cxn>
                <a:cxn ang="0">
                  <a:pos x="164" y="214"/>
                </a:cxn>
                <a:cxn ang="0">
                  <a:pos x="153" y="187"/>
                </a:cxn>
                <a:cxn ang="0">
                  <a:pos x="137" y="153"/>
                </a:cxn>
                <a:cxn ang="0">
                  <a:pos x="119" y="110"/>
                </a:cxn>
                <a:cxn ang="0">
                  <a:pos x="97" y="60"/>
                </a:cxn>
                <a:cxn ang="0">
                  <a:pos x="72" y="0"/>
                </a:cxn>
                <a:cxn ang="0">
                  <a:pos x="63" y="4"/>
                </a:cxn>
                <a:cxn ang="0">
                  <a:pos x="54" y="7"/>
                </a:cxn>
                <a:cxn ang="0">
                  <a:pos x="45" y="11"/>
                </a:cxn>
                <a:cxn ang="0">
                  <a:pos x="36" y="16"/>
                </a:cxn>
                <a:cxn ang="0">
                  <a:pos x="27" y="20"/>
                </a:cxn>
                <a:cxn ang="0">
                  <a:pos x="18" y="23"/>
                </a:cxn>
                <a:cxn ang="0">
                  <a:pos x="9" y="27"/>
                </a:cxn>
                <a:cxn ang="0">
                  <a:pos x="0" y="31"/>
                </a:cxn>
                <a:cxn ang="0">
                  <a:pos x="13" y="62"/>
                </a:cxn>
                <a:cxn ang="0">
                  <a:pos x="26" y="89"/>
                </a:cxn>
                <a:cxn ang="0">
                  <a:pos x="41" y="115"/>
                </a:cxn>
                <a:cxn ang="0">
                  <a:pos x="54" y="138"/>
                </a:cxn>
                <a:cxn ang="0">
                  <a:pos x="68" y="159"/>
                </a:cxn>
                <a:cxn ang="0">
                  <a:pos x="81" y="177"/>
                </a:cxn>
                <a:cxn ang="0">
                  <a:pos x="95" y="193"/>
                </a:cxn>
                <a:cxn ang="0">
                  <a:pos x="107" y="206"/>
                </a:cxn>
                <a:cxn ang="0">
                  <a:pos x="119" y="218"/>
                </a:cxn>
                <a:cxn ang="0">
                  <a:pos x="130" y="229"/>
                </a:cxn>
                <a:cxn ang="0">
                  <a:pos x="141" y="236"/>
                </a:cxn>
                <a:cxn ang="0">
                  <a:pos x="150" y="242"/>
                </a:cxn>
                <a:cxn ang="0">
                  <a:pos x="157" y="246"/>
                </a:cxn>
                <a:cxn ang="0">
                  <a:pos x="163" y="250"/>
                </a:cxn>
                <a:cxn ang="0">
                  <a:pos x="168" y="251"/>
                </a:cxn>
                <a:cxn ang="0">
                  <a:pos x="171" y="251"/>
                </a:cxn>
              </a:cxnLst>
              <a:rect l="0" t="0" r="r" b="b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9" name="Freeform 159"/>
            <p:cNvSpPr>
              <a:spLocks/>
            </p:cNvSpPr>
            <p:nvPr/>
          </p:nvSpPr>
          <p:spPr bwMode="auto">
            <a:xfrm>
              <a:off x="1178" y="3436"/>
              <a:ext cx="7" cy="13"/>
            </a:xfrm>
            <a:custGeom>
              <a:avLst/>
              <a:gdLst/>
              <a:ahLst/>
              <a:cxnLst>
                <a:cxn ang="0">
                  <a:pos x="163" y="240"/>
                </a:cxn>
                <a:cxn ang="0">
                  <a:pos x="162" y="235"/>
                </a:cxn>
                <a:cxn ang="0">
                  <a:pos x="156" y="225"/>
                </a:cxn>
                <a:cxn ang="0">
                  <a:pos x="145" y="208"/>
                </a:cxn>
                <a:cxn ang="0">
                  <a:pos x="129" y="183"/>
                </a:cxn>
                <a:cxn ang="0">
                  <a:pos x="110" y="150"/>
                </a:cxn>
                <a:cxn ang="0">
                  <a:pos x="89" y="110"/>
                </a:cxn>
                <a:cxn ang="0">
                  <a:pos x="64" y="59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8" y="5"/>
                </a:cxn>
                <a:cxn ang="0">
                  <a:pos x="24" y="7"/>
                </a:cxn>
                <a:cxn ang="0">
                  <a:pos x="19" y="9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5" y="15"/>
                </a:cxn>
                <a:cxn ang="0">
                  <a:pos x="0" y="17"/>
                </a:cxn>
                <a:cxn ang="0">
                  <a:pos x="13" y="48"/>
                </a:cxn>
                <a:cxn ang="0">
                  <a:pos x="26" y="75"/>
                </a:cxn>
                <a:cxn ang="0">
                  <a:pos x="41" y="102"/>
                </a:cxn>
                <a:cxn ang="0">
                  <a:pos x="54" y="124"/>
                </a:cxn>
                <a:cxn ang="0">
                  <a:pos x="68" y="145"/>
                </a:cxn>
                <a:cxn ang="0">
                  <a:pos x="82" y="163"/>
                </a:cxn>
                <a:cxn ang="0">
                  <a:pos x="94" y="180"/>
                </a:cxn>
                <a:cxn ang="0">
                  <a:pos x="106" y="193"/>
                </a:cxn>
                <a:cxn ang="0">
                  <a:pos x="117" y="205"/>
                </a:cxn>
                <a:cxn ang="0">
                  <a:pos x="127" y="215"/>
                </a:cxn>
                <a:cxn ang="0">
                  <a:pos x="138" y="224"/>
                </a:cxn>
                <a:cxn ang="0">
                  <a:pos x="146" y="230"/>
                </a:cxn>
                <a:cxn ang="0">
                  <a:pos x="152" y="234"/>
                </a:cxn>
                <a:cxn ang="0">
                  <a:pos x="158" y="238"/>
                </a:cxn>
                <a:cxn ang="0">
                  <a:pos x="161" y="240"/>
                </a:cxn>
                <a:cxn ang="0">
                  <a:pos x="163" y="240"/>
                </a:cxn>
              </a:cxnLst>
              <a:rect l="0" t="0" r="r" b="b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0" name="Freeform 160"/>
            <p:cNvSpPr>
              <a:spLocks/>
            </p:cNvSpPr>
            <p:nvPr/>
          </p:nvSpPr>
          <p:spPr bwMode="auto">
            <a:xfrm>
              <a:off x="1185" y="3449"/>
              <a:ext cx="2" cy="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76"/>
                </a:cxn>
                <a:cxn ang="0">
                  <a:pos x="48" y="92"/>
                </a:cxn>
                <a:cxn ang="0">
                  <a:pos x="46" y="99"/>
                </a:cxn>
                <a:cxn ang="0">
                  <a:pos x="39" y="96"/>
                </a:cxn>
                <a:cxn ang="0">
                  <a:pos x="31" y="83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552" name="Group 392"/>
          <p:cNvGrpSpPr>
            <a:grpSpLocks/>
          </p:cNvGrpSpPr>
          <p:nvPr/>
        </p:nvGrpSpPr>
        <p:grpSpPr bwMode="auto">
          <a:xfrm>
            <a:off x="1208088" y="1552575"/>
            <a:ext cx="469900" cy="685800"/>
            <a:chOff x="1104" y="3024"/>
            <a:chExt cx="296" cy="432"/>
          </a:xfrm>
        </p:grpSpPr>
        <p:sp>
          <p:nvSpPr>
            <p:cNvPr id="92553" name="Freeform 393"/>
            <p:cNvSpPr>
              <a:spLocks/>
            </p:cNvSpPr>
            <p:nvPr/>
          </p:nvSpPr>
          <p:spPr bwMode="auto">
            <a:xfrm>
              <a:off x="1138" y="3298"/>
              <a:ext cx="9" cy="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99" y="0"/>
                </a:cxn>
                <a:cxn ang="0">
                  <a:pos x="206" y="17"/>
                </a:cxn>
                <a:cxn ang="0">
                  <a:pos x="7" y="84"/>
                </a:cxn>
                <a:cxn ang="0">
                  <a:pos x="0" y="67"/>
                </a:cxn>
              </a:cxnLst>
              <a:rect l="0" t="0" r="r" b="b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4" name="Freeform 394"/>
            <p:cNvSpPr>
              <a:spLocks/>
            </p:cNvSpPr>
            <p:nvPr/>
          </p:nvSpPr>
          <p:spPr bwMode="auto">
            <a:xfrm>
              <a:off x="1197" y="3450"/>
              <a:ext cx="3" cy="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0" y="77"/>
                </a:cxn>
                <a:cxn ang="0">
                  <a:pos x="82" y="87"/>
                </a:cxn>
                <a:cxn ang="0">
                  <a:pos x="80" y="95"/>
                </a:cxn>
                <a:cxn ang="0">
                  <a:pos x="74" y="102"/>
                </a:cxn>
                <a:cxn ang="0">
                  <a:pos x="66" y="106"/>
                </a:cxn>
                <a:cxn ang="0">
                  <a:pos x="57" y="108"/>
                </a:cxn>
                <a:cxn ang="0">
                  <a:pos x="49" y="106"/>
                </a:cxn>
                <a:cxn ang="0">
                  <a:pos x="41" y="102"/>
                </a:cxn>
                <a:cxn ang="0">
                  <a:pos x="35" y="93"/>
                </a:cxn>
                <a:cxn ang="0">
                  <a:pos x="0" y="16"/>
                </a:cxn>
                <a:cxn ang="0">
                  <a:pos x="45" y="0"/>
                </a:cxn>
              </a:cxnLst>
              <a:rect l="0" t="0" r="r" b="b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5" name="Freeform 395"/>
            <p:cNvSpPr>
              <a:spLocks/>
            </p:cNvSpPr>
            <p:nvPr/>
          </p:nvSpPr>
          <p:spPr bwMode="auto">
            <a:xfrm>
              <a:off x="1187" y="3433"/>
              <a:ext cx="13" cy="18"/>
            </a:xfrm>
            <a:custGeom>
              <a:avLst/>
              <a:gdLst/>
              <a:ahLst/>
              <a:cxnLst>
                <a:cxn ang="0">
                  <a:pos x="247" y="317"/>
                </a:cxn>
                <a:cxn ang="0">
                  <a:pos x="261" y="307"/>
                </a:cxn>
                <a:cxn ang="0">
                  <a:pos x="275" y="287"/>
                </a:cxn>
                <a:cxn ang="0">
                  <a:pos x="285" y="256"/>
                </a:cxn>
                <a:cxn ang="0">
                  <a:pos x="292" y="218"/>
                </a:cxn>
                <a:cxn ang="0">
                  <a:pos x="293" y="173"/>
                </a:cxn>
                <a:cxn ang="0">
                  <a:pos x="288" y="120"/>
                </a:cxn>
                <a:cxn ang="0">
                  <a:pos x="274" y="62"/>
                </a:cxn>
                <a:cxn ang="0">
                  <a:pos x="251" y="0"/>
                </a:cxn>
                <a:cxn ang="0">
                  <a:pos x="235" y="5"/>
                </a:cxn>
                <a:cxn ang="0">
                  <a:pos x="219" y="10"/>
                </a:cxn>
                <a:cxn ang="0">
                  <a:pos x="204" y="17"/>
                </a:cxn>
                <a:cxn ang="0">
                  <a:pos x="188" y="22"/>
                </a:cxn>
                <a:cxn ang="0">
                  <a:pos x="172" y="28"/>
                </a:cxn>
                <a:cxn ang="0">
                  <a:pos x="157" y="34"/>
                </a:cxn>
                <a:cxn ang="0">
                  <a:pos x="140" y="40"/>
                </a:cxn>
                <a:cxn ang="0">
                  <a:pos x="125" y="45"/>
                </a:cxn>
                <a:cxn ang="0">
                  <a:pos x="110" y="52"/>
                </a:cxn>
                <a:cxn ang="0">
                  <a:pos x="94" y="58"/>
                </a:cxn>
                <a:cxn ang="0">
                  <a:pos x="78" y="63"/>
                </a:cxn>
                <a:cxn ang="0">
                  <a:pos x="63" y="69"/>
                </a:cxn>
                <a:cxn ang="0">
                  <a:pos x="47" y="75"/>
                </a:cxn>
                <a:cxn ang="0">
                  <a:pos x="31" y="81"/>
                </a:cxn>
                <a:cxn ang="0">
                  <a:pos x="15" y="86"/>
                </a:cxn>
                <a:cxn ang="0">
                  <a:pos x="0" y="92"/>
                </a:cxn>
                <a:cxn ang="0">
                  <a:pos x="15" y="122"/>
                </a:cxn>
                <a:cxn ang="0">
                  <a:pos x="30" y="152"/>
                </a:cxn>
                <a:cxn ang="0">
                  <a:pos x="48" y="177"/>
                </a:cxn>
                <a:cxn ang="0">
                  <a:pos x="65" y="201"/>
                </a:cxn>
                <a:cxn ang="0">
                  <a:pos x="82" y="222"/>
                </a:cxn>
                <a:cxn ang="0">
                  <a:pos x="101" y="242"/>
                </a:cxn>
                <a:cxn ang="0">
                  <a:pos x="119" y="259"/>
                </a:cxn>
                <a:cxn ang="0">
                  <a:pos x="136" y="274"/>
                </a:cxn>
                <a:cxn ang="0">
                  <a:pos x="154" y="287"/>
                </a:cxn>
                <a:cxn ang="0">
                  <a:pos x="171" y="297"/>
                </a:cxn>
                <a:cxn ang="0">
                  <a:pos x="186" y="306"/>
                </a:cxn>
                <a:cxn ang="0">
                  <a:pos x="202" y="312"/>
                </a:cxn>
                <a:cxn ang="0">
                  <a:pos x="215" y="316"/>
                </a:cxn>
                <a:cxn ang="0">
                  <a:pos x="227" y="318"/>
                </a:cxn>
                <a:cxn ang="0">
                  <a:pos x="238" y="319"/>
                </a:cxn>
                <a:cxn ang="0">
                  <a:pos x="247" y="317"/>
                </a:cxn>
              </a:cxnLst>
              <a:rect l="0" t="0" r="r" b="b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6" name="Freeform 396"/>
            <p:cNvSpPr>
              <a:spLocks/>
            </p:cNvSpPr>
            <p:nvPr/>
          </p:nvSpPr>
          <p:spPr bwMode="auto">
            <a:xfrm>
              <a:off x="1138" y="3299"/>
              <a:ext cx="60" cy="139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66"/>
                </a:cxn>
                <a:cxn ang="0">
                  <a:pos x="1064" y="2506"/>
                </a:cxn>
                <a:cxn ang="0">
                  <a:pos x="1314" y="2421"/>
                </a:cxn>
                <a:cxn ang="0">
                  <a:pos x="198" y="0"/>
                </a:cxn>
              </a:cxnLst>
              <a:rect l="0" t="0" r="r" b="b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7" name="Freeform 397"/>
            <p:cNvSpPr>
              <a:spLocks/>
            </p:cNvSpPr>
            <p:nvPr/>
          </p:nvSpPr>
          <p:spPr bwMode="auto">
            <a:xfrm>
              <a:off x="1136" y="3292"/>
              <a:ext cx="11" cy="10"/>
            </a:xfrm>
            <a:custGeom>
              <a:avLst/>
              <a:gdLst/>
              <a:ahLst/>
              <a:cxnLst>
                <a:cxn ang="0">
                  <a:pos x="235" y="111"/>
                </a:cxn>
                <a:cxn ang="0">
                  <a:pos x="36" y="179"/>
                </a:cxn>
                <a:cxn ang="0">
                  <a:pos x="0" y="97"/>
                </a:cxn>
                <a:cxn ang="0">
                  <a:pos x="70" y="0"/>
                </a:cxn>
                <a:cxn ang="0">
                  <a:pos x="199" y="30"/>
                </a:cxn>
                <a:cxn ang="0">
                  <a:pos x="235" y="111"/>
                </a:cxn>
              </a:cxnLst>
              <a:rect l="0" t="0" r="r" b="b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8" name="Freeform 398"/>
            <p:cNvSpPr>
              <a:spLocks/>
            </p:cNvSpPr>
            <p:nvPr/>
          </p:nvSpPr>
          <p:spPr bwMode="auto">
            <a:xfrm>
              <a:off x="1147" y="3103"/>
              <a:ext cx="208" cy="202"/>
            </a:xfrm>
            <a:custGeom>
              <a:avLst/>
              <a:gdLst/>
              <a:ahLst/>
              <a:cxnLst>
                <a:cxn ang="0">
                  <a:pos x="0" y="1626"/>
                </a:cxn>
                <a:cxn ang="0">
                  <a:pos x="3650" y="0"/>
                </a:cxn>
                <a:cxn ang="0">
                  <a:pos x="4569" y="1998"/>
                </a:cxn>
                <a:cxn ang="0">
                  <a:pos x="873" y="3641"/>
                </a:cxn>
                <a:cxn ang="0">
                  <a:pos x="0" y="1626"/>
                </a:cxn>
              </a:cxnLst>
              <a:rect l="0" t="0" r="r" b="b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9" name="Freeform 399"/>
            <p:cNvSpPr>
              <a:spLocks/>
            </p:cNvSpPr>
            <p:nvPr/>
          </p:nvSpPr>
          <p:spPr bwMode="auto">
            <a:xfrm>
              <a:off x="1129" y="3045"/>
              <a:ext cx="271" cy="393"/>
            </a:xfrm>
            <a:custGeom>
              <a:avLst/>
              <a:gdLst/>
              <a:ahLst/>
              <a:cxnLst>
                <a:cxn ang="0">
                  <a:pos x="2496" y="7056"/>
                </a:cxn>
                <a:cxn ang="0">
                  <a:pos x="5894" y="5433"/>
                </a:cxn>
                <a:cxn ang="0">
                  <a:pos x="5912" y="5421"/>
                </a:cxn>
                <a:cxn ang="0">
                  <a:pos x="5927" y="5407"/>
                </a:cxn>
                <a:cxn ang="0">
                  <a:pos x="5941" y="5389"/>
                </a:cxn>
                <a:cxn ang="0">
                  <a:pos x="5950" y="5369"/>
                </a:cxn>
                <a:cxn ang="0">
                  <a:pos x="5955" y="5348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5"/>
                </a:cxn>
                <a:cxn ang="0">
                  <a:pos x="3492" y="47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9"/>
                </a:cxn>
                <a:cxn ang="0">
                  <a:pos x="3420" y="3"/>
                </a:cxn>
                <a:cxn ang="0">
                  <a:pos x="3399" y="0"/>
                </a:cxn>
                <a:cxn ang="0">
                  <a:pos x="3377" y="3"/>
                </a:cxn>
                <a:cxn ang="0">
                  <a:pos x="3357" y="9"/>
                </a:cxn>
                <a:cxn ang="0">
                  <a:pos x="63" y="1487"/>
                </a:cxn>
                <a:cxn ang="0">
                  <a:pos x="45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6"/>
                </a:cxn>
                <a:cxn ang="0">
                  <a:pos x="9" y="1637"/>
                </a:cxn>
                <a:cxn ang="0">
                  <a:pos x="2350" y="7000"/>
                </a:cxn>
                <a:cxn ang="0">
                  <a:pos x="2361" y="7018"/>
                </a:cxn>
                <a:cxn ang="0">
                  <a:pos x="2376" y="7034"/>
                </a:cxn>
                <a:cxn ang="0">
                  <a:pos x="2393" y="7048"/>
                </a:cxn>
                <a:cxn ang="0">
                  <a:pos x="2412" y="7057"/>
                </a:cxn>
                <a:cxn ang="0">
                  <a:pos x="2433" y="7064"/>
                </a:cxn>
                <a:cxn ang="0">
                  <a:pos x="2454" y="7066"/>
                </a:cxn>
                <a:cxn ang="0">
                  <a:pos x="2476" y="7064"/>
                </a:cxn>
                <a:cxn ang="0">
                  <a:pos x="2496" y="7056"/>
                </a:cxn>
              </a:cxnLst>
              <a:rect l="0" t="0" r="r" b="b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0" name="Freeform 400"/>
            <p:cNvSpPr>
              <a:spLocks/>
            </p:cNvSpPr>
            <p:nvPr/>
          </p:nvSpPr>
          <p:spPr bwMode="auto">
            <a:xfrm>
              <a:off x="1313" y="3096"/>
              <a:ext cx="51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3" y="0"/>
                </a:cxn>
                <a:cxn ang="0">
                  <a:pos x="70" y="14"/>
                </a:cxn>
                <a:cxn ang="0">
                  <a:pos x="106" y="29"/>
                </a:cxn>
                <a:cxn ang="0">
                  <a:pos x="143" y="44"/>
                </a:cxn>
                <a:cxn ang="0">
                  <a:pos x="180" y="61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8" y="159"/>
                </a:cxn>
                <a:cxn ang="0">
                  <a:pos x="393" y="181"/>
                </a:cxn>
                <a:cxn ang="0">
                  <a:pos x="428" y="204"/>
                </a:cxn>
                <a:cxn ang="0">
                  <a:pos x="461" y="228"/>
                </a:cxn>
                <a:cxn ang="0">
                  <a:pos x="495" y="252"/>
                </a:cxn>
                <a:cxn ang="0">
                  <a:pos x="528" y="279"/>
                </a:cxn>
                <a:cxn ang="0">
                  <a:pos x="560" y="305"/>
                </a:cxn>
                <a:cxn ang="0">
                  <a:pos x="592" y="333"/>
                </a:cxn>
                <a:cxn ang="0">
                  <a:pos x="624" y="361"/>
                </a:cxn>
                <a:cxn ang="0">
                  <a:pos x="654" y="389"/>
                </a:cxn>
                <a:cxn ang="0">
                  <a:pos x="684" y="419"/>
                </a:cxn>
                <a:cxn ang="0">
                  <a:pos x="713" y="450"/>
                </a:cxn>
                <a:cxn ang="0">
                  <a:pos x="742" y="481"/>
                </a:cxn>
                <a:cxn ang="0">
                  <a:pos x="769" y="513"/>
                </a:cxn>
                <a:cxn ang="0">
                  <a:pos x="796" y="545"/>
                </a:cxn>
                <a:cxn ang="0">
                  <a:pos x="822" y="578"/>
                </a:cxn>
                <a:cxn ang="0">
                  <a:pos x="847" y="612"/>
                </a:cxn>
                <a:cxn ang="0">
                  <a:pos x="871" y="647"/>
                </a:cxn>
                <a:cxn ang="0">
                  <a:pos x="895" y="681"/>
                </a:cxn>
                <a:cxn ang="0">
                  <a:pos x="917" y="717"/>
                </a:cxn>
                <a:cxn ang="0">
                  <a:pos x="939" y="754"/>
                </a:cxn>
                <a:cxn ang="0">
                  <a:pos x="959" y="791"/>
                </a:cxn>
                <a:cxn ang="0">
                  <a:pos x="979" y="828"/>
                </a:cxn>
                <a:cxn ang="0">
                  <a:pos x="997" y="866"/>
                </a:cxn>
                <a:cxn ang="0">
                  <a:pos x="1026" y="938"/>
                </a:cxn>
                <a:cxn ang="0">
                  <a:pos x="1053" y="1015"/>
                </a:cxn>
                <a:cxn ang="0">
                  <a:pos x="1075" y="1096"/>
                </a:cxn>
                <a:cxn ang="0">
                  <a:pos x="1095" y="1180"/>
                </a:cxn>
                <a:cxn ang="0">
                  <a:pos x="1110" y="1267"/>
                </a:cxn>
                <a:cxn ang="0">
                  <a:pos x="1121" y="1356"/>
                </a:cxn>
                <a:cxn ang="0">
                  <a:pos x="1130" y="1446"/>
                </a:cxn>
                <a:cxn ang="0">
                  <a:pos x="1134" y="1536"/>
                </a:cxn>
                <a:cxn ang="0">
                  <a:pos x="1134" y="1626"/>
                </a:cxn>
                <a:cxn ang="0">
                  <a:pos x="1131" y="1716"/>
                </a:cxn>
                <a:cxn ang="0">
                  <a:pos x="1122" y="1802"/>
                </a:cxn>
                <a:cxn ang="0">
                  <a:pos x="1111" y="1886"/>
                </a:cxn>
                <a:cxn ang="0">
                  <a:pos x="1096" y="1967"/>
                </a:cxn>
                <a:cxn ang="0">
                  <a:pos x="1076" y="2044"/>
                </a:cxn>
                <a:cxn ang="0">
                  <a:pos x="1053" y="2115"/>
                </a:cxn>
                <a:cxn ang="0">
                  <a:pos x="1025" y="2180"/>
                </a:cxn>
                <a:cxn ang="0">
                  <a:pos x="917" y="2127"/>
                </a:cxn>
              </a:cxnLst>
              <a:rect l="0" t="0" r="r" b="b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1" name="Freeform 401"/>
            <p:cNvSpPr>
              <a:spLocks/>
            </p:cNvSpPr>
            <p:nvPr/>
          </p:nvSpPr>
          <p:spPr bwMode="auto">
            <a:xfrm>
              <a:off x="1122" y="3082"/>
              <a:ext cx="207" cy="202"/>
            </a:xfrm>
            <a:custGeom>
              <a:avLst/>
              <a:gdLst/>
              <a:ahLst/>
              <a:cxnLst>
                <a:cxn ang="0">
                  <a:pos x="0" y="1625"/>
                </a:cxn>
                <a:cxn ang="0">
                  <a:pos x="3650" y="0"/>
                </a:cxn>
                <a:cxn ang="0">
                  <a:pos x="4569" y="1997"/>
                </a:cxn>
                <a:cxn ang="0">
                  <a:pos x="873" y="3641"/>
                </a:cxn>
                <a:cxn ang="0">
                  <a:pos x="0" y="1625"/>
                </a:cxn>
              </a:cxnLst>
              <a:rect l="0" t="0" r="r" b="b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2" name="Freeform 402"/>
            <p:cNvSpPr>
              <a:spLocks/>
            </p:cNvSpPr>
            <p:nvPr/>
          </p:nvSpPr>
          <p:spPr bwMode="auto">
            <a:xfrm>
              <a:off x="1104" y="3024"/>
              <a:ext cx="271" cy="393"/>
            </a:xfrm>
            <a:custGeom>
              <a:avLst/>
              <a:gdLst/>
              <a:ahLst/>
              <a:cxnLst>
                <a:cxn ang="0">
                  <a:pos x="2497" y="7056"/>
                </a:cxn>
                <a:cxn ang="0">
                  <a:pos x="5894" y="5432"/>
                </a:cxn>
                <a:cxn ang="0">
                  <a:pos x="5912" y="5421"/>
                </a:cxn>
                <a:cxn ang="0">
                  <a:pos x="5928" y="5406"/>
                </a:cxn>
                <a:cxn ang="0">
                  <a:pos x="5941" y="5388"/>
                </a:cxn>
                <a:cxn ang="0">
                  <a:pos x="5950" y="5368"/>
                </a:cxn>
                <a:cxn ang="0">
                  <a:pos x="5955" y="5347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4"/>
                </a:cxn>
                <a:cxn ang="0">
                  <a:pos x="3492" y="46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8"/>
                </a:cxn>
                <a:cxn ang="0">
                  <a:pos x="3420" y="2"/>
                </a:cxn>
                <a:cxn ang="0">
                  <a:pos x="3399" y="0"/>
                </a:cxn>
                <a:cxn ang="0">
                  <a:pos x="3377" y="2"/>
                </a:cxn>
                <a:cxn ang="0">
                  <a:pos x="3357" y="8"/>
                </a:cxn>
                <a:cxn ang="0">
                  <a:pos x="63" y="1486"/>
                </a:cxn>
                <a:cxn ang="0">
                  <a:pos x="45" y="1497"/>
                </a:cxn>
                <a:cxn ang="0">
                  <a:pos x="30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5"/>
                </a:cxn>
                <a:cxn ang="0">
                  <a:pos x="9" y="1636"/>
                </a:cxn>
                <a:cxn ang="0">
                  <a:pos x="2351" y="6999"/>
                </a:cxn>
                <a:cxn ang="0">
                  <a:pos x="2362" y="7018"/>
                </a:cxn>
                <a:cxn ang="0">
                  <a:pos x="2377" y="7034"/>
                </a:cxn>
                <a:cxn ang="0">
                  <a:pos x="2394" y="7048"/>
                </a:cxn>
                <a:cxn ang="0">
                  <a:pos x="2413" y="7057"/>
                </a:cxn>
                <a:cxn ang="0">
                  <a:pos x="2434" y="7063"/>
                </a:cxn>
                <a:cxn ang="0">
                  <a:pos x="2455" y="7065"/>
                </a:cxn>
                <a:cxn ang="0">
                  <a:pos x="2477" y="7063"/>
                </a:cxn>
                <a:cxn ang="0">
                  <a:pos x="2497" y="7056"/>
                </a:cxn>
              </a:cxnLst>
              <a:rect l="0" t="0" r="r" b="b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3" name="Freeform 403"/>
            <p:cNvSpPr>
              <a:spLocks/>
            </p:cNvSpPr>
            <p:nvPr/>
          </p:nvSpPr>
          <p:spPr bwMode="auto">
            <a:xfrm>
              <a:off x="1104" y="3024"/>
              <a:ext cx="162" cy="99"/>
            </a:xfrm>
            <a:custGeom>
              <a:avLst/>
              <a:gdLst/>
              <a:ahLst/>
              <a:cxnLst>
                <a:cxn ang="0">
                  <a:pos x="3562" y="1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68" y="1773"/>
                </a:cxn>
                <a:cxn ang="0">
                  <a:pos x="3562" y="183"/>
                </a:cxn>
              </a:cxnLst>
              <a:rect l="0" t="0" r="r" b="b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4" name="Freeform 404"/>
            <p:cNvSpPr>
              <a:spLocks/>
            </p:cNvSpPr>
            <p:nvPr/>
          </p:nvSpPr>
          <p:spPr bwMode="auto">
            <a:xfrm>
              <a:off x="1104" y="3024"/>
              <a:ext cx="161" cy="97"/>
            </a:xfrm>
            <a:custGeom>
              <a:avLst/>
              <a:gdLst/>
              <a:ahLst/>
              <a:cxnLst>
                <a:cxn ang="0">
                  <a:pos x="3545" y="153"/>
                </a:cxn>
                <a:cxn ang="0">
                  <a:pos x="3538" y="137"/>
                </a:cxn>
                <a:cxn ang="0">
                  <a:pos x="3529" y="120"/>
                </a:cxn>
                <a:cxn ang="0">
                  <a:pos x="3514" y="90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1" y="1665"/>
                </a:cxn>
                <a:cxn ang="0">
                  <a:pos x="31" y="1685"/>
                </a:cxn>
                <a:cxn ang="0">
                  <a:pos x="46" y="1719"/>
                </a:cxn>
                <a:cxn ang="0">
                  <a:pos x="162" y="1700"/>
                </a:cxn>
                <a:cxn ang="0">
                  <a:pos x="348" y="1616"/>
                </a:cxn>
                <a:cxn ang="0">
                  <a:pos x="508" y="1543"/>
                </a:cxn>
                <a:cxn ang="0">
                  <a:pos x="648" y="1480"/>
                </a:cxn>
                <a:cxn ang="0">
                  <a:pos x="776" y="1422"/>
                </a:cxn>
                <a:cxn ang="0">
                  <a:pos x="898" y="1367"/>
                </a:cxn>
                <a:cxn ang="0">
                  <a:pos x="1021" y="1311"/>
                </a:cxn>
                <a:cxn ang="0">
                  <a:pos x="1153" y="1251"/>
                </a:cxn>
                <a:cxn ang="0">
                  <a:pos x="1299" y="1186"/>
                </a:cxn>
                <a:cxn ang="0">
                  <a:pos x="1466" y="1110"/>
                </a:cxn>
                <a:cxn ang="0">
                  <a:pos x="1662" y="1020"/>
                </a:cxn>
                <a:cxn ang="0">
                  <a:pos x="1892" y="916"/>
                </a:cxn>
                <a:cxn ang="0">
                  <a:pos x="2166" y="792"/>
                </a:cxn>
                <a:cxn ang="0">
                  <a:pos x="2488" y="646"/>
                </a:cxn>
                <a:cxn ang="0">
                  <a:pos x="2864" y="474"/>
                </a:cxn>
                <a:cxn ang="0">
                  <a:pos x="3304" y="275"/>
                </a:cxn>
              </a:cxnLst>
              <a:rect l="0" t="0" r="r" b="b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5" name="Freeform 405"/>
            <p:cNvSpPr>
              <a:spLocks/>
            </p:cNvSpPr>
            <p:nvPr/>
          </p:nvSpPr>
          <p:spPr bwMode="auto">
            <a:xfrm>
              <a:off x="1104" y="3024"/>
              <a:ext cx="161" cy="96"/>
            </a:xfrm>
            <a:custGeom>
              <a:avLst/>
              <a:gdLst/>
              <a:ahLst/>
              <a:cxnLst>
                <a:cxn ang="0">
                  <a:pos x="3534" y="135"/>
                </a:cxn>
                <a:cxn ang="0">
                  <a:pos x="3529" y="123"/>
                </a:cxn>
                <a:cxn ang="0">
                  <a:pos x="3523" y="110"/>
                </a:cxn>
                <a:cxn ang="0">
                  <a:pos x="3511" y="84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3" y="1646"/>
                </a:cxn>
                <a:cxn ang="0">
                  <a:pos x="19" y="1658"/>
                </a:cxn>
                <a:cxn ang="0">
                  <a:pos x="26" y="1674"/>
                </a:cxn>
                <a:cxn ang="0">
                  <a:pos x="37" y="1702"/>
                </a:cxn>
                <a:cxn ang="0">
                  <a:pos x="151" y="1676"/>
                </a:cxn>
                <a:cxn ang="0">
                  <a:pos x="337" y="1592"/>
                </a:cxn>
                <a:cxn ang="0">
                  <a:pos x="497" y="1520"/>
                </a:cxn>
                <a:cxn ang="0">
                  <a:pos x="637" y="1457"/>
                </a:cxn>
                <a:cxn ang="0">
                  <a:pos x="765" y="1399"/>
                </a:cxn>
                <a:cxn ang="0">
                  <a:pos x="886" y="1344"/>
                </a:cxn>
                <a:cxn ang="0">
                  <a:pos x="1010" y="1288"/>
                </a:cxn>
                <a:cxn ang="0">
                  <a:pos x="1141" y="1229"/>
                </a:cxn>
                <a:cxn ang="0">
                  <a:pos x="1287" y="1163"/>
                </a:cxn>
                <a:cxn ang="0">
                  <a:pos x="1455" y="1087"/>
                </a:cxn>
                <a:cxn ang="0">
                  <a:pos x="1650" y="998"/>
                </a:cxn>
                <a:cxn ang="0">
                  <a:pos x="1881" y="894"/>
                </a:cxn>
                <a:cxn ang="0">
                  <a:pos x="2154" y="771"/>
                </a:cxn>
                <a:cxn ang="0">
                  <a:pos x="2477" y="625"/>
                </a:cxn>
                <a:cxn ang="0">
                  <a:pos x="2853" y="453"/>
                </a:cxn>
                <a:cxn ang="0">
                  <a:pos x="3293" y="254"/>
                </a:cxn>
              </a:cxnLst>
              <a:rect l="0" t="0" r="r" b="b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6" name="Freeform 406"/>
            <p:cNvSpPr>
              <a:spLocks/>
            </p:cNvSpPr>
            <p:nvPr/>
          </p:nvSpPr>
          <p:spPr bwMode="auto">
            <a:xfrm>
              <a:off x="1104" y="3024"/>
              <a:ext cx="160" cy="94"/>
            </a:xfrm>
            <a:custGeom>
              <a:avLst/>
              <a:gdLst/>
              <a:ahLst/>
              <a:cxnLst>
                <a:cxn ang="0">
                  <a:pos x="3522" y="112"/>
                </a:cxn>
                <a:cxn ang="0">
                  <a:pos x="3513" y="9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5" y="1671"/>
                </a:cxn>
                <a:cxn ang="0">
                  <a:pos x="141" y="1651"/>
                </a:cxn>
                <a:cxn ang="0">
                  <a:pos x="326" y="1568"/>
                </a:cxn>
                <a:cxn ang="0">
                  <a:pos x="486" y="1496"/>
                </a:cxn>
                <a:cxn ang="0">
                  <a:pos x="626" y="1433"/>
                </a:cxn>
                <a:cxn ang="0">
                  <a:pos x="754" y="1375"/>
                </a:cxn>
                <a:cxn ang="0">
                  <a:pos x="875" y="1320"/>
                </a:cxn>
                <a:cxn ang="0">
                  <a:pos x="999" y="1264"/>
                </a:cxn>
                <a:cxn ang="0">
                  <a:pos x="1130" y="1205"/>
                </a:cxn>
                <a:cxn ang="0">
                  <a:pos x="1276" y="1140"/>
                </a:cxn>
                <a:cxn ang="0">
                  <a:pos x="1443" y="1064"/>
                </a:cxn>
                <a:cxn ang="0">
                  <a:pos x="1639" y="975"/>
                </a:cxn>
                <a:cxn ang="0">
                  <a:pos x="1870" y="872"/>
                </a:cxn>
                <a:cxn ang="0">
                  <a:pos x="2143" y="749"/>
                </a:cxn>
                <a:cxn ang="0">
                  <a:pos x="2464" y="603"/>
                </a:cxn>
                <a:cxn ang="0">
                  <a:pos x="2841" y="432"/>
                </a:cxn>
                <a:cxn ang="0">
                  <a:pos x="3281" y="234"/>
                </a:cxn>
              </a:cxnLst>
              <a:rect l="0" t="0" r="r" b="b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7" name="Freeform 407"/>
            <p:cNvSpPr>
              <a:spLocks/>
            </p:cNvSpPr>
            <p:nvPr/>
          </p:nvSpPr>
          <p:spPr bwMode="auto">
            <a:xfrm>
              <a:off x="1104" y="3024"/>
              <a:ext cx="160" cy="93"/>
            </a:xfrm>
            <a:custGeom>
              <a:avLst/>
              <a:gdLst/>
              <a:ahLst/>
              <a:cxnLst>
                <a:cxn ang="0">
                  <a:pos x="3513" y="96"/>
                </a:cxn>
                <a:cxn ang="0">
                  <a:pos x="3508" y="8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2" y="1644"/>
                </a:cxn>
                <a:cxn ang="0">
                  <a:pos x="18" y="1657"/>
                </a:cxn>
                <a:cxn ang="0">
                  <a:pos x="130" y="1627"/>
                </a:cxn>
                <a:cxn ang="0">
                  <a:pos x="315" y="1543"/>
                </a:cxn>
                <a:cxn ang="0">
                  <a:pos x="474" y="1472"/>
                </a:cxn>
                <a:cxn ang="0">
                  <a:pos x="615" y="1408"/>
                </a:cxn>
                <a:cxn ang="0">
                  <a:pos x="743" y="1352"/>
                </a:cxn>
                <a:cxn ang="0">
                  <a:pos x="864" y="1297"/>
                </a:cxn>
                <a:cxn ang="0">
                  <a:pos x="987" y="1241"/>
                </a:cxn>
                <a:cxn ang="0">
                  <a:pos x="1119" y="1182"/>
                </a:cxn>
                <a:cxn ang="0">
                  <a:pos x="1265" y="1116"/>
                </a:cxn>
                <a:cxn ang="0">
                  <a:pos x="1432" y="1042"/>
                </a:cxn>
                <a:cxn ang="0">
                  <a:pos x="1628" y="953"/>
                </a:cxn>
                <a:cxn ang="0">
                  <a:pos x="1859" y="850"/>
                </a:cxn>
                <a:cxn ang="0">
                  <a:pos x="2132" y="726"/>
                </a:cxn>
                <a:cxn ang="0">
                  <a:pos x="2453" y="582"/>
                </a:cxn>
                <a:cxn ang="0">
                  <a:pos x="2830" y="412"/>
                </a:cxn>
                <a:cxn ang="0">
                  <a:pos x="3269" y="214"/>
                </a:cxn>
              </a:cxnLst>
              <a:rect l="0" t="0" r="r" b="b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8" name="Freeform 408"/>
            <p:cNvSpPr>
              <a:spLocks/>
            </p:cNvSpPr>
            <p:nvPr/>
          </p:nvSpPr>
          <p:spPr bwMode="auto">
            <a:xfrm>
              <a:off x="1104" y="3024"/>
              <a:ext cx="159" cy="92"/>
            </a:xfrm>
            <a:custGeom>
              <a:avLst/>
              <a:gdLst/>
              <a:ahLst/>
              <a:cxnLst>
                <a:cxn ang="0">
                  <a:pos x="3503" y="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13" y="1649"/>
                </a:cxn>
                <a:cxn ang="0">
                  <a:pos x="3503" y="83"/>
                </a:cxn>
              </a:cxnLst>
              <a:rect l="0" t="0" r="r" b="b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9" name="Freeform 409"/>
            <p:cNvSpPr>
              <a:spLocks/>
            </p:cNvSpPr>
            <p:nvPr/>
          </p:nvSpPr>
          <p:spPr bwMode="auto">
            <a:xfrm>
              <a:off x="1277" y="3064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7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0" name="Freeform 410"/>
            <p:cNvSpPr>
              <a:spLocks/>
            </p:cNvSpPr>
            <p:nvPr/>
          </p:nvSpPr>
          <p:spPr bwMode="auto">
            <a:xfrm>
              <a:off x="1118" y="3064"/>
              <a:ext cx="160" cy="90"/>
            </a:xfrm>
            <a:custGeom>
              <a:avLst/>
              <a:gdLst/>
              <a:ahLst/>
              <a:cxnLst>
                <a:cxn ang="0">
                  <a:pos x="8" y="1596"/>
                </a:cxn>
                <a:cxn ang="0">
                  <a:pos x="0" y="1577"/>
                </a:cxn>
                <a:cxn ang="0">
                  <a:pos x="3513" y="0"/>
                </a:cxn>
                <a:cxn ang="0">
                  <a:pos x="3529" y="38"/>
                </a:cxn>
                <a:cxn ang="0">
                  <a:pos x="16" y="1614"/>
                </a:cxn>
                <a:cxn ang="0">
                  <a:pos x="8" y="1596"/>
                </a:cxn>
              </a:cxnLst>
              <a:rect l="0" t="0" r="r" b="b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1" name="Freeform 411"/>
            <p:cNvSpPr>
              <a:spLocks/>
            </p:cNvSpPr>
            <p:nvPr/>
          </p:nvSpPr>
          <p:spPr bwMode="auto">
            <a:xfrm>
              <a:off x="1117" y="3152"/>
              <a:ext cx="1" cy="2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19" y="40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2" y="0"/>
                </a:cxn>
                <a:cxn ang="0">
                  <a:pos x="28" y="37"/>
                </a:cxn>
              </a:cxnLst>
              <a:rect l="0" t="0" r="r" b="b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2" name="Freeform 412"/>
            <p:cNvSpPr>
              <a:spLocks/>
            </p:cNvSpPr>
            <p:nvPr/>
          </p:nvSpPr>
          <p:spPr bwMode="auto">
            <a:xfrm>
              <a:off x="1281" y="307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6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3" name="Freeform 413"/>
            <p:cNvSpPr>
              <a:spLocks/>
            </p:cNvSpPr>
            <p:nvPr/>
          </p:nvSpPr>
          <p:spPr bwMode="auto">
            <a:xfrm>
              <a:off x="1121" y="3075"/>
              <a:ext cx="161" cy="91"/>
            </a:xfrm>
            <a:custGeom>
              <a:avLst/>
              <a:gdLst/>
              <a:ahLst/>
              <a:cxnLst>
                <a:cxn ang="0">
                  <a:pos x="8" y="1614"/>
                </a:cxn>
                <a:cxn ang="0">
                  <a:pos x="0" y="1595"/>
                </a:cxn>
                <a:cxn ang="0">
                  <a:pos x="3531" y="0"/>
                </a:cxn>
                <a:cxn ang="0">
                  <a:pos x="3547" y="38"/>
                </a:cxn>
                <a:cxn ang="0">
                  <a:pos x="17" y="1633"/>
                </a:cxn>
                <a:cxn ang="0">
                  <a:pos x="8" y="1614"/>
                </a:cxn>
              </a:cxnLst>
              <a:rect l="0" t="0" r="r" b="b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4" name="Freeform 414"/>
            <p:cNvSpPr>
              <a:spLocks/>
            </p:cNvSpPr>
            <p:nvPr/>
          </p:nvSpPr>
          <p:spPr bwMode="auto">
            <a:xfrm>
              <a:off x="1120" y="3164"/>
              <a:ext cx="2" cy="2"/>
            </a:xfrm>
            <a:custGeom>
              <a:avLst/>
              <a:gdLst/>
              <a:ahLst/>
              <a:cxnLst>
                <a:cxn ang="0">
                  <a:pos x="29" y="38"/>
                </a:cxn>
                <a:cxn ang="0">
                  <a:pos x="19" y="40"/>
                </a:cxn>
                <a:cxn ang="0">
                  <a:pos x="12" y="38"/>
                </a:cxn>
                <a:cxn ang="0">
                  <a:pos x="6" y="34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29" y="38"/>
                </a:cxn>
              </a:cxnLst>
              <a:rect l="0" t="0" r="r" b="b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5" name="Freeform 415"/>
            <p:cNvSpPr>
              <a:spLocks/>
            </p:cNvSpPr>
            <p:nvPr/>
          </p:nvSpPr>
          <p:spPr bwMode="auto">
            <a:xfrm>
              <a:off x="1112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1"/>
                </a:cxn>
                <a:cxn ang="0">
                  <a:pos x="1031" y="2186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80" y="2058"/>
                </a:cxn>
                <a:cxn ang="0">
                  <a:pos x="745" y="2036"/>
                </a:cxn>
                <a:cxn ang="0">
                  <a:pos x="711" y="2012"/>
                </a:cxn>
                <a:cxn ang="0">
                  <a:pos x="677" y="1988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9" y="1911"/>
                </a:cxn>
                <a:cxn ang="0">
                  <a:pos x="547" y="1884"/>
                </a:cxn>
                <a:cxn ang="0">
                  <a:pos x="515" y="1856"/>
                </a:cxn>
                <a:cxn ang="0">
                  <a:pos x="485" y="1827"/>
                </a:cxn>
                <a:cxn ang="0">
                  <a:pos x="455" y="1797"/>
                </a:cxn>
                <a:cxn ang="0">
                  <a:pos x="426" y="1767"/>
                </a:cxn>
                <a:cxn ang="0">
                  <a:pos x="397" y="1736"/>
                </a:cxn>
                <a:cxn ang="0">
                  <a:pos x="370" y="1705"/>
                </a:cxn>
                <a:cxn ang="0">
                  <a:pos x="342" y="1672"/>
                </a:cxn>
                <a:cxn ang="0">
                  <a:pos x="316" y="1638"/>
                </a:cxn>
                <a:cxn ang="0">
                  <a:pos x="291" y="1604"/>
                </a:cxn>
                <a:cxn ang="0">
                  <a:pos x="267" y="1571"/>
                </a:cxn>
                <a:cxn ang="0">
                  <a:pos x="243" y="1536"/>
                </a:cxn>
                <a:cxn ang="0">
                  <a:pos x="221" y="1500"/>
                </a:cxn>
                <a:cxn ang="0">
                  <a:pos x="199" y="1463"/>
                </a:cxn>
                <a:cxn ang="0">
                  <a:pos x="178" y="1427"/>
                </a:cxn>
                <a:cxn ang="0">
                  <a:pos x="158" y="1389"/>
                </a:cxn>
                <a:cxn ang="0">
                  <a:pos x="140" y="1351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70" y="1164"/>
                </a:cxn>
                <a:cxn ang="0">
                  <a:pos x="49" y="1083"/>
                </a:cxn>
                <a:cxn ang="0">
                  <a:pos x="32" y="997"/>
                </a:cxn>
                <a:cxn ang="0">
                  <a:pos x="19" y="910"/>
                </a:cxn>
                <a:cxn ang="0">
                  <a:pos x="8" y="822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1"/>
                </a:cxn>
                <a:cxn ang="0">
                  <a:pos x="8" y="463"/>
                </a:cxn>
                <a:cxn ang="0">
                  <a:pos x="18" y="375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9" y="136"/>
                </a:cxn>
                <a:cxn ang="0">
                  <a:pos x="94" y="65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6" name="Freeform 416"/>
            <p:cNvSpPr>
              <a:spLocks/>
            </p:cNvSpPr>
            <p:nvPr/>
          </p:nvSpPr>
          <p:spPr bwMode="auto">
            <a:xfrm>
              <a:off x="1111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2"/>
                </a:cxn>
                <a:cxn ang="0">
                  <a:pos x="1030" y="2187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79" y="2058"/>
                </a:cxn>
                <a:cxn ang="0">
                  <a:pos x="745" y="2036"/>
                </a:cxn>
                <a:cxn ang="0">
                  <a:pos x="711" y="2013"/>
                </a:cxn>
                <a:cxn ang="0">
                  <a:pos x="676" y="1989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8" y="1912"/>
                </a:cxn>
                <a:cxn ang="0">
                  <a:pos x="547" y="1884"/>
                </a:cxn>
                <a:cxn ang="0">
                  <a:pos x="515" y="1857"/>
                </a:cxn>
                <a:cxn ang="0">
                  <a:pos x="485" y="1827"/>
                </a:cxn>
                <a:cxn ang="0">
                  <a:pos x="455" y="1798"/>
                </a:cxn>
                <a:cxn ang="0">
                  <a:pos x="425" y="1767"/>
                </a:cxn>
                <a:cxn ang="0">
                  <a:pos x="397" y="1737"/>
                </a:cxn>
                <a:cxn ang="0">
                  <a:pos x="369" y="1705"/>
                </a:cxn>
                <a:cxn ang="0">
                  <a:pos x="342" y="1672"/>
                </a:cxn>
                <a:cxn ang="0">
                  <a:pos x="316" y="1639"/>
                </a:cxn>
                <a:cxn ang="0">
                  <a:pos x="291" y="1605"/>
                </a:cxn>
                <a:cxn ang="0">
                  <a:pos x="266" y="1571"/>
                </a:cxn>
                <a:cxn ang="0">
                  <a:pos x="243" y="1536"/>
                </a:cxn>
                <a:cxn ang="0">
                  <a:pos x="220" y="1500"/>
                </a:cxn>
                <a:cxn ang="0">
                  <a:pos x="199" y="1464"/>
                </a:cxn>
                <a:cxn ang="0">
                  <a:pos x="178" y="1428"/>
                </a:cxn>
                <a:cxn ang="0">
                  <a:pos x="158" y="1390"/>
                </a:cxn>
                <a:cxn ang="0">
                  <a:pos x="140" y="1352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69" y="1164"/>
                </a:cxn>
                <a:cxn ang="0">
                  <a:pos x="49" y="1083"/>
                </a:cxn>
                <a:cxn ang="0">
                  <a:pos x="32" y="998"/>
                </a:cxn>
                <a:cxn ang="0">
                  <a:pos x="18" y="910"/>
                </a:cxn>
                <a:cxn ang="0">
                  <a:pos x="8" y="823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2"/>
                </a:cxn>
                <a:cxn ang="0">
                  <a:pos x="8" y="463"/>
                </a:cxn>
                <a:cxn ang="0">
                  <a:pos x="17" y="376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8" y="136"/>
                </a:cxn>
                <a:cxn ang="0">
                  <a:pos x="94" y="66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7" name="Freeform 417"/>
            <p:cNvSpPr>
              <a:spLocks/>
            </p:cNvSpPr>
            <p:nvPr/>
          </p:nvSpPr>
          <p:spPr bwMode="auto">
            <a:xfrm>
              <a:off x="1288" y="3074"/>
              <a:ext cx="52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2" y="0"/>
                </a:cxn>
                <a:cxn ang="0">
                  <a:pos x="69" y="14"/>
                </a:cxn>
                <a:cxn ang="0">
                  <a:pos x="106" y="29"/>
                </a:cxn>
                <a:cxn ang="0">
                  <a:pos x="142" y="44"/>
                </a:cxn>
                <a:cxn ang="0">
                  <a:pos x="179" y="60"/>
                </a:cxn>
                <a:cxn ang="0">
                  <a:pos x="216" y="78"/>
                </a:cxn>
                <a:cxn ang="0">
                  <a:pos x="252" y="96"/>
                </a:cxn>
                <a:cxn ang="0">
                  <a:pos x="287" y="116"/>
                </a:cxn>
                <a:cxn ang="0">
                  <a:pos x="323" y="136"/>
                </a:cxn>
                <a:cxn ang="0">
                  <a:pos x="358" y="159"/>
                </a:cxn>
                <a:cxn ang="0">
                  <a:pos x="392" y="181"/>
                </a:cxn>
                <a:cxn ang="0">
                  <a:pos x="427" y="204"/>
                </a:cxn>
                <a:cxn ang="0">
                  <a:pos x="461" y="228"/>
                </a:cxn>
                <a:cxn ang="0">
                  <a:pos x="494" y="252"/>
                </a:cxn>
                <a:cxn ang="0">
                  <a:pos x="527" y="279"/>
                </a:cxn>
                <a:cxn ang="0">
                  <a:pos x="560" y="305"/>
                </a:cxn>
                <a:cxn ang="0">
                  <a:pos x="591" y="332"/>
                </a:cxn>
                <a:cxn ang="0">
                  <a:pos x="623" y="361"/>
                </a:cxn>
                <a:cxn ang="0">
                  <a:pos x="653" y="389"/>
                </a:cxn>
                <a:cxn ang="0">
                  <a:pos x="683" y="419"/>
                </a:cxn>
                <a:cxn ang="0">
                  <a:pos x="713" y="449"/>
                </a:cxn>
                <a:cxn ang="0">
                  <a:pos x="741" y="481"/>
                </a:cxn>
                <a:cxn ang="0">
                  <a:pos x="769" y="513"/>
                </a:cxn>
                <a:cxn ang="0">
                  <a:pos x="795" y="545"/>
                </a:cxn>
                <a:cxn ang="0">
                  <a:pos x="822" y="578"/>
                </a:cxn>
                <a:cxn ang="0">
                  <a:pos x="846" y="612"/>
                </a:cxn>
                <a:cxn ang="0">
                  <a:pos x="871" y="647"/>
                </a:cxn>
                <a:cxn ang="0">
                  <a:pos x="894" y="681"/>
                </a:cxn>
                <a:cxn ang="0">
                  <a:pos x="917" y="717"/>
                </a:cxn>
                <a:cxn ang="0">
                  <a:pos x="938" y="754"/>
                </a:cxn>
                <a:cxn ang="0">
                  <a:pos x="958" y="791"/>
                </a:cxn>
                <a:cxn ang="0">
                  <a:pos x="978" y="828"/>
                </a:cxn>
                <a:cxn ang="0">
                  <a:pos x="996" y="866"/>
                </a:cxn>
                <a:cxn ang="0">
                  <a:pos x="1026" y="938"/>
                </a:cxn>
                <a:cxn ang="0">
                  <a:pos x="1052" y="1015"/>
                </a:cxn>
                <a:cxn ang="0">
                  <a:pos x="1075" y="1096"/>
                </a:cxn>
                <a:cxn ang="0">
                  <a:pos x="1094" y="1180"/>
                </a:cxn>
                <a:cxn ang="0">
                  <a:pos x="1109" y="1266"/>
                </a:cxn>
                <a:cxn ang="0">
                  <a:pos x="1121" y="1356"/>
                </a:cxn>
                <a:cxn ang="0">
                  <a:pos x="1129" y="1446"/>
                </a:cxn>
                <a:cxn ang="0">
                  <a:pos x="1133" y="1536"/>
                </a:cxn>
                <a:cxn ang="0">
                  <a:pos x="1133" y="1626"/>
                </a:cxn>
                <a:cxn ang="0">
                  <a:pos x="1130" y="1716"/>
                </a:cxn>
                <a:cxn ang="0">
                  <a:pos x="1122" y="1802"/>
                </a:cxn>
                <a:cxn ang="0">
                  <a:pos x="1110" y="1886"/>
                </a:cxn>
                <a:cxn ang="0">
                  <a:pos x="1095" y="1967"/>
                </a:cxn>
                <a:cxn ang="0">
                  <a:pos x="1076" y="2043"/>
                </a:cxn>
                <a:cxn ang="0">
                  <a:pos x="1052" y="2115"/>
                </a:cxn>
                <a:cxn ang="0">
                  <a:pos x="1025" y="2181"/>
                </a:cxn>
                <a:cxn ang="0">
                  <a:pos x="917" y="2127"/>
                </a:cxn>
              </a:cxnLst>
              <a:rect l="0" t="0" r="r" b="b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8" name="Freeform 418"/>
            <p:cNvSpPr>
              <a:spLocks/>
            </p:cNvSpPr>
            <p:nvPr/>
          </p:nvSpPr>
          <p:spPr bwMode="auto">
            <a:xfrm>
              <a:off x="1288" y="3074"/>
              <a:ext cx="51" cy="122"/>
            </a:xfrm>
            <a:custGeom>
              <a:avLst/>
              <a:gdLst/>
              <a:ahLst/>
              <a:cxnLst>
                <a:cxn ang="0">
                  <a:pos x="918" y="2126"/>
                </a:cxn>
                <a:cxn ang="0">
                  <a:pos x="0" y="130"/>
                </a:cxn>
                <a:cxn ang="0">
                  <a:pos x="33" y="0"/>
                </a:cxn>
                <a:cxn ang="0">
                  <a:pos x="70" y="13"/>
                </a:cxn>
                <a:cxn ang="0">
                  <a:pos x="107" y="28"/>
                </a:cxn>
                <a:cxn ang="0">
                  <a:pos x="143" y="43"/>
                </a:cxn>
                <a:cxn ang="0">
                  <a:pos x="180" y="60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9" y="158"/>
                </a:cxn>
                <a:cxn ang="0">
                  <a:pos x="393" y="180"/>
                </a:cxn>
                <a:cxn ang="0">
                  <a:pos x="428" y="203"/>
                </a:cxn>
                <a:cxn ang="0">
                  <a:pos x="462" y="227"/>
                </a:cxn>
                <a:cxn ang="0">
                  <a:pos x="495" y="252"/>
                </a:cxn>
                <a:cxn ang="0">
                  <a:pos x="528" y="278"/>
                </a:cxn>
                <a:cxn ang="0">
                  <a:pos x="561" y="304"/>
                </a:cxn>
                <a:cxn ang="0">
                  <a:pos x="592" y="332"/>
                </a:cxn>
                <a:cxn ang="0">
                  <a:pos x="624" y="360"/>
                </a:cxn>
                <a:cxn ang="0">
                  <a:pos x="654" y="389"/>
                </a:cxn>
                <a:cxn ang="0">
                  <a:pos x="684" y="418"/>
                </a:cxn>
                <a:cxn ang="0">
                  <a:pos x="714" y="449"/>
                </a:cxn>
                <a:cxn ang="0">
                  <a:pos x="742" y="480"/>
                </a:cxn>
                <a:cxn ang="0">
                  <a:pos x="770" y="512"/>
                </a:cxn>
                <a:cxn ang="0">
                  <a:pos x="796" y="545"/>
                </a:cxn>
                <a:cxn ang="0">
                  <a:pos x="823" y="577"/>
                </a:cxn>
                <a:cxn ang="0">
                  <a:pos x="847" y="611"/>
                </a:cxn>
                <a:cxn ang="0">
                  <a:pos x="872" y="646"/>
                </a:cxn>
                <a:cxn ang="0">
                  <a:pos x="895" y="681"/>
                </a:cxn>
                <a:cxn ang="0">
                  <a:pos x="918" y="717"/>
                </a:cxn>
                <a:cxn ang="0">
                  <a:pos x="939" y="754"/>
                </a:cxn>
                <a:cxn ang="0">
                  <a:pos x="959" y="790"/>
                </a:cxn>
                <a:cxn ang="0">
                  <a:pos x="979" y="827"/>
                </a:cxn>
                <a:cxn ang="0">
                  <a:pos x="997" y="865"/>
                </a:cxn>
                <a:cxn ang="0">
                  <a:pos x="1027" y="937"/>
                </a:cxn>
                <a:cxn ang="0">
                  <a:pos x="1053" y="1014"/>
                </a:cxn>
                <a:cxn ang="0">
                  <a:pos x="1076" y="1095"/>
                </a:cxn>
                <a:cxn ang="0">
                  <a:pos x="1095" y="1179"/>
                </a:cxn>
                <a:cxn ang="0">
                  <a:pos x="1110" y="1266"/>
                </a:cxn>
                <a:cxn ang="0">
                  <a:pos x="1122" y="1355"/>
                </a:cxn>
                <a:cxn ang="0">
                  <a:pos x="1130" y="1445"/>
                </a:cxn>
                <a:cxn ang="0">
                  <a:pos x="1134" y="1536"/>
                </a:cxn>
                <a:cxn ang="0">
                  <a:pos x="1134" y="1625"/>
                </a:cxn>
                <a:cxn ang="0">
                  <a:pos x="1131" y="1715"/>
                </a:cxn>
                <a:cxn ang="0">
                  <a:pos x="1123" y="1801"/>
                </a:cxn>
                <a:cxn ang="0">
                  <a:pos x="1111" y="1886"/>
                </a:cxn>
                <a:cxn ang="0">
                  <a:pos x="1096" y="1966"/>
                </a:cxn>
                <a:cxn ang="0">
                  <a:pos x="1077" y="2043"/>
                </a:cxn>
                <a:cxn ang="0">
                  <a:pos x="1053" y="2115"/>
                </a:cxn>
                <a:cxn ang="0">
                  <a:pos x="1026" y="2180"/>
                </a:cxn>
                <a:cxn ang="0">
                  <a:pos x="918" y="2126"/>
                </a:cxn>
              </a:cxnLst>
              <a:rect l="0" t="0" r="r" b="b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9" name="Freeform 419"/>
            <p:cNvSpPr>
              <a:spLocks/>
            </p:cNvSpPr>
            <p:nvPr/>
          </p:nvSpPr>
          <p:spPr bwMode="auto">
            <a:xfrm>
              <a:off x="1170" y="3144"/>
              <a:ext cx="164" cy="228"/>
            </a:xfrm>
            <a:custGeom>
              <a:avLst/>
              <a:gdLst/>
              <a:ahLst/>
              <a:cxnLst>
                <a:cxn ang="0">
                  <a:pos x="1404" y="4112"/>
                </a:cxn>
                <a:cxn ang="0">
                  <a:pos x="3622" y="3023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2"/>
                </a:cxn>
              </a:cxnLst>
              <a:rect l="0" t="0" r="r" b="b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0" name="Freeform 420"/>
            <p:cNvSpPr>
              <a:spLocks/>
            </p:cNvSpPr>
            <p:nvPr/>
          </p:nvSpPr>
          <p:spPr bwMode="auto">
            <a:xfrm>
              <a:off x="1170" y="3141"/>
              <a:ext cx="164" cy="228"/>
            </a:xfrm>
            <a:custGeom>
              <a:avLst/>
              <a:gdLst/>
              <a:ahLst/>
              <a:cxnLst>
                <a:cxn ang="0">
                  <a:pos x="1404" y="4113"/>
                </a:cxn>
                <a:cxn ang="0">
                  <a:pos x="3622" y="3024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3"/>
                </a:cxn>
              </a:cxnLst>
              <a:rect l="0" t="0" r="r" b="b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1" name="Freeform 421"/>
            <p:cNvSpPr>
              <a:spLocks/>
            </p:cNvSpPr>
            <p:nvPr/>
          </p:nvSpPr>
          <p:spPr bwMode="auto">
            <a:xfrm>
              <a:off x="1176" y="3146"/>
              <a:ext cx="157" cy="218"/>
            </a:xfrm>
            <a:custGeom>
              <a:avLst/>
              <a:gdLst/>
              <a:ahLst/>
              <a:cxnLst>
                <a:cxn ang="0">
                  <a:pos x="1335" y="3913"/>
                </a:cxn>
                <a:cxn ang="0">
                  <a:pos x="3446" y="2878"/>
                </a:cxn>
                <a:cxn ang="0">
                  <a:pos x="2111" y="0"/>
                </a:cxn>
                <a:cxn ang="0">
                  <a:pos x="0" y="942"/>
                </a:cxn>
                <a:cxn ang="0">
                  <a:pos x="1335" y="3913"/>
                </a:cxn>
              </a:cxnLst>
              <a:rect l="0" t="0" r="r" b="b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2" name="Freeform 422"/>
            <p:cNvSpPr>
              <a:spLocks/>
            </p:cNvSpPr>
            <p:nvPr/>
          </p:nvSpPr>
          <p:spPr bwMode="auto">
            <a:xfrm>
              <a:off x="1183" y="3109"/>
              <a:ext cx="19" cy="19"/>
            </a:xfrm>
            <a:custGeom>
              <a:avLst/>
              <a:gdLst/>
              <a:ahLst/>
              <a:cxnLst>
                <a:cxn ang="0">
                  <a:pos x="431" y="186"/>
                </a:cxn>
                <a:cxn ang="0">
                  <a:pos x="79" y="343"/>
                </a:cxn>
                <a:cxn ang="0">
                  <a:pos x="0" y="157"/>
                </a:cxn>
                <a:cxn ang="0">
                  <a:pos x="352" y="0"/>
                </a:cxn>
                <a:cxn ang="0">
                  <a:pos x="431" y="186"/>
                </a:cxn>
              </a:cxnLst>
              <a:rect l="0" t="0" r="r" b="b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3" name="Freeform 423"/>
            <p:cNvSpPr>
              <a:spLocks/>
            </p:cNvSpPr>
            <p:nvPr/>
          </p:nvSpPr>
          <p:spPr bwMode="auto">
            <a:xfrm>
              <a:off x="1186" y="3112"/>
              <a:ext cx="16" cy="15"/>
            </a:xfrm>
            <a:custGeom>
              <a:avLst/>
              <a:gdLst/>
              <a:ahLst/>
              <a:cxnLst>
                <a:cxn ang="0">
                  <a:pos x="347" y="126"/>
                </a:cxn>
                <a:cxn ang="0">
                  <a:pos x="53" y="257"/>
                </a:cxn>
                <a:cxn ang="0">
                  <a:pos x="0" y="132"/>
                </a:cxn>
                <a:cxn ang="0">
                  <a:pos x="294" y="0"/>
                </a:cxn>
                <a:cxn ang="0">
                  <a:pos x="347" y="126"/>
                </a:cxn>
              </a:cxnLst>
              <a:rect l="0" t="0" r="r" b="b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4" name="Freeform 424"/>
            <p:cNvSpPr>
              <a:spLocks/>
            </p:cNvSpPr>
            <p:nvPr/>
          </p:nvSpPr>
          <p:spPr bwMode="auto">
            <a:xfrm>
              <a:off x="1191" y="3110"/>
              <a:ext cx="10" cy="13"/>
            </a:xfrm>
            <a:custGeom>
              <a:avLst/>
              <a:gdLst/>
              <a:ahLst/>
              <a:cxnLst>
                <a:cxn ang="0">
                  <a:pos x="5" y="73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3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4" y="232"/>
                </a:cxn>
                <a:cxn ang="0">
                  <a:pos x="60" y="228"/>
                </a:cxn>
                <a:cxn ang="0">
                  <a:pos x="56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5" y="73"/>
                </a:cxn>
              </a:cxnLst>
              <a:rect l="0" t="0" r="r" b="b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5" name="Freeform 425"/>
            <p:cNvSpPr>
              <a:spLocks/>
            </p:cNvSpPr>
            <p:nvPr/>
          </p:nvSpPr>
          <p:spPr bwMode="auto">
            <a:xfrm>
              <a:off x="1191" y="311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2" y="0"/>
                </a:cxn>
                <a:cxn ang="0">
                  <a:pos x="146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4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6" name="Freeform 426"/>
            <p:cNvSpPr>
              <a:spLocks/>
            </p:cNvSpPr>
            <p:nvPr/>
          </p:nvSpPr>
          <p:spPr bwMode="auto">
            <a:xfrm>
              <a:off x="1194" y="311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7"/>
                </a:cxn>
                <a:cxn ang="0">
                  <a:pos x="118" y="85"/>
                </a:cxn>
                <a:cxn ang="0">
                  <a:pos x="118" y="95"/>
                </a:cxn>
                <a:cxn ang="0">
                  <a:pos x="116" y="103"/>
                </a:cxn>
                <a:cxn ang="0">
                  <a:pos x="112" y="108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7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7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3" y="1"/>
                </a:cxn>
                <a:cxn ang="0">
                  <a:pos x="88" y="6"/>
                </a:cxn>
              </a:cxnLst>
              <a:rect l="0" t="0" r="r" b="b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7" name="Freeform 427"/>
            <p:cNvSpPr>
              <a:spLocks/>
            </p:cNvSpPr>
            <p:nvPr/>
          </p:nvSpPr>
          <p:spPr bwMode="auto">
            <a:xfrm>
              <a:off x="1207" y="3099"/>
              <a:ext cx="13" cy="16"/>
            </a:xfrm>
            <a:custGeom>
              <a:avLst/>
              <a:gdLst/>
              <a:ahLst/>
              <a:cxnLst>
                <a:cxn ang="0">
                  <a:pos x="287" y="186"/>
                </a:cxn>
                <a:cxn ang="0">
                  <a:pos x="78" y="280"/>
                </a:cxn>
                <a:cxn ang="0">
                  <a:pos x="0" y="93"/>
                </a:cxn>
                <a:cxn ang="0">
                  <a:pos x="210" y="0"/>
                </a:cxn>
                <a:cxn ang="0">
                  <a:pos x="287" y="186"/>
                </a:cxn>
              </a:cxnLst>
              <a:rect l="0" t="0" r="r" b="b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8" name="Freeform 428"/>
            <p:cNvSpPr>
              <a:spLocks/>
            </p:cNvSpPr>
            <p:nvPr/>
          </p:nvSpPr>
          <p:spPr bwMode="auto">
            <a:xfrm>
              <a:off x="1209" y="3102"/>
              <a:ext cx="11" cy="12"/>
            </a:xfrm>
            <a:custGeom>
              <a:avLst/>
              <a:gdLst/>
              <a:ahLst/>
              <a:cxnLst>
                <a:cxn ang="0">
                  <a:pos x="227" y="125"/>
                </a:cxn>
                <a:cxn ang="0">
                  <a:pos x="53" y="203"/>
                </a:cxn>
                <a:cxn ang="0">
                  <a:pos x="0" y="78"/>
                </a:cxn>
                <a:cxn ang="0">
                  <a:pos x="175" y="0"/>
                </a:cxn>
                <a:cxn ang="0">
                  <a:pos x="227" y="125"/>
                </a:cxn>
              </a:cxnLst>
              <a:rect l="0" t="0" r="r" b="b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9" name="Freeform 429"/>
            <p:cNvSpPr>
              <a:spLocks/>
            </p:cNvSpPr>
            <p:nvPr/>
          </p:nvSpPr>
          <p:spPr bwMode="auto">
            <a:xfrm>
              <a:off x="1209" y="3100"/>
              <a:ext cx="10" cy="13"/>
            </a:xfrm>
            <a:custGeom>
              <a:avLst/>
              <a:gdLst/>
              <a:ahLst/>
              <a:cxnLst>
                <a:cxn ang="0">
                  <a:pos x="4" y="72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2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3" y="232"/>
                </a:cxn>
                <a:cxn ang="0">
                  <a:pos x="59" y="227"/>
                </a:cxn>
                <a:cxn ang="0">
                  <a:pos x="55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4" y="72"/>
                </a:cxn>
              </a:cxnLst>
              <a:rect l="0" t="0" r="r" b="b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0" name="Freeform 430"/>
            <p:cNvSpPr>
              <a:spLocks/>
            </p:cNvSpPr>
            <p:nvPr/>
          </p:nvSpPr>
          <p:spPr bwMode="auto">
            <a:xfrm>
              <a:off x="1209" y="310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1" y="0"/>
                </a:cxn>
                <a:cxn ang="0">
                  <a:pos x="145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3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1" name="Freeform 431"/>
            <p:cNvSpPr>
              <a:spLocks/>
            </p:cNvSpPr>
            <p:nvPr/>
          </p:nvSpPr>
          <p:spPr bwMode="auto">
            <a:xfrm>
              <a:off x="1212" y="310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8"/>
                </a:cxn>
                <a:cxn ang="0">
                  <a:pos x="118" y="86"/>
                </a:cxn>
                <a:cxn ang="0">
                  <a:pos x="119" y="95"/>
                </a:cxn>
                <a:cxn ang="0">
                  <a:pos x="117" y="103"/>
                </a:cxn>
                <a:cxn ang="0">
                  <a:pos x="112" y="109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8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2" y="1"/>
                </a:cxn>
                <a:cxn ang="0">
                  <a:pos x="88" y="6"/>
                </a:cxn>
              </a:cxnLst>
              <a:rect l="0" t="0" r="r" b="b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2" name="Freeform 432"/>
            <p:cNvSpPr>
              <a:spLocks/>
            </p:cNvSpPr>
            <p:nvPr/>
          </p:nvSpPr>
          <p:spPr bwMode="auto">
            <a:xfrm>
              <a:off x="1232" y="3092"/>
              <a:ext cx="4" cy="6"/>
            </a:xfrm>
            <a:custGeom>
              <a:avLst/>
              <a:gdLst/>
              <a:ahLst/>
              <a:cxnLst>
                <a:cxn ang="0">
                  <a:pos x="50" y="104"/>
                </a:cxn>
                <a:cxn ang="0">
                  <a:pos x="40" y="103"/>
                </a:cxn>
                <a:cxn ang="0">
                  <a:pos x="31" y="99"/>
                </a:cxn>
                <a:cxn ang="0">
                  <a:pos x="23" y="95"/>
                </a:cxn>
                <a:cxn ang="0">
                  <a:pos x="15" y="89"/>
                </a:cxn>
                <a:cxn ang="0">
                  <a:pos x="8" y="80"/>
                </a:cxn>
                <a:cxn ang="0">
                  <a:pos x="4" y="72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1" y="41"/>
                </a:cxn>
                <a:cxn ang="0">
                  <a:pos x="4" y="32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70" y="5"/>
                </a:cxn>
                <a:cxn ang="0">
                  <a:pos x="78" y="9"/>
                </a:cxn>
                <a:cxn ang="0">
                  <a:pos x="86" y="15"/>
                </a:cxn>
                <a:cxn ang="0">
                  <a:pos x="92" y="23"/>
                </a:cxn>
                <a:cxn ang="0">
                  <a:pos x="96" y="32"/>
                </a:cxn>
                <a:cxn ang="0">
                  <a:pos x="99" y="41"/>
                </a:cxn>
                <a:cxn ang="0">
                  <a:pos x="100" y="52"/>
                </a:cxn>
                <a:cxn ang="0">
                  <a:pos x="99" y="62"/>
                </a:cxn>
                <a:cxn ang="0">
                  <a:pos x="96" y="72"/>
                </a:cxn>
                <a:cxn ang="0">
                  <a:pos x="92" y="80"/>
                </a:cxn>
                <a:cxn ang="0">
                  <a:pos x="86" y="89"/>
                </a:cxn>
                <a:cxn ang="0">
                  <a:pos x="78" y="95"/>
                </a:cxn>
                <a:cxn ang="0">
                  <a:pos x="70" y="99"/>
                </a:cxn>
                <a:cxn ang="0">
                  <a:pos x="60" y="103"/>
                </a:cxn>
                <a:cxn ang="0">
                  <a:pos x="50" y="104"/>
                </a:cxn>
              </a:cxnLst>
              <a:rect l="0" t="0" r="r" b="b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3" name="Freeform 433"/>
            <p:cNvSpPr>
              <a:spLocks/>
            </p:cNvSpPr>
            <p:nvPr/>
          </p:nvSpPr>
          <p:spPr bwMode="auto">
            <a:xfrm>
              <a:off x="1163" y="3131"/>
              <a:ext cx="5" cy="5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39" y="102"/>
                </a:cxn>
                <a:cxn ang="0">
                  <a:pos x="30" y="99"/>
                </a:cxn>
                <a:cxn ang="0">
                  <a:pos x="22" y="95"/>
                </a:cxn>
                <a:cxn ang="0">
                  <a:pos x="14" y="88"/>
                </a:cxn>
                <a:cxn ang="0">
                  <a:pos x="8" y="80"/>
                </a:cxn>
                <a:cxn ang="0">
                  <a:pos x="4" y="71"/>
                </a:cxn>
                <a:cxn ang="0">
                  <a:pos x="1" y="62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4" y="31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8"/>
                </a:cxn>
                <a:cxn ang="0">
                  <a:pos x="30" y="4"/>
                </a:cxn>
                <a:cxn ang="0">
                  <a:pos x="39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9" y="4"/>
                </a:cxn>
                <a:cxn ang="0">
                  <a:pos x="77" y="8"/>
                </a:cxn>
                <a:cxn ang="0">
                  <a:pos x="85" y="15"/>
                </a:cxn>
                <a:cxn ang="0">
                  <a:pos x="91" y="23"/>
                </a:cxn>
                <a:cxn ang="0">
                  <a:pos x="96" y="31"/>
                </a:cxn>
                <a:cxn ang="0">
                  <a:pos x="99" y="41"/>
                </a:cxn>
                <a:cxn ang="0">
                  <a:pos x="100" y="51"/>
                </a:cxn>
                <a:cxn ang="0">
                  <a:pos x="99" y="62"/>
                </a:cxn>
                <a:cxn ang="0">
                  <a:pos x="96" y="71"/>
                </a:cxn>
                <a:cxn ang="0">
                  <a:pos x="91" y="80"/>
                </a:cxn>
                <a:cxn ang="0">
                  <a:pos x="85" y="88"/>
                </a:cxn>
                <a:cxn ang="0">
                  <a:pos x="77" y="95"/>
                </a:cxn>
                <a:cxn ang="0">
                  <a:pos x="69" y="99"/>
                </a:cxn>
                <a:cxn ang="0">
                  <a:pos x="60" y="102"/>
                </a:cxn>
                <a:cxn ang="0">
                  <a:pos x="50" y="103"/>
                </a:cxn>
              </a:cxnLst>
              <a:rect l="0" t="0" r="r" b="b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4" name="Freeform 434"/>
            <p:cNvSpPr>
              <a:spLocks/>
            </p:cNvSpPr>
            <p:nvPr/>
          </p:nvSpPr>
          <p:spPr bwMode="auto">
            <a:xfrm>
              <a:off x="1234" y="3094"/>
              <a:ext cx="2" cy="3"/>
            </a:xfrm>
            <a:custGeom>
              <a:avLst/>
              <a:gdLst/>
              <a:ahLst/>
              <a:cxnLst>
                <a:cxn ang="0">
                  <a:pos x="28" y="57"/>
                </a:cxn>
                <a:cxn ang="0">
                  <a:pos x="16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7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9"/>
                </a:cxn>
                <a:cxn ang="0">
                  <a:pos x="39" y="55"/>
                </a:cxn>
                <a:cxn ang="0">
                  <a:pos x="28" y="57"/>
                </a:cxn>
              </a:cxnLst>
              <a:rect l="0" t="0" r="r" b="b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5" name="Freeform 435"/>
            <p:cNvSpPr>
              <a:spLocks/>
            </p:cNvSpPr>
            <p:nvPr/>
          </p:nvSpPr>
          <p:spPr bwMode="auto">
            <a:xfrm>
              <a:off x="1165" y="3133"/>
              <a:ext cx="2" cy="3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17" y="54"/>
                </a:cxn>
                <a:cxn ang="0">
                  <a:pos x="9" y="48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6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8"/>
                </a:cxn>
                <a:cxn ang="0">
                  <a:pos x="39" y="54"/>
                </a:cxn>
                <a:cxn ang="0">
                  <a:pos x="28" y="56"/>
                </a:cxn>
              </a:cxnLst>
              <a:rect l="0" t="0" r="r" b="b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6" name="Freeform 436"/>
            <p:cNvSpPr>
              <a:spLocks/>
            </p:cNvSpPr>
            <p:nvPr/>
          </p:nvSpPr>
          <p:spPr bwMode="auto">
            <a:xfrm>
              <a:off x="1177" y="3076"/>
              <a:ext cx="29" cy="29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0" y="222"/>
                </a:cxn>
                <a:cxn ang="0">
                  <a:pos x="125" y="522"/>
                </a:cxn>
                <a:cxn ang="0">
                  <a:pos x="624" y="301"/>
                </a:cxn>
                <a:cxn ang="0">
                  <a:pos x="498" y="0"/>
                </a:cxn>
              </a:cxnLst>
              <a:rect l="0" t="0" r="r" b="b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7" name="Freeform 437"/>
            <p:cNvSpPr>
              <a:spLocks/>
            </p:cNvSpPr>
            <p:nvPr/>
          </p:nvSpPr>
          <p:spPr bwMode="auto">
            <a:xfrm>
              <a:off x="1178" y="3077"/>
              <a:ext cx="27" cy="2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211"/>
                </a:cxn>
                <a:cxn ang="0">
                  <a:pos x="114" y="484"/>
                </a:cxn>
                <a:cxn ang="0">
                  <a:pos x="589" y="273"/>
                </a:cxn>
                <a:cxn ang="0">
                  <a:pos x="474" y="0"/>
                </a:cxn>
              </a:cxnLst>
              <a:rect l="0" t="0" r="r" b="b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8" name="Freeform 438"/>
            <p:cNvSpPr>
              <a:spLocks/>
            </p:cNvSpPr>
            <p:nvPr/>
          </p:nvSpPr>
          <p:spPr bwMode="auto">
            <a:xfrm>
              <a:off x="1178" y="3078"/>
              <a:ext cx="27" cy="2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0" y="211"/>
                </a:cxn>
                <a:cxn ang="0">
                  <a:pos x="108" y="471"/>
                </a:cxn>
                <a:cxn ang="0">
                  <a:pos x="583" y="260"/>
                </a:cxn>
                <a:cxn ang="0">
                  <a:pos x="473" y="0"/>
                </a:cxn>
              </a:cxnLst>
              <a:rect l="0" t="0" r="r" b="b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9" name="Freeform 439"/>
            <p:cNvSpPr>
              <a:spLocks/>
            </p:cNvSpPr>
            <p:nvPr/>
          </p:nvSpPr>
          <p:spPr bwMode="auto">
            <a:xfrm>
              <a:off x="1191" y="3082"/>
              <a:ext cx="10" cy="13"/>
            </a:xfrm>
            <a:custGeom>
              <a:avLst/>
              <a:gdLst/>
              <a:ahLst/>
              <a:cxnLst>
                <a:cxn ang="0">
                  <a:pos x="159" y="223"/>
                </a:cxn>
                <a:cxn ang="0">
                  <a:pos x="137" y="231"/>
                </a:cxn>
                <a:cxn ang="0">
                  <a:pos x="115" y="234"/>
                </a:cxn>
                <a:cxn ang="0">
                  <a:pos x="93" y="232"/>
                </a:cxn>
                <a:cxn ang="0">
                  <a:pos x="73" y="225"/>
                </a:cxn>
                <a:cxn ang="0">
                  <a:pos x="54" y="215"/>
                </a:cxn>
                <a:cxn ang="0">
                  <a:pos x="36" y="201"/>
                </a:cxn>
                <a:cxn ang="0">
                  <a:pos x="22" y="184"/>
                </a:cxn>
                <a:cxn ang="0">
                  <a:pos x="11" y="163"/>
                </a:cxn>
                <a:cxn ang="0">
                  <a:pos x="4" y="141"/>
                </a:cxn>
                <a:cxn ang="0">
                  <a:pos x="0" y="118"/>
                </a:cxn>
                <a:cxn ang="0">
                  <a:pos x="3" y="96"/>
                </a:cxn>
                <a:cxn ang="0">
                  <a:pos x="9" y="74"/>
                </a:cxn>
                <a:cxn ang="0">
                  <a:pos x="19" y="55"/>
                </a:cxn>
                <a:cxn ang="0">
                  <a:pos x="32" y="37"/>
                </a:cxn>
                <a:cxn ang="0">
                  <a:pos x="48" y="22"/>
                </a:cxn>
                <a:cxn ang="0">
                  <a:pos x="69" y="10"/>
                </a:cxn>
                <a:cxn ang="0">
                  <a:pos x="90" y="3"/>
                </a:cxn>
                <a:cxn ang="0">
                  <a:pos x="113" y="0"/>
                </a:cxn>
                <a:cxn ang="0">
                  <a:pos x="134" y="2"/>
                </a:cxn>
                <a:cxn ang="0">
                  <a:pos x="156" y="8"/>
                </a:cxn>
                <a:cxn ang="0">
                  <a:pos x="174" y="19"/>
                </a:cxn>
                <a:cxn ang="0">
                  <a:pos x="191" y="32"/>
                </a:cxn>
                <a:cxn ang="0">
                  <a:pos x="206" y="49"/>
                </a:cxn>
                <a:cxn ang="0">
                  <a:pos x="217" y="70"/>
                </a:cxn>
                <a:cxn ang="0">
                  <a:pos x="224" y="93"/>
                </a:cxn>
                <a:cxn ang="0">
                  <a:pos x="227" y="116"/>
                </a:cxn>
                <a:cxn ang="0">
                  <a:pos x="225" y="138"/>
                </a:cxn>
                <a:cxn ang="0">
                  <a:pos x="219" y="159"/>
                </a:cxn>
                <a:cxn ang="0">
                  <a:pos x="209" y="179"/>
                </a:cxn>
                <a:cxn ang="0">
                  <a:pos x="195" y="197"/>
                </a:cxn>
                <a:cxn ang="0">
                  <a:pos x="179" y="212"/>
                </a:cxn>
                <a:cxn ang="0">
                  <a:pos x="159" y="223"/>
                </a:cxn>
              </a:cxnLst>
              <a:rect l="0" t="0" r="r" b="b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0" name="Freeform 440"/>
            <p:cNvSpPr>
              <a:spLocks/>
            </p:cNvSpPr>
            <p:nvPr/>
          </p:nvSpPr>
          <p:spPr bwMode="auto">
            <a:xfrm>
              <a:off x="1191" y="3082"/>
              <a:ext cx="10" cy="12"/>
            </a:xfrm>
            <a:custGeom>
              <a:avLst/>
              <a:gdLst/>
              <a:ahLst/>
              <a:cxnLst>
                <a:cxn ang="0">
                  <a:pos x="146" y="206"/>
                </a:cxn>
                <a:cxn ang="0">
                  <a:pos x="125" y="212"/>
                </a:cxn>
                <a:cxn ang="0">
                  <a:pos x="105" y="214"/>
                </a:cxn>
                <a:cxn ang="0">
                  <a:pos x="84" y="212"/>
                </a:cxn>
                <a:cxn ang="0">
                  <a:pos x="66" y="206"/>
                </a:cxn>
                <a:cxn ang="0">
                  <a:pos x="48" y="196"/>
                </a:cxn>
                <a:cxn ang="0">
                  <a:pos x="31" y="183"/>
                </a:cxn>
                <a:cxn ang="0">
                  <a:pos x="18" y="168"/>
                </a:cxn>
                <a:cxn ang="0">
                  <a:pos x="8" y="149"/>
                </a:cxn>
                <a:cxn ang="0">
                  <a:pos x="2" y="129"/>
                </a:cxn>
                <a:cxn ang="0">
                  <a:pos x="0" y="108"/>
                </a:cxn>
                <a:cxn ang="0">
                  <a:pos x="2" y="86"/>
                </a:cxn>
                <a:cxn ang="0">
                  <a:pos x="8" y="67"/>
                </a:cxn>
                <a:cxn ang="0">
                  <a:pos x="17" y="49"/>
                </a:cxn>
                <a:cxn ang="0">
                  <a:pos x="29" y="33"/>
                </a:cxn>
                <a:cxn ang="0">
                  <a:pos x="45" y="19"/>
                </a:cxn>
                <a:cxn ang="0">
                  <a:pos x="63" y="8"/>
                </a:cxn>
                <a:cxn ang="0">
                  <a:pos x="83" y="2"/>
                </a:cxn>
                <a:cxn ang="0">
                  <a:pos x="104" y="0"/>
                </a:cxn>
                <a:cxn ang="0">
                  <a:pos x="123" y="2"/>
                </a:cxn>
                <a:cxn ang="0">
                  <a:pos x="142" y="7"/>
                </a:cxn>
                <a:cxn ang="0">
                  <a:pos x="161" y="17"/>
                </a:cxn>
                <a:cxn ang="0">
                  <a:pos x="176" y="30"/>
                </a:cxn>
                <a:cxn ang="0">
                  <a:pos x="189" y="45"/>
                </a:cxn>
                <a:cxn ang="0">
                  <a:pos x="200" y="63"/>
                </a:cxn>
                <a:cxn ang="0">
                  <a:pos x="206" y="84"/>
                </a:cxn>
                <a:cxn ang="0">
                  <a:pos x="208" y="105"/>
                </a:cxn>
                <a:cxn ang="0">
                  <a:pos x="206" y="127"/>
                </a:cxn>
                <a:cxn ang="0">
                  <a:pos x="201" y="147"/>
                </a:cxn>
                <a:cxn ang="0">
                  <a:pos x="191" y="164"/>
                </a:cxn>
                <a:cxn ang="0">
                  <a:pos x="179" y="181"/>
                </a:cxn>
                <a:cxn ang="0">
                  <a:pos x="164" y="195"/>
                </a:cxn>
                <a:cxn ang="0">
                  <a:pos x="146" y="206"/>
                </a:cxn>
              </a:cxnLst>
              <a:rect l="0" t="0" r="r" b="b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1" name="Freeform 441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/>
              <a:ahLst/>
              <a:cxnLst>
                <a:cxn ang="0">
                  <a:pos x="131" y="187"/>
                </a:cxn>
                <a:cxn ang="0">
                  <a:pos x="113" y="193"/>
                </a:cxn>
                <a:cxn ang="0">
                  <a:pos x="95" y="194"/>
                </a:cxn>
                <a:cxn ang="0">
                  <a:pos x="76" y="192"/>
                </a:cxn>
                <a:cxn ang="0">
                  <a:pos x="59" y="187"/>
                </a:cxn>
                <a:cxn ang="0">
                  <a:pos x="44" y="178"/>
                </a:cxn>
                <a:cxn ang="0">
                  <a:pos x="29" y="167"/>
                </a:cxn>
                <a:cxn ang="0">
                  <a:pos x="17" y="152"/>
                </a:cxn>
                <a:cxn ang="0">
                  <a:pos x="8" y="135"/>
                </a:cxn>
                <a:cxn ang="0">
                  <a:pos x="2" y="116"/>
                </a:cxn>
                <a:cxn ang="0">
                  <a:pos x="0" y="97"/>
                </a:cxn>
                <a:cxn ang="0">
                  <a:pos x="2" y="79"/>
                </a:cxn>
                <a:cxn ang="0">
                  <a:pos x="7" y="61"/>
                </a:cxn>
                <a:cxn ang="0">
                  <a:pos x="15" y="45"/>
                </a:cxn>
                <a:cxn ang="0">
                  <a:pos x="26" y="30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5" y="1"/>
                </a:cxn>
                <a:cxn ang="0">
                  <a:pos x="95" y="0"/>
                </a:cxn>
                <a:cxn ang="0">
                  <a:pos x="112" y="1"/>
                </a:cxn>
                <a:cxn ang="0">
                  <a:pos x="130" y="7"/>
                </a:cxn>
                <a:cxn ang="0">
                  <a:pos x="146" y="15"/>
                </a:cxn>
                <a:cxn ang="0">
                  <a:pos x="160" y="27"/>
                </a:cxn>
                <a:cxn ang="0">
                  <a:pos x="172" y="41"/>
                </a:cxn>
                <a:cxn ang="0">
                  <a:pos x="181" y="58"/>
                </a:cxn>
                <a:cxn ang="0">
                  <a:pos x="187" y="77"/>
                </a:cxn>
                <a:cxn ang="0">
                  <a:pos x="189" y="96"/>
                </a:cxn>
                <a:cxn ang="0">
                  <a:pos x="188" y="114"/>
                </a:cxn>
                <a:cxn ang="0">
                  <a:pos x="182" y="132"/>
                </a:cxn>
                <a:cxn ang="0">
                  <a:pos x="174" y="149"/>
                </a:cxn>
                <a:cxn ang="0">
                  <a:pos x="163" y="165"/>
                </a:cxn>
                <a:cxn ang="0">
                  <a:pos x="149" y="177"/>
                </a:cxn>
                <a:cxn ang="0">
                  <a:pos x="131" y="187"/>
                </a:cxn>
              </a:cxnLst>
              <a:rect l="0" t="0" r="r" b="b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2" name="Freeform 442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/>
              <a:ahLst/>
              <a:cxnLst>
                <a:cxn ang="0">
                  <a:pos x="120" y="170"/>
                </a:cxn>
                <a:cxn ang="0">
                  <a:pos x="104" y="175"/>
                </a:cxn>
                <a:cxn ang="0">
                  <a:pos x="87" y="177"/>
                </a:cxn>
                <a:cxn ang="0">
                  <a:pos x="70" y="176"/>
                </a:cxn>
                <a:cxn ang="0">
                  <a:pos x="54" y="171"/>
                </a:cxn>
                <a:cxn ang="0">
                  <a:pos x="40" y="163"/>
                </a:cxn>
                <a:cxn ang="0">
                  <a:pos x="27" y="152"/>
                </a:cxn>
                <a:cxn ang="0">
                  <a:pos x="15" y="139"/>
                </a:cxn>
                <a:cxn ang="0">
                  <a:pos x="7" y="124"/>
                </a:cxn>
                <a:cxn ang="0">
                  <a:pos x="2" y="107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7" y="56"/>
                </a:cxn>
                <a:cxn ang="0">
                  <a:pos x="14" y="41"/>
                </a:cxn>
                <a:cxn ang="0">
                  <a:pos x="25" y="28"/>
                </a:cxn>
                <a:cxn ang="0">
                  <a:pos x="37" y="16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7" y="7"/>
                </a:cxn>
                <a:cxn ang="0">
                  <a:pos x="132" y="15"/>
                </a:cxn>
                <a:cxn ang="0">
                  <a:pos x="145" y="25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5"/>
                </a:cxn>
                <a:cxn ang="0">
                  <a:pos x="165" y="121"/>
                </a:cxn>
                <a:cxn ang="0">
                  <a:pos x="158" y="136"/>
                </a:cxn>
                <a:cxn ang="0">
                  <a:pos x="148" y="150"/>
                </a:cxn>
                <a:cxn ang="0">
                  <a:pos x="136" y="162"/>
                </a:cxn>
                <a:cxn ang="0">
                  <a:pos x="120" y="170"/>
                </a:cxn>
              </a:cxnLst>
              <a:rect l="0" t="0" r="r" b="b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3" name="Freeform 443"/>
            <p:cNvSpPr>
              <a:spLocks/>
            </p:cNvSpPr>
            <p:nvPr/>
          </p:nvSpPr>
          <p:spPr bwMode="auto">
            <a:xfrm>
              <a:off x="1193" y="3083"/>
              <a:ext cx="7" cy="9"/>
            </a:xfrm>
            <a:custGeom>
              <a:avLst/>
              <a:gdLst/>
              <a:ahLst/>
              <a:cxnLst>
                <a:cxn ang="0">
                  <a:pos x="106" y="149"/>
                </a:cxn>
                <a:cxn ang="0">
                  <a:pos x="92" y="155"/>
                </a:cxn>
                <a:cxn ang="0">
                  <a:pos x="77" y="156"/>
                </a:cxn>
                <a:cxn ang="0">
                  <a:pos x="63" y="155"/>
                </a:cxn>
                <a:cxn ang="0">
                  <a:pos x="48" y="150"/>
                </a:cxn>
                <a:cxn ang="0">
                  <a:pos x="35" y="143"/>
                </a:cxn>
                <a:cxn ang="0">
                  <a:pos x="24" y="133"/>
                </a:cxn>
                <a:cxn ang="0">
                  <a:pos x="14" y="122"/>
                </a:cxn>
                <a:cxn ang="0">
                  <a:pos x="6" y="108"/>
                </a:cxn>
                <a:cxn ang="0">
                  <a:pos x="2" y="93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9"/>
                </a:cxn>
                <a:cxn ang="0">
                  <a:pos x="13" y="35"/>
                </a:cxn>
                <a:cxn ang="0">
                  <a:pos x="22" y="24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0" y="1"/>
                </a:cxn>
                <a:cxn ang="0">
                  <a:pos x="76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8" y="11"/>
                </a:cxn>
                <a:cxn ang="0">
                  <a:pos x="129" y="21"/>
                </a:cxn>
                <a:cxn ang="0">
                  <a:pos x="139" y="32"/>
                </a:cxn>
                <a:cxn ang="0">
                  <a:pos x="146" y="46"/>
                </a:cxn>
                <a:cxn ang="0">
                  <a:pos x="150" y="61"/>
                </a:cxn>
                <a:cxn ang="0">
                  <a:pos x="152" y="77"/>
                </a:cxn>
                <a:cxn ang="0">
                  <a:pos x="151" y="91"/>
                </a:cxn>
                <a:cxn ang="0">
                  <a:pos x="147" y="106"/>
                </a:cxn>
                <a:cxn ang="0">
                  <a:pos x="140" y="120"/>
                </a:cxn>
                <a:cxn ang="0">
                  <a:pos x="131" y="131"/>
                </a:cxn>
                <a:cxn ang="0">
                  <a:pos x="120" y="142"/>
                </a:cxn>
                <a:cxn ang="0">
                  <a:pos x="106" y="149"/>
                </a:cxn>
              </a:cxnLst>
              <a:rect l="0" t="0" r="r" b="b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4" name="Freeform 444"/>
            <p:cNvSpPr>
              <a:spLocks/>
            </p:cNvSpPr>
            <p:nvPr/>
          </p:nvSpPr>
          <p:spPr bwMode="auto">
            <a:xfrm>
              <a:off x="1193" y="3083"/>
              <a:ext cx="6" cy="8"/>
            </a:xfrm>
            <a:custGeom>
              <a:avLst/>
              <a:gdLst/>
              <a:ahLst/>
              <a:cxnLst>
                <a:cxn ang="0">
                  <a:pos x="93" y="134"/>
                </a:cxn>
                <a:cxn ang="0">
                  <a:pos x="80" y="138"/>
                </a:cxn>
                <a:cxn ang="0">
                  <a:pos x="68" y="139"/>
                </a:cxn>
                <a:cxn ang="0">
                  <a:pos x="55" y="138"/>
                </a:cxn>
                <a:cxn ang="0">
                  <a:pos x="42" y="134"/>
                </a:cxn>
                <a:cxn ang="0">
                  <a:pos x="30" y="127"/>
                </a:cxn>
                <a:cxn ang="0">
                  <a:pos x="20" y="119"/>
                </a:cxn>
                <a:cxn ang="0">
                  <a:pos x="12" y="109"/>
                </a:cxn>
                <a:cxn ang="0">
                  <a:pos x="5" y="97"/>
                </a:cxn>
                <a:cxn ang="0">
                  <a:pos x="1" y="83"/>
                </a:cxn>
                <a:cxn ang="0">
                  <a:pos x="0" y="70"/>
                </a:cxn>
                <a:cxn ang="0">
                  <a:pos x="1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5"/>
                </a:cxn>
                <a:cxn ang="0">
                  <a:pos x="54" y="1"/>
                </a:cxn>
                <a:cxn ang="0">
                  <a:pos x="66" y="0"/>
                </a:cxn>
                <a:cxn ang="0">
                  <a:pos x="79" y="1"/>
                </a:cxn>
                <a:cxn ang="0">
                  <a:pos x="91" y="5"/>
                </a:cxn>
                <a:cxn ang="0">
                  <a:pos x="104" y="11"/>
                </a:cxn>
                <a:cxn ang="0">
                  <a:pos x="114" y="20"/>
                </a:cxn>
                <a:cxn ang="0">
                  <a:pos x="122" y="29"/>
                </a:cxn>
                <a:cxn ang="0">
                  <a:pos x="129" y="42"/>
                </a:cxn>
                <a:cxn ang="0">
                  <a:pos x="133" y="56"/>
                </a:cxn>
                <a:cxn ang="0">
                  <a:pos x="134" y="68"/>
                </a:cxn>
                <a:cxn ang="0">
                  <a:pos x="133" y="82"/>
                </a:cxn>
                <a:cxn ang="0">
                  <a:pos x="129" y="95"/>
                </a:cxn>
                <a:cxn ang="0">
                  <a:pos x="123" y="107"/>
                </a:cxn>
                <a:cxn ang="0">
                  <a:pos x="115" y="118"/>
                </a:cxn>
                <a:cxn ang="0">
                  <a:pos x="106" y="126"/>
                </a:cxn>
                <a:cxn ang="0">
                  <a:pos x="93" y="134"/>
                </a:cxn>
              </a:cxnLst>
              <a:rect l="0" t="0" r="r" b="b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5" name="Freeform 445"/>
            <p:cNvSpPr>
              <a:spLocks/>
            </p:cNvSpPr>
            <p:nvPr/>
          </p:nvSpPr>
          <p:spPr bwMode="auto">
            <a:xfrm>
              <a:off x="1185" y="3093"/>
              <a:ext cx="1" cy="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8" y="31"/>
                </a:cxn>
                <a:cxn ang="0">
                  <a:pos x="14" y="33"/>
                </a:cxn>
                <a:cxn ang="0">
                  <a:pos x="21" y="32"/>
                </a:cxn>
                <a:cxn ang="0">
                  <a:pos x="11" y="0"/>
                </a:cxn>
              </a:cxnLst>
              <a:rect l="0" t="0" r="r" b="b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6" name="Freeform 446"/>
            <p:cNvSpPr>
              <a:spLocks/>
            </p:cNvSpPr>
            <p:nvPr/>
          </p:nvSpPr>
          <p:spPr bwMode="auto">
            <a:xfrm>
              <a:off x="1186" y="3089"/>
              <a:ext cx="3" cy="6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40" y="12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39" y="37"/>
                </a:cxn>
                <a:cxn ang="0">
                  <a:pos x="36" y="43"/>
                </a:cxn>
                <a:cxn ang="0">
                  <a:pos x="30" y="49"/>
                </a:cxn>
                <a:cxn ang="0">
                  <a:pos x="21" y="57"/>
                </a:cxn>
                <a:cxn ang="0">
                  <a:pos x="12" y="61"/>
                </a:cxn>
                <a:cxn ang="0">
                  <a:pos x="0" y="66"/>
                </a:cxn>
                <a:cxn ang="0">
                  <a:pos x="10" y="98"/>
                </a:cxn>
                <a:cxn ang="0">
                  <a:pos x="26" y="92"/>
                </a:cxn>
                <a:cxn ang="0">
                  <a:pos x="39" y="84"/>
                </a:cxn>
                <a:cxn ang="0">
                  <a:pos x="50" y="74"/>
                </a:cxn>
                <a:cxn ang="0">
                  <a:pos x="63" y="64"/>
                </a:cxn>
                <a:cxn ang="0">
                  <a:pos x="70" y="49"/>
                </a:cxn>
                <a:cxn ang="0">
                  <a:pos x="75" y="34"/>
                </a:cxn>
                <a:cxn ang="0">
                  <a:pos x="75" y="18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40" y="12"/>
                </a:cxn>
              </a:cxnLst>
              <a:rect l="0" t="0" r="r" b="b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7" name="Freeform 447"/>
            <p:cNvSpPr>
              <a:spLocks/>
            </p:cNvSpPr>
            <p:nvPr/>
          </p:nvSpPr>
          <p:spPr bwMode="auto">
            <a:xfrm>
              <a:off x="1184" y="3087"/>
              <a:ext cx="5" cy="3"/>
            </a:xfrm>
            <a:custGeom>
              <a:avLst/>
              <a:gdLst/>
              <a:ahLst/>
              <a:cxnLst>
                <a:cxn ang="0">
                  <a:pos x="20" y="43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6" y="35"/>
                </a:cxn>
                <a:cxn ang="0">
                  <a:pos x="45" y="33"/>
                </a:cxn>
                <a:cxn ang="0">
                  <a:pos x="54" y="33"/>
                </a:cxn>
                <a:cxn ang="0">
                  <a:pos x="62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49"/>
                </a:cxn>
                <a:cxn ang="0">
                  <a:pos x="108" y="37"/>
                </a:cxn>
                <a:cxn ang="0">
                  <a:pos x="98" y="22"/>
                </a:cxn>
                <a:cxn ang="0">
                  <a:pos x="87" y="11"/>
                </a:cxn>
                <a:cxn ang="0">
                  <a:pos x="74" y="4"/>
                </a:cxn>
                <a:cxn ang="0">
                  <a:pos x="58" y="0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3" y="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0" y="43"/>
                </a:cxn>
              </a:cxnLst>
              <a:rect l="0" t="0" r="r" b="b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8" name="Freeform 448"/>
            <p:cNvSpPr>
              <a:spLocks/>
            </p:cNvSpPr>
            <p:nvPr/>
          </p:nvSpPr>
          <p:spPr bwMode="auto">
            <a:xfrm>
              <a:off x="1182" y="3088"/>
              <a:ext cx="3" cy="8"/>
            </a:xfrm>
            <a:custGeom>
              <a:avLst/>
              <a:gdLst/>
              <a:ahLst/>
              <a:cxnLst>
                <a:cxn ang="0">
                  <a:pos x="36" y="112"/>
                </a:cxn>
                <a:cxn ang="0">
                  <a:pos x="36" y="112"/>
                </a:cxn>
                <a:cxn ang="0">
                  <a:pos x="33" y="104"/>
                </a:cxn>
                <a:cxn ang="0">
                  <a:pos x="32" y="95"/>
                </a:cxn>
                <a:cxn ang="0">
                  <a:pos x="34" y="83"/>
                </a:cxn>
                <a:cxn ang="0">
                  <a:pos x="38" y="69"/>
                </a:cxn>
                <a:cxn ang="0">
                  <a:pos x="44" y="58"/>
                </a:cxn>
                <a:cxn ang="0">
                  <a:pos x="52" y="44"/>
                </a:cxn>
                <a:cxn ang="0">
                  <a:pos x="60" y="34"/>
                </a:cxn>
                <a:cxn ang="0">
                  <a:pos x="69" y="25"/>
                </a:cxn>
                <a:cxn ang="0">
                  <a:pos x="49" y="0"/>
                </a:cxn>
                <a:cxn ang="0">
                  <a:pos x="37" y="11"/>
                </a:cxn>
                <a:cxn ang="0">
                  <a:pos x="25" y="25"/>
                </a:cxn>
                <a:cxn ang="0">
                  <a:pos x="16" y="41"/>
                </a:cxn>
                <a:cxn ang="0">
                  <a:pos x="8" y="57"/>
                </a:cxn>
                <a:cxn ang="0">
                  <a:pos x="2" y="75"/>
                </a:cxn>
                <a:cxn ang="0">
                  <a:pos x="0" y="92"/>
                </a:cxn>
                <a:cxn ang="0">
                  <a:pos x="1" y="112"/>
                </a:cxn>
                <a:cxn ang="0">
                  <a:pos x="8" y="129"/>
                </a:cxn>
                <a:cxn ang="0">
                  <a:pos x="8" y="129"/>
                </a:cxn>
                <a:cxn ang="0">
                  <a:pos x="36" y="112"/>
                </a:cxn>
              </a:cxnLst>
              <a:rect l="0" t="0" r="r" b="b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9" name="Freeform 449"/>
            <p:cNvSpPr>
              <a:spLocks/>
            </p:cNvSpPr>
            <p:nvPr/>
          </p:nvSpPr>
          <p:spPr bwMode="auto">
            <a:xfrm>
              <a:off x="1182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3" y="43"/>
                </a:cxn>
                <a:cxn ang="0">
                  <a:pos x="72" y="42"/>
                </a:cxn>
                <a:cxn ang="0">
                  <a:pos x="62" y="36"/>
                </a:cxn>
                <a:cxn ang="0">
                  <a:pos x="52" y="30"/>
                </a:cxn>
                <a:cxn ang="0">
                  <a:pos x="43" y="23"/>
                </a:cxn>
                <a:cxn ang="0">
                  <a:pos x="35" y="13"/>
                </a:cxn>
                <a:cxn ang="0">
                  <a:pos x="28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0" y="46"/>
                </a:cxn>
                <a:cxn ang="0">
                  <a:pos x="33" y="57"/>
                </a:cxn>
                <a:cxn ang="0">
                  <a:pos x="48" y="66"/>
                </a:cxn>
                <a:cxn ang="0">
                  <a:pos x="64" y="73"/>
                </a:cxn>
                <a:cxn ang="0">
                  <a:pos x="81" y="76"/>
                </a:cxn>
                <a:cxn ang="0">
                  <a:pos x="98" y="76"/>
                </a:cxn>
                <a:cxn ang="0">
                  <a:pos x="117" y="72"/>
                </a:cxn>
                <a:cxn ang="0">
                  <a:pos x="117" y="72"/>
                </a:cxn>
                <a:cxn ang="0">
                  <a:pos x="107" y="41"/>
                </a:cxn>
              </a:cxnLst>
              <a:rect l="0" t="0" r="r" b="b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0" name="Freeform 450"/>
            <p:cNvSpPr>
              <a:spLocks/>
            </p:cNvSpPr>
            <p:nvPr/>
          </p:nvSpPr>
          <p:spPr bwMode="auto">
            <a:xfrm>
              <a:off x="1187" y="3094"/>
              <a:ext cx="4" cy="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8"/>
                </a:cxn>
                <a:cxn ang="0">
                  <a:pos x="44" y="15"/>
                </a:cxn>
                <a:cxn ang="0">
                  <a:pos x="40" y="24"/>
                </a:cxn>
                <a:cxn ang="0">
                  <a:pos x="35" y="32"/>
                </a:cxn>
                <a:cxn ang="0">
                  <a:pos x="28" y="39"/>
                </a:cxn>
                <a:cxn ang="0">
                  <a:pos x="21" y="46"/>
                </a:cxn>
                <a:cxn ang="0">
                  <a:pos x="11" y="52"/>
                </a:cxn>
                <a:cxn ang="0">
                  <a:pos x="0" y="57"/>
                </a:cxn>
                <a:cxn ang="0">
                  <a:pos x="10" y="88"/>
                </a:cxn>
                <a:cxn ang="0">
                  <a:pos x="25" y="82"/>
                </a:cxn>
                <a:cxn ang="0">
                  <a:pos x="40" y="73"/>
                </a:cxn>
                <a:cxn ang="0">
                  <a:pos x="51" y="64"/>
                </a:cxn>
                <a:cxn ang="0">
                  <a:pos x="61" y="53"/>
                </a:cxn>
                <a:cxn ang="0">
                  <a:pos x="68" y="41"/>
                </a:cxn>
                <a:cxn ang="0">
                  <a:pos x="74" y="28"/>
                </a:cxn>
                <a:cxn ang="0">
                  <a:pos x="78" y="14"/>
                </a:cxn>
                <a:cxn ang="0">
                  <a:pos x="79" y="2"/>
                </a:cxn>
                <a:cxn ang="0">
                  <a:pos x="47" y="0"/>
                </a:cxn>
              </a:cxnLst>
              <a:rect l="0" t="0" r="r" b="b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1" name="Freeform 451"/>
            <p:cNvSpPr>
              <a:spLocks/>
            </p:cNvSpPr>
            <p:nvPr/>
          </p:nvSpPr>
          <p:spPr bwMode="auto">
            <a:xfrm>
              <a:off x="1186" y="3097"/>
              <a:ext cx="2" cy="1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31" y="11"/>
                </a:cxn>
                <a:cxn ang="0">
                  <a:pos x="28" y="6"/>
                </a:cxn>
                <a:cxn ang="0">
                  <a:pos x="23" y="3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6" y="4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32" y="18"/>
                </a:cxn>
              </a:cxnLst>
              <a:rect l="0" t="0" r="r" b="b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2" name="Freeform 452"/>
            <p:cNvSpPr>
              <a:spLocks/>
            </p:cNvSpPr>
            <p:nvPr/>
          </p:nvSpPr>
          <p:spPr bwMode="auto">
            <a:xfrm>
              <a:off x="1186" y="3094"/>
              <a:ext cx="1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9" y="30"/>
                </a:cxn>
                <a:cxn ang="0">
                  <a:pos x="15" y="32"/>
                </a:cxn>
                <a:cxn ang="0">
                  <a:pos x="22" y="31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3" name="Freeform 453"/>
            <p:cNvSpPr>
              <a:spLocks/>
            </p:cNvSpPr>
            <p:nvPr/>
          </p:nvSpPr>
          <p:spPr bwMode="auto">
            <a:xfrm>
              <a:off x="1186" y="3090"/>
              <a:ext cx="4" cy="5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39" y="12"/>
                </a:cxn>
                <a:cxn ang="0">
                  <a:pos x="41" y="22"/>
                </a:cxn>
                <a:cxn ang="0">
                  <a:pos x="41" y="30"/>
                </a:cxn>
                <a:cxn ang="0">
                  <a:pos x="38" y="37"/>
                </a:cxn>
                <a:cxn ang="0">
                  <a:pos x="35" y="43"/>
                </a:cxn>
                <a:cxn ang="0">
                  <a:pos x="28" y="51"/>
                </a:cxn>
                <a:cxn ang="0">
                  <a:pos x="20" y="58"/>
                </a:cxn>
                <a:cxn ang="0">
                  <a:pos x="11" y="62"/>
                </a:cxn>
                <a:cxn ang="0">
                  <a:pos x="0" y="68"/>
                </a:cxn>
                <a:cxn ang="0">
                  <a:pos x="10" y="99"/>
                </a:cxn>
                <a:cxn ang="0">
                  <a:pos x="25" y="94"/>
                </a:cxn>
                <a:cxn ang="0">
                  <a:pos x="38" y="85"/>
                </a:cxn>
                <a:cxn ang="0">
                  <a:pos x="51" y="76"/>
                </a:cxn>
                <a:cxn ang="0">
                  <a:pos x="62" y="64"/>
                </a:cxn>
                <a:cxn ang="0">
                  <a:pos x="69" y="52"/>
                </a:cxn>
                <a:cxn ang="0">
                  <a:pos x="74" y="36"/>
                </a:cxn>
                <a:cxn ang="0">
                  <a:pos x="74" y="18"/>
                </a:cxn>
                <a:cxn ang="0">
                  <a:pos x="70" y="1"/>
                </a:cxn>
                <a:cxn ang="0">
                  <a:pos x="70" y="0"/>
                </a:cxn>
                <a:cxn ang="0">
                  <a:pos x="39" y="13"/>
                </a:cxn>
              </a:cxnLst>
              <a:rect l="0" t="0" r="r" b="b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4" name="Freeform 454"/>
            <p:cNvSpPr>
              <a:spLocks/>
            </p:cNvSpPr>
            <p:nvPr/>
          </p:nvSpPr>
          <p:spPr bwMode="auto">
            <a:xfrm>
              <a:off x="1185" y="3088"/>
              <a:ext cx="5" cy="3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7" y="35"/>
                </a:cxn>
                <a:cxn ang="0">
                  <a:pos x="46" y="34"/>
                </a:cxn>
                <a:cxn ang="0">
                  <a:pos x="54" y="34"/>
                </a:cxn>
                <a:cxn ang="0">
                  <a:pos x="61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50"/>
                </a:cxn>
                <a:cxn ang="0">
                  <a:pos x="108" y="37"/>
                </a:cxn>
                <a:cxn ang="0">
                  <a:pos x="99" y="22"/>
                </a:cxn>
                <a:cxn ang="0">
                  <a:pos x="88" y="12"/>
                </a:cxn>
                <a:cxn ang="0">
                  <a:pos x="73" y="4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26" y="3"/>
                </a:cxn>
                <a:cxn ang="0">
                  <a:pos x="13" y="1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20" y="44"/>
                </a:cxn>
              </a:cxnLst>
              <a:rect l="0" t="0" r="r" b="b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5" name="Freeform 455"/>
            <p:cNvSpPr>
              <a:spLocks/>
            </p:cNvSpPr>
            <p:nvPr/>
          </p:nvSpPr>
          <p:spPr bwMode="auto">
            <a:xfrm>
              <a:off x="1182" y="3089"/>
              <a:ext cx="4" cy="7"/>
            </a:xfrm>
            <a:custGeom>
              <a:avLst/>
              <a:gdLst/>
              <a:ahLst/>
              <a:cxnLst>
                <a:cxn ang="0">
                  <a:pos x="36" y="114"/>
                </a:cxn>
                <a:cxn ang="0">
                  <a:pos x="36" y="114"/>
                </a:cxn>
                <a:cxn ang="0">
                  <a:pos x="34" y="107"/>
                </a:cxn>
                <a:cxn ang="0">
                  <a:pos x="33" y="96"/>
                </a:cxn>
                <a:cxn ang="0">
                  <a:pos x="35" y="83"/>
                </a:cxn>
                <a:cxn ang="0">
                  <a:pos x="38" y="72"/>
                </a:cxn>
                <a:cxn ang="0">
                  <a:pos x="44" y="59"/>
                </a:cxn>
                <a:cxn ang="0">
                  <a:pos x="52" y="46"/>
                </a:cxn>
                <a:cxn ang="0">
                  <a:pos x="60" y="36"/>
                </a:cxn>
                <a:cxn ang="0">
                  <a:pos x="69" y="27"/>
                </a:cxn>
                <a:cxn ang="0">
                  <a:pos x="49" y="0"/>
                </a:cxn>
                <a:cxn ang="0">
                  <a:pos x="36" y="13"/>
                </a:cxn>
                <a:cxn ang="0">
                  <a:pos x="25" y="27"/>
                </a:cxn>
                <a:cxn ang="0">
                  <a:pos x="15" y="42"/>
                </a:cxn>
                <a:cxn ang="0">
                  <a:pos x="7" y="59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1" y="113"/>
                </a:cxn>
                <a:cxn ang="0">
                  <a:pos x="7" y="131"/>
                </a:cxn>
                <a:cxn ang="0">
                  <a:pos x="7" y="131"/>
                </a:cxn>
                <a:cxn ang="0">
                  <a:pos x="36" y="114"/>
                </a:cxn>
              </a:cxnLst>
              <a:rect l="0" t="0" r="r" b="b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6" name="Freeform 456"/>
            <p:cNvSpPr>
              <a:spLocks/>
            </p:cNvSpPr>
            <p:nvPr/>
          </p:nvSpPr>
          <p:spPr bwMode="auto">
            <a:xfrm>
              <a:off x="1183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5" y="43"/>
                </a:cxn>
                <a:cxn ang="0">
                  <a:pos x="75" y="41"/>
                </a:cxn>
                <a:cxn ang="0">
                  <a:pos x="63" y="37"/>
                </a:cxn>
                <a:cxn ang="0">
                  <a:pos x="54" y="29"/>
                </a:cxn>
                <a:cxn ang="0">
                  <a:pos x="44" y="22"/>
                </a:cxn>
                <a:cxn ang="0">
                  <a:pos x="36" y="13"/>
                </a:cxn>
                <a:cxn ang="0">
                  <a:pos x="29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1" y="45"/>
                </a:cxn>
                <a:cxn ang="0">
                  <a:pos x="34" y="57"/>
                </a:cxn>
                <a:cxn ang="0">
                  <a:pos x="49" y="66"/>
                </a:cxn>
                <a:cxn ang="0">
                  <a:pos x="64" y="73"/>
                </a:cxn>
                <a:cxn ang="0">
                  <a:pos x="81" y="77"/>
                </a:cxn>
                <a:cxn ang="0">
                  <a:pos x="98" y="77"/>
                </a:cxn>
                <a:cxn ang="0">
                  <a:pos x="117" y="73"/>
                </a:cxn>
                <a:cxn ang="0">
                  <a:pos x="117" y="73"/>
                </a:cxn>
                <a:cxn ang="0">
                  <a:pos x="107" y="41"/>
                </a:cxn>
              </a:cxnLst>
              <a:rect l="0" t="0" r="r" b="b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7" name="Freeform 457"/>
            <p:cNvSpPr>
              <a:spLocks/>
            </p:cNvSpPr>
            <p:nvPr/>
          </p:nvSpPr>
          <p:spPr bwMode="auto">
            <a:xfrm>
              <a:off x="1188" y="3094"/>
              <a:ext cx="3" cy="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7" y="8"/>
                </a:cxn>
                <a:cxn ang="0">
                  <a:pos x="44" y="18"/>
                </a:cxn>
                <a:cxn ang="0">
                  <a:pos x="41" y="26"/>
                </a:cxn>
                <a:cxn ang="0">
                  <a:pos x="36" y="34"/>
                </a:cxn>
                <a:cxn ang="0">
                  <a:pos x="31" y="40"/>
                </a:cxn>
                <a:cxn ang="0">
                  <a:pos x="22" y="47"/>
                </a:cxn>
                <a:cxn ang="0">
                  <a:pos x="12" y="54"/>
                </a:cxn>
                <a:cxn ang="0">
                  <a:pos x="0" y="58"/>
                </a:cxn>
                <a:cxn ang="0">
                  <a:pos x="10" y="90"/>
                </a:cxn>
                <a:cxn ang="0">
                  <a:pos x="27" y="83"/>
                </a:cxn>
                <a:cxn ang="0">
                  <a:pos x="40" y="75"/>
                </a:cxn>
                <a:cxn ang="0">
                  <a:pos x="51" y="65"/>
                </a:cxn>
                <a:cxn ang="0">
                  <a:pos x="62" y="55"/>
                </a:cxn>
                <a:cxn ang="0">
                  <a:pos x="70" y="41"/>
                </a:cxn>
                <a:cxn ang="0">
                  <a:pos x="75" y="28"/>
                </a:cxn>
                <a:cxn ang="0">
                  <a:pos x="78" y="17"/>
                </a:cxn>
                <a:cxn ang="0">
                  <a:pos x="81" y="4"/>
                </a:cxn>
                <a:cxn ang="0">
                  <a:pos x="48" y="0"/>
                </a:cxn>
              </a:cxnLst>
              <a:rect l="0" t="0" r="r" b="b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8" name="Freeform 458"/>
            <p:cNvSpPr>
              <a:spLocks/>
            </p:cNvSpPr>
            <p:nvPr/>
          </p:nvSpPr>
          <p:spPr bwMode="auto">
            <a:xfrm>
              <a:off x="1187" y="3097"/>
              <a:ext cx="2" cy="1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2" y="12"/>
                </a:cxn>
                <a:cxn ang="0">
                  <a:pos x="28" y="6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5"/>
                </a:cxn>
                <a:cxn ang="0">
                  <a:pos x="33" y="19"/>
                </a:cxn>
              </a:cxnLst>
              <a:rect l="0" t="0" r="r" b="b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9" name="Freeform 459"/>
            <p:cNvSpPr>
              <a:spLocks/>
            </p:cNvSpPr>
            <p:nvPr/>
          </p:nvSpPr>
          <p:spPr bwMode="auto">
            <a:xfrm>
              <a:off x="1142" y="3240"/>
              <a:ext cx="1" cy="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5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0" name="Freeform 460"/>
            <p:cNvSpPr>
              <a:spLocks/>
            </p:cNvSpPr>
            <p:nvPr/>
          </p:nvSpPr>
          <p:spPr bwMode="auto">
            <a:xfrm>
              <a:off x="1133" y="3221"/>
              <a:ext cx="1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3" y="56"/>
                </a:cxn>
                <a:cxn ang="0">
                  <a:pos x="8" y="84"/>
                </a:cxn>
                <a:cxn ang="0">
                  <a:pos x="15" y="110"/>
                </a:cxn>
                <a:cxn ang="0">
                  <a:pos x="22" y="135"/>
                </a:cxn>
                <a:cxn ang="0">
                  <a:pos x="31" y="162"/>
                </a:cxn>
                <a:cxn ang="0">
                  <a:pos x="41" y="187"/>
                </a:cxn>
                <a:cxn ang="0">
                  <a:pos x="55" y="211"/>
                </a:cxn>
                <a:cxn ang="0">
                  <a:pos x="68" y="235"/>
                </a:cxn>
                <a:cxn ang="0">
                  <a:pos x="84" y="258"/>
                </a:cxn>
                <a:cxn ang="0">
                  <a:pos x="102" y="278"/>
                </a:cxn>
                <a:cxn ang="0">
                  <a:pos x="119" y="298"/>
                </a:cxn>
                <a:cxn ang="0">
                  <a:pos x="138" y="317"/>
                </a:cxn>
                <a:cxn ang="0">
                  <a:pos x="159" y="335"/>
                </a:cxn>
                <a:cxn ang="0">
                  <a:pos x="180" y="352"/>
                </a:cxn>
                <a:cxn ang="0">
                  <a:pos x="204" y="365"/>
                </a:cxn>
                <a:cxn ang="0">
                  <a:pos x="218" y="340"/>
                </a:cxn>
                <a:cxn ang="0">
                  <a:pos x="196" y="326"/>
                </a:cxn>
                <a:cxn ang="0">
                  <a:pos x="177" y="311"/>
                </a:cxn>
                <a:cxn ang="0">
                  <a:pos x="157" y="296"/>
                </a:cxn>
                <a:cxn ang="0">
                  <a:pos x="139" y="277"/>
                </a:cxn>
                <a:cxn ang="0">
                  <a:pos x="122" y="259"/>
                </a:cxn>
                <a:cxn ang="0">
                  <a:pos x="107" y="239"/>
                </a:cxn>
                <a:cxn ang="0">
                  <a:pos x="92" y="218"/>
                </a:cxn>
                <a:cxn ang="0">
                  <a:pos x="79" y="197"/>
                </a:cxn>
                <a:cxn ang="0">
                  <a:pos x="68" y="174"/>
                </a:cxn>
                <a:cxn ang="0">
                  <a:pos x="58" y="151"/>
                </a:cxn>
                <a:cxn ang="0">
                  <a:pos x="49" y="127"/>
                </a:cxn>
                <a:cxn ang="0">
                  <a:pos x="41" y="102"/>
                </a:cxn>
                <a:cxn ang="0">
                  <a:pos x="36" y="77"/>
                </a:cxn>
                <a:cxn ang="0">
                  <a:pos x="31" y="52"/>
                </a:cxn>
                <a:cxn ang="0">
                  <a:pos x="29" y="2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1" name="Freeform 461"/>
            <p:cNvSpPr>
              <a:spLocks/>
            </p:cNvSpPr>
            <p:nvPr/>
          </p:nvSpPr>
          <p:spPr bwMode="auto">
            <a:xfrm>
              <a:off x="1133" y="3216"/>
              <a:ext cx="2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0"/>
                </a:cxn>
                <a:cxn ang="0">
                  <a:pos x="5" y="23"/>
                </a:cxn>
                <a:cxn ang="0">
                  <a:pos x="4" y="33"/>
                </a:cxn>
                <a:cxn ang="0">
                  <a:pos x="2" y="45"/>
                </a:cxn>
                <a:cxn ang="0">
                  <a:pos x="1" y="58"/>
                </a:cxn>
                <a:cxn ang="0">
                  <a:pos x="1" y="69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28" y="92"/>
                </a:cxn>
                <a:cxn ang="0">
                  <a:pos x="28" y="82"/>
                </a:cxn>
                <a:cxn ang="0">
                  <a:pos x="29" y="71"/>
                </a:cxn>
                <a:cxn ang="0">
                  <a:pos x="29" y="60"/>
                </a:cxn>
                <a:cxn ang="0">
                  <a:pos x="30" y="49"/>
                </a:cxn>
                <a:cxn ang="0">
                  <a:pos x="32" y="38"/>
                </a:cxn>
                <a:cxn ang="0">
                  <a:pos x="33" y="27"/>
                </a:cxn>
                <a:cxn ang="0">
                  <a:pos x="35" y="17"/>
                </a:cxn>
                <a:cxn ang="0">
                  <a:pos x="37" y="6"/>
                </a:cxn>
                <a:cxn ang="0">
                  <a:pos x="9" y="0"/>
                </a:cxn>
              </a:cxnLst>
              <a:rect l="0" t="0" r="r" b="b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2" name="Freeform 462"/>
            <p:cNvSpPr>
              <a:spLocks/>
            </p:cNvSpPr>
            <p:nvPr/>
          </p:nvSpPr>
          <p:spPr bwMode="auto">
            <a:xfrm>
              <a:off x="1133" y="3220"/>
              <a:ext cx="1" cy="1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8" y="11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8" y="18"/>
                </a:cxn>
              </a:cxnLst>
              <a:rect l="0" t="0" r="r" b="b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3" name="Freeform 463"/>
            <p:cNvSpPr>
              <a:spLocks/>
            </p:cNvSpPr>
            <p:nvPr/>
          </p:nvSpPr>
          <p:spPr bwMode="auto">
            <a:xfrm>
              <a:off x="1141" y="3233"/>
              <a:ext cx="1" cy="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4" name="Freeform 464"/>
            <p:cNvSpPr>
              <a:spLocks/>
            </p:cNvSpPr>
            <p:nvPr/>
          </p:nvSpPr>
          <p:spPr bwMode="auto">
            <a:xfrm>
              <a:off x="1137" y="3224"/>
              <a:ext cx="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" y="27"/>
                </a:cxn>
                <a:cxn ang="0">
                  <a:pos x="4" y="40"/>
                </a:cxn>
                <a:cxn ang="0">
                  <a:pos x="7" y="53"/>
                </a:cxn>
                <a:cxn ang="0">
                  <a:pos x="11" y="68"/>
                </a:cxn>
                <a:cxn ang="0">
                  <a:pos x="15" y="80"/>
                </a:cxn>
                <a:cxn ang="0">
                  <a:pos x="21" y="92"/>
                </a:cxn>
                <a:cxn ang="0">
                  <a:pos x="28" y="104"/>
                </a:cxn>
                <a:cxn ang="0">
                  <a:pos x="34" y="116"/>
                </a:cxn>
                <a:cxn ang="0">
                  <a:pos x="42" y="126"/>
                </a:cxn>
                <a:cxn ang="0">
                  <a:pos x="50" y="138"/>
                </a:cxn>
                <a:cxn ang="0">
                  <a:pos x="59" y="147"/>
                </a:cxn>
                <a:cxn ang="0">
                  <a:pos x="68" y="157"/>
                </a:cxn>
                <a:cxn ang="0">
                  <a:pos x="80" y="165"/>
                </a:cxn>
                <a:cxn ang="0">
                  <a:pos x="90" y="173"/>
                </a:cxn>
                <a:cxn ang="0">
                  <a:pos x="101" y="181"/>
                </a:cxn>
                <a:cxn ang="0">
                  <a:pos x="115" y="156"/>
                </a:cxn>
                <a:cxn ang="0">
                  <a:pos x="106" y="149"/>
                </a:cxn>
                <a:cxn ang="0">
                  <a:pos x="96" y="142"/>
                </a:cxn>
                <a:cxn ang="0">
                  <a:pos x="87" y="136"/>
                </a:cxn>
                <a:cxn ang="0">
                  <a:pos x="80" y="126"/>
                </a:cxn>
                <a:cxn ang="0">
                  <a:pos x="70" y="119"/>
                </a:cxn>
                <a:cxn ang="0">
                  <a:pos x="64" y="109"/>
                </a:cxn>
                <a:cxn ang="0">
                  <a:pos x="58" y="101"/>
                </a:cxn>
                <a:cxn ang="0">
                  <a:pos x="52" y="89"/>
                </a:cxn>
                <a:cxn ang="0">
                  <a:pos x="46" y="80"/>
                </a:cxn>
                <a:cxn ang="0">
                  <a:pos x="42" y="69"/>
                </a:cxn>
                <a:cxn ang="0">
                  <a:pos x="38" y="58"/>
                </a:cxn>
                <a:cxn ang="0">
                  <a:pos x="34" y="47"/>
                </a:cxn>
                <a:cxn ang="0">
                  <a:pos x="33" y="35"/>
                </a:cxn>
                <a:cxn ang="0">
                  <a:pos x="31" y="23"/>
                </a:cxn>
                <a:cxn ang="0">
                  <a:pos x="29" y="1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5" name="Freeform 465"/>
            <p:cNvSpPr>
              <a:spLocks/>
            </p:cNvSpPr>
            <p:nvPr/>
          </p:nvSpPr>
          <p:spPr bwMode="auto">
            <a:xfrm>
              <a:off x="1137" y="3222"/>
              <a:ext cx="1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6"/>
                </a:cxn>
                <a:cxn ang="0">
                  <a:pos x="2" y="11"/>
                </a:cxn>
                <a:cxn ang="0">
                  <a:pos x="1" y="18"/>
                </a:cxn>
                <a:cxn ang="0">
                  <a:pos x="1" y="23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29" y="47"/>
                </a:cxn>
                <a:cxn ang="0">
                  <a:pos x="29" y="41"/>
                </a:cxn>
                <a:cxn ang="0">
                  <a:pos x="29" y="36"/>
                </a:cxn>
                <a:cxn ang="0">
                  <a:pos x="29" y="32"/>
                </a:cxn>
                <a:cxn ang="0">
                  <a:pos x="30" y="26"/>
                </a:cxn>
                <a:cxn ang="0">
                  <a:pos x="30" y="20"/>
                </a:cxn>
                <a:cxn ang="0">
                  <a:pos x="31" y="17"/>
                </a:cxn>
                <a:cxn ang="0">
                  <a:pos x="32" y="12"/>
                </a:cxn>
                <a:cxn ang="0">
                  <a:pos x="33" y="7"/>
                </a:cxn>
                <a:cxn ang="0">
                  <a:pos x="4" y="0"/>
                </a:cxn>
              </a:cxnLst>
              <a:rect l="0" t="0" r="r" b="b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6" name="Freeform 466"/>
            <p:cNvSpPr>
              <a:spLocks/>
            </p:cNvSpPr>
            <p:nvPr/>
          </p:nvSpPr>
          <p:spPr bwMode="auto">
            <a:xfrm>
              <a:off x="1137" y="3224"/>
              <a:ext cx="1" cy="1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29" y="11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9" y="18"/>
                </a:cxn>
              </a:cxnLst>
              <a:rect l="0" t="0" r="r" b="b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7" name="Freeform 467"/>
            <p:cNvSpPr>
              <a:spLocks/>
            </p:cNvSpPr>
            <p:nvPr/>
          </p:nvSpPr>
          <p:spPr bwMode="auto">
            <a:xfrm>
              <a:off x="1307" y="3123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5"/>
                </a:cxn>
                <a:cxn ang="0">
                  <a:pos x="0" y="13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8" name="Freeform 468"/>
            <p:cNvSpPr>
              <a:spLocks/>
            </p:cNvSpPr>
            <p:nvPr/>
          </p:nvSpPr>
          <p:spPr bwMode="auto">
            <a:xfrm>
              <a:off x="1307" y="3123"/>
              <a:ext cx="7" cy="15"/>
            </a:xfrm>
            <a:custGeom>
              <a:avLst/>
              <a:gdLst/>
              <a:ahLst/>
              <a:cxnLst>
                <a:cxn ang="0">
                  <a:pos x="164" y="274"/>
                </a:cxn>
                <a:cxn ang="0">
                  <a:pos x="164" y="274"/>
                </a:cxn>
                <a:cxn ang="0">
                  <a:pos x="162" y="253"/>
                </a:cxn>
                <a:cxn ang="0">
                  <a:pos x="160" y="233"/>
                </a:cxn>
                <a:cxn ang="0">
                  <a:pos x="157" y="211"/>
                </a:cxn>
                <a:cxn ang="0">
                  <a:pos x="153" y="190"/>
                </a:cxn>
                <a:cxn ang="0">
                  <a:pos x="147" y="170"/>
                </a:cxn>
                <a:cxn ang="0">
                  <a:pos x="139" y="152"/>
                </a:cxn>
                <a:cxn ang="0">
                  <a:pos x="130" y="135"/>
                </a:cxn>
                <a:cxn ang="0">
                  <a:pos x="122" y="116"/>
                </a:cxn>
                <a:cxn ang="0">
                  <a:pos x="112" y="98"/>
                </a:cxn>
                <a:cxn ang="0">
                  <a:pos x="100" y="82"/>
                </a:cxn>
                <a:cxn ang="0">
                  <a:pos x="87" y="65"/>
                </a:cxn>
                <a:cxn ang="0">
                  <a:pos x="73" y="50"/>
                </a:cxn>
                <a:cxn ang="0">
                  <a:pos x="59" y="35"/>
                </a:cxn>
                <a:cxn ang="0">
                  <a:pos x="43" y="23"/>
                </a:cxn>
                <a:cxn ang="0">
                  <a:pos x="27" y="10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5" y="29"/>
                </a:cxn>
                <a:cxn ang="0">
                  <a:pos x="30" y="40"/>
                </a:cxn>
                <a:cxn ang="0">
                  <a:pos x="45" y="52"/>
                </a:cxn>
                <a:cxn ang="0">
                  <a:pos x="59" y="65"/>
                </a:cxn>
                <a:cxn ang="0">
                  <a:pos x="71" y="80"/>
                </a:cxn>
                <a:cxn ang="0">
                  <a:pos x="83" y="94"/>
                </a:cxn>
                <a:cxn ang="0">
                  <a:pos x="94" y="110"/>
                </a:cxn>
                <a:cxn ang="0">
                  <a:pos x="104" y="126"/>
                </a:cxn>
                <a:cxn ang="0">
                  <a:pos x="112" y="143"/>
                </a:cxn>
                <a:cxn ang="0">
                  <a:pos x="119" y="161"/>
                </a:cxn>
                <a:cxn ang="0">
                  <a:pos x="126" y="179"/>
                </a:cxn>
                <a:cxn ang="0">
                  <a:pos x="132" y="197"/>
                </a:cxn>
                <a:cxn ang="0">
                  <a:pos x="136" y="216"/>
                </a:cxn>
                <a:cxn ang="0">
                  <a:pos x="139" y="235"/>
                </a:cxn>
                <a:cxn ang="0">
                  <a:pos x="141" y="255"/>
                </a:cxn>
                <a:cxn ang="0">
                  <a:pos x="141" y="274"/>
                </a:cxn>
                <a:cxn ang="0">
                  <a:pos x="141" y="274"/>
                </a:cxn>
                <a:cxn ang="0">
                  <a:pos x="164" y="274"/>
                </a:cxn>
              </a:cxnLst>
              <a:rect l="0" t="0" r="r" b="b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9" name="Freeform 469"/>
            <p:cNvSpPr>
              <a:spLocks/>
            </p:cNvSpPr>
            <p:nvPr/>
          </p:nvSpPr>
          <p:spPr bwMode="auto">
            <a:xfrm>
              <a:off x="1313" y="3138"/>
              <a:ext cx="1" cy="4"/>
            </a:xfrm>
            <a:custGeom>
              <a:avLst/>
              <a:gdLst/>
              <a:ahLst/>
              <a:cxnLst>
                <a:cxn ang="0">
                  <a:pos x="21" y="68"/>
                </a:cxn>
                <a:cxn ang="0">
                  <a:pos x="22" y="60"/>
                </a:cxn>
                <a:cxn ang="0">
                  <a:pos x="24" y="52"/>
                </a:cxn>
                <a:cxn ang="0">
                  <a:pos x="25" y="43"/>
                </a:cxn>
                <a:cxn ang="0">
                  <a:pos x="26" y="34"/>
                </a:cxn>
                <a:cxn ang="0">
                  <a:pos x="28" y="25"/>
                </a:cxn>
                <a:cxn ang="0">
                  <a:pos x="28" y="17"/>
                </a:cxn>
                <a:cxn ang="0">
                  <a:pos x="29" y="8"/>
                </a:cxn>
                <a:cxn ang="0">
                  <a:pos x="29" y="0"/>
                </a:cxn>
                <a:cxn ang="0">
                  <a:pos x="6" y="0"/>
                </a:cxn>
                <a:cxn ang="0">
                  <a:pos x="6" y="8"/>
                </a:cxn>
                <a:cxn ang="0">
                  <a:pos x="5" y="17"/>
                </a:cxn>
                <a:cxn ang="0">
                  <a:pos x="5" y="25"/>
                </a:cxn>
                <a:cxn ang="0">
                  <a:pos x="5" y="32"/>
                </a:cxn>
                <a:cxn ang="0">
                  <a:pos x="4" y="41"/>
                </a:cxn>
                <a:cxn ang="0">
                  <a:pos x="3" y="48"/>
                </a:cxn>
                <a:cxn ang="0">
                  <a:pos x="1" y="56"/>
                </a:cxn>
                <a:cxn ang="0">
                  <a:pos x="0" y="64"/>
                </a:cxn>
                <a:cxn ang="0">
                  <a:pos x="21" y="68"/>
                </a:cxn>
              </a:cxnLst>
              <a:rect l="0" t="0" r="r" b="b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0" name="Freeform 470"/>
            <p:cNvSpPr>
              <a:spLocks/>
            </p:cNvSpPr>
            <p:nvPr/>
          </p:nvSpPr>
          <p:spPr bwMode="auto">
            <a:xfrm>
              <a:off x="1313" y="313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10" y="12"/>
                </a:cxn>
                <a:cxn ang="0">
                  <a:pos x="17" y="11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1" name="Freeform 471"/>
            <p:cNvSpPr>
              <a:spLocks/>
            </p:cNvSpPr>
            <p:nvPr/>
          </p:nvSpPr>
          <p:spPr bwMode="auto">
            <a:xfrm>
              <a:off x="1307" y="3128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6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2" name="Freeform 472"/>
            <p:cNvSpPr>
              <a:spLocks/>
            </p:cNvSpPr>
            <p:nvPr/>
          </p:nvSpPr>
          <p:spPr bwMode="auto">
            <a:xfrm>
              <a:off x="1308" y="3128"/>
              <a:ext cx="4" cy="8"/>
            </a:xfrm>
            <a:custGeom>
              <a:avLst/>
              <a:gdLst/>
              <a:ahLst/>
              <a:cxnLst>
                <a:cxn ang="0">
                  <a:pos x="86" y="136"/>
                </a:cxn>
                <a:cxn ang="0">
                  <a:pos x="86" y="136"/>
                </a:cxn>
                <a:cxn ang="0">
                  <a:pos x="85" y="116"/>
                </a:cxn>
                <a:cxn ang="0">
                  <a:pos x="81" y="95"/>
                </a:cxn>
                <a:cxn ang="0">
                  <a:pos x="76" y="76"/>
                </a:cxn>
                <a:cxn ang="0">
                  <a:pos x="66" y="58"/>
                </a:cxn>
                <a:cxn ang="0">
                  <a:pos x="55" y="41"/>
                </a:cxn>
                <a:cxn ang="0">
                  <a:pos x="42" y="26"/>
                </a:cxn>
                <a:cxn ang="0">
                  <a:pos x="27" y="12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4" y="29"/>
                </a:cxn>
                <a:cxn ang="0">
                  <a:pos x="28" y="40"/>
                </a:cxn>
                <a:cxn ang="0">
                  <a:pos x="39" y="54"/>
                </a:cxn>
                <a:cxn ang="0">
                  <a:pos x="48" y="69"/>
                </a:cxn>
                <a:cxn ang="0">
                  <a:pos x="55" y="85"/>
                </a:cxn>
                <a:cxn ang="0">
                  <a:pos x="60" y="102"/>
                </a:cxn>
                <a:cxn ang="0">
                  <a:pos x="64" y="118"/>
                </a:cxn>
                <a:cxn ang="0">
                  <a:pos x="65" y="136"/>
                </a:cxn>
                <a:cxn ang="0">
                  <a:pos x="65" y="136"/>
                </a:cxn>
                <a:cxn ang="0">
                  <a:pos x="86" y="136"/>
                </a:cxn>
              </a:cxnLst>
              <a:rect l="0" t="0" r="r" b="b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3" name="Freeform 473"/>
            <p:cNvSpPr>
              <a:spLocks/>
            </p:cNvSpPr>
            <p:nvPr/>
          </p:nvSpPr>
          <p:spPr bwMode="auto">
            <a:xfrm>
              <a:off x="1311" y="3136"/>
              <a:ext cx="1" cy="2"/>
            </a:xfrm>
            <a:custGeom>
              <a:avLst/>
              <a:gdLst/>
              <a:ahLst/>
              <a:cxnLst>
                <a:cxn ang="0">
                  <a:pos x="21" y="35"/>
                </a:cxn>
                <a:cxn ang="0">
                  <a:pos x="22" y="30"/>
                </a:cxn>
                <a:cxn ang="0">
                  <a:pos x="22" y="26"/>
                </a:cxn>
                <a:cxn ang="0">
                  <a:pos x="23" y="21"/>
                </a:cxn>
                <a:cxn ang="0">
                  <a:pos x="23" y="18"/>
                </a:cxn>
                <a:cxn ang="0">
                  <a:pos x="24" y="15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24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2" y="14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8"/>
                </a:cxn>
                <a:cxn ang="0">
                  <a:pos x="0" y="31"/>
                </a:cxn>
                <a:cxn ang="0">
                  <a:pos x="21" y="35"/>
                </a:cxn>
              </a:cxnLst>
              <a:rect l="0" t="0" r="r" b="b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4" name="Freeform 474"/>
            <p:cNvSpPr>
              <a:spLocks/>
            </p:cNvSpPr>
            <p:nvPr/>
          </p:nvSpPr>
          <p:spPr bwMode="auto">
            <a:xfrm>
              <a:off x="1311" y="313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9"/>
                </a:cxn>
                <a:cxn ang="0">
                  <a:pos x="10" y="13"/>
                </a:cxn>
                <a:cxn ang="0">
                  <a:pos x="17" y="12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5" name="Freeform 475"/>
            <p:cNvSpPr>
              <a:spLocks/>
            </p:cNvSpPr>
            <p:nvPr/>
          </p:nvSpPr>
          <p:spPr bwMode="auto">
            <a:xfrm>
              <a:off x="1132" y="3300"/>
              <a:ext cx="53" cy="13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0" y="73"/>
                </a:cxn>
                <a:cxn ang="0">
                  <a:pos x="959" y="2481"/>
                </a:cxn>
                <a:cxn ang="0">
                  <a:pos x="1169" y="2389"/>
                </a:cxn>
                <a:cxn ang="0">
                  <a:pos x="166" y="0"/>
                </a:cxn>
              </a:cxnLst>
              <a:rect l="0" t="0" r="r" b="b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6" name="Freeform 476"/>
            <p:cNvSpPr>
              <a:spLocks/>
            </p:cNvSpPr>
            <p:nvPr/>
          </p:nvSpPr>
          <p:spPr bwMode="auto">
            <a:xfrm>
              <a:off x="1132" y="3300"/>
              <a:ext cx="52" cy="137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104" y="14"/>
                </a:cxn>
                <a:cxn ang="0">
                  <a:pos x="81" y="24"/>
                </a:cxn>
                <a:cxn ang="0">
                  <a:pos x="36" y="44"/>
                </a:cxn>
                <a:cxn ang="0">
                  <a:pos x="29" y="132"/>
                </a:cxn>
                <a:cxn ang="0">
                  <a:pos x="81" y="260"/>
                </a:cxn>
                <a:cxn ang="0">
                  <a:pos x="125" y="370"/>
                </a:cxn>
                <a:cxn ang="0">
                  <a:pos x="163" y="467"/>
                </a:cxn>
                <a:cxn ang="0">
                  <a:pos x="198" y="554"/>
                </a:cxn>
                <a:cxn ang="0">
                  <a:pos x="232" y="637"/>
                </a:cxn>
                <a:cxn ang="0">
                  <a:pos x="265" y="723"/>
                </a:cxn>
                <a:cxn ang="0">
                  <a:pos x="302" y="812"/>
                </a:cxn>
                <a:cxn ang="0">
                  <a:pos x="342" y="913"/>
                </a:cxn>
                <a:cxn ang="0">
                  <a:pos x="388" y="1029"/>
                </a:cxn>
                <a:cxn ang="0">
                  <a:pos x="442" y="1164"/>
                </a:cxn>
                <a:cxn ang="0">
                  <a:pos x="505" y="1323"/>
                </a:cxn>
                <a:cxn ang="0">
                  <a:pos x="581" y="1511"/>
                </a:cxn>
                <a:cxn ang="0">
                  <a:pos x="669" y="1733"/>
                </a:cxn>
                <a:cxn ang="0">
                  <a:pos x="773" y="1993"/>
                </a:cxn>
                <a:cxn ang="0">
                  <a:pos x="895" y="2297"/>
                </a:cxn>
                <a:cxn ang="0">
                  <a:pos x="972" y="2462"/>
                </a:cxn>
                <a:cxn ang="0">
                  <a:pos x="989" y="2455"/>
                </a:cxn>
                <a:cxn ang="0">
                  <a:pos x="1003" y="2449"/>
                </a:cxn>
                <a:cxn ang="0">
                  <a:pos x="1015" y="2442"/>
                </a:cxn>
                <a:cxn ang="0">
                  <a:pos x="1030" y="2436"/>
                </a:cxn>
                <a:cxn ang="0">
                  <a:pos x="1050" y="2428"/>
                </a:cxn>
                <a:cxn ang="0">
                  <a:pos x="1077" y="2416"/>
                </a:cxn>
                <a:cxn ang="0">
                  <a:pos x="1116" y="2399"/>
                </a:cxn>
                <a:cxn ang="0">
                  <a:pos x="1110" y="2318"/>
                </a:cxn>
                <a:cxn ang="0">
                  <a:pos x="1056" y="2190"/>
                </a:cxn>
                <a:cxn ang="0">
                  <a:pos x="1011" y="2082"/>
                </a:cxn>
                <a:cxn ang="0">
                  <a:pos x="970" y="1985"/>
                </a:cxn>
                <a:cxn ang="0">
                  <a:pos x="935" y="1897"/>
                </a:cxn>
                <a:cxn ang="0">
                  <a:pos x="899" y="1814"/>
                </a:cxn>
                <a:cxn ang="0">
                  <a:pos x="864" y="1730"/>
                </a:cxn>
                <a:cxn ang="0">
                  <a:pos x="826" y="1640"/>
                </a:cxn>
                <a:cxn ang="0">
                  <a:pos x="785" y="1541"/>
                </a:cxn>
                <a:cxn ang="0">
                  <a:pos x="738" y="1426"/>
                </a:cxn>
                <a:cxn ang="0">
                  <a:pos x="682" y="1292"/>
                </a:cxn>
                <a:cxn ang="0">
                  <a:pos x="615" y="1134"/>
                </a:cxn>
                <a:cxn ang="0">
                  <a:pos x="537" y="947"/>
                </a:cxn>
                <a:cxn ang="0">
                  <a:pos x="445" y="727"/>
                </a:cxn>
                <a:cxn ang="0">
                  <a:pos x="337" y="469"/>
                </a:cxn>
                <a:cxn ang="0">
                  <a:pos x="210" y="167"/>
                </a:cxn>
              </a:cxnLst>
              <a:rect l="0" t="0" r="r" b="b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7" name="Freeform 477"/>
            <p:cNvSpPr>
              <a:spLocks/>
            </p:cNvSpPr>
            <p:nvPr/>
          </p:nvSpPr>
          <p:spPr bwMode="auto">
            <a:xfrm>
              <a:off x="1133" y="3301"/>
              <a:ext cx="50" cy="136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4" y="12"/>
                </a:cxn>
                <a:cxn ang="0">
                  <a:pos x="65" y="19"/>
                </a:cxn>
                <a:cxn ang="0">
                  <a:pos x="29" y="36"/>
                </a:cxn>
                <a:cxn ang="0">
                  <a:pos x="29" y="120"/>
                </a:cxn>
                <a:cxn ang="0">
                  <a:pos x="81" y="248"/>
                </a:cxn>
                <a:cxn ang="0">
                  <a:pos x="125" y="358"/>
                </a:cxn>
                <a:cxn ang="0">
                  <a:pos x="164" y="455"/>
                </a:cxn>
                <a:cxn ang="0">
                  <a:pos x="199" y="542"/>
                </a:cxn>
                <a:cxn ang="0">
                  <a:pos x="233" y="625"/>
                </a:cxn>
                <a:cxn ang="0">
                  <a:pos x="267" y="711"/>
                </a:cxn>
                <a:cxn ang="0">
                  <a:pos x="302" y="800"/>
                </a:cxn>
                <a:cxn ang="0">
                  <a:pos x="343" y="900"/>
                </a:cxn>
                <a:cxn ang="0">
                  <a:pos x="389" y="1016"/>
                </a:cxn>
                <a:cxn ang="0">
                  <a:pos x="443" y="1151"/>
                </a:cxn>
                <a:cxn ang="0">
                  <a:pos x="507" y="1311"/>
                </a:cxn>
                <a:cxn ang="0">
                  <a:pos x="583" y="1499"/>
                </a:cxn>
                <a:cxn ang="0">
                  <a:pos x="672" y="1721"/>
                </a:cxn>
                <a:cxn ang="0">
                  <a:pos x="777" y="1981"/>
                </a:cxn>
                <a:cxn ang="0">
                  <a:pos x="898" y="2285"/>
                </a:cxn>
                <a:cxn ang="0">
                  <a:pos x="982" y="2447"/>
                </a:cxn>
                <a:cxn ang="0">
                  <a:pos x="1003" y="2436"/>
                </a:cxn>
                <a:cxn ang="0">
                  <a:pos x="1029" y="2426"/>
                </a:cxn>
                <a:cxn ang="0">
                  <a:pos x="1073" y="2407"/>
                </a:cxn>
                <a:cxn ang="0">
                  <a:pos x="1080" y="2320"/>
                </a:cxn>
                <a:cxn ang="0">
                  <a:pos x="1027" y="2193"/>
                </a:cxn>
                <a:cxn ang="0">
                  <a:pos x="981" y="2083"/>
                </a:cxn>
                <a:cxn ang="0">
                  <a:pos x="941" y="1987"/>
                </a:cxn>
                <a:cxn ang="0">
                  <a:pos x="905" y="1900"/>
                </a:cxn>
                <a:cxn ang="0">
                  <a:pos x="869" y="1817"/>
                </a:cxn>
                <a:cxn ang="0">
                  <a:pos x="835" y="1732"/>
                </a:cxn>
                <a:cxn ang="0">
                  <a:pos x="797" y="1643"/>
                </a:cxn>
                <a:cxn ang="0">
                  <a:pos x="756" y="1542"/>
                </a:cxn>
                <a:cxn ang="0">
                  <a:pos x="708" y="1428"/>
                </a:cxn>
                <a:cxn ang="0">
                  <a:pos x="652" y="1294"/>
                </a:cxn>
                <a:cxn ang="0">
                  <a:pos x="586" y="1136"/>
                </a:cxn>
                <a:cxn ang="0">
                  <a:pos x="508" y="948"/>
                </a:cxn>
                <a:cxn ang="0">
                  <a:pos x="417" y="728"/>
                </a:cxn>
                <a:cxn ang="0">
                  <a:pos x="308" y="469"/>
                </a:cxn>
                <a:cxn ang="0">
                  <a:pos x="183" y="168"/>
                </a:cxn>
              </a:cxnLst>
              <a:rect l="0" t="0" r="r" b="b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8" name="Freeform 478"/>
            <p:cNvSpPr>
              <a:spLocks/>
            </p:cNvSpPr>
            <p:nvPr/>
          </p:nvSpPr>
          <p:spPr bwMode="auto">
            <a:xfrm>
              <a:off x="1133" y="3301"/>
              <a:ext cx="49" cy="136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65" y="8"/>
                </a:cxn>
                <a:cxn ang="0">
                  <a:pos x="49" y="14"/>
                </a:cxn>
                <a:cxn ang="0">
                  <a:pos x="22" y="27"/>
                </a:cxn>
                <a:cxn ang="0">
                  <a:pos x="30" y="108"/>
                </a:cxn>
                <a:cxn ang="0">
                  <a:pos x="81" y="236"/>
                </a:cxn>
                <a:cxn ang="0">
                  <a:pos x="126" y="345"/>
                </a:cxn>
                <a:cxn ang="0">
                  <a:pos x="165" y="442"/>
                </a:cxn>
                <a:cxn ang="0">
                  <a:pos x="199" y="530"/>
                </a:cxn>
                <a:cxn ang="0">
                  <a:pos x="234" y="613"/>
                </a:cxn>
                <a:cxn ang="0">
                  <a:pos x="268" y="698"/>
                </a:cxn>
                <a:cxn ang="0">
                  <a:pos x="304" y="788"/>
                </a:cxn>
                <a:cxn ang="0">
                  <a:pos x="345" y="888"/>
                </a:cxn>
                <a:cxn ang="0">
                  <a:pos x="391" y="1003"/>
                </a:cxn>
                <a:cxn ang="0">
                  <a:pos x="445" y="1138"/>
                </a:cxn>
                <a:cxn ang="0">
                  <a:pos x="509" y="1297"/>
                </a:cxn>
                <a:cxn ang="0">
                  <a:pos x="585" y="1486"/>
                </a:cxn>
                <a:cxn ang="0">
                  <a:pos x="675" y="1707"/>
                </a:cxn>
                <a:cxn ang="0">
                  <a:pos x="780" y="1968"/>
                </a:cxn>
                <a:cxn ang="0">
                  <a:pos x="901" y="2270"/>
                </a:cxn>
                <a:cxn ang="0">
                  <a:pos x="982" y="2435"/>
                </a:cxn>
                <a:cxn ang="0">
                  <a:pos x="998" y="2426"/>
                </a:cxn>
                <a:cxn ang="0">
                  <a:pos x="1016" y="2419"/>
                </a:cxn>
                <a:cxn ang="0">
                  <a:pos x="1050" y="2404"/>
                </a:cxn>
                <a:cxn ang="0">
                  <a:pos x="1048" y="2322"/>
                </a:cxn>
                <a:cxn ang="0">
                  <a:pos x="995" y="2195"/>
                </a:cxn>
                <a:cxn ang="0">
                  <a:pos x="950" y="2085"/>
                </a:cxn>
                <a:cxn ang="0">
                  <a:pos x="910" y="1989"/>
                </a:cxn>
                <a:cxn ang="0">
                  <a:pos x="875" y="1901"/>
                </a:cxn>
                <a:cxn ang="0">
                  <a:pos x="840" y="1817"/>
                </a:cxn>
                <a:cxn ang="0">
                  <a:pos x="805" y="1733"/>
                </a:cxn>
                <a:cxn ang="0">
                  <a:pos x="768" y="1643"/>
                </a:cxn>
                <a:cxn ang="0">
                  <a:pos x="727" y="1543"/>
                </a:cxn>
                <a:cxn ang="0">
                  <a:pos x="679" y="1428"/>
                </a:cxn>
                <a:cxn ang="0">
                  <a:pos x="624" y="1294"/>
                </a:cxn>
                <a:cxn ang="0">
                  <a:pos x="557" y="1135"/>
                </a:cxn>
                <a:cxn ang="0">
                  <a:pos x="480" y="948"/>
                </a:cxn>
                <a:cxn ang="0">
                  <a:pos x="388" y="728"/>
                </a:cxn>
                <a:cxn ang="0">
                  <a:pos x="281" y="469"/>
                </a:cxn>
                <a:cxn ang="0">
                  <a:pos x="155" y="168"/>
                </a:cxn>
              </a:cxnLst>
              <a:rect l="0" t="0" r="r" b="b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9" name="Freeform 479"/>
            <p:cNvSpPr>
              <a:spLocks/>
            </p:cNvSpPr>
            <p:nvPr/>
          </p:nvSpPr>
          <p:spPr bwMode="auto">
            <a:xfrm>
              <a:off x="1133" y="3302"/>
              <a:ext cx="48" cy="135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43" y="5"/>
                </a:cxn>
                <a:cxn ang="0">
                  <a:pos x="33" y="10"/>
                </a:cxn>
                <a:cxn ang="0">
                  <a:pos x="15" y="18"/>
                </a:cxn>
                <a:cxn ang="0">
                  <a:pos x="29" y="97"/>
                </a:cxn>
                <a:cxn ang="0">
                  <a:pos x="80" y="225"/>
                </a:cxn>
                <a:cxn ang="0">
                  <a:pos x="125" y="334"/>
                </a:cxn>
                <a:cxn ang="0">
                  <a:pos x="164" y="430"/>
                </a:cxn>
                <a:cxn ang="0">
                  <a:pos x="199" y="518"/>
                </a:cxn>
                <a:cxn ang="0">
                  <a:pos x="233" y="601"/>
                </a:cxn>
                <a:cxn ang="0">
                  <a:pos x="268" y="686"/>
                </a:cxn>
                <a:cxn ang="0">
                  <a:pos x="305" y="776"/>
                </a:cxn>
                <a:cxn ang="0">
                  <a:pos x="344" y="876"/>
                </a:cxn>
                <a:cxn ang="0">
                  <a:pos x="391" y="991"/>
                </a:cxn>
                <a:cxn ang="0">
                  <a:pos x="445" y="1126"/>
                </a:cxn>
                <a:cxn ang="0">
                  <a:pos x="511" y="1285"/>
                </a:cxn>
                <a:cxn ang="0">
                  <a:pos x="586" y="1474"/>
                </a:cxn>
                <a:cxn ang="0">
                  <a:pos x="676" y="1695"/>
                </a:cxn>
                <a:cxn ang="0">
                  <a:pos x="781" y="1956"/>
                </a:cxn>
                <a:cxn ang="0">
                  <a:pos x="903" y="2258"/>
                </a:cxn>
                <a:cxn ang="0">
                  <a:pos x="980" y="2424"/>
                </a:cxn>
                <a:cxn ang="0">
                  <a:pos x="991" y="2419"/>
                </a:cxn>
                <a:cxn ang="0">
                  <a:pos x="1004" y="2412"/>
                </a:cxn>
                <a:cxn ang="0">
                  <a:pos x="1028" y="2403"/>
                </a:cxn>
                <a:cxn ang="0">
                  <a:pos x="1017" y="2324"/>
                </a:cxn>
                <a:cxn ang="0">
                  <a:pos x="964" y="2196"/>
                </a:cxn>
                <a:cxn ang="0">
                  <a:pos x="920" y="2086"/>
                </a:cxn>
                <a:cxn ang="0">
                  <a:pos x="880" y="1990"/>
                </a:cxn>
                <a:cxn ang="0">
                  <a:pos x="843" y="1903"/>
                </a:cxn>
                <a:cxn ang="0">
                  <a:pos x="809" y="1819"/>
                </a:cxn>
                <a:cxn ang="0">
                  <a:pos x="774" y="1734"/>
                </a:cxn>
                <a:cxn ang="0">
                  <a:pos x="737" y="1645"/>
                </a:cxn>
                <a:cxn ang="0">
                  <a:pos x="696" y="1545"/>
                </a:cxn>
                <a:cxn ang="0">
                  <a:pos x="648" y="1430"/>
                </a:cxn>
                <a:cxn ang="0">
                  <a:pos x="593" y="1296"/>
                </a:cxn>
                <a:cxn ang="0">
                  <a:pos x="528" y="1138"/>
                </a:cxn>
                <a:cxn ang="0">
                  <a:pos x="450" y="950"/>
                </a:cxn>
                <a:cxn ang="0">
                  <a:pos x="359" y="730"/>
                </a:cxn>
                <a:cxn ang="0">
                  <a:pos x="251" y="470"/>
                </a:cxn>
                <a:cxn ang="0">
                  <a:pos x="127" y="169"/>
                </a:cxn>
              </a:cxnLst>
              <a:rect l="0" t="0" r="r" b="b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0" name="Freeform 480"/>
            <p:cNvSpPr>
              <a:spLocks/>
            </p:cNvSpPr>
            <p:nvPr/>
          </p:nvSpPr>
          <p:spPr bwMode="auto">
            <a:xfrm>
              <a:off x="1133" y="3302"/>
              <a:ext cx="46" cy="13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3"/>
                </a:cxn>
                <a:cxn ang="0">
                  <a:pos x="977" y="2414"/>
                </a:cxn>
                <a:cxn ang="0">
                  <a:pos x="1017" y="2396"/>
                </a:cxn>
                <a:cxn ang="0">
                  <a:pos x="32" y="0"/>
                </a:cxn>
              </a:cxnLst>
              <a:rect l="0" t="0" r="r" b="b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1" name="Freeform 481"/>
            <p:cNvSpPr>
              <a:spLocks/>
            </p:cNvSpPr>
            <p:nvPr/>
          </p:nvSpPr>
          <p:spPr bwMode="auto">
            <a:xfrm>
              <a:off x="1132" y="3298"/>
              <a:ext cx="8" cy="6"/>
            </a:xfrm>
            <a:custGeom>
              <a:avLst/>
              <a:gdLst/>
              <a:ahLst/>
              <a:cxnLst>
                <a:cxn ang="0">
                  <a:pos x="173" y="20"/>
                </a:cxn>
                <a:cxn ang="0">
                  <a:pos x="7" y="95"/>
                </a:cxn>
                <a:cxn ang="0">
                  <a:pos x="0" y="75"/>
                </a:cxn>
                <a:cxn ang="0">
                  <a:pos x="166" y="0"/>
                </a:cxn>
                <a:cxn ang="0">
                  <a:pos x="173" y="20"/>
                </a:cxn>
              </a:cxnLst>
              <a:rect l="0" t="0" r="r" b="b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2" name="Freeform 482"/>
            <p:cNvSpPr>
              <a:spLocks/>
            </p:cNvSpPr>
            <p:nvPr/>
          </p:nvSpPr>
          <p:spPr bwMode="auto">
            <a:xfrm>
              <a:off x="1130" y="3293"/>
              <a:ext cx="9" cy="10"/>
            </a:xfrm>
            <a:custGeom>
              <a:avLst/>
              <a:gdLst/>
              <a:ahLst/>
              <a:cxnLst>
                <a:cxn ang="0">
                  <a:pos x="200" y="106"/>
                </a:cxn>
                <a:cxn ang="0">
                  <a:pos x="33" y="179"/>
                </a:cxn>
                <a:cxn ang="0">
                  <a:pos x="0" y="100"/>
                </a:cxn>
                <a:cxn ang="0">
                  <a:pos x="58" y="0"/>
                </a:cxn>
                <a:cxn ang="0">
                  <a:pos x="168" y="26"/>
                </a:cxn>
                <a:cxn ang="0">
                  <a:pos x="200" y="106"/>
                </a:cxn>
              </a:cxnLst>
              <a:rect l="0" t="0" r="r" b="b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3" name="Freeform 483"/>
            <p:cNvSpPr>
              <a:spLocks/>
            </p:cNvSpPr>
            <p:nvPr/>
          </p:nvSpPr>
          <p:spPr bwMode="auto">
            <a:xfrm>
              <a:off x="1130" y="3293"/>
              <a:ext cx="8" cy="10"/>
            </a:xfrm>
            <a:custGeom>
              <a:avLst/>
              <a:gdLst/>
              <a:ahLst/>
              <a:cxnLst>
                <a:cxn ang="0">
                  <a:pos x="173" y="116"/>
                </a:cxn>
                <a:cxn ang="0">
                  <a:pos x="159" y="122"/>
                </a:cxn>
                <a:cxn ang="0">
                  <a:pos x="147" y="126"/>
                </a:cxn>
                <a:cxn ang="0">
                  <a:pos x="137" y="131"/>
                </a:cxn>
                <a:cxn ang="0">
                  <a:pos x="127" y="135"/>
                </a:cxn>
                <a:cxn ang="0">
                  <a:pos x="114" y="141"/>
                </a:cxn>
                <a:cxn ang="0">
                  <a:pos x="94" y="150"/>
                </a:cxn>
                <a:cxn ang="0">
                  <a:pos x="69" y="161"/>
                </a:cxn>
                <a:cxn ang="0">
                  <a:pos x="33" y="177"/>
                </a:cxn>
                <a:cxn ang="0">
                  <a:pos x="30" y="168"/>
                </a:cxn>
                <a:cxn ang="0">
                  <a:pos x="27" y="161"/>
                </a:cxn>
                <a:cxn ang="0">
                  <a:pos x="25" y="156"/>
                </a:cxn>
                <a:cxn ang="0">
                  <a:pos x="23" y="150"/>
                </a:cxn>
                <a:cxn ang="0">
                  <a:pos x="20" y="141"/>
                </a:cxn>
                <a:cxn ang="0">
                  <a:pos x="16" y="131"/>
                </a:cxn>
                <a:cxn ang="0">
                  <a:pos x="9" y="117"/>
                </a:cxn>
                <a:cxn ang="0">
                  <a:pos x="0" y="97"/>
                </a:cxn>
                <a:cxn ang="0">
                  <a:pos x="7" y="86"/>
                </a:cxn>
                <a:cxn ang="0">
                  <a:pos x="11" y="78"/>
                </a:cxn>
                <a:cxn ang="0">
                  <a:pos x="15" y="70"/>
                </a:cxn>
                <a:cxn ang="0">
                  <a:pos x="19" y="63"/>
                </a:cxn>
                <a:cxn ang="0">
                  <a:pos x="24" y="54"/>
                </a:cxn>
                <a:cxn ang="0">
                  <a:pos x="31" y="41"/>
                </a:cxn>
                <a:cxn ang="0">
                  <a:pos x="40" y="24"/>
                </a:cxn>
                <a:cxn ang="0">
                  <a:pos x="52" y="0"/>
                </a:cxn>
                <a:cxn ang="0">
                  <a:pos x="63" y="3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83" y="11"/>
                </a:cxn>
                <a:cxn ang="0">
                  <a:pos x="91" y="15"/>
                </a:cxn>
                <a:cxn ang="0">
                  <a:pos x="102" y="20"/>
                </a:cxn>
                <a:cxn ang="0">
                  <a:pos x="119" y="27"/>
                </a:cxn>
                <a:cxn ang="0">
                  <a:pos x="140" y="37"/>
                </a:cxn>
                <a:cxn ang="0">
                  <a:pos x="144" y="44"/>
                </a:cxn>
                <a:cxn ang="0">
                  <a:pos x="146" y="50"/>
                </a:cxn>
                <a:cxn ang="0">
                  <a:pos x="149" y="56"/>
                </a:cxn>
                <a:cxn ang="0">
                  <a:pos x="151" y="61"/>
                </a:cxn>
                <a:cxn ang="0">
                  <a:pos x="154" y="69"/>
                </a:cxn>
                <a:cxn ang="0">
                  <a:pos x="159" y="80"/>
                </a:cxn>
                <a:cxn ang="0">
                  <a:pos x="165" y="95"/>
                </a:cxn>
                <a:cxn ang="0">
                  <a:pos x="173" y="116"/>
                </a:cxn>
              </a:cxnLst>
              <a:rect l="0" t="0" r="r" b="b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4" name="Freeform 484"/>
            <p:cNvSpPr>
              <a:spLocks/>
            </p:cNvSpPr>
            <p:nvPr/>
          </p:nvSpPr>
          <p:spPr bwMode="auto">
            <a:xfrm>
              <a:off x="1131" y="3293"/>
              <a:ext cx="6" cy="9"/>
            </a:xfrm>
            <a:custGeom>
              <a:avLst/>
              <a:gdLst/>
              <a:ahLst/>
              <a:cxnLst>
                <a:cxn ang="0">
                  <a:pos x="142" y="126"/>
                </a:cxn>
                <a:cxn ang="0">
                  <a:pos x="131" y="131"/>
                </a:cxn>
                <a:cxn ang="0">
                  <a:pos x="122" y="135"/>
                </a:cxn>
                <a:cxn ang="0">
                  <a:pos x="115" y="137"/>
                </a:cxn>
                <a:cxn ang="0">
                  <a:pos x="107" y="141"/>
                </a:cxn>
                <a:cxn ang="0">
                  <a:pos x="96" y="145"/>
                </a:cxn>
                <a:cxn ang="0">
                  <a:pos x="81" y="152"/>
                </a:cxn>
                <a:cxn ang="0">
                  <a:pos x="61" y="161"/>
                </a:cxn>
                <a:cxn ang="0">
                  <a:pos x="32" y="175"/>
                </a:cxn>
                <a:cxn ang="0">
                  <a:pos x="29" y="165"/>
                </a:cxn>
                <a:cxn ang="0">
                  <a:pos x="26" y="159"/>
                </a:cxn>
                <a:cxn ang="0">
                  <a:pos x="24" y="153"/>
                </a:cxn>
                <a:cxn ang="0">
                  <a:pos x="22" y="146"/>
                </a:cxn>
                <a:cxn ang="0">
                  <a:pos x="19" y="139"/>
                </a:cxn>
                <a:cxn ang="0">
                  <a:pos x="15" y="128"/>
                </a:cxn>
                <a:cxn ang="0">
                  <a:pos x="8" y="114"/>
                </a:cxn>
                <a:cxn ang="0">
                  <a:pos x="0" y="95"/>
                </a:cxn>
                <a:cxn ang="0">
                  <a:pos x="5" y="84"/>
                </a:cxn>
                <a:cxn ang="0">
                  <a:pos x="9" y="76"/>
                </a:cxn>
                <a:cxn ang="0">
                  <a:pos x="12" y="68"/>
                </a:cxn>
                <a:cxn ang="0">
                  <a:pos x="16" y="61"/>
                </a:cxn>
                <a:cxn ang="0">
                  <a:pos x="20" y="53"/>
                </a:cxn>
                <a:cxn ang="0">
                  <a:pos x="26" y="40"/>
                </a:cxn>
                <a:cxn ang="0">
                  <a:pos x="34" y="23"/>
                </a:cxn>
                <a:cxn ang="0">
                  <a:pos x="45" y="0"/>
                </a:cxn>
                <a:cxn ang="0">
                  <a:pos x="53" y="4"/>
                </a:cxn>
                <a:cxn ang="0">
                  <a:pos x="59" y="8"/>
                </a:cxn>
                <a:cxn ang="0">
                  <a:pos x="63" y="11"/>
                </a:cxn>
                <a:cxn ang="0">
                  <a:pos x="68" y="15"/>
                </a:cxn>
                <a:cxn ang="0">
                  <a:pos x="74" y="19"/>
                </a:cxn>
                <a:cxn ang="0">
                  <a:pos x="83" y="25"/>
                </a:cxn>
                <a:cxn ang="0">
                  <a:pos x="94" y="34"/>
                </a:cxn>
                <a:cxn ang="0">
                  <a:pos x="111" y="46"/>
                </a:cxn>
                <a:cxn ang="0">
                  <a:pos x="115" y="55"/>
                </a:cxn>
                <a:cxn ang="0">
                  <a:pos x="117" y="60"/>
                </a:cxn>
                <a:cxn ang="0">
                  <a:pos x="120" y="65"/>
                </a:cxn>
                <a:cxn ang="0">
                  <a:pos x="122" y="71"/>
                </a:cxn>
                <a:cxn ang="0">
                  <a:pos x="125" y="79"/>
                </a:cxn>
                <a:cxn ang="0">
                  <a:pos x="129" y="89"/>
                </a:cxn>
                <a:cxn ang="0">
                  <a:pos x="135" y="105"/>
                </a:cxn>
                <a:cxn ang="0">
                  <a:pos x="142" y="126"/>
                </a:cxn>
              </a:cxnLst>
              <a:rect l="0" t="0" r="r" b="b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5" name="Freeform 485"/>
            <p:cNvSpPr>
              <a:spLocks/>
            </p:cNvSpPr>
            <p:nvPr/>
          </p:nvSpPr>
          <p:spPr bwMode="auto">
            <a:xfrm>
              <a:off x="1131" y="3293"/>
              <a:ext cx="5" cy="9"/>
            </a:xfrm>
            <a:custGeom>
              <a:avLst/>
              <a:gdLst/>
              <a:ahLst/>
              <a:cxnLst>
                <a:cxn ang="0">
                  <a:pos x="116" y="136"/>
                </a:cxn>
                <a:cxn ang="0">
                  <a:pos x="107" y="139"/>
                </a:cxn>
                <a:cxn ang="0">
                  <a:pos x="101" y="141"/>
                </a:cxn>
                <a:cxn ang="0">
                  <a:pos x="95" y="144"/>
                </a:cxn>
                <a:cxn ang="0">
                  <a:pos x="88" y="146"/>
                </a:cxn>
                <a:cxn ang="0">
                  <a:pos x="80" y="150"/>
                </a:cxn>
                <a:cxn ang="0">
                  <a:pos x="69" y="155"/>
                </a:cxn>
                <a:cxn ang="0">
                  <a:pos x="54" y="162"/>
                </a:cxn>
                <a:cxn ang="0">
                  <a:pos x="32" y="172"/>
                </a:cxn>
                <a:cxn ang="0">
                  <a:pos x="29" y="163"/>
                </a:cxn>
                <a:cxn ang="0">
                  <a:pos x="26" y="156"/>
                </a:cxn>
                <a:cxn ang="0">
                  <a:pos x="24" y="151"/>
                </a:cxn>
                <a:cxn ang="0">
                  <a:pos x="22" y="144"/>
                </a:cxn>
                <a:cxn ang="0">
                  <a:pos x="19" y="136"/>
                </a:cxn>
                <a:cxn ang="0">
                  <a:pos x="15" y="126"/>
                </a:cxn>
                <a:cxn ang="0">
                  <a:pos x="8" y="112"/>
                </a:cxn>
                <a:cxn ang="0">
                  <a:pos x="0" y="93"/>
                </a:cxn>
                <a:cxn ang="0">
                  <a:pos x="5" y="82"/>
                </a:cxn>
                <a:cxn ang="0">
                  <a:pos x="8" y="74"/>
                </a:cxn>
                <a:cxn ang="0">
                  <a:pos x="11" y="67"/>
                </a:cxn>
                <a:cxn ang="0">
                  <a:pos x="14" y="60"/>
                </a:cxn>
                <a:cxn ang="0">
                  <a:pos x="18" y="51"/>
                </a:cxn>
                <a:cxn ang="0">
                  <a:pos x="23" y="39"/>
                </a:cxn>
                <a:cxn ang="0">
                  <a:pos x="31" y="22"/>
                </a:cxn>
                <a:cxn ang="0">
                  <a:pos x="40" y="0"/>
                </a:cxn>
                <a:cxn ang="0">
                  <a:pos x="46" y="5"/>
                </a:cxn>
                <a:cxn ang="0">
                  <a:pos x="50" y="9"/>
                </a:cxn>
                <a:cxn ang="0">
                  <a:pos x="53" y="14"/>
                </a:cxn>
                <a:cxn ang="0">
                  <a:pos x="56" y="18"/>
                </a:cxn>
                <a:cxn ang="0">
                  <a:pos x="60" y="23"/>
                </a:cxn>
                <a:cxn ang="0">
                  <a:pos x="65" y="30"/>
                </a:cxn>
                <a:cxn ang="0">
                  <a:pos x="73" y="41"/>
                </a:cxn>
                <a:cxn ang="0">
                  <a:pos x="83" y="56"/>
                </a:cxn>
                <a:cxn ang="0">
                  <a:pos x="87" y="64"/>
                </a:cxn>
                <a:cxn ang="0">
                  <a:pos x="89" y="69"/>
                </a:cxn>
                <a:cxn ang="0">
                  <a:pos x="92" y="75"/>
                </a:cxn>
                <a:cxn ang="0">
                  <a:pos x="95" y="81"/>
                </a:cxn>
                <a:cxn ang="0">
                  <a:pos x="98" y="88"/>
                </a:cxn>
                <a:cxn ang="0">
                  <a:pos x="102" y="99"/>
                </a:cxn>
                <a:cxn ang="0">
                  <a:pos x="108" y="115"/>
                </a:cxn>
                <a:cxn ang="0">
                  <a:pos x="116" y="136"/>
                </a:cxn>
              </a:cxnLst>
              <a:rect l="0" t="0" r="r" b="b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6" name="Freeform 486"/>
            <p:cNvSpPr>
              <a:spLocks/>
            </p:cNvSpPr>
            <p:nvPr/>
          </p:nvSpPr>
          <p:spPr bwMode="auto">
            <a:xfrm>
              <a:off x="1131" y="3293"/>
              <a:ext cx="4" cy="9"/>
            </a:xfrm>
            <a:custGeom>
              <a:avLst/>
              <a:gdLst/>
              <a:ahLst/>
              <a:cxnLst>
                <a:cxn ang="0">
                  <a:pos x="88" y="145"/>
                </a:cxn>
                <a:cxn ang="0">
                  <a:pos x="81" y="147"/>
                </a:cxn>
                <a:cxn ang="0">
                  <a:pos x="77" y="150"/>
                </a:cxn>
                <a:cxn ang="0">
                  <a:pos x="73" y="151"/>
                </a:cxn>
                <a:cxn ang="0">
                  <a:pos x="69" y="153"/>
                </a:cxn>
                <a:cxn ang="0">
                  <a:pos x="64" y="155"/>
                </a:cxn>
                <a:cxn ang="0">
                  <a:pos x="57" y="158"/>
                </a:cxn>
                <a:cxn ang="0">
                  <a:pos x="47" y="163"/>
                </a:cxn>
                <a:cxn ang="0">
                  <a:pos x="32" y="170"/>
                </a:cxn>
                <a:cxn ang="0">
                  <a:pos x="29" y="161"/>
                </a:cxn>
                <a:cxn ang="0">
                  <a:pos x="26" y="154"/>
                </a:cxn>
                <a:cxn ang="0">
                  <a:pos x="24" y="148"/>
                </a:cxn>
                <a:cxn ang="0">
                  <a:pos x="22" y="142"/>
                </a:cxn>
                <a:cxn ang="0">
                  <a:pos x="19" y="134"/>
                </a:cxn>
                <a:cxn ang="0">
                  <a:pos x="15" y="123"/>
                </a:cxn>
                <a:cxn ang="0">
                  <a:pos x="8" y="109"/>
                </a:cxn>
                <a:cxn ang="0">
                  <a:pos x="0" y="89"/>
                </a:cxn>
                <a:cxn ang="0">
                  <a:pos x="4" y="79"/>
                </a:cxn>
                <a:cxn ang="0">
                  <a:pos x="7" y="71"/>
                </a:cxn>
                <a:cxn ang="0">
                  <a:pos x="9" y="65"/>
                </a:cxn>
                <a:cxn ang="0">
                  <a:pos x="12" y="58"/>
                </a:cxn>
                <a:cxn ang="0">
                  <a:pos x="15" y="49"/>
                </a:cxn>
                <a:cxn ang="0">
                  <a:pos x="19" y="38"/>
                </a:cxn>
                <a:cxn ang="0">
                  <a:pos x="26" y="22"/>
                </a:cxn>
                <a:cxn ang="0">
                  <a:pos x="34" y="0"/>
                </a:cxn>
                <a:cxn ang="0">
                  <a:pos x="40" y="11"/>
                </a:cxn>
                <a:cxn ang="0">
                  <a:pos x="43" y="21"/>
                </a:cxn>
                <a:cxn ang="0">
                  <a:pos x="47" y="36"/>
                </a:cxn>
                <a:cxn ang="0">
                  <a:pos x="55" y="65"/>
                </a:cxn>
                <a:cxn ang="0">
                  <a:pos x="59" y="74"/>
                </a:cxn>
                <a:cxn ang="0">
                  <a:pos x="61" y="79"/>
                </a:cxn>
                <a:cxn ang="0">
                  <a:pos x="64" y="84"/>
                </a:cxn>
                <a:cxn ang="0">
                  <a:pos x="66" y="90"/>
                </a:cxn>
                <a:cxn ang="0">
                  <a:pos x="69" y="98"/>
                </a:cxn>
                <a:cxn ang="0">
                  <a:pos x="73" y="108"/>
                </a:cxn>
                <a:cxn ang="0">
                  <a:pos x="79" y="124"/>
                </a:cxn>
                <a:cxn ang="0">
                  <a:pos x="88" y="145"/>
                </a:cxn>
              </a:cxnLst>
              <a:rect l="0" t="0" r="r" b="b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7" name="Freeform 487"/>
            <p:cNvSpPr>
              <a:spLocks/>
            </p:cNvSpPr>
            <p:nvPr/>
          </p:nvSpPr>
          <p:spPr bwMode="auto">
            <a:xfrm>
              <a:off x="1132" y="3293"/>
              <a:ext cx="2" cy="9"/>
            </a:xfrm>
            <a:custGeom>
              <a:avLst/>
              <a:gdLst/>
              <a:ahLst/>
              <a:cxnLst>
                <a:cxn ang="0">
                  <a:pos x="59" y="155"/>
                </a:cxn>
                <a:cxn ang="0">
                  <a:pos x="33" y="167"/>
                </a:cxn>
                <a:cxn ang="0">
                  <a:pos x="0" y="87"/>
                </a:cxn>
                <a:cxn ang="0">
                  <a:pos x="29" y="0"/>
                </a:cxn>
                <a:cxn ang="0">
                  <a:pos x="26" y="76"/>
                </a:cxn>
                <a:cxn ang="0">
                  <a:pos x="59" y="155"/>
                </a:cxn>
              </a:cxnLst>
              <a:rect l="0" t="0" r="r" b="b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8" name="Freeform 488"/>
            <p:cNvSpPr>
              <a:spLocks/>
            </p:cNvSpPr>
            <p:nvPr/>
          </p:nvSpPr>
          <p:spPr bwMode="auto">
            <a:xfrm>
              <a:off x="1130" y="3294"/>
              <a:ext cx="8" cy="4"/>
            </a:xfrm>
            <a:custGeom>
              <a:avLst/>
              <a:gdLst/>
              <a:ahLst/>
              <a:cxnLst>
                <a:cxn ang="0">
                  <a:pos x="170" y="4"/>
                </a:cxn>
                <a:cxn ang="0">
                  <a:pos x="168" y="0"/>
                </a:cxn>
                <a:cxn ang="0">
                  <a:pos x="0" y="73"/>
                </a:cxn>
                <a:cxn ang="0">
                  <a:pos x="4" y="81"/>
                </a:cxn>
                <a:cxn ang="0">
                  <a:pos x="172" y="8"/>
                </a:cxn>
                <a:cxn ang="0">
                  <a:pos x="170" y="4"/>
                </a:cxn>
              </a:cxnLst>
              <a:rect l="0" t="0" r="r" b="b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9" name="Freeform 489"/>
            <p:cNvSpPr>
              <a:spLocks/>
            </p:cNvSpPr>
            <p:nvPr/>
          </p:nvSpPr>
          <p:spPr bwMode="auto">
            <a:xfrm>
              <a:off x="1176" y="3432"/>
              <a:ext cx="10" cy="6"/>
            </a:xfrm>
            <a:custGeom>
              <a:avLst/>
              <a:gdLst/>
              <a:ahLst/>
              <a:cxnLst>
                <a:cxn ang="0">
                  <a:pos x="216" y="12"/>
                </a:cxn>
                <a:cxn ang="0">
                  <a:pos x="4" y="103"/>
                </a:cxn>
                <a:cxn ang="0">
                  <a:pos x="0" y="93"/>
                </a:cxn>
                <a:cxn ang="0">
                  <a:pos x="211" y="0"/>
                </a:cxn>
                <a:cxn ang="0">
                  <a:pos x="216" y="12"/>
                </a:cxn>
              </a:cxnLst>
              <a:rect l="0" t="0" r="r" b="b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0" name="Freeform 490"/>
            <p:cNvSpPr>
              <a:spLocks/>
            </p:cNvSpPr>
            <p:nvPr/>
          </p:nvSpPr>
          <p:spPr bwMode="auto">
            <a:xfrm>
              <a:off x="1176" y="3433"/>
              <a:ext cx="11" cy="16"/>
            </a:xfrm>
            <a:custGeom>
              <a:avLst/>
              <a:gdLst/>
              <a:ahLst/>
              <a:cxnLst>
                <a:cxn ang="0">
                  <a:pos x="207" y="296"/>
                </a:cxn>
                <a:cxn ang="0">
                  <a:pos x="219" y="286"/>
                </a:cxn>
                <a:cxn ang="0">
                  <a:pos x="232" y="267"/>
                </a:cxn>
                <a:cxn ang="0">
                  <a:pos x="242" y="241"/>
                </a:cxn>
                <a:cxn ang="0">
                  <a:pos x="248" y="206"/>
                </a:cxn>
                <a:cxn ang="0">
                  <a:pos x="250" y="165"/>
                </a:cxn>
                <a:cxn ang="0">
                  <a:pos x="245" y="116"/>
                </a:cxn>
                <a:cxn ang="0">
                  <a:pos x="233" y="62"/>
                </a:cxn>
                <a:cxn ang="0">
                  <a:pos x="211" y="0"/>
                </a:cxn>
                <a:cxn ang="0">
                  <a:pos x="198" y="6"/>
                </a:cxn>
                <a:cxn ang="0">
                  <a:pos x="185" y="12"/>
                </a:cxn>
                <a:cxn ang="0">
                  <a:pos x="171" y="17"/>
                </a:cxn>
                <a:cxn ang="0">
                  <a:pos x="158" y="24"/>
                </a:cxn>
                <a:cxn ang="0">
                  <a:pos x="145" y="29"/>
                </a:cxn>
                <a:cxn ang="0">
                  <a:pos x="132" y="35"/>
                </a:cxn>
                <a:cxn ang="0">
                  <a:pos x="118" y="41"/>
                </a:cxn>
                <a:cxn ang="0">
                  <a:pos x="106" y="46"/>
                </a:cxn>
                <a:cxn ang="0">
                  <a:pos x="93" y="52"/>
                </a:cxn>
                <a:cxn ang="0">
                  <a:pos x="80" y="57"/>
                </a:cxn>
                <a:cxn ang="0">
                  <a:pos x="66" y="64"/>
                </a:cxn>
                <a:cxn ang="0">
                  <a:pos x="53" y="69"/>
                </a:cxn>
                <a:cxn ang="0">
                  <a:pos x="40" y="75"/>
                </a:cxn>
                <a:cxn ang="0">
                  <a:pos x="27" y="81"/>
                </a:cxn>
                <a:cxn ang="0">
                  <a:pos x="13" y="87"/>
                </a:cxn>
                <a:cxn ang="0">
                  <a:pos x="0" y="92"/>
                </a:cxn>
                <a:cxn ang="0">
                  <a:pos x="13" y="123"/>
                </a:cxn>
                <a:cxn ang="0">
                  <a:pos x="28" y="150"/>
                </a:cxn>
                <a:cxn ang="0">
                  <a:pos x="42" y="175"/>
                </a:cxn>
                <a:cxn ang="0">
                  <a:pos x="57" y="198"/>
                </a:cxn>
                <a:cxn ang="0">
                  <a:pos x="73" y="218"/>
                </a:cxn>
                <a:cxn ang="0">
                  <a:pos x="87" y="236"/>
                </a:cxn>
                <a:cxn ang="0">
                  <a:pos x="102" y="250"/>
                </a:cxn>
                <a:cxn ang="0">
                  <a:pos x="117" y="263"/>
                </a:cxn>
                <a:cxn ang="0">
                  <a:pos x="132" y="274"/>
                </a:cxn>
                <a:cxn ang="0">
                  <a:pos x="145" y="283"/>
                </a:cxn>
                <a:cxn ang="0">
                  <a:pos x="158" y="289"/>
                </a:cxn>
                <a:cxn ang="0">
                  <a:pos x="170" y="294"/>
                </a:cxn>
                <a:cxn ang="0">
                  <a:pos x="182" y="297"/>
                </a:cxn>
                <a:cxn ang="0">
                  <a:pos x="192" y="298"/>
                </a:cxn>
                <a:cxn ang="0">
                  <a:pos x="200" y="298"/>
                </a:cxn>
                <a:cxn ang="0">
                  <a:pos x="207" y="296"/>
                </a:cxn>
              </a:cxnLst>
              <a:rect l="0" t="0" r="r" b="b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1" name="Freeform 491"/>
            <p:cNvSpPr>
              <a:spLocks/>
            </p:cNvSpPr>
            <p:nvPr/>
          </p:nvSpPr>
          <p:spPr bwMode="auto">
            <a:xfrm>
              <a:off x="1176" y="3433"/>
              <a:ext cx="10" cy="16"/>
            </a:xfrm>
            <a:custGeom>
              <a:avLst/>
              <a:gdLst/>
              <a:ahLst/>
              <a:cxnLst>
                <a:cxn ang="0">
                  <a:pos x="199" y="285"/>
                </a:cxn>
                <a:cxn ang="0">
                  <a:pos x="209" y="276"/>
                </a:cxn>
                <a:cxn ang="0">
                  <a:pos x="217" y="259"/>
                </a:cxn>
                <a:cxn ang="0">
                  <a:pos x="224" y="234"/>
                </a:cxn>
                <a:cxn ang="0">
                  <a:pos x="226" y="202"/>
                </a:cxn>
                <a:cxn ang="0">
                  <a:pos x="223" y="162"/>
                </a:cxn>
                <a:cxn ang="0">
                  <a:pos x="214" y="115"/>
                </a:cxn>
                <a:cxn ang="0">
                  <a:pos x="200" y="61"/>
                </a:cxn>
                <a:cxn ang="0">
                  <a:pos x="178" y="0"/>
                </a:cxn>
                <a:cxn ang="0">
                  <a:pos x="166" y="5"/>
                </a:cxn>
                <a:cxn ang="0">
                  <a:pos x="155" y="10"/>
                </a:cxn>
                <a:cxn ang="0">
                  <a:pos x="144" y="15"/>
                </a:cxn>
                <a:cxn ang="0">
                  <a:pos x="134" y="20"/>
                </a:cxn>
                <a:cxn ang="0">
                  <a:pos x="123" y="24"/>
                </a:cxn>
                <a:cxn ang="0">
                  <a:pos x="111" y="30"/>
                </a:cxn>
                <a:cxn ang="0">
                  <a:pos x="100" y="34"/>
                </a:cxn>
                <a:cxn ang="0">
                  <a:pos x="89" y="39"/>
                </a:cxn>
                <a:cxn ang="0">
                  <a:pos x="78" y="44"/>
                </a:cxn>
                <a:cxn ang="0">
                  <a:pos x="67" y="49"/>
                </a:cxn>
                <a:cxn ang="0">
                  <a:pos x="55" y="54"/>
                </a:cxn>
                <a:cxn ang="0">
                  <a:pos x="45" y="58"/>
                </a:cxn>
                <a:cxn ang="0">
                  <a:pos x="34" y="63"/>
                </a:cxn>
                <a:cxn ang="0">
                  <a:pos x="23" y="69"/>
                </a:cxn>
                <a:cxn ang="0">
                  <a:pos x="11" y="73"/>
                </a:cxn>
                <a:cxn ang="0">
                  <a:pos x="0" y="78"/>
                </a:cxn>
                <a:cxn ang="0">
                  <a:pos x="13" y="109"/>
                </a:cxn>
                <a:cxn ang="0">
                  <a:pos x="28" y="136"/>
                </a:cxn>
                <a:cxn ang="0">
                  <a:pos x="42" y="161"/>
                </a:cxn>
                <a:cxn ang="0">
                  <a:pos x="56" y="184"/>
                </a:cxn>
                <a:cxn ang="0">
                  <a:pos x="72" y="204"/>
                </a:cxn>
                <a:cxn ang="0">
                  <a:pos x="86" y="221"/>
                </a:cxn>
                <a:cxn ang="0">
                  <a:pos x="101" y="236"/>
                </a:cxn>
                <a:cxn ang="0">
                  <a:pos x="115" y="250"/>
                </a:cxn>
                <a:cxn ang="0">
                  <a:pos x="129" y="260"/>
                </a:cxn>
                <a:cxn ang="0">
                  <a:pos x="142" y="270"/>
                </a:cxn>
                <a:cxn ang="0">
                  <a:pos x="155" y="276"/>
                </a:cxn>
                <a:cxn ang="0">
                  <a:pos x="166" y="282"/>
                </a:cxn>
                <a:cxn ang="0">
                  <a:pos x="177" y="285"/>
                </a:cxn>
                <a:cxn ang="0">
                  <a:pos x="186" y="287"/>
                </a:cxn>
                <a:cxn ang="0">
                  <a:pos x="193" y="287"/>
                </a:cxn>
                <a:cxn ang="0">
                  <a:pos x="199" y="285"/>
                </a:cxn>
              </a:cxnLst>
              <a:rect l="0" t="0" r="r" b="b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2" name="Freeform 492"/>
            <p:cNvSpPr>
              <a:spLocks/>
            </p:cNvSpPr>
            <p:nvPr/>
          </p:nvSpPr>
          <p:spPr bwMode="auto">
            <a:xfrm>
              <a:off x="1177" y="3434"/>
              <a:ext cx="9" cy="15"/>
            </a:xfrm>
            <a:custGeom>
              <a:avLst/>
              <a:gdLst/>
              <a:ahLst/>
              <a:cxnLst>
                <a:cxn ang="0">
                  <a:pos x="189" y="273"/>
                </a:cxn>
                <a:cxn ang="0">
                  <a:pos x="196" y="265"/>
                </a:cxn>
                <a:cxn ang="0">
                  <a:pos x="201" y="251"/>
                </a:cxn>
                <a:cxn ang="0">
                  <a:pos x="202" y="227"/>
                </a:cxn>
                <a:cxn ang="0">
                  <a:pos x="200" y="197"/>
                </a:cxn>
                <a:cxn ang="0">
                  <a:pos x="193" y="159"/>
                </a:cxn>
                <a:cxn ang="0">
                  <a:pos x="182" y="114"/>
                </a:cxn>
                <a:cxn ang="0">
                  <a:pos x="165" y="60"/>
                </a:cxn>
                <a:cxn ang="0">
                  <a:pos x="142" y="0"/>
                </a:cxn>
                <a:cxn ang="0">
                  <a:pos x="125" y="7"/>
                </a:cxn>
                <a:cxn ang="0">
                  <a:pos x="107" y="14"/>
                </a:cxn>
                <a:cxn ang="0">
                  <a:pos x="89" y="23"/>
                </a:cxn>
                <a:cxn ang="0">
                  <a:pos x="72" y="30"/>
                </a:cxn>
                <a:cxn ang="0">
                  <a:pos x="53" y="39"/>
                </a:cxn>
                <a:cxn ang="0">
                  <a:pos x="36" y="46"/>
                </a:cxn>
                <a:cxn ang="0">
                  <a:pos x="18" y="54"/>
                </a:cxn>
                <a:cxn ang="0">
                  <a:pos x="0" y="62"/>
                </a:cxn>
                <a:cxn ang="0">
                  <a:pos x="14" y="92"/>
                </a:cxn>
                <a:cxn ang="0">
                  <a:pos x="28" y="120"/>
                </a:cxn>
                <a:cxn ang="0">
                  <a:pos x="41" y="145"/>
                </a:cxn>
                <a:cxn ang="0">
                  <a:pos x="57" y="168"/>
                </a:cxn>
                <a:cxn ang="0">
                  <a:pos x="71" y="188"/>
                </a:cxn>
                <a:cxn ang="0">
                  <a:pos x="85" y="206"/>
                </a:cxn>
                <a:cxn ang="0">
                  <a:pos x="98" y="221"/>
                </a:cxn>
                <a:cxn ang="0">
                  <a:pos x="113" y="235"/>
                </a:cxn>
                <a:cxn ang="0">
                  <a:pos x="126" y="246"/>
                </a:cxn>
                <a:cxn ang="0">
                  <a:pos x="138" y="256"/>
                </a:cxn>
                <a:cxn ang="0">
                  <a:pos x="149" y="262"/>
                </a:cxn>
                <a:cxn ang="0">
                  <a:pos x="160" y="268"/>
                </a:cxn>
                <a:cxn ang="0">
                  <a:pos x="170" y="272"/>
                </a:cxn>
                <a:cxn ang="0">
                  <a:pos x="178" y="274"/>
                </a:cxn>
                <a:cxn ang="0">
                  <a:pos x="184" y="274"/>
                </a:cxn>
                <a:cxn ang="0">
                  <a:pos x="189" y="273"/>
                </a:cxn>
              </a:cxnLst>
              <a:rect l="0" t="0" r="r" b="b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3" name="Freeform 493"/>
            <p:cNvSpPr>
              <a:spLocks/>
            </p:cNvSpPr>
            <p:nvPr/>
          </p:nvSpPr>
          <p:spPr bwMode="auto">
            <a:xfrm>
              <a:off x="1177" y="3435"/>
              <a:ext cx="9" cy="14"/>
            </a:xfrm>
            <a:custGeom>
              <a:avLst/>
              <a:gdLst/>
              <a:ahLst/>
              <a:cxnLst>
                <a:cxn ang="0">
                  <a:pos x="180" y="263"/>
                </a:cxn>
                <a:cxn ang="0">
                  <a:pos x="185" y="256"/>
                </a:cxn>
                <a:cxn ang="0">
                  <a:pos x="186" y="243"/>
                </a:cxn>
                <a:cxn ang="0">
                  <a:pos x="183" y="222"/>
                </a:cxn>
                <a:cxn ang="0">
                  <a:pos x="177" y="193"/>
                </a:cxn>
                <a:cxn ang="0">
                  <a:pos x="166" y="157"/>
                </a:cxn>
                <a:cxn ang="0">
                  <a:pos x="151" y="113"/>
                </a:cxn>
                <a:cxn ang="0">
                  <a:pos x="131" y="60"/>
                </a:cxn>
                <a:cxn ang="0">
                  <a:pos x="108" y="0"/>
                </a:cxn>
                <a:cxn ang="0">
                  <a:pos x="94" y="7"/>
                </a:cxn>
                <a:cxn ang="0">
                  <a:pos x="80" y="13"/>
                </a:cxn>
                <a:cxn ang="0">
                  <a:pos x="67" y="18"/>
                </a:cxn>
                <a:cxn ang="0">
                  <a:pos x="54" y="24"/>
                </a:cxn>
                <a:cxn ang="0">
                  <a:pos x="40" y="30"/>
                </a:cxn>
                <a:cxn ang="0">
                  <a:pos x="27" y="36"/>
                </a:cxn>
                <a:cxn ang="0">
                  <a:pos x="13" y="41"/>
                </a:cxn>
                <a:cxn ang="0">
                  <a:pos x="0" y="48"/>
                </a:cxn>
                <a:cxn ang="0">
                  <a:pos x="13" y="78"/>
                </a:cxn>
                <a:cxn ang="0">
                  <a:pos x="26" y="106"/>
                </a:cxn>
                <a:cxn ang="0">
                  <a:pos x="40" y="131"/>
                </a:cxn>
                <a:cxn ang="0">
                  <a:pos x="55" y="154"/>
                </a:cxn>
                <a:cxn ang="0">
                  <a:pos x="69" y="174"/>
                </a:cxn>
                <a:cxn ang="0">
                  <a:pos x="83" y="192"/>
                </a:cxn>
                <a:cxn ang="0">
                  <a:pos x="96" y="208"/>
                </a:cxn>
                <a:cxn ang="0">
                  <a:pos x="110" y="222"/>
                </a:cxn>
                <a:cxn ang="0">
                  <a:pos x="122" y="233"/>
                </a:cxn>
                <a:cxn ang="0">
                  <a:pos x="134" y="243"/>
                </a:cxn>
                <a:cxn ang="0">
                  <a:pos x="145" y="250"/>
                </a:cxn>
                <a:cxn ang="0">
                  <a:pos x="155" y="256"/>
                </a:cxn>
                <a:cxn ang="0">
                  <a:pos x="164" y="261"/>
                </a:cxn>
                <a:cxn ang="0">
                  <a:pos x="171" y="263"/>
                </a:cxn>
                <a:cxn ang="0">
                  <a:pos x="176" y="264"/>
                </a:cxn>
                <a:cxn ang="0">
                  <a:pos x="180" y="263"/>
                </a:cxn>
              </a:cxnLst>
              <a:rect l="0" t="0" r="r" b="b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4" name="Freeform 494"/>
            <p:cNvSpPr>
              <a:spLocks/>
            </p:cNvSpPr>
            <p:nvPr/>
          </p:nvSpPr>
          <p:spPr bwMode="auto">
            <a:xfrm>
              <a:off x="1177" y="3435"/>
              <a:ext cx="8" cy="14"/>
            </a:xfrm>
            <a:custGeom>
              <a:avLst/>
              <a:gdLst/>
              <a:ahLst/>
              <a:cxnLst>
                <a:cxn ang="0">
                  <a:pos x="171" y="251"/>
                </a:cxn>
                <a:cxn ang="0">
                  <a:pos x="173" y="245"/>
                </a:cxn>
                <a:cxn ang="0">
                  <a:pos x="170" y="233"/>
                </a:cxn>
                <a:cxn ang="0">
                  <a:pos x="164" y="214"/>
                </a:cxn>
                <a:cxn ang="0">
                  <a:pos x="153" y="187"/>
                </a:cxn>
                <a:cxn ang="0">
                  <a:pos x="137" y="153"/>
                </a:cxn>
                <a:cxn ang="0">
                  <a:pos x="119" y="110"/>
                </a:cxn>
                <a:cxn ang="0">
                  <a:pos x="97" y="60"/>
                </a:cxn>
                <a:cxn ang="0">
                  <a:pos x="72" y="0"/>
                </a:cxn>
                <a:cxn ang="0">
                  <a:pos x="63" y="4"/>
                </a:cxn>
                <a:cxn ang="0">
                  <a:pos x="54" y="7"/>
                </a:cxn>
                <a:cxn ang="0">
                  <a:pos x="45" y="11"/>
                </a:cxn>
                <a:cxn ang="0">
                  <a:pos x="36" y="16"/>
                </a:cxn>
                <a:cxn ang="0">
                  <a:pos x="27" y="20"/>
                </a:cxn>
                <a:cxn ang="0">
                  <a:pos x="18" y="23"/>
                </a:cxn>
                <a:cxn ang="0">
                  <a:pos x="9" y="27"/>
                </a:cxn>
                <a:cxn ang="0">
                  <a:pos x="0" y="31"/>
                </a:cxn>
                <a:cxn ang="0">
                  <a:pos x="13" y="62"/>
                </a:cxn>
                <a:cxn ang="0">
                  <a:pos x="26" y="89"/>
                </a:cxn>
                <a:cxn ang="0">
                  <a:pos x="41" y="115"/>
                </a:cxn>
                <a:cxn ang="0">
                  <a:pos x="54" y="138"/>
                </a:cxn>
                <a:cxn ang="0">
                  <a:pos x="68" y="159"/>
                </a:cxn>
                <a:cxn ang="0">
                  <a:pos x="81" y="177"/>
                </a:cxn>
                <a:cxn ang="0">
                  <a:pos x="95" y="193"/>
                </a:cxn>
                <a:cxn ang="0">
                  <a:pos x="107" y="206"/>
                </a:cxn>
                <a:cxn ang="0">
                  <a:pos x="119" y="218"/>
                </a:cxn>
                <a:cxn ang="0">
                  <a:pos x="130" y="229"/>
                </a:cxn>
                <a:cxn ang="0">
                  <a:pos x="141" y="236"/>
                </a:cxn>
                <a:cxn ang="0">
                  <a:pos x="150" y="242"/>
                </a:cxn>
                <a:cxn ang="0">
                  <a:pos x="157" y="246"/>
                </a:cxn>
                <a:cxn ang="0">
                  <a:pos x="163" y="250"/>
                </a:cxn>
                <a:cxn ang="0">
                  <a:pos x="168" y="251"/>
                </a:cxn>
                <a:cxn ang="0">
                  <a:pos x="171" y="251"/>
                </a:cxn>
              </a:cxnLst>
              <a:rect l="0" t="0" r="r" b="b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5" name="Freeform 495"/>
            <p:cNvSpPr>
              <a:spLocks/>
            </p:cNvSpPr>
            <p:nvPr/>
          </p:nvSpPr>
          <p:spPr bwMode="auto">
            <a:xfrm>
              <a:off x="1178" y="3436"/>
              <a:ext cx="7" cy="13"/>
            </a:xfrm>
            <a:custGeom>
              <a:avLst/>
              <a:gdLst/>
              <a:ahLst/>
              <a:cxnLst>
                <a:cxn ang="0">
                  <a:pos x="163" y="240"/>
                </a:cxn>
                <a:cxn ang="0">
                  <a:pos x="162" y="235"/>
                </a:cxn>
                <a:cxn ang="0">
                  <a:pos x="156" y="225"/>
                </a:cxn>
                <a:cxn ang="0">
                  <a:pos x="145" y="208"/>
                </a:cxn>
                <a:cxn ang="0">
                  <a:pos x="129" y="183"/>
                </a:cxn>
                <a:cxn ang="0">
                  <a:pos x="110" y="150"/>
                </a:cxn>
                <a:cxn ang="0">
                  <a:pos x="89" y="110"/>
                </a:cxn>
                <a:cxn ang="0">
                  <a:pos x="64" y="59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8" y="5"/>
                </a:cxn>
                <a:cxn ang="0">
                  <a:pos x="24" y="7"/>
                </a:cxn>
                <a:cxn ang="0">
                  <a:pos x="19" y="9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5" y="15"/>
                </a:cxn>
                <a:cxn ang="0">
                  <a:pos x="0" y="17"/>
                </a:cxn>
                <a:cxn ang="0">
                  <a:pos x="13" y="48"/>
                </a:cxn>
                <a:cxn ang="0">
                  <a:pos x="26" y="75"/>
                </a:cxn>
                <a:cxn ang="0">
                  <a:pos x="41" y="102"/>
                </a:cxn>
                <a:cxn ang="0">
                  <a:pos x="54" y="124"/>
                </a:cxn>
                <a:cxn ang="0">
                  <a:pos x="68" y="145"/>
                </a:cxn>
                <a:cxn ang="0">
                  <a:pos x="82" y="163"/>
                </a:cxn>
                <a:cxn ang="0">
                  <a:pos x="94" y="180"/>
                </a:cxn>
                <a:cxn ang="0">
                  <a:pos x="106" y="193"/>
                </a:cxn>
                <a:cxn ang="0">
                  <a:pos x="117" y="205"/>
                </a:cxn>
                <a:cxn ang="0">
                  <a:pos x="127" y="215"/>
                </a:cxn>
                <a:cxn ang="0">
                  <a:pos x="138" y="224"/>
                </a:cxn>
                <a:cxn ang="0">
                  <a:pos x="146" y="230"/>
                </a:cxn>
                <a:cxn ang="0">
                  <a:pos x="152" y="234"/>
                </a:cxn>
                <a:cxn ang="0">
                  <a:pos x="158" y="238"/>
                </a:cxn>
                <a:cxn ang="0">
                  <a:pos x="161" y="240"/>
                </a:cxn>
                <a:cxn ang="0">
                  <a:pos x="163" y="240"/>
                </a:cxn>
              </a:cxnLst>
              <a:rect l="0" t="0" r="r" b="b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6" name="Freeform 496"/>
            <p:cNvSpPr>
              <a:spLocks/>
            </p:cNvSpPr>
            <p:nvPr/>
          </p:nvSpPr>
          <p:spPr bwMode="auto">
            <a:xfrm>
              <a:off x="1185" y="3449"/>
              <a:ext cx="2" cy="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76"/>
                </a:cxn>
                <a:cxn ang="0">
                  <a:pos x="48" y="92"/>
                </a:cxn>
                <a:cxn ang="0">
                  <a:pos x="46" y="99"/>
                </a:cxn>
                <a:cxn ang="0">
                  <a:pos x="39" y="96"/>
                </a:cxn>
                <a:cxn ang="0">
                  <a:pos x="31" y="83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657" name="Group 497"/>
          <p:cNvGrpSpPr>
            <a:grpSpLocks/>
          </p:cNvGrpSpPr>
          <p:nvPr/>
        </p:nvGrpSpPr>
        <p:grpSpPr bwMode="auto">
          <a:xfrm>
            <a:off x="3113088" y="1552575"/>
            <a:ext cx="469900" cy="685800"/>
            <a:chOff x="1104" y="3024"/>
            <a:chExt cx="296" cy="432"/>
          </a:xfrm>
        </p:grpSpPr>
        <p:sp>
          <p:nvSpPr>
            <p:cNvPr id="92658" name="Freeform 498"/>
            <p:cNvSpPr>
              <a:spLocks/>
            </p:cNvSpPr>
            <p:nvPr/>
          </p:nvSpPr>
          <p:spPr bwMode="auto">
            <a:xfrm>
              <a:off x="1138" y="3298"/>
              <a:ext cx="9" cy="5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99" y="0"/>
                </a:cxn>
                <a:cxn ang="0">
                  <a:pos x="206" y="17"/>
                </a:cxn>
                <a:cxn ang="0">
                  <a:pos x="7" y="84"/>
                </a:cxn>
                <a:cxn ang="0">
                  <a:pos x="0" y="67"/>
                </a:cxn>
              </a:cxnLst>
              <a:rect l="0" t="0" r="r" b="b"/>
              <a:pathLst>
                <a:path w="206" h="84">
                  <a:moveTo>
                    <a:pt x="0" y="67"/>
                  </a:moveTo>
                  <a:lnTo>
                    <a:pt x="199" y="0"/>
                  </a:lnTo>
                  <a:lnTo>
                    <a:pt x="206" y="17"/>
                  </a:lnTo>
                  <a:lnTo>
                    <a:pt x="7" y="8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9" name="Freeform 499"/>
            <p:cNvSpPr>
              <a:spLocks/>
            </p:cNvSpPr>
            <p:nvPr/>
          </p:nvSpPr>
          <p:spPr bwMode="auto">
            <a:xfrm>
              <a:off x="1197" y="3450"/>
              <a:ext cx="3" cy="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0" y="77"/>
                </a:cxn>
                <a:cxn ang="0">
                  <a:pos x="82" y="87"/>
                </a:cxn>
                <a:cxn ang="0">
                  <a:pos x="80" y="95"/>
                </a:cxn>
                <a:cxn ang="0">
                  <a:pos x="74" y="102"/>
                </a:cxn>
                <a:cxn ang="0">
                  <a:pos x="66" y="106"/>
                </a:cxn>
                <a:cxn ang="0">
                  <a:pos x="57" y="108"/>
                </a:cxn>
                <a:cxn ang="0">
                  <a:pos x="49" y="106"/>
                </a:cxn>
                <a:cxn ang="0">
                  <a:pos x="41" y="102"/>
                </a:cxn>
                <a:cxn ang="0">
                  <a:pos x="35" y="93"/>
                </a:cxn>
                <a:cxn ang="0">
                  <a:pos x="0" y="16"/>
                </a:cxn>
                <a:cxn ang="0">
                  <a:pos x="45" y="0"/>
                </a:cxn>
              </a:cxnLst>
              <a:rect l="0" t="0" r="r" b="b"/>
              <a:pathLst>
                <a:path w="82" h="108">
                  <a:moveTo>
                    <a:pt x="45" y="0"/>
                  </a:moveTo>
                  <a:lnTo>
                    <a:pt x="80" y="77"/>
                  </a:lnTo>
                  <a:lnTo>
                    <a:pt x="82" y="87"/>
                  </a:lnTo>
                  <a:lnTo>
                    <a:pt x="80" y="95"/>
                  </a:lnTo>
                  <a:lnTo>
                    <a:pt x="74" y="102"/>
                  </a:lnTo>
                  <a:lnTo>
                    <a:pt x="66" y="106"/>
                  </a:lnTo>
                  <a:lnTo>
                    <a:pt x="57" y="108"/>
                  </a:lnTo>
                  <a:lnTo>
                    <a:pt x="49" y="106"/>
                  </a:lnTo>
                  <a:lnTo>
                    <a:pt x="41" y="102"/>
                  </a:lnTo>
                  <a:lnTo>
                    <a:pt x="35" y="93"/>
                  </a:lnTo>
                  <a:lnTo>
                    <a:pt x="0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0" name="Freeform 500"/>
            <p:cNvSpPr>
              <a:spLocks/>
            </p:cNvSpPr>
            <p:nvPr/>
          </p:nvSpPr>
          <p:spPr bwMode="auto">
            <a:xfrm>
              <a:off x="1187" y="3433"/>
              <a:ext cx="13" cy="18"/>
            </a:xfrm>
            <a:custGeom>
              <a:avLst/>
              <a:gdLst/>
              <a:ahLst/>
              <a:cxnLst>
                <a:cxn ang="0">
                  <a:pos x="247" y="317"/>
                </a:cxn>
                <a:cxn ang="0">
                  <a:pos x="261" y="307"/>
                </a:cxn>
                <a:cxn ang="0">
                  <a:pos x="275" y="287"/>
                </a:cxn>
                <a:cxn ang="0">
                  <a:pos x="285" y="256"/>
                </a:cxn>
                <a:cxn ang="0">
                  <a:pos x="292" y="218"/>
                </a:cxn>
                <a:cxn ang="0">
                  <a:pos x="293" y="173"/>
                </a:cxn>
                <a:cxn ang="0">
                  <a:pos x="288" y="120"/>
                </a:cxn>
                <a:cxn ang="0">
                  <a:pos x="274" y="62"/>
                </a:cxn>
                <a:cxn ang="0">
                  <a:pos x="251" y="0"/>
                </a:cxn>
                <a:cxn ang="0">
                  <a:pos x="235" y="5"/>
                </a:cxn>
                <a:cxn ang="0">
                  <a:pos x="219" y="10"/>
                </a:cxn>
                <a:cxn ang="0">
                  <a:pos x="204" y="17"/>
                </a:cxn>
                <a:cxn ang="0">
                  <a:pos x="188" y="22"/>
                </a:cxn>
                <a:cxn ang="0">
                  <a:pos x="172" y="28"/>
                </a:cxn>
                <a:cxn ang="0">
                  <a:pos x="157" y="34"/>
                </a:cxn>
                <a:cxn ang="0">
                  <a:pos x="140" y="40"/>
                </a:cxn>
                <a:cxn ang="0">
                  <a:pos x="125" y="45"/>
                </a:cxn>
                <a:cxn ang="0">
                  <a:pos x="110" y="52"/>
                </a:cxn>
                <a:cxn ang="0">
                  <a:pos x="94" y="58"/>
                </a:cxn>
                <a:cxn ang="0">
                  <a:pos x="78" y="63"/>
                </a:cxn>
                <a:cxn ang="0">
                  <a:pos x="63" y="69"/>
                </a:cxn>
                <a:cxn ang="0">
                  <a:pos x="47" y="75"/>
                </a:cxn>
                <a:cxn ang="0">
                  <a:pos x="31" y="81"/>
                </a:cxn>
                <a:cxn ang="0">
                  <a:pos x="15" y="86"/>
                </a:cxn>
                <a:cxn ang="0">
                  <a:pos x="0" y="92"/>
                </a:cxn>
                <a:cxn ang="0">
                  <a:pos x="15" y="122"/>
                </a:cxn>
                <a:cxn ang="0">
                  <a:pos x="30" y="152"/>
                </a:cxn>
                <a:cxn ang="0">
                  <a:pos x="48" y="177"/>
                </a:cxn>
                <a:cxn ang="0">
                  <a:pos x="65" y="201"/>
                </a:cxn>
                <a:cxn ang="0">
                  <a:pos x="82" y="222"/>
                </a:cxn>
                <a:cxn ang="0">
                  <a:pos x="101" y="242"/>
                </a:cxn>
                <a:cxn ang="0">
                  <a:pos x="119" y="259"/>
                </a:cxn>
                <a:cxn ang="0">
                  <a:pos x="136" y="274"/>
                </a:cxn>
                <a:cxn ang="0">
                  <a:pos x="154" y="287"/>
                </a:cxn>
                <a:cxn ang="0">
                  <a:pos x="171" y="297"/>
                </a:cxn>
                <a:cxn ang="0">
                  <a:pos x="186" y="306"/>
                </a:cxn>
                <a:cxn ang="0">
                  <a:pos x="202" y="312"/>
                </a:cxn>
                <a:cxn ang="0">
                  <a:pos x="215" y="316"/>
                </a:cxn>
                <a:cxn ang="0">
                  <a:pos x="227" y="318"/>
                </a:cxn>
                <a:cxn ang="0">
                  <a:pos x="238" y="319"/>
                </a:cxn>
                <a:cxn ang="0">
                  <a:pos x="247" y="317"/>
                </a:cxn>
              </a:cxnLst>
              <a:rect l="0" t="0" r="r" b="b"/>
              <a:pathLst>
                <a:path w="293" h="319">
                  <a:moveTo>
                    <a:pt x="247" y="317"/>
                  </a:moveTo>
                  <a:lnTo>
                    <a:pt x="261" y="307"/>
                  </a:lnTo>
                  <a:lnTo>
                    <a:pt x="275" y="287"/>
                  </a:lnTo>
                  <a:lnTo>
                    <a:pt x="285" y="256"/>
                  </a:lnTo>
                  <a:lnTo>
                    <a:pt x="292" y="218"/>
                  </a:lnTo>
                  <a:lnTo>
                    <a:pt x="293" y="173"/>
                  </a:lnTo>
                  <a:lnTo>
                    <a:pt x="288" y="120"/>
                  </a:lnTo>
                  <a:lnTo>
                    <a:pt x="274" y="62"/>
                  </a:lnTo>
                  <a:lnTo>
                    <a:pt x="251" y="0"/>
                  </a:lnTo>
                  <a:lnTo>
                    <a:pt x="235" y="5"/>
                  </a:lnTo>
                  <a:lnTo>
                    <a:pt x="219" y="10"/>
                  </a:lnTo>
                  <a:lnTo>
                    <a:pt x="204" y="17"/>
                  </a:lnTo>
                  <a:lnTo>
                    <a:pt x="188" y="22"/>
                  </a:lnTo>
                  <a:lnTo>
                    <a:pt x="172" y="28"/>
                  </a:lnTo>
                  <a:lnTo>
                    <a:pt x="157" y="34"/>
                  </a:lnTo>
                  <a:lnTo>
                    <a:pt x="140" y="40"/>
                  </a:lnTo>
                  <a:lnTo>
                    <a:pt x="125" y="45"/>
                  </a:lnTo>
                  <a:lnTo>
                    <a:pt x="110" y="52"/>
                  </a:lnTo>
                  <a:lnTo>
                    <a:pt x="94" y="58"/>
                  </a:lnTo>
                  <a:lnTo>
                    <a:pt x="78" y="63"/>
                  </a:lnTo>
                  <a:lnTo>
                    <a:pt x="63" y="69"/>
                  </a:lnTo>
                  <a:lnTo>
                    <a:pt x="47" y="75"/>
                  </a:lnTo>
                  <a:lnTo>
                    <a:pt x="31" y="81"/>
                  </a:lnTo>
                  <a:lnTo>
                    <a:pt x="15" y="86"/>
                  </a:lnTo>
                  <a:lnTo>
                    <a:pt x="0" y="92"/>
                  </a:lnTo>
                  <a:lnTo>
                    <a:pt x="15" y="122"/>
                  </a:lnTo>
                  <a:lnTo>
                    <a:pt x="30" y="152"/>
                  </a:lnTo>
                  <a:lnTo>
                    <a:pt x="48" y="177"/>
                  </a:lnTo>
                  <a:lnTo>
                    <a:pt x="65" y="201"/>
                  </a:lnTo>
                  <a:lnTo>
                    <a:pt x="82" y="222"/>
                  </a:lnTo>
                  <a:lnTo>
                    <a:pt x="101" y="242"/>
                  </a:lnTo>
                  <a:lnTo>
                    <a:pt x="119" y="259"/>
                  </a:lnTo>
                  <a:lnTo>
                    <a:pt x="136" y="274"/>
                  </a:lnTo>
                  <a:lnTo>
                    <a:pt x="154" y="287"/>
                  </a:lnTo>
                  <a:lnTo>
                    <a:pt x="171" y="297"/>
                  </a:lnTo>
                  <a:lnTo>
                    <a:pt x="186" y="306"/>
                  </a:lnTo>
                  <a:lnTo>
                    <a:pt x="202" y="312"/>
                  </a:lnTo>
                  <a:lnTo>
                    <a:pt x="215" y="316"/>
                  </a:lnTo>
                  <a:lnTo>
                    <a:pt x="227" y="318"/>
                  </a:lnTo>
                  <a:lnTo>
                    <a:pt x="238" y="319"/>
                  </a:lnTo>
                  <a:lnTo>
                    <a:pt x="247" y="31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1" name="Freeform 501"/>
            <p:cNvSpPr>
              <a:spLocks/>
            </p:cNvSpPr>
            <p:nvPr/>
          </p:nvSpPr>
          <p:spPr bwMode="auto">
            <a:xfrm>
              <a:off x="1138" y="3299"/>
              <a:ext cx="60" cy="139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0" y="66"/>
                </a:cxn>
                <a:cxn ang="0">
                  <a:pos x="1064" y="2506"/>
                </a:cxn>
                <a:cxn ang="0">
                  <a:pos x="1314" y="2421"/>
                </a:cxn>
                <a:cxn ang="0">
                  <a:pos x="198" y="0"/>
                </a:cxn>
              </a:cxnLst>
              <a:rect l="0" t="0" r="r" b="b"/>
              <a:pathLst>
                <a:path w="1314" h="2506">
                  <a:moveTo>
                    <a:pt x="198" y="0"/>
                  </a:moveTo>
                  <a:lnTo>
                    <a:pt x="0" y="66"/>
                  </a:lnTo>
                  <a:lnTo>
                    <a:pt x="1064" y="2506"/>
                  </a:lnTo>
                  <a:lnTo>
                    <a:pt x="1314" y="2421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2" name="Freeform 502"/>
            <p:cNvSpPr>
              <a:spLocks/>
            </p:cNvSpPr>
            <p:nvPr/>
          </p:nvSpPr>
          <p:spPr bwMode="auto">
            <a:xfrm>
              <a:off x="1136" y="3292"/>
              <a:ext cx="11" cy="10"/>
            </a:xfrm>
            <a:custGeom>
              <a:avLst/>
              <a:gdLst/>
              <a:ahLst/>
              <a:cxnLst>
                <a:cxn ang="0">
                  <a:pos x="235" y="111"/>
                </a:cxn>
                <a:cxn ang="0">
                  <a:pos x="36" y="179"/>
                </a:cxn>
                <a:cxn ang="0">
                  <a:pos x="0" y="97"/>
                </a:cxn>
                <a:cxn ang="0">
                  <a:pos x="70" y="0"/>
                </a:cxn>
                <a:cxn ang="0">
                  <a:pos x="199" y="30"/>
                </a:cxn>
                <a:cxn ang="0">
                  <a:pos x="235" y="111"/>
                </a:cxn>
              </a:cxnLst>
              <a:rect l="0" t="0" r="r" b="b"/>
              <a:pathLst>
                <a:path w="235" h="179">
                  <a:moveTo>
                    <a:pt x="235" y="111"/>
                  </a:moveTo>
                  <a:lnTo>
                    <a:pt x="36" y="179"/>
                  </a:lnTo>
                  <a:lnTo>
                    <a:pt x="0" y="97"/>
                  </a:lnTo>
                  <a:lnTo>
                    <a:pt x="70" y="0"/>
                  </a:lnTo>
                  <a:lnTo>
                    <a:pt x="199" y="30"/>
                  </a:lnTo>
                  <a:lnTo>
                    <a:pt x="235" y="111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3" name="Freeform 503"/>
            <p:cNvSpPr>
              <a:spLocks/>
            </p:cNvSpPr>
            <p:nvPr/>
          </p:nvSpPr>
          <p:spPr bwMode="auto">
            <a:xfrm>
              <a:off x="1147" y="3103"/>
              <a:ext cx="208" cy="202"/>
            </a:xfrm>
            <a:custGeom>
              <a:avLst/>
              <a:gdLst/>
              <a:ahLst/>
              <a:cxnLst>
                <a:cxn ang="0">
                  <a:pos x="0" y="1626"/>
                </a:cxn>
                <a:cxn ang="0">
                  <a:pos x="3650" y="0"/>
                </a:cxn>
                <a:cxn ang="0">
                  <a:pos x="4569" y="1998"/>
                </a:cxn>
                <a:cxn ang="0">
                  <a:pos x="873" y="3641"/>
                </a:cxn>
                <a:cxn ang="0">
                  <a:pos x="0" y="1626"/>
                </a:cxn>
              </a:cxnLst>
              <a:rect l="0" t="0" r="r" b="b"/>
              <a:pathLst>
                <a:path w="4569" h="3641">
                  <a:moveTo>
                    <a:pt x="0" y="1626"/>
                  </a:moveTo>
                  <a:lnTo>
                    <a:pt x="3650" y="0"/>
                  </a:lnTo>
                  <a:lnTo>
                    <a:pt x="4569" y="1998"/>
                  </a:lnTo>
                  <a:lnTo>
                    <a:pt x="873" y="3641"/>
                  </a:lnTo>
                  <a:lnTo>
                    <a:pt x="0" y="162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4" name="Freeform 504"/>
            <p:cNvSpPr>
              <a:spLocks/>
            </p:cNvSpPr>
            <p:nvPr/>
          </p:nvSpPr>
          <p:spPr bwMode="auto">
            <a:xfrm>
              <a:off x="1129" y="3045"/>
              <a:ext cx="271" cy="393"/>
            </a:xfrm>
            <a:custGeom>
              <a:avLst/>
              <a:gdLst/>
              <a:ahLst/>
              <a:cxnLst>
                <a:cxn ang="0">
                  <a:pos x="2496" y="7056"/>
                </a:cxn>
                <a:cxn ang="0">
                  <a:pos x="5894" y="5433"/>
                </a:cxn>
                <a:cxn ang="0">
                  <a:pos x="5912" y="5421"/>
                </a:cxn>
                <a:cxn ang="0">
                  <a:pos x="5927" y="5407"/>
                </a:cxn>
                <a:cxn ang="0">
                  <a:pos x="5941" y="5389"/>
                </a:cxn>
                <a:cxn ang="0">
                  <a:pos x="5950" y="5369"/>
                </a:cxn>
                <a:cxn ang="0">
                  <a:pos x="5955" y="5348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5"/>
                </a:cxn>
                <a:cxn ang="0">
                  <a:pos x="3492" y="47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9"/>
                </a:cxn>
                <a:cxn ang="0">
                  <a:pos x="3420" y="3"/>
                </a:cxn>
                <a:cxn ang="0">
                  <a:pos x="3399" y="0"/>
                </a:cxn>
                <a:cxn ang="0">
                  <a:pos x="3377" y="3"/>
                </a:cxn>
                <a:cxn ang="0">
                  <a:pos x="3357" y="9"/>
                </a:cxn>
                <a:cxn ang="0">
                  <a:pos x="63" y="1487"/>
                </a:cxn>
                <a:cxn ang="0">
                  <a:pos x="45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6"/>
                </a:cxn>
                <a:cxn ang="0">
                  <a:pos x="9" y="1637"/>
                </a:cxn>
                <a:cxn ang="0">
                  <a:pos x="2350" y="7000"/>
                </a:cxn>
                <a:cxn ang="0">
                  <a:pos x="2361" y="7018"/>
                </a:cxn>
                <a:cxn ang="0">
                  <a:pos x="2376" y="7034"/>
                </a:cxn>
                <a:cxn ang="0">
                  <a:pos x="2393" y="7048"/>
                </a:cxn>
                <a:cxn ang="0">
                  <a:pos x="2412" y="7057"/>
                </a:cxn>
                <a:cxn ang="0">
                  <a:pos x="2433" y="7064"/>
                </a:cxn>
                <a:cxn ang="0">
                  <a:pos x="2454" y="7066"/>
                </a:cxn>
                <a:cxn ang="0">
                  <a:pos x="2476" y="7064"/>
                </a:cxn>
                <a:cxn ang="0">
                  <a:pos x="2496" y="7056"/>
                </a:cxn>
              </a:cxnLst>
              <a:rect l="0" t="0" r="r" b="b"/>
              <a:pathLst>
                <a:path w="5957" h="7066">
                  <a:moveTo>
                    <a:pt x="2496" y="7056"/>
                  </a:moveTo>
                  <a:lnTo>
                    <a:pt x="5894" y="5433"/>
                  </a:lnTo>
                  <a:lnTo>
                    <a:pt x="5912" y="5421"/>
                  </a:lnTo>
                  <a:lnTo>
                    <a:pt x="5927" y="5407"/>
                  </a:lnTo>
                  <a:lnTo>
                    <a:pt x="5941" y="5389"/>
                  </a:lnTo>
                  <a:lnTo>
                    <a:pt x="5950" y="5369"/>
                  </a:lnTo>
                  <a:lnTo>
                    <a:pt x="5955" y="5348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5"/>
                  </a:lnTo>
                  <a:lnTo>
                    <a:pt x="3492" y="47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9"/>
                  </a:lnTo>
                  <a:lnTo>
                    <a:pt x="3420" y="3"/>
                  </a:lnTo>
                  <a:lnTo>
                    <a:pt x="3399" y="0"/>
                  </a:lnTo>
                  <a:lnTo>
                    <a:pt x="3377" y="3"/>
                  </a:lnTo>
                  <a:lnTo>
                    <a:pt x="3357" y="9"/>
                  </a:lnTo>
                  <a:lnTo>
                    <a:pt x="63" y="1487"/>
                  </a:lnTo>
                  <a:lnTo>
                    <a:pt x="45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6"/>
                  </a:lnTo>
                  <a:lnTo>
                    <a:pt x="9" y="1637"/>
                  </a:lnTo>
                  <a:lnTo>
                    <a:pt x="2350" y="7000"/>
                  </a:lnTo>
                  <a:lnTo>
                    <a:pt x="2361" y="7018"/>
                  </a:lnTo>
                  <a:lnTo>
                    <a:pt x="2376" y="7034"/>
                  </a:lnTo>
                  <a:lnTo>
                    <a:pt x="2393" y="7048"/>
                  </a:lnTo>
                  <a:lnTo>
                    <a:pt x="2412" y="7057"/>
                  </a:lnTo>
                  <a:lnTo>
                    <a:pt x="2433" y="7064"/>
                  </a:lnTo>
                  <a:lnTo>
                    <a:pt x="2454" y="7066"/>
                  </a:lnTo>
                  <a:lnTo>
                    <a:pt x="2476" y="7064"/>
                  </a:lnTo>
                  <a:lnTo>
                    <a:pt x="2496" y="7056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5" name="Freeform 505"/>
            <p:cNvSpPr>
              <a:spLocks/>
            </p:cNvSpPr>
            <p:nvPr/>
          </p:nvSpPr>
          <p:spPr bwMode="auto">
            <a:xfrm>
              <a:off x="1313" y="3096"/>
              <a:ext cx="51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3" y="0"/>
                </a:cxn>
                <a:cxn ang="0">
                  <a:pos x="70" y="14"/>
                </a:cxn>
                <a:cxn ang="0">
                  <a:pos x="106" y="29"/>
                </a:cxn>
                <a:cxn ang="0">
                  <a:pos x="143" y="44"/>
                </a:cxn>
                <a:cxn ang="0">
                  <a:pos x="180" y="61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8" y="159"/>
                </a:cxn>
                <a:cxn ang="0">
                  <a:pos x="393" y="181"/>
                </a:cxn>
                <a:cxn ang="0">
                  <a:pos x="428" y="204"/>
                </a:cxn>
                <a:cxn ang="0">
                  <a:pos x="461" y="228"/>
                </a:cxn>
                <a:cxn ang="0">
                  <a:pos x="495" y="252"/>
                </a:cxn>
                <a:cxn ang="0">
                  <a:pos x="528" y="279"/>
                </a:cxn>
                <a:cxn ang="0">
                  <a:pos x="560" y="305"/>
                </a:cxn>
                <a:cxn ang="0">
                  <a:pos x="592" y="333"/>
                </a:cxn>
                <a:cxn ang="0">
                  <a:pos x="624" y="361"/>
                </a:cxn>
                <a:cxn ang="0">
                  <a:pos x="654" y="389"/>
                </a:cxn>
                <a:cxn ang="0">
                  <a:pos x="684" y="419"/>
                </a:cxn>
                <a:cxn ang="0">
                  <a:pos x="713" y="450"/>
                </a:cxn>
                <a:cxn ang="0">
                  <a:pos x="742" y="481"/>
                </a:cxn>
                <a:cxn ang="0">
                  <a:pos x="769" y="513"/>
                </a:cxn>
                <a:cxn ang="0">
                  <a:pos x="796" y="545"/>
                </a:cxn>
                <a:cxn ang="0">
                  <a:pos x="822" y="578"/>
                </a:cxn>
                <a:cxn ang="0">
                  <a:pos x="847" y="612"/>
                </a:cxn>
                <a:cxn ang="0">
                  <a:pos x="871" y="647"/>
                </a:cxn>
                <a:cxn ang="0">
                  <a:pos x="895" y="681"/>
                </a:cxn>
                <a:cxn ang="0">
                  <a:pos x="917" y="717"/>
                </a:cxn>
                <a:cxn ang="0">
                  <a:pos x="939" y="754"/>
                </a:cxn>
                <a:cxn ang="0">
                  <a:pos x="959" y="791"/>
                </a:cxn>
                <a:cxn ang="0">
                  <a:pos x="979" y="828"/>
                </a:cxn>
                <a:cxn ang="0">
                  <a:pos x="997" y="866"/>
                </a:cxn>
                <a:cxn ang="0">
                  <a:pos x="1026" y="938"/>
                </a:cxn>
                <a:cxn ang="0">
                  <a:pos x="1053" y="1015"/>
                </a:cxn>
                <a:cxn ang="0">
                  <a:pos x="1075" y="1096"/>
                </a:cxn>
                <a:cxn ang="0">
                  <a:pos x="1095" y="1180"/>
                </a:cxn>
                <a:cxn ang="0">
                  <a:pos x="1110" y="1267"/>
                </a:cxn>
                <a:cxn ang="0">
                  <a:pos x="1121" y="1356"/>
                </a:cxn>
                <a:cxn ang="0">
                  <a:pos x="1130" y="1446"/>
                </a:cxn>
                <a:cxn ang="0">
                  <a:pos x="1134" y="1536"/>
                </a:cxn>
                <a:cxn ang="0">
                  <a:pos x="1134" y="1626"/>
                </a:cxn>
                <a:cxn ang="0">
                  <a:pos x="1131" y="1716"/>
                </a:cxn>
                <a:cxn ang="0">
                  <a:pos x="1122" y="1802"/>
                </a:cxn>
                <a:cxn ang="0">
                  <a:pos x="1111" y="1886"/>
                </a:cxn>
                <a:cxn ang="0">
                  <a:pos x="1096" y="1967"/>
                </a:cxn>
                <a:cxn ang="0">
                  <a:pos x="1076" y="2044"/>
                </a:cxn>
                <a:cxn ang="0">
                  <a:pos x="1053" y="2115"/>
                </a:cxn>
                <a:cxn ang="0">
                  <a:pos x="1025" y="2180"/>
                </a:cxn>
                <a:cxn ang="0">
                  <a:pos x="917" y="2127"/>
                </a:cxn>
              </a:cxnLst>
              <a:rect l="0" t="0" r="r" b="b"/>
              <a:pathLst>
                <a:path w="1134" h="2180">
                  <a:moveTo>
                    <a:pt x="917" y="2127"/>
                  </a:moveTo>
                  <a:lnTo>
                    <a:pt x="0" y="131"/>
                  </a:lnTo>
                  <a:lnTo>
                    <a:pt x="33" y="0"/>
                  </a:lnTo>
                  <a:lnTo>
                    <a:pt x="70" y="14"/>
                  </a:lnTo>
                  <a:lnTo>
                    <a:pt x="106" y="29"/>
                  </a:lnTo>
                  <a:lnTo>
                    <a:pt x="143" y="44"/>
                  </a:lnTo>
                  <a:lnTo>
                    <a:pt x="180" y="61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8" y="159"/>
                  </a:lnTo>
                  <a:lnTo>
                    <a:pt x="393" y="181"/>
                  </a:lnTo>
                  <a:lnTo>
                    <a:pt x="428" y="204"/>
                  </a:lnTo>
                  <a:lnTo>
                    <a:pt x="461" y="228"/>
                  </a:lnTo>
                  <a:lnTo>
                    <a:pt x="495" y="252"/>
                  </a:lnTo>
                  <a:lnTo>
                    <a:pt x="528" y="279"/>
                  </a:lnTo>
                  <a:lnTo>
                    <a:pt x="560" y="305"/>
                  </a:lnTo>
                  <a:lnTo>
                    <a:pt x="592" y="333"/>
                  </a:lnTo>
                  <a:lnTo>
                    <a:pt x="624" y="361"/>
                  </a:lnTo>
                  <a:lnTo>
                    <a:pt x="654" y="389"/>
                  </a:lnTo>
                  <a:lnTo>
                    <a:pt x="684" y="419"/>
                  </a:lnTo>
                  <a:lnTo>
                    <a:pt x="713" y="450"/>
                  </a:lnTo>
                  <a:lnTo>
                    <a:pt x="742" y="481"/>
                  </a:lnTo>
                  <a:lnTo>
                    <a:pt x="769" y="513"/>
                  </a:lnTo>
                  <a:lnTo>
                    <a:pt x="796" y="545"/>
                  </a:lnTo>
                  <a:lnTo>
                    <a:pt x="822" y="578"/>
                  </a:lnTo>
                  <a:lnTo>
                    <a:pt x="847" y="612"/>
                  </a:lnTo>
                  <a:lnTo>
                    <a:pt x="871" y="647"/>
                  </a:lnTo>
                  <a:lnTo>
                    <a:pt x="895" y="681"/>
                  </a:lnTo>
                  <a:lnTo>
                    <a:pt x="917" y="717"/>
                  </a:lnTo>
                  <a:lnTo>
                    <a:pt x="939" y="754"/>
                  </a:lnTo>
                  <a:lnTo>
                    <a:pt x="959" y="791"/>
                  </a:lnTo>
                  <a:lnTo>
                    <a:pt x="979" y="828"/>
                  </a:lnTo>
                  <a:lnTo>
                    <a:pt x="997" y="866"/>
                  </a:lnTo>
                  <a:lnTo>
                    <a:pt x="1026" y="938"/>
                  </a:lnTo>
                  <a:lnTo>
                    <a:pt x="1053" y="1015"/>
                  </a:lnTo>
                  <a:lnTo>
                    <a:pt x="1075" y="1096"/>
                  </a:lnTo>
                  <a:lnTo>
                    <a:pt x="1095" y="1180"/>
                  </a:lnTo>
                  <a:lnTo>
                    <a:pt x="1110" y="1267"/>
                  </a:lnTo>
                  <a:lnTo>
                    <a:pt x="1121" y="1356"/>
                  </a:lnTo>
                  <a:lnTo>
                    <a:pt x="1130" y="1446"/>
                  </a:lnTo>
                  <a:lnTo>
                    <a:pt x="1134" y="1536"/>
                  </a:lnTo>
                  <a:lnTo>
                    <a:pt x="1134" y="1626"/>
                  </a:lnTo>
                  <a:lnTo>
                    <a:pt x="1131" y="1716"/>
                  </a:lnTo>
                  <a:lnTo>
                    <a:pt x="1122" y="1802"/>
                  </a:lnTo>
                  <a:lnTo>
                    <a:pt x="1111" y="1886"/>
                  </a:lnTo>
                  <a:lnTo>
                    <a:pt x="1096" y="1967"/>
                  </a:lnTo>
                  <a:lnTo>
                    <a:pt x="1076" y="2044"/>
                  </a:lnTo>
                  <a:lnTo>
                    <a:pt x="1053" y="2115"/>
                  </a:lnTo>
                  <a:lnTo>
                    <a:pt x="1025" y="2180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6B68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6" name="Freeform 506"/>
            <p:cNvSpPr>
              <a:spLocks/>
            </p:cNvSpPr>
            <p:nvPr/>
          </p:nvSpPr>
          <p:spPr bwMode="auto">
            <a:xfrm>
              <a:off x="1122" y="3082"/>
              <a:ext cx="207" cy="202"/>
            </a:xfrm>
            <a:custGeom>
              <a:avLst/>
              <a:gdLst/>
              <a:ahLst/>
              <a:cxnLst>
                <a:cxn ang="0">
                  <a:pos x="0" y="1625"/>
                </a:cxn>
                <a:cxn ang="0">
                  <a:pos x="3650" y="0"/>
                </a:cxn>
                <a:cxn ang="0">
                  <a:pos x="4569" y="1997"/>
                </a:cxn>
                <a:cxn ang="0">
                  <a:pos x="873" y="3641"/>
                </a:cxn>
                <a:cxn ang="0">
                  <a:pos x="0" y="1625"/>
                </a:cxn>
              </a:cxnLst>
              <a:rect l="0" t="0" r="r" b="b"/>
              <a:pathLst>
                <a:path w="4569" h="3641">
                  <a:moveTo>
                    <a:pt x="0" y="1625"/>
                  </a:moveTo>
                  <a:lnTo>
                    <a:pt x="3650" y="0"/>
                  </a:lnTo>
                  <a:lnTo>
                    <a:pt x="4569" y="1997"/>
                  </a:lnTo>
                  <a:lnTo>
                    <a:pt x="873" y="3641"/>
                  </a:lnTo>
                  <a:lnTo>
                    <a:pt x="0" y="162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7" name="Freeform 507"/>
            <p:cNvSpPr>
              <a:spLocks/>
            </p:cNvSpPr>
            <p:nvPr/>
          </p:nvSpPr>
          <p:spPr bwMode="auto">
            <a:xfrm>
              <a:off x="1104" y="3024"/>
              <a:ext cx="271" cy="393"/>
            </a:xfrm>
            <a:custGeom>
              <a:avLst/>
              <a:gdLst/>
              <a:ahLst/>
              <a:cxnLst>
                <a:cxn ang="0">
                  <a:pos x="2497" y="7056"/>
                </a:cxn>
                <a:cxn ang="0">
                  <a:pos x="5894" y="5432"/>
                </a:cxn>
                <a:cxn ang="0">
                  <a:pos x="5912" y="5421"/>
                </a:cxn>
                <a:cxn ang="0">
                  <a:pos x="5928" y="5406"/>
                </a:cxn>
                <a:cxn ang="0">
                  <a:pos x="5941" y="5388"/>
                </a:cxn>
                <a:cxn ang="0">
                  <a:pos x="5950" y="5368"/>
                </a:cxn>
                <a:cxn ang="0">
                  <a:pos x="5955" y="5347"/>
                </a:cxn>
                <a:cxn ang="0">
                  <a:pos x="5957" y="5325"/>
                </a:cxn>
                <a:cxn ang="0">
                  <a:pos x="5955" y="5303"/>
                </a:cxn>
                <a:cxn ang="0">
                  <a:pos x="5948" y="5282"/>
                </a:cxn>
                <a:cxn ang="0">
                  <a:pos x="3503" y="64"/>
                </a:cxn>
                <a:cxn ang="0">
                  <a:pos x="3492" y="46"/>
                </a:cxn>
                <a:cxn ang="0">
                  <a:pos x="3477" y="31"/>
                </a:cxn>
                <a:cxn ang="0">
                  <a:pos x="3460" y="18"/>
                </a:cxn>
                <a:cxn ang="0">
                  <a:pos x="3441" y="8"/>
                </a:cxn>
                <a:cxn ang="0">
                  <a:pos x="3420" y="2"/>
                </a:cxn>
                <a:cxn ang="0">
                  <a:pos x="3399" y="0"/>
                </a:cxn>
                <a:cxn ang="0">
                  <a:pos x="3377" y="2"/>
                </a:cxn>
                <a:cxn ang="0">
                  <a:pos x="3357" y="8"/>
                </a:cxn>
                <a:cxn ang="0">
                  <a:pos x="63" y="1486"/>
                </a:cxn>
                <a:cxn ang="0">
                  <a:pos x="45" y="1497"/>
                </a:cxn>
                <a:cxn ang="0">
                  <a:pos x="30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3" y="1615"/>
                </a:cxn>
                <a:cxn ang="0">
                  <a:pos x="9" y="1636"/>
                </a:cxn>
                <a:cxn ang="0">
                  <a:pos x="2351" y="6999"/>
                </a:cxn>
                <a:cxn ang="0">
                  <a:pos x="2362" y="7018"/>
                </a:cxn>
                <a:cxn ang="0">
                  <a:pos x="2377" y="7034"/>
                </a:cxn>
                <a:cxn ang="0">
                  <a:pos x="2394" y="7048"/>
                </a:cxn>
                <a:cxn ang="0">
                  <a:pos x="2413" y="7057"/>
                </a:cxn>
                <a:cxn ang="0">
                  <a:pos x="2434" y="7063"/>
                </a:cxn>
                <a:cxn ang="0">
                  <a:pos x="2455" y="7065"/>
                </a:cxn>
                <a:cxn ang="0">
                  <a:pos x="2477" y="7063"/>
                </a:cxn>
                <a:cxn ang="0">
                  <a:pos x="2497" y="7056"/>
                </a:cxn>
              </a:cxnLst>
              <a:rect l="0" t="0" r="r" b="b"/>
              <a:pathLst>
                <a:path w="5957" h="7065">
                  <a:moveTo>
                    <a:pt x="2497" y="7056"/>
                  </a:moveTo>
                  <a:lnTo>
                    <a:pt x="5894" y="5432"/>
                  </a:lnTo>
                  <a:lnTo>
                    <a:pt x="5912" y="5421"/>
                  </a:lnTo>
                  <a:lnTo>
                    <a:pt x="5928" y="5406"/>
                  </a:lnTo>
                  <a:lnTo>
                    <a:pt x="5941" y="5388"/>
                  </a:lnTo>
                  <a:lnTo>
                    <a:pt x="5950" y="5368"/>
                  </a:lnTo>
                  <a:lnTo>
                    <a:pt x="5955" y="5347"/>
                  </a:lnTo>
                  <a:lnTo>
                    <a:pt x="5957" y="5325"/>
                  </a:lnTo>
                  <a:lnTo>
                    <a:pt x="5955" y="5303"/>
                  </a:lnTo>
                  <a:lnTo>
                    <a:pt x="5948" y="5282"/>
                  </a:lnTo>
                  <a:lnTo>
                    <a:pt x="3503" y="64"/>
                  </a:lnTo>
                  <a:lnTo>
                    <a:pt x="3492" y="46"/>
                  </a:lnTo>
                  <a:lnTo>
                    <a:pt x="3477" y="31"/>
                  </a:lnTo>
                  <a:lnTo>
                    <a:pt x="3460" y="18"/>
                  </a:lnTo>
                  <a:lnTo>
                    <a:pt x="3441" y="8"/>
                  </a:lnTo>
                  <a:lnTo>
                    <a:pt x="3420" y="2"/>
                  </a:lnTo>
                  <a:lnTo>
                    <a:pt x="3399" y="0"/>
                  </a:lnTo>
                  <a:lnTo>
                    <a:pt x="3377" y="2"/>
                  </a:lnTo>
                  <a:lnTo>
                    <a:pt x="3357" y="8"/>
                  </a:lnTo>
                  <a:lnTo>
                    <a:pt x="63" y="1486"/>
                  </a:lnTo>
                  <a:lnTo>
                    <a:pt x="45" y="1497"/>
                  </a:lnTo>
                  <a:lnTo>
                    <a:pt x="30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3" y="1615"/>
                  </a:lnTo>
                  <a:lnTo>
                    <a:pt x="9" y="1636"/>
                  </a:lnTo>
                  <a:lnTo>
                    <a:pt x="2351" y="6999"/>
                  </a:lnTo>
                  <a:lnTo>
                    <a:pt x="2362" y="7018"/>
                  </a:lnTo>
                  <a:lnTo>
                    <a:pt x="2377" y="7034"/>
                  </a:lnTo>
                  <a:lnTo>
                    <a:pt x="2394" y="7048"/>
                  </a:lnTo>
                  <a:lnTo>
                    <a:pt x="2413" y="7057"/>
                  </a:lnTo>
                  <a:lnTo>
                    <a:pt x="2434" y="7063"/>
                  </a:lnTo>
                  <a:lnTo>
                    <a:pt x="2455" y="7065"/>
                  </a:lnTo>
                  <a:lnTo>
                    <a:pt x="2477" y="7063"/>
                  </a:lnTo>
                  <a:lnTo>
                    <a:pt x="2497" y="70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8" name="Freeform 508"/>
            <p:cNvSpPr>
              <a:spLocks/>
            </p:cNvSpPr>
            <p:nvPr/>
          </p:nvSpPr>
          <p:spPr bwMode="auto">
            <a:xfrm>
              <a:off x="1104" y="3024"/>
              <a:ext cx="162" cy="99"/>
            </a:xfrm>
            <a:custGeom>
              <a:avLst/>
              <a:gdLst/>
              <a:ahLst/>
              <a:cxnLst>
                <a:cxn ang="0">
                  <a:pos x="3562" y="1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68" y="1773"/>
                </a:cxn>
                <a:cxn ang="0">
                  <a:pos x="3562" y="183"/>
                </a:cxn>
              </a:cxnLst>
              <a:rect l="0" t="0" r="r" b="b"/>
              <a:pathLst>
                <a:path w="3562" h="1773">
                  <a:moveTo>
                    <a:pt x="3562" y="1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68" y="1773"/>
                  </a:lnTo>
                  <a:lnTo>
                    <a:pt x="3562" y="18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9" name="Freeform 509"/>
            <p:cNvSpPr>
              <a:spLocks/>
            </p:cNvSpPr>
            <p:nvPr/>
          </p:nvSpPr>
          <p:spPr bwMode="auto">
            <a:xfrm>
              <a:off x="1104" y="3024"/>
              <a:ext cx="161" cy="97"/>
            </a:xfrm>
            <a:custGeom>
              <a:avLst/>
              <a:gdLst/>
              <a:ahLst/>
              <a:cxnLst>
                <a:cxn ang="0">
                  <a:pos x="3545" y="153"/>
                </a:cxn>
                <a:cxn ang="0">
                  <a:pos x="3538" y="137"/>
                </a:cxn>
                <a:cxn ang="0">
                  <a:pos x="3529" y="120"/>
                </a:cxn>
                <a:cxn ang="0">
                  <a:pos x="3514" y="90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1" y="1665"/>
                </a:cxn>
                <a:cxn ang="0">
                  <a:pos x="31" y="1685"/>
                </a:cxn>
                <a:cxn ang="0">
                  <a:pos x="46" y="1719"/>
                </a:cxn>
                <a:cxn ang="0">
                  <a:pos x="162" y="1700"/>
                </a:cxn>
                <a:cxn ang="0">
                  <a:pos x="348" y="1616"/>
                </a:cxn>
                <a:cxn ang="0">
                  <a:pos x="508" y="1543"/>
                </a:cxn>
                <a:cxn ang="0">
                  <a:pos x="648" y="1480"/>
                </a:cxn>
                <a:cxn ang="0">
                  <a:pos x="776" y="1422"/>
                </a:cxn>
                <a:cxn ang="0">
                  <a:pos x="898" y="1367"/>
                </a:cxn>
                <a:cxn ang="0">
                  <a:pos x="1021" y="1311"/>
                </a:cxn>
                <a:cxn ang="0">
                  <a:pos x="1153" y="1251"/>
                </a:cxn>
                <a:cxn ang="0">
                  <a:pos x="1299" y="1186"/>
                </a:cxn>
                <a:cxn ang="0">
                  <a:pos x="1466" y="1110"/>
                </a:cxn>
                <a:cxn ang="0">
                  <a:pos x="1662" y="1020"/>
                </a:cxn>
                <a:cxn ang="0">
                  <a:pos x="1892" y="916"/>
                </a:cxn>
                <a:cxn ang="0">
                  <a:pos x="2166" y="792"/>
                </a:cxn>
                <a:cxn ang="0">
                  <a:pos x="2488" y="646"/>
                </a:cxn>
                <a:cxn ang="0">
                  <a:pos x="2864" y="474"/>
                </a:cxn>
                <a:cxn ang="0">
                  <a:pos x="3304" y="275"/>
                </a:cxn>
              </a:cxnLst>
              <a:rect l="0" t="0" r="r" b="b"/>
              <a:pathLst>
                <a:path w="3550" h="1748">
                  <a:moveTo>
                    <a:pt x="3550" y="163"/>
                  </a:moveTo>
                  <a:lnTo>
                    <a:pt x="3545" y="153"/>
                  </a:lnTo>
                  <a:lnTo>
                    <a:pt x="3541" y="144"/>
                  </a:lnTo>
                  <a:lnTo>
                    <a:pt x="3538" y="137"/>
                  </a:lnTo>
                  <a:lnTo>
                    <a:pt x="3533" y="130"/>
                  </a:lnTo>
                  <a:lnTo>
                    <a:pt x="3529" y="120"/>
                  </a:lnTo>
                  <a:lnTo>
                    <a:pt x="3523" y="108"/>
                  </a:lnTo>
                  <a:lnTo>
                    <a:pt x="3514" y="90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1" y="1665"/>
                  </a:lnTo>
                  <a:lnTo>
                    <a:pt x="26" y="1673"/>
                  </a:lnTo>
                  <a:lnTo>
                    <a:pt x="31" y="1685"/>
                  </a:lnTo>
                  <a:lnTo>
                    <a:pt x="37" y="1699"/>
                  </a:lnTo>
                  <a:lnTo>
                    <a:pt x="46" y="1719"/>
                  </a:lnTo>
                  <a:lnTo>
                    <a:pt x="57" y="1748"/>
                  </a:lnTo>
                  <a:lnTo>
                    <a:pt x="162" y="1700"/>
                  </a:lnTo>
                  <a:lnTo>
                    <a:pt x="259" y="1656"/>
                  </a:lnTo>
                  <a:lnTo>
                    <a:pt x="348" y="1616"/>
                  </a:lnTo>
                  <a:lnTo>
                    <a:pt x="430" y="1579"/>
                  </a:lnTo>
                  <a:lnTo>
                    <a:pt x="508" y="1543"/>
                  </a:lnTo>
                  <a:lnTo>
                    <a:pt x="579" y="1511"/>
                  </a:lnTo>
                  <a:lnTo>
                    <a:pt x="648" y="1480"/>
                  </a:lnTo>
                  <a:lnTo>
                    <a:pt x="713" y="1451"/>
                  </a:lnTo>
                  <a:lnTo>
                    <a:pt x="776" y="1422"/>
                  </a:lnTo>
                  <a:lnTo>
                    <a:pt x="837" y="1395"/>
                  </a:lnTo>
                  <a:lnTo>
                    <a:pt x="898" y="1367"/>
                  </a:lnTo>
                  <a:lnTo>
                    <a:pt x="959" y="1340"/>
                  </a:lnTo>
                  <a:lnTo>
                    <a:pt x="1021" y="1311"/>
                  </a:lnTo>
                  <a:lnTo>
                    <a:pt x="1085" y="1282"/>
                  </a:lnTo>
                  <a:lnTo>
                    <a:pt x="1153" y="1251"/>
                  </a:lnTo>
                  <a:lnTo>
                    <a:pt x="1223" y="1220"/>
                  </a:lnTo>
                  <a:lnTo>
                    <a:pt x="1299" y="1186"/>
                  </a:lnTo>
                  <a:lnTo>
                    <a:pt x="1379" y="1149"/>
                  </a:lnTo>
                  <a:lnTo>
                    <a:pt x="1466" y="1110"/>
                  </a:lnTo>
                  <a:lnTo>
                    <a:pt x="1560" y="1067"/>
                  </a:lnTo>
                  <a:lnTo>
                    <a:pt x="1662" y="1020"/>
                  </a:lnTo>
                  <a:lnTo>
                    <a:pt x="1772" y="971"/>
                  </a:lnTo>
                  <a:lnTo>
                    <a:pt x="1892" y="916"/>
                  </a:lnTo>
                  <a:lnTo>
                    <a:pt x="2024" y="857"/>
                  </a:lnTo>
                  <a:lnTo>
                    <a:pt x="2166" y="792"/>
                  </a:lnTo>
                  <a:lnTo>
                    <a:pt x="2320" y="722"/>
                  </a:lnTo>
                  <a:lnTo>
                    <a:pt x="2488" y="646"/>
                  </a:lnTo>
                  <a:lnTo>
                    <a:pt x="2668" y="564"/>
                  </a:lnTo>
                  <a:lnTo>
                    <a:pt x="2864" y="474"/>
                  </a:lnTo>
                  <a:lnTo>
                    <a:pt x="3075" y="378"/>
                  </a:lnTo>
                  <a:lnTo>
                    <a:pt x="3304" y="275"/>
                  </a:lnTo>
                  <a:lnTo>
                    <a:pt x="3550" y="163"/>
                  </a:lnTo>
                  <a:close/>
                </a:path>
              </a:pathLst>
            </a:custGeom>
            <a:solidFill>
              <a:srgbClr val="BFC7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0" name="Freeform 510"/>
            <p:cNvSpPr>
              <a:spLocks/>
            </p:cNvSpPr>
            <p:nvPr/>
          </p:nvSpPr>
          <p:spPr bwMode="auto">
            <a:xfrm>
              <a:off x="1104" y="3024"/>
              <a:ext cx="161" cy="96"/>
            </a:xfrm>
            <a:custGeom>
              <a:avLst/>
              <a:gdLst/>
              <a:ahLst/>
              <a:cxnLst>
                <a:cxn ang="0">
                  <a:pos x="3534" y="135"/>
                </a:cxn>
                <a:cxn ang="0">
                  <a:pos x="3529" y="123"/>
                </a:cxn>
                <a:cxn ang="0">
                  <a:pos x="3523" y="110"/>
                </a:cxn>
                <a:cxn ang="0">
                  <a:pos x="3511" y="84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3" y="1646"/>
                </a:cxn>
                <a:cxn ang="0">
                  <a:pos x="19" y="1658"/>
                </a:cxn>
                <a:cxn ang="0">
                  <a:pos x="26" y="1674"/>
                </a:cxn>
                <a:cxn ang="0">
                  <a:pos x="37" y="1702"/>
                </a:cxn>
                <a:cxn ang="0">
                  <a:pos x="151" y="1676"/>
                </a:cxn>
                <a:cxn ang="0">
                  <a:pos x="337" y="1592"/>
                </a:cxn>
                <a:cxn ang="0">
                  <a:pos x="497" y="1520"/>
                </a:cxn>
                <a:cxn ang="0">
                  <a:pos x="637" y="1457"/>
                </a:cxn>
                <a:cxn ang="0">
                  <a:pos x="765" y="1399"/>
                </a:cxn>
                <a:cxn ang="0">
                  <a:pos x="886" y="1344"/>
                </a:cxn>
                <a:cxn ang="0">
                  <a:pos x="1010" y="1288"/>
                </a:cxn>
                <a:cxn ang="0">
                  <a:pos x="1141" y="1229"/>
                </a:cxn>
                <a:cxn ang="0">
                  <a:pos x="1287" y="1163"/>
                </a:cxn>
                <a:cxn ang="0">
                  <a:pos x="1455" y="1087"/>
                </a:cxn>
                <a:cxn ang="0">
                  <a:pos x="1650" y="998"/>
                </a:cxn>
                <a:cxn ang="0">
                  <a:pos x="1881" y="894"/>
                </a:cxn>
                <a:cxn ang="0">
                  <a:pos x="2154" y="771"/>
                </a:cxn>
                <a:cxn ang="0">
                  <a:pos x="2477" y="625"/>
                </a:cxn>
                <a:cxn ang="0">
                  <a:pos x="2853" y="453"/>
                </a:cxn>
                <a:cxn ang="0">
                  <a:pos x="3293" y="254"/>
                </a:cxn>
              </a:cxnLst>
              <a:rect l="0" t="0" r="r" b="b"/>
              <a:pathLst>
                <a:path w="3539" h="1724">
                  <a:moveTo>
                    <a:pt x="3539" y="143"/>
                  </a:moveTo>
                  <a:lnTo>
                    <a:pt x="3534" y="135"/>
                  </a:lnTo>
                  <a:lnTo>
                    <a:pt x="3531" y="129"/>
                  </a:lnTo>
                  <a:lnTo>
                    <a:pt x="3529" y="123"/>
                  </a:lnTo>
                  <a:lnTo>
                    <a:pt x="3526" y="117"/>
                  </a:lnTo>
                  <a:lnTo>
                    <a:pt x="3523" y="110"/>
                  </a:lnTo>
                  <a:lnTo>
                    <a:pt x="3518" y="99"/>
                  </a:lnTo>
                  <a:lnTo>
                    <a:pt x="3511" y="84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6"/>
                  </a:lnTo>
                  <a:lnTo>
                    <a:pt x="16" y="1652"/>
                  </a:lnTo>
                  <a:lnTo>
                    <a:pt x="19" y="1658"/>
                  </a:lnTo>
                  <a:lnTo>
                    <a:pt x="22" y="1666"/>
                  </a:lnTo>
                  <a:lnTo>
                    <a:pt x="26" y="1674"/>
                  </a:lnTo>
                  <a:lnTo>
                    <a:pt x="31" y="1686"/>
                  </a:lnTo>
                  <a:lnTo>
                    <a:pt x="37" y="1702"/>
                  </a:lnTo>
                  <a:lnTo>
                    <a:pt x="46" y="1724"/>
                  </a:lnTo>
                  <a:lnTo>
                    <a:pt x="151" y="1676"/>
                  </a:lnTo>
                  <a:lnTo>
                    <a:pt x="248" y="1633"/>
                  </a:lnTo>
                  <a:lnTo>
                    <a:pt x="337" y="1592"/>
                  </a:lnTo>
                  <a:lnTo>
                    <a:pt x="419" y="1555"/>
                  </a:lnTo>
                  <a:lnTo>
                    <a:pt x="497" y="1520"/>
                  </a:lnTo>
                  <a:lnTo>
                    <a:pt x="568" y="1488"/>
                  </a:lnTo>
                  <a:lnTo>
                    <a:pt x="637" y="1457"/>
                  </a:lnTo>
                  <a:lnTo>
                    <a:pt x="702" y="1427"/>
                  </a:lnTo>
                  <a:lnTo>
                    <a:pt x="765" y="1399"/>
                  </a:lnTo>
                  <a:lnTo>
                    <a:pt x="826" y="1372"/>
                  </a:lnTo>
                  <a:lnTo>
                    <a:pt x="886" y="1344"/>
                  </a:lnTo>
                  <a:lnTo>
                    <a:pt x="948" y="1316"/>
                  </a:lnTo>
                  <a:lnTo>
                    <a:pt x="1010" y="1288"/>
                  </a:lnTo>
                  <a:lnTo>
                    <a:pt x="1074" y="1259"/>
                  </a:lnTo>
                  <a:lnTo>
                    <a:pt x="1141" y="1229"/>
                  </a:lnTo>
                  <a:lnTo>
                    <a:pt x="1212" y="1197"/>
                  </a:lnTo>
                  <a:lnTo>
                    <a:pt x="1287" y="1163"/>
                  </a:lnTo>
                  <a:lnTo>
                    <a:pt x="1368" y="1126"/>
                  </a:lnTo>
                  <a:lnTo>
                    <a:pt x="1455" y="1087"/>
                  </a:lnTo>
                  <a:lnTo>
                    <a:pt x="1548" y="1045"/>
                  </a:lnTo>
                  <a:lnTo>
                    <a:pt x="1650" y="998"/>
                  </a:lnTo>
                  <a:lnTo>
                    <a:pt x="1761" y="949"/>
                  </a:lnTo>
                  <a:lnTo>
                    <a:pt x="1881" y="894"/>
                  </a:lnTo>
                  <a:lnTo>
                    <a:pt x="2013" y="835"/>
                  </a:lnTo>
                  <a:lnTo>
                    <a:pt x="2154" y="771"/>
                  </a:lnTo>
                  <a:lnTo>
                    <a:pt x="2308" y="700"/>
                  </a:lnTo>
                  <a:lnTo>
                    <a:pt x="2477" y="625"/>
                  </a:lnTo>
                  <a:lnTo>
                    <a:pt x="2657" y="543"/>
                  </a:lnTo>
                  <a:lnTo>
                    <a:pt x="2853" y="453"/>
                  </a:lnTo>
                  <a:lnTo>
                    <a:pt x="3064" y="357"/>
                  </a:lnTo>
                  <a:lnTo>
                    <a:pt x="3293" y="254"/>
                  </a:lnTo>
                  <a:lnTo>
                    <a:pt x="3539" y="143"/>
                  </a:lnTo>
                  <a:close/>
                </a:path>
              </a:pathLst>
            </a:custGeom>
            <a:solidFill>
              <a:srgbClr val="C9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1" name="Freeform 511"/>
            <p:cNvSpPr>
              <a:spLocks/>
            </p:cNvSpPr>
            <p:nvPr/>
          </p:nvSpPr>
          <p:spPr bwMode="auto">
            <a:xfrm>
              <a:off x="1104" y="3024"/>
              <a:ext cx="160" cy="94"/>
            </a:xfrm>
            <a:custGeom>
              <a:avLst/>
              <a:gdLst/>
              <a:ahLst/>
              <a:cxnLst>
                <a:cxn ang="0">
                  <a:pos x="3522" y="112"/>
                </a:cxn>
                <a:cxn ang="0">
                  <a:pos x="3513" y="9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4" y="1648"/>
                </a:cxn>
                <a:cxn ang="0">
                  <a:pos x="25" y="1671"/>
                </a:cxn>
                <a:cxn ang="0">
                  <a:pos x="141" y="1651"/>
                </a:cxn>
                <a:cxn ang="0">
                  <a:pos x="326" y="1568"/>
                </a:cxn>
                <a:cxn ang="0">
                  <a:pos x="486" y="1496"/>
                </a:cxn>
                <a:cxn ang="0">
                  <a:pos x="626" y="1433"/>
                </a:cxn>
                <a:cxn ang="0">
                  <a:pos x="754" y="1375"/>
                </a:cxn>
                <a:cxn ang="0">
                  <a:pos x="875" y="1320"/>
                </a:cxn>
                <a:cxn ang="0">
                  <a:pos x="999" y="1264"/>
                </a:cxn>
                <a:cxn ang="0">
                  <a:pos x="1130" y="1205"/>
                </a:cxn>
                <a:cxn ang="0">
                  <a:pos x="1276" y="1140"/>
                </a:cxn>
                <a:cxn ang="0">
                  <a:pos x="1443" y="1064"/>
                </a:cxn>
                <a:cxn ang="0">
                  <a:pos x="1639" y="975"/>
                </a:cxn>
                <a:cxn ang="0">
                  <a:pos x="1870" y="872"/>
                </a:cxn>
                <a:cxn ang="0">
                  <a:pos x="2143" y="749"/>
                </a:cxn>
                <a:cxn ang="0">
                  <a:pos x="2464" y="603"/>
                </a:cxn>
                <a:cxn ang="0">
                  <a:pos x="2841" y="432"/>
                </a:cxn>
                <a:cxn ang="0">
                  <a:pos x="3281" y="234"/>
                </a:cxn>
              </a:cxnLst>
              <a:rect l="0" t="0" r="r" b="b"/>
              <a:pathLst>
                <a:path w="3526" h="1698">
                  <a:moveTo>
                    <a:pt x="3526" y="123"/>
                  </a:moveTo>
                  <a:lnTo>
                    <a:pt x="3522" y="112"/>
                  </a:lnTo>
                  <a:lnTo>
                    <a:pt x="3518" y="103"/>
                  </a:lnTo>
                  <a:lnTo>
                    <a:pt x="3513" y="9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4" y="1648"/>
                  </a:lnTo>
                  <a:lnTo>
                    <a:pt x="18" y="1657"/>
                  </a:lnTo>
                  <a:lnTo>
                    <a:pt x="25" y="1671"/>
                  </a:lnTo>
                  <a:lnTo>
                    <a:pt x="36" y="1698"/>
                  </a:lnTo>
                  <a:lnTo>
                    <a:pt x="141" y="1651"/>
                  </a:lnTo>
                  <a:lnTo>
                    <a:pt x="237" y="1608"/>
                  </a:lnTo>
                  <a:lnTo>
                    <a:pt x="326" y="1568"/>
                  </a:lnTo>
                  <a:lnTo>
                    <a:pt x="409" y="1530"/>
                  </a:lnTo>
                  <a:lnTo>
                    <a:pt x="486" y="1496"/>
                  </a:lnTo>
                  <a:lnTo>
                    <a:pt x="558" y="1463"/>
                  </a:lnTo>
                  <a:lnTo>
                    <a:pt x="626" y="1433"/>
                  </a:lnTo>
                  <a:lnTo>
                    <a:pt x="691" y="1403"/>
                  </a:lnTo>
                  <a:lnTo>
                    <a:pt x="754" y="1375"/>
                  </a:lnTo>
                  <a:lnTo>
                    <a:pt x="815" y="1347"/>
                  </a:lnTo>
                  <a:lnTo>
                    <a:pt x="875" y="1320"/>
                  </a:lnTo>
                  <a:lnTo>
                    <a:pt x="936" y="1292"/>
                  </a:lnTo>
                  <a:lnTo>
                    <a:pt x="999" y="1264"/>
                  </a:lnTo>
                  <a:lnTo>
                    <a:pt x="1063" y="1236"/>
                  </a:lnTo>
                  <a:lnTo>
                    <a:pt x="1130" y="1205"/>
                  </a:lnTo>
                  <a:lnTo>
                    <a:pt x="1201" y="1173"/>
                  </a:lnTo>
                  <a:lnTo>
                    <a:pt x="1276" y="1140"/>
                  </a:lnTo>
                  <a:lnTo>
                    <a:pt x="1357" y="1103"/>
                  </a:lnTo>
                  <a:lnTo>
                    <a:pt x="1443" y="1064"/>
                  </a:lnTo>
                  <a:lnTo>
                    <a:pt x="1537" y="1022"/>
                  </a:lnTo>
                  <a:lnTo>
                    <a:pt x="1639" y="975"/>
                  </a:lnTo>
                  <a:lnTo>
                    <a:pt x="1749" y="926"/>
                  </a:lnTo>
                  <a:lnTo>
                    <a:pt x="1870" y="872"/>
                  </a:lnTo>
                  <a:lnTo>
                    <a:pt x="2000" y="813"/>
                  </a:lnTo>
                  <a:lnTo>
                    <a:pt x="2143" y="749"/>
                  </a:lnTo>
                  <a:lnTo>
                    <a:pt x="2297" y="679"/>
                  </a:lnTo>
                  <a:lnTo>
                    <a:pt x="2464" y="603"/>
                  </a:lnTo>
                  <a:lnTo>
                    <a:pt x="2646" y="521"/>
                  </a:lnTo>
                  <a:lnTo>
                    <a:pt x="2841" y="432"/>
                  </a:lnTo>
                  <a:lnTo>
                    <a:pt x="3053" y="337"/>
                  </a:lnTo>
                  <a:lnTo>
                    <a:pt x="3281" y="234"/>
                  </a:lnTo>
                  <a:lnTo>
                    <a:pt x="3526" y="123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2" name="Freeform 512"/>
            <p:cNvSpPr>
              <a:spLocks/>
            </p:cNvSpPr>
            <p:nvPr/>
          </p:nvSpPr>
          <p:spPr bwMode="auto">
            <a:xfrm>
              <a:off x="1104" y="3024"/>
              <a:ext cx="160" cy="93"/>
            </a:xfrm>
            <a:custGeom>
              <a:avLst/>
              <a:gdLst/>
              <a:ahLst/>
              <a:cxnLst>
                <a:cxn ang="0">
                  <a:pos x="3513" y="96"/>
                </a:cxn>
                <a:cxn ang="0">
                  <a:pos x="3508" y="81"/>
                </a:cxn>
                <a:cxn ang="0">
                  <a:pos x="3491" y="46"/>
                </a:cxn>
                <a:cxn ang="0">
                  <a:pos x="3459" y="18"/>
                </a:cxn>
                <a:cxn ang="0">
                  <a:pos x="3418" y="2"/>
                </a:cxn>
                <a:cxn ang="0">
                  <a:pos x="3376" y="2"/>
                </a:cxn>
                <a:cxn ang="0">
                  <a:pos x="3257" y="53"/>
                </a:cxn>
                <a:cxn ang="0">
                  <a:pos x="3083" y="131"/>
                </a:cxn>
                <a:cxn ang="0">
                  <a:pos x="2932" y="198"/>
                </a:cxn>
                <a:cxn ang="0">
                  <a:pos x="2800" y="258"/>
                </a:cxn>
                <a:cxn ang="0">
                  <a:pos x="2681" y="312"/>
                </a:cxn>
                <a:cxn ang="0">
                  <a:pos x="2565" y="364"/>
                </a:cxn>
                <a:cxn ang="0">
                  <a:pos x="2450" y="415"/>
                </a:cxn>
                <a:cxn ang="0">
                  <a:pos x="2327" y="471"/>
                </a:cxn>
                <a:cxn ang="0">
                  <a:pos x="2189" y="532"/>
                </a:cxn>
                <a:cxn ang="0">
                  <a:pos x="2031" y="603"/>
                </a:cxn>
                <a:cxn ang="0">
                  <a:pos x="1846" y="686"/>
                </a:cxn>
                <a:cxn ang="0">
                  <a:pos x="1628" y="784"/>
                </a:cxn>
                <a:cxn ang="0">
                  <a:pos x="1370" y="899"/>
                </a:cxn>
                <a:cxn ang="0">
                  <a:pos x="1066" y="1036"/>
                </a:cxn>
                <a:cxn ang="0">
                  <a:pos x="710" y="1195"/>
                </a:cxn>
                <a:cxn ang="0">
                  <a:pos x="294" y="1382"/>
                </a:cxn>
                <a:cxn ang="0">
                  <a:pos x="44" y="1497"/>
                </a:cxn>
                <a:cxn ang="0">
                  <a:pos x="16" y="1530"/>
                </a:cxn>
                <a:cxn ang="0">
                  <a:pos x="2" y="1572"/>
                </a:cxn>
                <a:cxn ang="0">
                  <a:pos x="2" y="1615"/>
                </a:cxn>
                <a:cxn ang="0">
                  <a:pos x="12" y="1644"/>
                </a:cxn>
                <a:cxn ang="0">
                  <a:pos x="18" y="1657"/>
                </a:cxn>
                <a:cxn ang="0">
                  <a:pos x="130" y="1627"/>
                </a:cxn>
                <a:cxn ang="0">
                  <a:pos x="315" y="1543"/>
                </a:cxn>
                <a:cxn ang="0">
                  <a:pos x="474" y="1472"/>
                </a:cxn>
                <a:cxn ang="0">
                  <a:pos x="615" y="1408"/>
                </a:cxn>
                <a:cxn ang="0">
                  <a:pos x="743" y="1352"/>
                </a:cxn>
                <a:cxn ang="0">
                  <a:pos x="864" y="1297"/>
                </a:cxn>
                <a:cxn ang="0">
                  <a:pos x="987" y="1241"/>
                </a:cxn>
                <a:cxn ang="0">
                  <a:pos x="1119" y="1182"/>
                </a:cxn>
                <a:cxn ang="0">
                  <a:pos x="1265" y="1116"/>
                </a:cxn>
                <a:cxn ang="0">
                  <a:pos x="1432" y="1042"/>
                </a:cxn>
                <a:cxn ang="0">
                  <a:pos x="1628" y="953"/>
                </a:cxn>
                <a:cxn ang="0">
                  <a:pos x="1859" y="850"/>
                </a:cxn>
                <a:cxn ang="0">
                  <a:pos x="2132" y="726"/>
                </a:cxn>
                <a:cxn ang="0">
                  <a:pos x="2453" y="582"/>
                </a:cxn>
                <a:cxn ang="0">
                  <a:pos x="2830" y="412"/>
                </a:cxn>
                <a:cxn ang="0">
                  <a:pos x="3269" y="214"/>
                </a:cxn>
              </a:cxnLst>
              <a:rect l="0" t="0" r="r" b="b"/>
              <a:pathLst>
                <a:path w="3515" h="1674">
                  <a:moveTo>
                    <a:pt x="3515" y="103"/>
                  </a:moveTo>
                  <a:lnTo>
                    <a:pt x="3513" y="96"/>
                  </a:lnTo>
                  <a:lnTo>
                    <a:pt x="3511" y="91"/>
                  </a:lnTo>
                  <a:lnTo>
                    <a:pt x="3508" y="81"/>
                  </a:ln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3257" y="53"/>
                  </a:lnTo>
                  <a:lnTo>
                    <a:pt x="3166" y="94"/>
                  </a:lnTo>
                  <a:lnTo>
                    <a:pt x="3083" y="131"/>
                  </a:lnTo>
                  <a:lnTo>
                    <a:pt x="3004" y="167"/>
                  </a:lnTo>
                  <a:lnTo>
                    <a:pt x="2932" y="198"/>
                  </a:lnTo>
                  <a:lnTo>
                    <a:pt x="2864" y="229"/>
                  </a:lnTo>
                  <a:lnTo>
                    <a:pt x="2800" y="258"/>
                  </a:lnTo>
                  <a:lnTo>
                    <a:pt x="2740" y="286"/>
                  </a:lnTo>
                  <a:lnTo>
                    <a:pt x="2681" y="312"/>
                  </a:lnTo>
                  <a:lnTo>
                    <a:pt x="2623" y="337"/>
                  </a:lnTo>
                  <a:lnTo>
                    <a:pt x="2565" y="364"/>
                  </a:lnTo>
                  <a:lnTo>
                    <a:pt x="2508" y="389"/>
                  </a:lnTo>
                  <a:lnTo>
                    <a:pt x="2450" y="415"/>
                  </a:lnTo>
                  <a:lnTo>
                    <a:pt x="2389" y="443"/>
                  </a:lnTo>
                  <a:lnTo>
                    <a:pt x="2327" y="471"/>
                  </a:lnTo>
                  <a:lnTo>
                    <a:pt x="2259" y="501"/>
                  </a:lnTo>
                  <a:lnTo>
                    <a:pt x="2189" y="532"/>
                  </a:lnTo>
                  <a:lnTo>
                    <a:pt x="2113" y="567"/>
                  </a:lnTo>
                  <a:lnTo>
                    <a:pt x="2031" y="603"/>
                  </a:lnTo>
                  <a:lnTo>
                    <a:pt x="1942" y="643"/>
                  </a:lnTo>
                  <a:lnTo>
                    <a:pt x="1846" y="686"/>
                  </a:lnTo>
                  <a:lnTo>
                    <a:pt x="1741" y="733"/>
                  </a:lnTo>
                  <a:lnTo>
                    <a:pt x="1628" y="784"/>
                  </a:lnTo>
                  <a:lnTo>
                    <a:pt x="1505" y="839"/>
                  </a:lnTo>
                  <a:lnTo>
                    <a:pt x="1370" y="899"/>
                  </a:lnTo>
                  <a:lnTo>
                    <a:pt x="1224" y="966"/>
                  </a:lnTo>
                  <a:lnTo>
                    <a:pt x="1066" y="1036"/>
                  </a:lnTo>
                  <a:lnTo>
                    <a:pt x="895" y="1113"/>
                  </a:lnTo>
                  <a:lnTo>
                    <a:pt x="710" y="1195"/>
                  </a:lnTo>
                  <a:lnTo>
                    <a:pt x="510" y="1286"/>
                  </a:lnTo>
                  <a:lnTo>
                    <a:pt x="294" y="1382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2" y="1644"/>
                  </a:lnTo>
                  <a:lnTo>
                    <a:pt x="15" y="1649"/>
                  </a:lnTo>
                  <a:lnTo>
                    <a:pt x="18" y="1657"/>
                  </a:lnTo>
                  <a:lnTo>
                    <a:pt x="25" y="1674"/>
                  </a:lnTo>
                  <a:lnTo>
                    <a:pt x="130" y="1627"/>
                  </a:lnTo>
                  <a:lnTo>
                    <a:pt x="225" y="1583"/>
                  </a:lnTo>
                  <a:lnTo>
                    <a:pt x="315" y="1543"/>
                  </a:lnTo>
                  <a:lnTo>
                    <a:pt x="398" y="1506"/>
                  </a:lnTo>
                  <a:lnTo>
                    <a:pt x="474" y="1472"/>
                  </a:lnTo>
                  <a:lnTo>
                    <a:pt x="547" y="1439"/>
                  </a:lnTo>
                  <a:lnTo>
                    <a:pt x="615" y="1408"/>
                  </a:lnTo>
                  <a:lnTo>
                    <a:pt x="679" y="1379"/>
                  </a:lnTo>
                  <a:lnTo>
                    <a:pt x="743" y="1352"/>
                  </a:lnTo>
                  <a:lnTo>
                    <a:pt x="804" y="1324"/>
                  </a:lnTo>
                  <a:lnTo>
                    <a:pt x="864" y="1297"/>
                  </a:lnTo>
                  <a:lnTo>
                    <a:pt x="925" y="1269"/>
                  </a:lnTo>
                  <a:lnTo>
                    <a:pt x="987" y="1241"/>
                  </a:lnTo>
                  <a:lnTo>
                    <a:pt x="1052" y="1212"/>
                  </a:lnTo>
                  <a:lnTo>
                    <a:pt x="1119" y="1182"/>
                  </a:lnTo>
                  <a:lnTo>
                    <a:pt x="1189" y="1150"/>
                  </a:lnTo>
                  <a:lnTo>
                    <a:pt x="1265" y="1116"/>
                  </a:lnTo>
                  <a:lnTo>
                    <a:pt x="1345" y="1081"/>
                  </a:lnTo>
                  <a:lnTo>
                    <a:pt x="1432" y="1042"/>
                  </a:lnTo>
                  <a:lnTo>
                    <a:pt x="1526" y="999"/>
                  </a:lnTo>
                  <a:lnTo>
                    <a:pt x="1628" y="953"/>
                  </a:lnTo>
                  <a:lnTo>
                    <a:pt x="1738" y="903"/>
                  </a:lnTo>
                  <a:lnTo>
                    <a:pt x="1859" y="850"/>
                  </a:lnTo>
                  <a:lnTo>
                    <a:pt x="1989" y="791"/>
                  </a:lnTo>
                  <a:lnTo>
                    <a:pt x="2132" y="726"/>
                  </a:lnTo>
                  <a:lnTo>
                    <a:pt x="2286" y="657"/>
                  </a:lnTo>
                  <a:lnTo>
                    <a:pt x="2453" y="582"/>
                  </a:lnTo>
                  <a:lnTo>
                    <a:pt x="2635" y="500"/>
                  </a:lnTo>
                  <a:lnTo>
                    <a:pt x="2830" y="412"/>
                  </a:lnTo>
                  <a:lnTo>
                    <a:pt x="3042" y="316"/>
                  </a:lnTo>
                  <a:lnTo>
                    <a:pt x="3269" y="214"/>
                  </a:lnTo>
                  <a:lnTo>
                    <a:pt x="3515" y="103"/>
                  </a:lnTo>
                  <a:close/>
                </a:path>
              </a:pathLst>
            </a:custGeom>
            <a:solidFill>
              <a:srgbClr val="D6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3" name="Freeform 513"/>
            <p:cNvSpPr>
              <a:spLocks/>
            </p:cNvSpPr>
            <p:nvPr/>
          </p:nvSpPr>
          <p:spPr bwMode="auto">
            <a:xfrm>
              <a:off x="1104" y="3024"/>
              <a:ext cx="159" cy="92"/>
            </a:xfrm>
            <a:custGeom>
              <a:avLst/>
              <a:gdLst/>
              <a:ahLst/>
              <a:cxnLst>
                <a:cxn ang="0">
                  <a:pos x="3503" y="83"/>
                </a:cxn>
                <a:cxn ang="0">
                  <a:pos x="3502" y="64"/>
                </a:cxn>
                <a:cxn ang="0">
                  <a:pos x="3491" y="46"/>
                </a:cxn>
                <a:cxn ang="0">
                  <a:pos x="3476" y="31"/>
                </a:cxn>
                <a:cxn ang="0">
                  <a:pos x="3459" y="18"/>
                </a:cxn>
                <a:cxn ang="0">
                  <a:pos x="3440" y="8"/>
                </a:cxn>
                <a:cxn ang="0">
                  <a:pos x="3418" y="2"/>
                </a:cxn>
                <a:cxn ang="0">
                  <a:pos x="3397" y="0"/>
                </a:cxn>
                <a:cxn ang="0">
                  <a:pos x="3376" y="2"/>
                </a:cxn>
                <a:cxn ang="0">
                  <a:pos x="3356" y="8"/>
                </a:cxn>
                <a:cxn ang="0">
                  <a:pos x="62" y="1486"/>
                </a:cxn>
                <a:cxn ang="0">
                  <a:pos x="44" y="1497"/>
                </a:cxn>
                <a:cxn ang="0">
                  <a:pos x="29" y="1512"/>
                </a:cxn>
                <a:cxn ang="0">
                  <a:pos x="16" y="1530"/>
                </a:cxn>
                <a:cxn ang="0">
                  <a:pos x="7" y="1550"/>
                </a:cxn>
                <a:cxn ang="0">
                  <a:pos x="2" y="1572"/>
                </a:cxn>
                <a:cxn ang="0">
                  <a:pos x="0" y="1594"/>
                </a:cxn>
                <a:cxn ang="0">
                  <a:pos x="2" y="1615"/>
                </a:cxn>
                <a:cxn ang="0">
                  <a:pos x="8" y="1636"/>
                </a:cxn>
                <a:cxn ang="0">
                  <a:pos x="13" y="1649"/>
                </a:cxn>
                <a:cxn ang="0">
                  <a:pos x="3503" y="83"/>
                </a:cxn>
              </a:cxnLst>
              <a:rect l="0" t="0" r="r" b="b"/>
              <a:pathLst>
                <a:path w="3503" h="1649">
                  <a:moveTo>
                    <a:pt x="3503" y="83"/>
                  </a:moveTo>
                  <a:lnTo>
                    <a:pt x="3502" y="64"/>
                  </a:lnTo>
                  <a:lnTo>
                    <a:pt x="3491" y="46"/>
                  </a:lnTo>
                  <a:lnTo>
                    <a:pt x="3476" y="31"/>
                  </a:lnTo>
                  <a:lnTo>
                    <a:pt x="3459" y="18"/>
                  </a:lnTo>
                  <a:lnTo>
                    <a:pt x="3440" y="8"/>
                  </a:lnTo>
                  <a:lnTo>
                    <a:pt x="3418" y="2"/>
                  </a:lnTo>
                  <a:lnTo>
                    <a:pt x="3397" y="0"/>
                  </a:lnTo>
                  <a:lnTo>
                    <a:pt x="3376" y="2"/>
                  </a:lnTo>
                  <a:lnTo>
                    <a:pt x="3356" y="8"/>
                  </a:lnTo>
                  <a:lnTo>
                    <a:pt x="62" y="1486"/>
                  </a:lnTo>
                  <a:lnTo>
                    <a:pt x="44" y="1497"/>
                  </a:lnTo>
                  <a:lnTo>
                    <a:pt x="29" y="1512"/>
                  </a:lnTo>
                  <a:lnTo>
                    <a:pt x="16" y="1530"/>
                  </a:lnTo>
                  <a:lnTo>
                    <a:pt x="7" y="1550"/>
                  </a:lnTo>
                  <a:lnTo>
                    <a:pt x="2" y="1572"/>
                  </a:lnTo>
                  <a:lnTo>
                    <a:pt x="0" y="1594"/>
                  </a:lnTo>
                  <a:lnTo>
                    <a:pt x="2" y="1615"/>
                  </a:lnTo>
                  <a:lnTo>
                    <a:pt x="8" y="1636"/>
                  </a:lnTo>
                  <a:lnTo>
                    <a:pt x="13" y="1649"/>
                  </a:lnTo>
                  <a:lnTo>
                    <a:pt x="3503" y="8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4" name="Freeform 514"/>
            <p:cNvSpPr>
              <a:spLocks/>
            </p:cNvSpPr>
            <p:nvPr/>
          </p:nvSpPr>
          <p:spPr bwMode="auto">
            <a:xfrm>
              <a:off x="1277" y="3064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7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7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5" name="Freeform 515"/>
            <p:cNvSpPr>
              <a:spLocks/>
            </p:cNvSpPr>
            <p:nvPr/>
          </p:nvSpPr>
          <p:spPr bwMode="auto">
            <a:xfrm>
              <a:off x="1118" y="3064"/>
              <a:ext cx="160" cy="90"/>
            </a:xfrm>
            <a:custGeom>
              <a:avLst/>
              <a:gdLst/>
              <a:ahLst/>
              <a:cxnLst>
                <a:cxn ang="0">
                  <a:pos x="8" y="1596"/>
                </a:cxn>
                <a:cxn ang="0">
                  <a:pos x="0" y="1577"/>
                </a:cxn>
                <a:cxn ang="0">
                  <a:pos x="3513" y="0"/>
                </a:cxn>
                <a:cxn ang="0">
                  <a:pos x="3529" y="38"/>
                </a:cxn>
                <a:cxn ang="0">
                  <a:pos x="16" y="1614"/>
                </a:cxn>
                <a:cxn ang="0">
                  <a:pos x="8" y="1596"/>
                </a:cxn>
              </a:cxnLst>
              <a:rect l="0" t="0" r="r" b="b"/>
              <a:pathLst>
                <a:path w="3529" h="1614">
                  <a:moveTo>
                    <a:pt x="8" y="1596"/>
                  </a:moveTo>
                  <a:lnTo>
                    <a:pt x="0" y="1577"/>
                  </a:lnTo>
                  <a:lnTo>
                    <a:pt x="3513" y="0"/>
                  </a:lnTo>
                  <a:lnTo>
                    <a:pt x="3529" y="38"/>
                  </a:lnTo>
                  <a:lnTo>
                    <a:pt x="16" y="1614"/>
                  </a:lnTo>
                  <a:lnTo>
                    <a:pt x="8" y="1596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6" name="Freeform 516"/>
            <p:cNvSpPr>
              <a:spLocks/>
            </p:cNvSpPr>
            <p:nvPr/>
          </p:nvSpPr>
          <p:spPr bwMode="auto">
            <a:xfrm>
              <a:off x="1117" y="3152"/>
              <a:ext cx="1" cy="2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19" y="40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5" y="5"/>
                </a:cxn>
                <a:cxn ang="0">
                  <a:pos x="12" y="0"/>
                </a:cxn>
                <a:cxn ang="0">
                  <a:pos x="28" y="37"/>
                </a:cxn>
              </a:cxnLst>
              <a:rect l="0" t="0" r="r" b="b"/>
              <a:pathLst>
                <a:path w="28" h="40">
                  <a:moveTo>
                    <a:pt x="28" y="37"/>
                  </a:moveTo>
                  <a:lnTo>
                    <a:pt x="19" y="40"/>
                  </a:lnTo>
                  <a:lnTo>
                    <a:pt x="12" y="37"/>
                  </a:lnTo>
                  <a:lnTo>
                    <a:pt x="6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7" name="Freeform 517"/>
            <p:cNvSpPr>
              <a:spLocks/>
            </p:cNvSpPr>
            <p:nvPr/>
          </p:nvSpPr>
          <p:spPr bwMode="auto">
            <a:xfrm>
              <a:off x="1281" y="307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2" y="6"/>
                </a:cxn>
                <a:cxn ang="0">
                  <a:pos x="26" y="13"/>
                </a:cxn>
                <a:cxn ang="0">
                  <a:pos x="28" y="21"/>
                </a:cxn>
                <a:cxn ang="0">
                  <a:pos x="27" y="29"/>
                </a:cxn>
                <a:cxn ang="0">
                  <a:pos x="23" y="35"/>
                </a:cxn>
                <a:cxn ang="0">
                  <a:pos x="16" y="40"/>
                </a:cxn>
                <a:cxn ang="0">
                  <a:pos x="0" y="2"/>
                </a:cxn>
              </a:cxnLst>
              <a:rect l="0" t="0" r="r" b="b"/>
              <a:pathLst>
                <a:path w="28" h="40">
                  <a:moveTo>
                    <a:pt x="0" y="2"/>
                  </a:moveTo>
                  <a:lnTo>
                    <a:pt x="9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6" y="13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3" y="35"/>
                  </a:lnTo>
                  <a:lnTo>
                    <a:pt x="16" y="4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8" name="Freeform 518"/>
            <p:cNvSpPr>
              <a:spLocks/>
            </p:cNvSpPr>
            <p:nvPr/>
          </p:nvSpPr>
          <p:spPr bwMode="auto">
            <a:xfrm>
              <a:off x="1121" y="3075"/>
              <a:ext cx="161" cy="91"/>
            </a:xfrm>
            <a:custGeom>
              <a:avLst/>
              <a:gdLst/>
              <a:ahLst/>
              <a:cxnLst>
                <a:cxn ang="0">
                  <a:pos x="8" y="1614"/>
                </a:cxn>
                <a:cxn ang="0">
                  <a:pos x="0" y="1595"/>
                </a:cxn>
                <a:cxn ang="0">
                  <a:pos x="3531" y="0"/>
                </a:cxn>
                <a:cxn ang="0">
                  <a:pos x="3547" y="38"/>
                </a:cxn>
                <a:cxn ang="0">
                  <a:pos x="17" y="1633"/>
                </a:cxn>
                <a:cxn ang="0">
                  <a:pos x="8" y="1614"/>
                </a:cxn>
              </a:cxnLst>
              <a:rect l="0" t="0" r="r" b="b"/>
              <a:pathLst>
                <a:path w="3547" h="1633">
                  <a:moveTo>
                    <a:pt x="8" y="1614"/>
                  </a:moveTo>
                  <a:lnTo>
                    <a:pt x="0" y="1595"/>
                  </a:lnTo>
                  <a:lnTo>
                    <a:pt x="3531" y="0"/>
                  </a:lnTo>
                  <a:lnTo>
                    <a:pt x="3547" y="38"/>
                  </a:lnTo>
                  <a:lnTo>
                    <a:pt x="17" y="1633"/>
                  </a:lnTo>
                  <a:lnTo>
                    <a:pt x="8" y="161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9" name="Freeform 519"/>
            <p:cNvSpPr>
              <a:spLocks/>
            </p:cNvSpPr>
            <p:nvPr/>
          </p:nvSpPr>
          <p:spPr bwMode="auto">
            <a:xfrm>
              <a:off x="1120" y="3164"/>
              <a:ext cx="2" cy="2"/>
            </a:xfrm>
            <a:custGeom>
              <a:avLst/>
              <a:gdLst/>
              <a:ahLst/>
              <a:cxnLst>
                <a:cxn ang="0">
                  <a:pos x="29" y="38"/>
                </a:cxn>
                <a:cxn ang="0">
                  <a:pos x="19" y="40"/>
                </a:cxn>
                <a:cxn ang="0">
                  <a:pos x="12" y="38"/>
                </a:cxn>
                <a:cxn ang="0">
                  <a:pos x="6" y="34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29" y="38"/>
                </a:cxn>
              </a:cxnLst>
              <a:rect l="0" t="0" r="r" b="b"/>
              <a:pathLst>
                <a:path w="29" h="40">
                  <a:moveTo>
                    <a:pt x="29" y="38"/>
                  </a:moveTo>
                  <a:lnTo>
                    <a:pt x="19" y="40"/>
                  </a:lnTo>
                  <a:lnTo>
                    <a:pt x="12" y="38"/>
                  </a:lnTo>
                  <a:lnTo>
                    <a:pt x="6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2" y="0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0" name="Freeform 520"/>
            <p:cNvSpPr>
              <a:spLocks/>
            </p:cNvSpPr>
            <p:nvPr/>
          </p:nvSpPr>
          <p:spPr bwMode="auto">
            <a:xfrm>
              <a:off x="1112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1"/>
                </a:cxn>
                <a:cxn ang="0">
                  <a:pos x="1031" y="2186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80" y="2058"/>
                </a:cxn>
                <a:cxn ang="0">
                  <a:pos x="745" y="2036"/>
                </a:cxn>
                <a:cxn ang="0">
                  <a:pos x="711" y="2012"/>
                </a:cxn>
                <a:cxn ang="0">
                  <a:pos x="677" y="1988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9" y="1911"/>
                </a:cxn>
                <a:cxn ang="0">
                  <a:pos x="547" y="1884"/>
                </a:cxn>
                <a:cxn ang="0">
                  <a:pos x="515" y="1856"/>
                </a:cxn>
                <a:cxn ang="0">
                  <a:pos x="485" y="1827"/>
                </a:cxn>
                <a:cxn ang="0">
                  <a:pos x="455" y="1797"/>
                </a:cxn>
                <a:cxn ang="0">
                  <a:pos x="426" y="1767"/>
                </a:cxn>
                <a:cxn ang="0">
                  <a:pos x="397" y="1736"/>
                </a:cxn>
                <a:cxn ang="0">
                  <a:pos x="370" y="1705"/>
                </a:cxn>
                <a:cxn ang="0">
                  <a:pos x="342" y="1672"/>
                </a:cxn>
                <a:cxn ang="0">
                  <a:pos x="316" y="1638"/>
                </a:cxn>
                <a:cxn ang="0">
                  <a:pos x="291" y="1604"/>
                </a:cxn>
                <a:cxn ang="0">
                  <a:pos x="267" y="1571"/>
                </a:cxn>
                <a:cxn ang="0">
                  <a:pos x="243" y="1536"/>
                </a:cxn>
                <a:cxn ang="0">
                  <a:pos x="221" y="1500"/>
                </a:cxn>
                <a:cxn ang="0">
                  <a:pos x="199" y="1463"/>
                </a:cxn>
                <a:cxn ang="0">
                  <a:pos x="178" y="1427"/>
                </a:cxn>
                <a:cxn ang="0">
                  <a:pos x="158" y="1389"/>
                </a:cxn>
                <a:cxn ang="0">
                  <a:pos x="140" y="1351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70" y="1164"/>
                </a:cxn>
                <a:cxn ang="0">
                  <a:pos x="49" y="1083"/>
                </a:cxn>
                <a:cxn ang="0">
                  <a:pos x="32" y="997"/>
                </a:cxn>
                <a:cxn ang="0">
                  <a:pos x="19" y="910"/>
                </a:cxn>
                <a:cxn ang="0">
                  <a:pos x="8" y="822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1"/>
                </a:cxn>
                <a:cxn ang="0">
                  <a:pos x="8" y="463"/>
                </a:cxn>
                <a:cxn ang="0">
                  <a:pos x="18" y="375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9" y="136"/>
                </a:cxn>
                <a:cxn ang="0">
                  <a:pos x="94" y="65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1">
                  <a:moveTo>
                    <a:pt x="230" y="56"/>
                  </a:moveTo>
                  <a:lnTo>
                    <a:pt x="1103" y="2072"/>
                  </a:lnTo>
                  <a:lnTo>
                    <a:pt x="1067" y="2201"/>
                  </a:lnTo>
                  <a:lnTo>
                    <a:pt x="1031" y="2186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80" y="2058"/>
                  </a:lnTo>
                  <a:lnTo>
                    <a:pt x="745" y="2036"/>
                  </a:lnTo>
                  <a:lnTo>
                    <a:pt x="711" y="2012"/>
                  </a:lnTo>
                  <a:lnTo>
                    <a:pt x="677" y="1988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9" y="1911"/>
                  </a:lnTo>
                  <a:lnTo>
                    <a:pt x="547" y="1884"/>
                  </a:lnTo>
                  <a:lnTo>
                    <a:pt x="515" y="1856"/>
                  </a:lnTo>
                  <a:lnTo>
                    <a:pt x="485" y="1827"/>
                  </a:lnTo>
                  <a:lnTo>
                    <a:pt x="455" y="1797"/>
                  </a:lnTo>
                  <a:lnTo>
                    <a:pt x="426" y="1767"/>
                  </a:lnTo>
                  <a:lnTo>
                    <a:pt x="397" y="1736"/>
                  </a:lnTo>
                  <a:lnTo>
                    <a:pt x="370" y="1705"/>
                  </a:lnTo>
                  <a:lnTo>
                    <a:pt x="342" y="1672"/>
                  </a:lnTo>
                  <a:lnTo>
                    <a:pt x="316" y="1638"/>
                  </a:lnTo>
                  <a:lnTo>
                    <a:pt x="291" y="1604"/>
                  </a:lnTo>
                  <a:lnTo>
                    <a:pt x="267" y="1571"/>
                  </a:lnTo>
                  <a:lnTo>
                    <a:pt x="243" y="1536"/>
                  </a:lnTo>
                  <a:lnTo>
                    <a:pt x="221" y="1500"/>
                  </a:lnTo>
                  <a:lnTo>
                    <a:pt x="199" y="1463"/>
                  </a:lnTo>
                  <a:lnTo>
                    <a:pt x="178" y="1427"/>
                  </a:lnTo>
                  <a:lnTo>
                    <a:pt x="158" y="1389"/>
                  </a:lnTo>
                  <a:lnTo>
                    <a:pt x="140" y="1351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70" y="1164"/>
                  </a:lnTo>
                  <a:lnTo>
                    <a:pt x="49" y="1083"/>
                  </a:lnTo>
                  <a:lnTo>
                    <a:pt x="32" y="997"/>
                  </a:lnTo>
                  <a:lnTo>
                    <a:pt x="19" y="910"/>
                  </a:lnTo>
                  <a:lnTo>
                    <a:pt x="8" y="822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1"/>
                  </a:lnTo>
                  <a:lnTo>
                    <a:pt x="8" y="463"/>
                  </a:lnTo>
                  <a:lnTo>
                    <a:pt x="18" y="375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9" y="136"/>
                  </a:lnTo>
                  <a:lnTo>
                    <a:pt x="94" y="65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1" name="Freeform 521"/>
            <p:cNvSpPr>
              <a:spLocks/>
            </p:cNvSpPr>
            <p:nvPr/>
          </p:nvSpPr>
          <p:spPr bwMode="auto">
            <a:xfrm>
              <a:off x="1111" y="3169"/>
              <a:ext cx="50" cy="122"/>
            </a:xfrm>
            <a:custGeom>
              <a:avLst/>
              <a:gdLst/>
              <a:ahLst/>
              <a:cxnLst>
                <a:cxn ang="0">
                  <a:pos x="230" y="56"/>
                </a:cxn>
                <a:cxn ang="0">
                  <a:pos x="1103" y="2072"/>
                </a:cxn>
                <a:cxn ang="0">
                  <a:pos x="1067" y="2202"/>
                </a:cxn>
                <a:cxn ang="0">
                  <a:pos x="1030" y="2187"/>
                </a:cxn>
                <a:cxn ang="0">
                  <a:pos x="994" y="2172"/>
                </a:cxn>
                <a:cxn ang="0">
                  <a:pos x="958" y="2155"/>
                </a:cxn>
                <a:cxn ang="0">
                  <a:pos x="921" y="2138"/>
                </a:cxn>
                <a:cxn ang="0">
                  <a:pos x="886" y="2119"/>
                </a:cxn>
                <a:cxn ang="0">
                  <a:pos x="850" y="2100"/>
                </a:cxn>
                <a:cxn ang="0">
                  <a:pos x="814" y="2079"/>
                </a:cxn>
                <a:cxn ang="0">
                  <a:pos x="779" y="2058"/>
                </a:cxn>
                <a:cxn ang="0">
                  <a:pos x="745" y="2036"/>
                </a:cxn>
                <a:cxn ang="0">
                  <a:pos x="711" y="2013"/>
                </a:cxn>
                <a:cxn ang="0">
                  <a:pos x="676" y="1989"/>
                </a:cxn>
                <a:cxn ang="0">
                  <a:pos x="644" y="1964"/>
                </a:cxn>
                <a:cxn ang="0">
                  <a:pos x="610" y="1939"/>
                </a:cxn>
                <a:cxn ang="0">
                  <a:pos x="578" y="1912"/>
                </a:cxn>
                <a:cxn ang="0">
                  <a:pos x="547" y="1884"/>
                </a:cxn>
                <a:cxn ang="0">
                  <a:pos x="515" y="1857"/>
                </a:cxn>
                <a:cxn ang="0">
                  <a:pos x="485" y="1827"/>
                </a:cxn>
                <a:cxn ang="0">
                  <a:pos x="455" y="1798"/>
                </a:cxn>
                <a:cxn ang="0">
                  <a:pos x="425" y="1767"/>
                </a:cxn>
                <a:cxn ang="0">
                  <a:pos x="397" y="1737"/>
                </a:cxn>
                <a:cxn ang="0">
                  <a:pos x="369" y="1705"/>
                </a:cxn>
                <a:cxn ang="0">
                  <a:pos x="342" y="1672"/>
                </a:cxn>
                <a:cxn ang="0">
                  <a:pos x="316" y="1639"/>
                </a:cxn>
                <a:cxn ang="0">
                  <a:pos x="291" y="1605"/>
                </a:cxn>
                <a:cxn ang="0">
                  <a:pos x="266" y="1571"/>
                </a:cxn>
                <a:cxn ang="0">
                  <a:pos x="243" y="1536"/>
                </a:cxn>
                <a:cxn ang="0">
                  <a:pos x="220" y="1500"/>
                </a:cxn>
                <a:cxn ang="0">
                  <a:pos x="199" y="1464"/>
                </a:cxn>
                <a:cxn ang="0">
                  <a:pos x="178" y="1428"/>
                </a:cxn>
                <a:cxn ang="0">
                  <a:pos x="158" y="1390"/>
                </a:cxn>
                <a:cxn ang="0">
                  <a:pos x="140" y="1352"/>
                </a:cxn>
                <a:cxn ang="0">
                  <a:pos x="123" y="1314"/>
                </a:cxn>
                <a:cxn ang="0">
                  <a:pos x="94" y="1241"/>
                </a:cxn>
                <a:cxn ang="0">
                  <a:pos x="69" y="1164"/>
                </a:cxn>
                <a:cxn ang="0">
                  <a:pos x="49" y="1083"/>
                </a:cxn>
                <a:cxn ang="0">
                  <a:pos x="32" y="998"/>
                </a:cxn>
                <a:cxn ang="0">
                  <a:pos x="18" y="910"/>
                </a:cxn>
                <a:cxn ang="0">
                  <a:pos x="8" y="823"/>
                </a:cxn>
                <a:cxn ang="0">
                  <a:pos x="2" y="732"/>
                </a:cxn>
                <a:cxn ang="0">
                  <a:pos x="0" y="641"/>
                </a:cxn>
                <a:cxn ang="0">
                  <a:pos x="2" y="552"/>
                </a:cxn>
                <a:cxn ang="0">
                  <a:pos x="8" y="463"/>
                </a:cxn>
                <a:cxn ang="0">
                  <a:pos x="17" y="376"/>
                </a:cxn>
                <a:cxn ang="0">
                  <a:pos x="31" y="292"/>
                </a:cxn>
                <a:cxn ang="0">
                  <a:pos x="48" y="212"/>
                </a:cxn>
                <a:cxn ang="0">
                  <a:pos x="68" y="136"/>
                </a:cxn>
                <a:cxn ang="0">
                  <a:pos x="94" y="66"/>
                </a:cxn>
                <a:cxn ang="0">
                  <a:pos x="123" y="0"/>
                </a:cxn>
                <a:cxn ang="0">
                  <a:pos x="230" y="56"/>
                </a:cxn>
              </a:cxnLst>
              <a:rect l="0" t="0" r="r" b="b"/>
              <a:pathLst>
                <a:path w="1103" h="2202">
                  <a:moveTo>
                    <a:pt x="230" y="56"/>
                  </a:moveTo>
                  <a:lnTo>
                    <a:pt x="1103" y="2072"/>
                  </a:lnTo>
                  <a:lnTo>
                    <a:pt x="1067" y="2202"/>
                  </a:lnTo>
                  <a:lnTo>
                    <a:pt x="1030" y="2187"/>
                  </a:lnTo>
                  <a:lnTo>
                    <a:pt x="994" y="2172"/>
                  </a:lnTo>
                  <a:lnTo>
                    <a:pt x="958" y="2155"/>
                  </a:lnTo>
                  <a:lnTo>
                    <a:pt x="921" y="2138"/>
                  </a:lnTo>
                  <a:lnTo>
                    <a:pt x="886" y="2119"/>
                  </a:lnTo>
                  <a:lnTo>
                    <a:pt x="850" y="2100"/>
                  </a:lnTo>
                  <a:lnTo>
                    <a:pt x="814" y="2079"/>
                  </a:lnTo>
                  <a:lnTo>
                    <a:pt x="779" y="2058"/>
                  </a:lnTo>
                  <a:lnTo>
                    <a:pt x="745" y="2036"/>
                  </a:lnTo>
                  <a:lnTo>
                    <a:pt x="711" y="2013"/>
                  </a:lnTo>
                  <a:lnTo>
                    <a:pt x="676" y="1989"/>
                  </a:lnTo>
                  <a:lnTo>
                    <a:pt x="644" y="1964"/>
                  </a:lnTo>
                  <a:lnTo>
                    <a:pt x="610" y="1939"/>
                  </a:lnTo>
                  <a:lnTo>
                    <a:pt x="578" y="1912"/>
                  </a:lnTo>
                  <a:lnTo>
                    <a:pt x="547" y="1884"/>
                  </a:lnTo>
                  <a:lnTo>
                    <a:pt x="515" y="1857"/>
                  </a:lnTo>
                  <a:lnTo>
                    <a:pt x="485" y="1827"/>
                  </a:lnTo>
                  <a:lnTo>
                    <a:pt x="455" y="1798"/>
                  </a:lnTo>
                  <a:lnTo>
                    <a:pt x="425" y="1767"/>
                  </a:lnTo>
                  <a:lnTo>
                    <a:pt x="397" y="1737"/>
                  </a:lnTo>
                  <a:lnTo>
                    <a:pt x="369" y="1705"/>
                  </a:lnTo>
                  <a:lnTo>
                    <a:pt x="342" y="1672"/>
                  </a:lnTo>
                  <a:lnTo>
                    <a:pt x="316" y="1639"/>
                  </a:lnTo>
                  <a:lnTo>
                    <a:pt x="291" y="1605"/>
                  </a:lnTo>
                  <a:lnTo>
                    <a:pt x="266" y="1571"/>
                  </a:lnTo>
                  <a:lnTo>
                    <a:pt x="243" y="1536"/>
                  </a:lnTo>
                  <a:lnTo>
                    <a:pt x="220" y="1500"/>
                  </a:lnTo>
                  <a:lnTo>
                    <a:pt x="199" y="1464"/>
                  </a:lnTo>
                  <a:lnTo>
                    <a:pt x="178" y="1428"/>
                  </a:lnTo>
                  <a:lnTo>
                    <a:pt x="158" y="1390"/>
                  </a:lnTo>
                  <a:lnTo>
                    <a:pt x="140" y="1352"/>
                  </a:lnTo>
                  <a:lnTo>
                    <a:pt x="123" y="1314"/>
                  </a:lnTo>
                  <a:lnTo>
                    <a:pt x="94" y="1241"/>
                  </a:lnTo>
                  <a:lnTo>
                    <a:pt x="69" y="1164"/>
                  </a:lnTo>
                  <a:lnTo>
                    <a:pt x="49" y="1083"/>
                  </a:lnTo>
                  <a:lnTo>
                    <a:pt x="32" y="998"/>
                  </a:lnTo>
                  <a:lnTo>
                    <a:pt x="18" y="910"/>
                  </a:lnTo>
                  <a:lnTo>
                    <a:pt x="8" y="823"/>
                  </a:lnTo>
                  <a:lnTo>
                    <a:pt x="2" y="732"/>
                  </a:lnTo>
                  <a:lnTo>
                    <a:pt x="0" y="641"/>
                  </a:lnTo>
                  <a:lnTo>
                    <a:pt x="2" y="552"/>
                  </a:lnTo>
                  <a:lnTo>
                    <a:pt x="8" y="463"/>
                  </a:lnTo>
                  <a:lnTo>
                    <a:pt x="17" y="376"/>
                  </a:lnTo>
                  <a:lnTo>
                    <a:pt x="31" y="292"/>
                  </a:lnTo>
                  <a:lnTo>
                    <a:pt x="48" y="212"/>
                  </a:lnTo>
                  <a:lnTo>
                    <a:pt x="68" y="136"/>
                  </a:lnTo>
                  <a:lnTo>
                    <a:pt x="94" y="66"/>
                  </a:lnTo>
                  <a:lnTo>
                    <a:pt x="123" y="0"/>
                  </a:lnTo>
                  <a:lnTo>
                    <a:pt x="230" y="5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2" name="Freeform 522"/>
            <p:cNvSpPr>
              <a:spLocks/>
            </p:cNvSpPr>
            <p:nvPr/>
          </p:nvSpPr>
          <p:spPr bwMode="auto">
            <a:xfrm>
              <a:off x="1288" y="3074"/>
              <a:ext cx="52" cy="121"/>
            </a:xfrm>
            <a:custGeom>
              <a:avLst/>
              <a:gdLst/>
              <a:ahLst/>
              <a:cxnLst>
                <a:cxn ang="0">
                  <a:pos x="917" y="2127"/>
                </a:cxn>
                <a:cxn ang="0">
                  <a:pos x="0" y="131"/>
                </a:cxn>
                <a:cxn ang="0">
                  <a:pos x="32" y="0"/>
                </a:cxn>
                <a:cxn ang="0">
                  <a:pos x="69" y="14"/>
                </a:cxn>
                <a:cxn ang="0">
                  <a:pos x="106" y="29"/>
                </a:cxn>
                <a:cxn ang="0">
                  <a:pos x="142" y="44"/>
                </a:cxn>
                <a:cxn ang="0">
                  <a:pos x="179" y="60"/>
                </a:cxn>
                <a:cxn ang="0">
                  <a:pos x="216" y="78"/>
                </a:cxn>
                <a:cxn ang="0">
                  <a:pos x="252" y="96"/>
                </a:cxn>
                <a:cxn ang="0">
                  <a:pos x="287" y="116"/>
                </a:cxn>
                <a:cxn ang="0">
                  <a:pos x="323" y="136"/>
                </a:cxn>
                <a:cxn ang="0">
                  <a:pos x="358" y="159"/>
                </a:cxn>
                <a:cxn ang="0">
                  <a:pos x="392" y="181"/>
                </a:cxn>
                <a:cxn ang="0">
                  <a:pos x="427" y="204"/>
                </a:cxn>
                <a:cxn ang="0">
                  <a:pos x="461" y="228"/>
                </a:cxn>
                <a:cxn ang="0">
                  <a:pos x="494" y="252"/>
                </a:cxn>
                <a:cxn ang="0">
                  <a:pos x="527" y="279"/>
                </a:cxn>
                <a:cxn ang="0">
                  <a:pos x="560" y="305"/>
                </a:cxn>
                <a:cxn ang="0">
                  <a:pos x="591" y="332"/>
                </a:cxn>
                <a:cxn ang="0">
                  <a:pos x="623" y="361"/>
                </a:cxn>
                <a:cxn ang="0">
                  <a:pos x="653" y="389"/>
                </a:cxn>
                <a:cxn ang="0">
                  <a:pos x="683" y="419"/>
                </a:cxn>
                <a:cxn ang="0">
                  <a:pos x="713" y="449"/>
                </a:cxn>
                <a:cxn ang="0">
                  <a:pos x="741" y="481"/>
                </a:cxn>
                <a:cxn ang="0">
                  <a:pos x="769" y="513"/>
                </a:cxn>
                <a:cxn ang="0">
                  <a:pos x="795" y="545"/>
                </a:cxn>
                <a:cxn ang="0">
                  <a:pos x="822" y="578"/>
                </a:cxn>
                <a:cxn ang="0">
                  <a:pos x="846" y="612"/>
                </a:cxn>
                <a:cxn ang="0">
                  <a:pos x="871" y="647"/>
                </a:cxn>
                <a:cxn ang="0">
                  <a:pos x="894" y="681"/>
                </a:cxn>
                <a:cxn ang="0">
                  <a:pos x="917" y="717"/>
                </a:cxn>
                <a:cxn ang="0">
                  <a:pos x="938" y="754"/>
                </a:cxn>
                <a:cxn ang="0">
                  <a:pos x="958" y="791"/>
                </a:cxn>
                <a:cxn ang="0">
                  <a:pos x="978" y="828"/>
                </a:cxn>
                <a:cxn ang="0">
                  <a:pos x="996" y="866"/>
                </a:cxn>
                <a:cxn ang="0">
                  <a:pos x="1026" y="938"/>
                </a:cxn>
                <a:cxn ang="0">
                  <a:pos x="1052" y="1015"/>
                </a:cxn>
                <a:cxn ang="0">
                  <a:pos x="1075" y="1096"/>
                </a:cxn>
                <a:cxn ang="0">
                  <a:pos x="1094" y="1180"/>
                </a:cxn>
                <a:cxn ang="0">
                  <a:pos x="1109" y="1266"/>
                </a:cxn>
                <a:cxn ang="0">
                  <a:pos x="1121" y="1356"/>
                </a:cxn>
                <a:cxn ang="0">
                  <a:pos x="1129" y="1446"/>
                </a:cxn>
                <a:cxn ang="0">
                  <a:pos x="1133" y="1536"/>
                </a:cxn>
                <a:cxn ang="0">
                  <a:pos x="1133" y="1626"/>
                </a:cxn>
                <a:cxn ang="0">
                  <a:pos x="1130" y="1716"/>
                </a:cxn>
                <a:cxn ang="0">
                  <a:pos x="1122" y="1802"/>
                </a:cxn>
                <a:cxn ang="0">
                  <a:pos x="1110" y="1886"/>
                </a:cxn>
                <a:cxn ang="0">
                  <a:pos x="1095" y="1967"/>
                </a:cxn>
                <a:cxn ang="0">
                  <a:pos x="1076" y="2043"/>
                </a:cxn>
                <a:cxn ang="0">
                  <a:pos x="1052" y="2115"/>
                </a:cxn>
                <a:cxn ang="0">
                  <a:pos x="1025" y="2181"/>
                </a:cxn>
                <a:cxn ang="0">
                  <a:pos x="917" y="2127"/>
                </a:cxn>
              </a:cxnLst>
              <a:rect l="0" t="0" r="r" b="b"/>
              <a:pathLst>
                <a:path w="1133" h="2181">
                  <a:moveTo>
                    <a:pt x="917" y="2127"/>
                  </a:moveTo>
                  <a:lnTo>
                    <a:pt x="0" y="131"/>
                  </a:lnTo>
                  <a:lnTo>
                    <a:pt x="32" y="0"/>
                  </a:lnTo>
                  <a:lnTo>
                    <a:pt x="69" y="14"/>
                  </a:lnTo>
                  <a:lnTo>
                    <a:pt x="106" y="29"/>
                  </a:lnTo>
                  <a:lnTo>
                    <a:pt x="142" y="44"/>
                  </a:lnTo>
                  <a:lnTo>
                    <a:pt x="179" y="60"/>
                  </a:lnTo>
                  <a:lnTo>
                    <a:pt x="216" y="78"/>
                  </a:lnTo>
                  <a:lnTo>
                    <a:pt x="252" y="96"/>
                  </a:lnTo>
                  <a:lnTo>
                    <a:pt x="287" y="116"/>
                  </a:lnTo>
                  <a:lnTo>
                    <a:pt x="323" y="136"/>
                  </a:lnTo>
                  <a:lnTo>
                    <a:pt x="358" y="159"/>
                  </a:lnTo>
                  <a:lnTo>
                    <a:pt x="392" y="181"/>
                  </a:lnTo>
                  <a:lnTo>
                    <a:pt x="427" y="204"/>
                  </a:lnTo>
                  <a:lnTo>
                    <a:pt x="461" y="228"/>
                  </a:lnTo>
                  <a:lnTo>
                    <a:pt x="494" y="252"/>
                  </a:lnTo>
                  <a:lnTo>
                    <a:pt x="527" y="279"/>
                  </a:lnTo>
                  <a:lnTo>
                    <a:pt x="560" y="305"/>
                  </a:lnTo>
                  <a:lnTo>
                    <a:pt x="591" y="332"/>
                  </a:lnTo>
                  <a:lnTo>
                    <a:pt x="623" y="361"/>
                  </a:lnTo>
                  <a:lnTo>
                    <a:pt x="653" y="389"/>
                  </a:lnTo>
                  <a:lnTo>
                    <a:pt x="683" y="419"/>
                  </a:lnTo>
                  <a:lnTo>
                    <a:pt x="713" y="449"/>
                  </a:lnTo>
                  <a:lnTo>
                    <a:pt x="741" y="481"/>
                  </a:lnTo>
                  <a:lnTo>
                    <a:pt x="769" y="513"/>
                  </a:lnTo>
                  <a:lnTo>
                    <a:pt x="795" y="545"/>
                  </a:lnTo>
                  <a:lnTo>
                    <a:pt x="822" y="578"/>
                  </a:lnTo>
                  <a:lnTo>
                    <a:pt x="846" y="612"/>
                  </a:lnTo>
                  <a:lnTo>
                    <a:pt x="871" y="647"/>
                  </a:lnTo>
                  <a:lnTo>
                    <a:pt x="894" y="681"/>
                  </a:lnTo>
                  <a:lnTo>
                    <a:pt x="917" y="717"/>
                  </a:lnTo>
                  <a:lnTo>
                    <a:pt x="938" y="754"/>
                  </a:lnTo>
                  <a:lnTo>
                    <a:pt x="958" y="791"/>
                  </a:lnTo>
                  <a:lnTo>
                    <a:pt x="978" y="828"/>
                  </a:lnTo>
                  <a:lnTo>
                    <a:pt x="996" y="866"/>
                  </a:lnTo>
                  <a:lnTo>
                    <a:pt x="1026" y="938"/>
                  </a:lnTo>
                  <a:lnTo>
                    <a:pt x="1052" y="1015"/>
                  </a:lnTo>
                  <a:lnTo>
                    <a:pt x="1075" y="1096"/>
                  </a:lnTo>
                  <a:lnTo>
                    <a:pt x="1094" y="1180"/>
                  </a:lnTo>
                  <a:lnTo>
                    <a:pt x="1109" y="1266"/>
                  </a:lnTo>
                  <a:lnTo>
                    <a:pt x="1121" y="1356"/>
                  </a:lnTo>
                  <a:lnTo>
                    <a:pt x="1129" y="1446"/>
                  </a:lnTo>
                  <a:lnTo>
                    <a:pt x="1133" y="1536"/>
                  </a:lnTo>
                  <a:lnTo>
                    <a:pt x="1133" y="1626"/>
                  </a:lnTo>
                  <a:lnTo>
                    <a:pt x="1130" y="1716"/>
                  </a:lnTo>
                  <a:lnTo>
                    <a:pt x="1122" y="1802"/>
                  </a:lnTo>
                  <a:lnTo>
                    <a:pt x="1110" y="1886"/>
                  </a:lnTo>
                  <a:lnTo>
                    <a:pt x="1095" y="1967"/>
                  </a:lnTo>
                  <a:lnTo>
                    <a:pt x="1076" y="2043"/>
                  </a:lnTo>
                  <a:lnTo>
                    <a:pt x="1052" y="2115"/>
                  </a:lnTo>
                  <a:lnTo>
                    <a:pt x="1025" y="2181"/>
                  </a:lnTo>
                  <a:lnTo>
                    <a:pt x="917" y="212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3" name="Freeform 523"/>
            <p:cNvSpPr>
              <a:spLocks/>
            </p:cNvSpPr>
            <p:nvPr/>
          </p:nvSpPr>
          <p:spPr bwMode="auto">
            <a:xfrm>
              <a:off x="1288" y="3074"/>
              <a:ext cx="51" cy="122"/>
            </a:xfrm>
            <a:custGeom>
              <a:avLst/>
              <a:gdLst/>
              <a:ahLst/>
              <a:cxnLst>
                <a:cxn ang="0">
                  <a:pos x="918" y="2126"/>
                </a:cxn>
                <a:cxn ang="0">
                  <a:pos x="0" y="130"/>
                </a:cxn>
                <a:cxn ang="0">
                  <a:pos x="33" y="0"/>
                </a:cxn>
                <a:cxn ang="0">
                  <a:pos x="70" y="13"/>
                </a:cxn>
                <a:cxn ang="0">
                  <a:pos x="107" y="28"/>
                </a:cxn>
                <a:cxn ang="0">
                  <a:pos x="143" y="43"/>
                </a:cxn>
                <a:cxn ang="0">
                  <a:pos x="180" y="60"/>
                </a:cxn>
                <a:cxn ang="0">
                  <a:pos x="217" y="78"/>
                </a:cxn>
                <a:cxn ang="0">
                  <a:pos x="252" y="96"/>
                </a:cxn>
                <a:cxn ang="0">
                  <a:pos x="288" y="116"/>
                </a:cxn>
                <a:cxn ang="0">
                  <a:pos x="324" y="136"/>
                </a:cxn>
                <a:cxn ang="0">
                  <a:pos x="359" y="158"/>
                </a:cxn>
                <a:cxn ang="0">
                  <a:pos x="393" y="180"/>
                </a:cxn>
                <a:cxn ang="0">
                  <a:pos x="428" y="203"/>
                </a:cxn>
                <a:cxn ang="0">
                  <a:pos x="462" y="227"/>
                </a:cxn>
                <a:cxn ang="0">
                  <a:pos x="495" y="252"/>
                </a:cxn>
                <a:cxn ang="0">
                  <a:pos x="528" y="278"/>
                </a:cxn>
                <a:cxn ang="0">
                  <a:pos x="561" y="304"/>
                </a:cxn>
                <a:cxn ang="0">
                  <a:pos x="592" y="332"/>
                </a:cxn>
                <a:cxn ang="0">
                  <a:pos x="624" y="360"/>
                </a:cxn>
                <a:cxn ang="0">
                  <a:pos x="654" y="389"/>
                </a:cxn>
                <a:cxn ang="0">
                  <a:pos x="684" y="418"/>
                </a:cxn>
                <a:cxn ang="0">
                  <a:pos x="714" y="449"/>
                </a:cxn>
                <a:cxn ang="0">
                  <a:pos x="742" y="480"/>
                </a:cxn>
                <a:cxn ang="0">
                  <a:pos x="770" y="512"/>
                </a:cxn>
                <a:cxn ang="0">
                  <a:pos x="796" y="545"/>
                </a:cxn>
                <a:cxn ang="0">
                  <a:pos x="823" y="577"/>
                </a:cxn>
                <a:cxn ang="0">
                  <a:pos x="847" y="611"/>
                </a:cxn>
                <a:cxn ang="0">
                  <a:pos x="872" y="646"/>
                </a:cxn>
                <a:cxn ang="0">
                  <a:pos x="895" y="681"/>
                </a:cxn>
                <a:cxn ang="0">
                  <a:pos x="918" y="717"/>
                </a:cxn>
                <a:cxn ang="0">
                  <a:pos x="939" y="754"/>
                </a:cxn>
                <a:cxn ang="0">
                  <a:pos x="959" y="790"/>
                </a:cxn>
                <a:cxn ang="0">
                  <a:pos x="979" y="827"/>
                </a:cxn>
                <a:cxn ang="0">
                  <a:pos x="997" y="865"/>
                </a:cxn>
                <a:cxn ang="0">
                  <a:pos x="1027" y="937"/>
                </a:cxn>
                <a:cxn ang="0">
                  <a:pos x="1053" y="1014"/>
                </a:cxn>
                <a:cxn ang="0">
                  <a:pos x="1076" y="1095"/>
                </a:cxn>
                <a:cxn ang="0">
                  <a:pos x="1095" y="1179"/>
                </a:cxn>
                <a:cxn ang="0">
                  <a:pos x="1110" y="1266"/>
                </a:cxn>
                <a:cxn ang="0">
                  <a:pos x="1122" y="1355"/>
                </a:cxn>
                <a:cxn ang="0">
                  <a:pos x="1130" y="1445"/>
                </a:cxn>
                <a:cxn ang="0">
                  <a:pos x="1134" y="1536"/>
                </a:cxn>
                <a:cxn ang="0">
                  <a:pos x="1134" y="1625"/>
                </a:cxn>
                <a:cxn ang="0">
                  <a:pos x="1131" y="1715"/>
                </a:cxn>
                <a:cxn ang="0">
                  <a:pos x="1123" y="1801"/>
                </a:cxn>
                <a:cxn ang="0">
                  <a:pos x="1111" y="1886"/>
                </a:cxn>
                <a:cxn ang="0">
                  <a:pos x="1096" y="1966"/>
                </a:cxn>
                <a:cxn ang="0">
                  <a:pos x="1077" y="2043"/>
                </a:cxn>
                <a:cxn ang="0">
                  <a:pos x="1053" y="2115"/>
                </a:cxn>
                <a:cxn ang="0">
                  <a:pos x="1026" y="2180"/>
                </a:cxn>
                <a:cxn ang="0">
                  <a:pos x="918" y="2126"/>
                </a:cxn>
              </a:cxnLst>
              <a:rect l="0" t="0" r="r" b="b"/>
              <a:pathLst>
                <a:path w="1134" h="2180">
                  <a:moveTo>
                    <a:pt x="918" y="2126"/>
                  </a:moveTo>
                  <a:lnTo>
                    <a:pt x="0" y="130"/>
                  </a:lnTo>
                  <a:lnTo>
                    <a:pt x="33" y="0"/>
                  </a:lnTo>
                  <a:lnTo>
                    <a:pt x="70" y="13"/>
                  </a:lnTo>
                  <a:lnTo>
                    <a:pt x="107" y="28"/>
                  </a:lnTo>
                  <a:lnTo>
                    <a:pt x="143" y="43"/>
                  </a:lnTo>
                  <a:lnTo>
                    <a:pt x="180" y="60"/>
                  </a:lnTo>
                  <a:lnTo>
                    <a:pt x="217" y="78"/>
                  </a:lnTo>
                  <a:lnTo>
                    <a:pt x="252" y="96"/>
                  </a:lnTo>
                  <a:lnTo>
                    <a:pt x="288" y="116"/>
                  </a:lnTo>
                  <a:lnTo>
                    <a:pt x="324" y="136"/>
                  </a:lnTo>
                  <a:lnTo>
                    <a:pt x="359" y="158"/>
                  </a:lnTo>
                  <a:lnTo>
                    <a:pt x="393" y="180"/>
                  </a:lnTo>
                  <a:lnTo>
                    <a:pt x="428" y="203"/>
                  </a:lnTo>
                  <a:lnTo>
                    <a:pt x="462" y="227"/>
                  </a:lnTo>
                  <a:lnTo>
                    <a:pt x="495" y="252"/>
                  </a:lnTo>
                  <a:lnTo>
                    <a:pt x="528" y="278"/>
                  </a:lnTo>
                  <a:lnTo>
                    <a:pt x="561" y="304"/>
                  </a:lnTo>
                  <a:lnTo>
                    <a:pt x="592" y="332"/>
                  </a:lnTo>
                  <a:lnTo>
                    <a:pt x="624" y="360"/>
                  </a:lnTo>
                  <a:lnTo>
                    <a:pt x="654" y="389"/>
                  </a:lnTo>
                  <a:lnTo>
                    <a:pt x="684" y="418"/>
                  </a:lnTo>
                  <a:lnTo>
                    <a:pt x="714" y="449"/>
                  </a:lnTo>
                  <a:lnTo>
                    <a:pt x="742" y="480"/>
                  </a:lnTo>
                  <a:lnTo>
                    <a:pt x="770" y="512"/>
                  </a:lnTo>
                  <a:lnTo>
                    <a:pt x="796" y="545"/>
                  </a:lnTo>
                  <a:lnTo>
                    <a:pt x="823" y="577"/>
                  </a:lnTo>
                  <a:lnTo>
                    <a:pt x="847" y="611"/>
                  </a:lnTo>
                  <a:lnTo>
                    <a:pt x="872" y="646"/>
                  </a:lnTo>
                  <a:lnTo>
                    <a:pt x="895" y="681"/>
                  </a:lnTo>
                  <a:lnTo>
                    <a:pt x="918" y="717"/>
                  </a:lnTo>
                  <a:lnTo>
                    <a:pt x="939" y="754"/>
                  </a:lnTo>
                  <a:lnTo>
                    <a:pt x="959" y="790"/>
                  </a:lnTo>
                  <a:lnTo>
                    <a:pt x="979" y="827"/>
                  </a:lnTo>
                  <a:lnTo>
                    <a:pt x="997" y="865"/>
                  </a:lnTo>
                  <a:lnTo>
                    <a:pt x="1027" y="937"/>
                  </a:lnTo>
                  <a:lnTo>
                    <a:pt x="1053" y="1014"/>
                  </a:lnTo>
                  <a:lnTo>
                    <a:pt x="1076" y="1095"/>
                  </a:lnTo>
                  <a:lnTo>
                    <a:pt x="1095" y="1179"/>
                  </a:lnTo>
                  <a:lnTo>
                    <a:pt x="1110" y="1266"/>
                  </a:lnTo>
                  <a:lnTo>
                    <a:pt x="1122" y="1355"/>
                  </a:lnTo>
                  <a:lnTo>
                    <a:pt x="1130" y="1445"/>
                  </a:lnTo>
                  <a:lnTo>
                    <a:pt x="1134" y="1536"/>
                  </a:lnTo>
                  <a:lnTo>
                    <a:pt x="1134" y="1625"/>
                  </a:lnTo>
                  <a:lnTo>
                    <a:pt x="1131" y="1715"/>
                  </a:lnTo>
                  <a:lnTo>
                    <a:pt x="1123" y="1801"/>
                  </a:lnTo>
                  <a:lnTo>
                    <a:pt x="1111" y="1886"/>
                  </a:lnTo>
                  <a:lnTo>
                    <a:pt x="1096" y="1966"/>
                  </a:lnTo>
                  <a:lnTo>
                    <a:pt x="1077" y="2043"/>
                  </a:lnTo>
                  <a:lnTo>
                    <a:pt x="1053" y="2115"/>
                  </a:lnTo>
                  <a:lnTo>
                    <a:pt x="1026" y="2180"/>
                  </a:lnTo>
                  <a:lnTo>
                    <a:pt x="918" y="2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4" name="Freeform 524"/>
            <p:cNvSpPr>
              <a:spLocks/>
            </p:cNvSpPr>
            <p:nvPr/>
          </p:nvSpPr>
          <p:spPr bwMode="auto">
            <a:xfrm>
              <a:off x="1170" y="3144"/>
              <a:ext cx="164" cy="228"/>
            </a:xfrm>
            <a:custGeom>
              <a:avLst/>
              <a:gdLst/>
              <a:ahLst/>
              <a:cxnLst>
                <a:cxn ang="0">
                  <a:pos x="1404" y="4112"/>
                </a:cxn>
                <a:cxn ang="0">
                  <a:pos x="3622" y="3023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2"/>
                </a:cxn>
              </a:cxnLst>
              <a:rect l="0" t="0" r="r" b="b"/>
              <a:pathLst>
                <a:path w="3622" h="4112">
                  <a:moveTo>
                    <a:pt x="1404" y="4112"/>
                  </a:moveTo>
                  <a:lnTo>
                    <a:pt x="3622" y="3023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2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5" name="Freeform 525"/>
            <p:cNvSpPr>
              <a:spLocks/>
            </p:cNvSpPr>
            <p:nvPr/>
          </p:nvSpPr>
          <p:spPr bwMode="auto">
            <a:xfrm>
              <a:off x="1170" y="3141"/>
              <a:ext cx="164" cy="228"/>
            </a:xfrm>
            <a:custGeom>
              <a:avLst/>
              <a:gdLst/>
              <a:ahLst/>
              <a:cxnLst>
                <a:cxn ang="0">
                  <a:pos x="1404" y="4113"/>
                </a:cxn>
                <a:cxn ang="0">
                  <a:pos x="3622" y="3024"/>
                </a:cxn>
                <a:cxn ang="0">
                  <a:pos x="2218" y="0"/>
                </a:cxn>
                <a:cxn ang="0">
                  <a:pos x="0" y="989"/>
                </a:cxn>
                <a:cxn ang="0">
                  <a:pos x="1404" y="4113"/>
                </a:cxn>
              </a:cxnLst>
              <a:rect l="0" t="0" r="r" b="b"/>
              <a:pathLst>
                <a:path w="3622" h="4113">
                  <a:moveTo>
                    <a:pt x="1404" y="4113"/>
                  </a:moveTo>
                  <a:lnTo>
                    <a:pt x="3622" y="3024"/>
                  </a:lnTo>
                  <a:lnTo>
                    <a:pt x="2218" y="0"/>
                  </a:lnTo>
                  <a:lnTo>
                    <a:pt x="0" y="989"/>
                  </a:lnTo>
                  <a:lnTo>
                    <a:pt x="1404" y="411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6" name="Freeform 526"/>
            <p:cNvSpPr>
              <a:spLocks/>
            </p:cNvSpPr>
            <p:nvPr/>
          </p:nvSpPr>
          <p:spPr bwMode="auto">
            <a:xfrm>
              <a:off x="1176" y="3146"/>
              <a:ext cx="157" cy="218"/>
            </a:xfrm>
            <a:custGeom>
              <a:avLst/>
              <a:gdLst/>
              <a:ahLst/>
              <a:cxnLst>
                <a:cxn ang="0">
                  <a:pos x="1335" y="3913"/>
                </a:cxn>
                <a:cxn ang="0">
                  <a:pos x="3446" y="2878"/>
                </a:cxn>
                <a:cxn ang="0">
                  <a:pos x="2111" y="0"/>
                </a:cxn>
                <a:cxn ang="0">
                  <a:pos x="0" y="942"/>
                </a:cxn>
                <a:cxn ang="0">
                  <a:pos x="1335" y="3913"/>
                </a:cxn>
              </a:cxnLst>
              <a:rect l="0" t="0" r="r" b="b"/>
              <a:pathLst>
                <a:path w="3446" h="3913">
                  <a:moveTo>
                    <a:pt x="1335" y="3913"/>
                  </a:moveTo>
                  <a:lnTo>
                    <a:pt x="3446" y="2878"/>
                  </a:lnTo>
                  <a:lnTo>
                    <a:pt x="2111" y="0"/>
                  </a:lnTo>
                  <a:lnTo>
                    <a:pt x="0" y="942"/>
                  </a:lnTo>
                  <a:lnTo>
                    <a:pt x="1335" y="3913"/>
                  </a:lnTo>
                  <a:close/>
                </a:path>
              </a:pathLst>
            </a:custGeom>
            <a:solidFill>
              <a:srgbClr val="1A78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7" name="Freeform 527"/>
            <p:cNvSpPr>
              <a:spLocks/>
            </p:cNvSpPr>
            <p:nvPr/>
          </p:nvSpPr>
          <p:spPr bwMode="auto">
            <a:xfrm>
              <a:off x="1183" y="3109"/>
              <a:ext cx="19" cy="19"/>
            </a:xfrm>
            <a:custGeom>
              <a:avLst/>
              <a:gdLst/>
              <a:ahLst/>
              <a:cxnLst>
                <a:cxn ang="0">
                  <a:pos x="431" y="186"/>
                </a:cxn>
                <a:cxn ang="0">
                  <a:pos x="79" y="343"/>
                </a:cxn>
                <a:cxn ang="0">
                  <a:pos x="0" y="157"/>
                </a:cxn>
                <a:cxn ang="0">
                  <a:pos x="352" y="0"/>
                </a:cxn>
                <a:cxn ang="0">
                  <a:pos x="431" y="186"/>
                </a:cxn>
              </a:cxnLst>
              <a:rect l="0" t="0" r="r" b="b"/>
              <a:pathLst>
                <a:path w="431" h="343">
                  <a:moveTo>
                    <a:pt x="431" y="186"/>
                  </a:moveTo>
                  <a:lnTo>
                    <a:pt x="79" y="343"/>
                  </a:lnTo>
                  <a:lnTo>
                    <a:pt x="0" y="157"/>
                  </a:lnTo>
                  <a:lnTo>
                    <a:pt x="352" y="0"/>
                  </a:lnTo>
                  <a:lnTo>
                    <a:pt x="431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8" name="Freeform 528"/>
            <p:cNvSpPr>
              <a:spLocks/>
            </p:cNvSpPr>
            <p:nvPr/>
          </p:nvSpPr>
          <p:spPr bwMode="auto">
            <a:xfrm>
              <a:off x="1186" y="3112"/>
              <a:ext cx="16" cy="15"/>
            </a:xfrm>
            <a:custGeom>
              <a:avLst/>
              <a:gdLst/>
              <a:ahLst/>
              <a:cxnLst>
                <a:cxn ang="0">
                  <a:pos x="347" y="126"/>
                </a:cxn>
                <a:cxn ang="0">
                  <a:pos x="53" y="257"/>
                </a:cxn>
                <a:cxn ang="0">
                  <a:pos x="0" y="132"/>
                </a:cxn>
                <a:cxn ang="0">
                  <a:pos x="294" y="0"/>
                </a:cxn>
                <a:cxn ang="0">
                  <a:pos x="347" y="126"/>
                </a:cxn>
              </a:cxnLst>
              <a:rect l="0" t="0" r="r" b="b"/>
              <a:pathLst>
                <a:path w="347" h="257">
                  <a:moveTo>
                    <a:pt x="347" y="126"/>
                  </a:moveTo>
                  <a:lnTo>
                    <a:pt x="53" y="257"/>
                  </a:lnTo>
                  <a:lnTo>
                    <a:pt x="0" y="132"/>
                  </a:lnTo>
                  <a:lnTo>
                    <a:pt x="294" y="0"/>
                  </a:lnTo>
                  <a:lnTo>
                    <a:pt x="347" y="126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9" name="Freeform 529"/>
            <p:cNvSpPr>
              <a:spLocks/>
            </p:cNvSpPr>
            <p:nvPr/>
          </p:nvSpPr>
          <p:spPr bwMode="auto">
            <a:xfrm>
              <a:off x="1191" y="3110"/>
              <a:ext cx="10" cy="13"/>
            </a:xfrm>
            <a:custGeom>
              <a:avLst/>
              <a:gdLst/>
              <a:ahLst/>
              <a:cxnLst>
                <a:cxn ang="0">
                  <a:pos x="5" y="73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3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4" y="232"/>
                </a:cxn>
                <a:cxn ang="0">
                  <a:pos x="60" y="228"/>
                </a:cxn>
                <a:cxn ang="0">
                  <a:pos x="56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5" y="73"/>
                </a:cxn>
              </a:cxnLst>
              <a:rect l="0" t="0" r="r" b="b"/>
              <a:pathLst>
                <a:path w="238" h="234">
                  <a:moveTo>
                    <a:pt x="5" y="73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3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0" name="Freeform 530"/>
            <p:cNvSpPr>
              <a:spLocks/>
            </p:cNvSpPr>
            <p:nvPr/>
          </p:nvSpPr>
          <p:spPr bwMode="auto">
            <a:xfrm>
              <a:off x="1191" y="311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2" y="0"/>
                </a:cxn>
                <a:cxn ang="0">
                  <a:pos x="146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4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1" name="Freeform 531"/>
            <p:cNvSpPr>
              <a:spLocks/>
            </p:cNvSpPr>
            <p:nvPr/>
          </p:nvSpPr>
          <p:spPr bwMode="auto">
            <a:xfrm>
              <a:off x="1194" y="311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7"/>
                </a:cxn>
                <a:cxn ang="0">
                  <a:pos x="118" y="85"/>
                </a:cxn>
                <a:cxn ang="0">
                  <a:pos x="118" y="95"/>
                </a:cxn>
                <a:cxn ang="0">
                  <a:pos x="116" y="103"/>
                </a:cxn>
                <a:cxn ang="0">
                  <a:pos x="112" y="108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7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7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3" y="1"/>
                </a:cxn>
                <a:cxn ang="0">
                  <a:pos x="88" y="6"/>
                </a:cxn>
              </a:cxnLst>
              <a:rect l="0" t="0" r="r" b="b"/>
              <a:pathLst>
                <a:path w="118" h="154">
                  <a:moveTo>
                    <a:pt x="88" y="6"/>
                  </a:moveTo>
                  <a:lnTo>
                    <a:pt x="116" y="77"/>
                  </a:lnTo>
                  <a:lnTo>
                    <a:pt x="118" y="85"/>
                  </a:lnTo>
                  <a:lnTo>
                    <a:pt x="118" y="95"/>
                  </a:lnTo>
                  <a:lnTo>
                    <a:pt x="116" y="103"/>
                  </a:lnTo>
                  <a:lnTo>
                    <a:pt x="112" y="108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7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7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2" name="Freeform 532"/>
            <p:cNvSpPr>
              <a:spLocks/>
            </p:cNvSpPr>
            <p:nvPr/>
          </p:nvSpPr>
          <p:spPr bwMode="auto">
            <a:xfrm>
              <a:off x="1207" y="3099"/>
              <a:ext cx="13" cy="16"/>
            </a:xfrm>
            <a:custGeom>
              <a:avLst/>
              <a:gdLst/>
              <a:ahLst/>
              <a:cxnLst>
                <a:cxn ang="0">
                  <a:pos x="287" y="186"/>
                </a:cxn>
                <a:cxn ang="0">
                  <a:pos x="78" y="280"/>
                </a:cxn>
                <a:cxn ang="0">
                  <a:pos x="0" y="93"/>
                </a:cxn>
                <a:cxn ang="0">
                  <a:pos x="210" y="0"/>
                </a:cxn>
                <a:cxn ang="0">
                  <a:pos x="287" y="186"/>
                </a:cxn>
              </a:cxnLst>
              <a:rect l="0" t="0" r="r" b="b"/>
              <a:pathLst>
                <a:path w="287" h="280">
                  <a:moveTo>
                    <a:pt x="287" y="186"/>
                  </a:moveTo>
                  <a:lnTo>
                    <a:pt x="78" y="280"/>
                  </a:lnTo>
                  <a:lnTo>
                    <a:pt x="0" y="93"/>
                  </a:lnTo>
                  <a:lnTo>
                    <a:pt x="210" y="0"/>
                  </a:lnTo>
                  <a:lnTo>
                    <a:pt x="287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3" name="Freeform 533"/>
            <p:cNvSpPr>
              <a:spLocks/>
            </p:cNvSpPr>
            <p:nvPr/>
          </p:nvSpPr>
          <p:spPr bwMode="auto">
            <a:xfrm>
              <a:off x="1209" y="3102"/>
              <a:ext cx="11" cy="12"/>
            </a:xfrm>
            <a:custGeom>
              <a:avLst/>
              <a:gdLst/>
              <a:ahLst/>
              <a:cxnLst>
                <a:cxn ang="0">
                  <a:pos x="227" y="125"/>
                </a:cxn>
                <a:cxn ang="0">
                  <a:pos x="53" y="203"/>
                </a:cxn>
                <a:cxn ang="0">
                  <a:pos x="0" y="78"/>
                </a:cxn>
                <a:cxn ang="0">
                  <a:pos x="175" y="0"/>
                </a:cxn>
                <a:cxn ang="0">
                  <a:pos x="227" y="125"/>
                </a:cxn>
              </a:cxnLst>
              <a:rect l="0" t="0" r="r" b="b"/>
              <a:pathLst>
                <a:path w="227" h="203">
                  <a:moveTo>
                    <a:pt x="227" y="125"/>
                  </a:moveTo>
                  <a:lnTo>
                    <a:pt x="53" y="203"/>
                  </a:lnTo>
                  <a:lnTo>
                    <a:pt x="0" y="78"/>
                  </a:lnTo>
                  <a:lnTo>
                    <a:pt x="175" y="0"/>
                  </a:lnTo>
                  <a:lnTo>
                    <a:pt x="227" y="12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4" name="Freeform 534"/>
            <p:cNvSpPr>
              <a:spLocks/>
            </p:cNvSpPr>
            <p:nvPr/>
          </p:nvSpPr>
          <p:spPr bwMode="auto">
            <a:xfrm>
              <a:off x="1209" y="3100"/>
              <a:ext cx="10" cy="13"/>
            </a:xfrm>
            <a:custGeom>
              <a:avLst/>
              <a:gdLst/>
              <a:ahLst/>
              <a:cxnLst>
                <a:cxn ang="0">
                  <a:pos x="4" y="72"/>
                </a:cxn>
                <a:cxn ang="0">
                  <a:pos x="167" y="0"/>
                </a:cxn>
                <a:cxn ang="0">
                  <a:pos x="171" y="0"/>
                </a:cxn>
                <a:cxn ang="0">
                  <a:pos x="175" y="2"/>
                </a:cxn>
                <a:cxn ang="0">
                  <a:pos x="180" y="6"/>
                </a:cxn>
                <a:cxn ang="0">
                  <a:pos x="183" y="12"/>
                </a:cxn>
                <a:cxn ang="0">
                  <a:pos x="236" y="141"/>
                </a:cxn>
                <a:cxn ang="0">
                  <a:pos x="238" y="147"/>
                </a:cxn>
                <a:cxn ang="0">
                  <a:pos x="238" y="154"/>
                </a:cxn>
                <a:cxn ang="0">
                  <a:pos x="237" y="159"/>
                </a:cxn>
                <a:cxn ang="0">
                  <a:pos x="234" y="162"/>
                </a:cxn>
                <a:cxn ang="0">
                  <a:pos x="73" y="234"/>
                </a:cxn>
                <a:cxn ang="0">
                  <a:pos x="69" y="234"/>
                </a:cxn>
                <a:cxn ang="0">
                  <a:pos x="63" y="232"/>
                </a:cxn>
                <a:cxn ang="0">
                  <a:pos x="59" y="227"/>
                </a:cxn>
                <a:cxn ang="0">
                  <a:pos x="55" y="221"/>
                </a:cxn>
                <a:cxn ang="0">
                  <a:pos x="2" y="94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1" y="76"/>
                </a:cxn>
                <a:cxn ang="0">
                  <a:pos x="4" y="72"/>
                </a:cxn>
              </a:cxnLst>
              <a:rect l="0" t="0" r="r" b="b"/>
              <a:pathLst>
                <a:path w="238" h="234">
                  <a:moveTo>
                    <a:pt x="4" y="72"/>
                  </a:moveTo>
                  <a:lnTo>
                    <a:pt x="167" y="0"/>
                  </a:lnTo>
                  <a:lnTo>
                    <a:pt x="171" y="0"/>
                  </a:lnTo>
                  <a:lnTo>
                    <a:pt x="175" y="2"/>
                  </a:lnTo>
                  <a:lnTo>
                    <a:pt x="180" y="6"/>
                  </a:lnTo>
                  <a:lnTo>
                    <a:pt x="183" y="12"/>
                  </a:lnTo>
                  <a:lnTo>
                    <a:pt x="236" y="141"/>
                  </a:lnTo>
                  <a:lnTo>
                    <a:pt x="238" y="147"/>
                  </a:lnTo>
                  <a:lnTo>
                    <a:pt x="238" y="154"/>
                  </a:lnTo>
                  <a:lnTo>
                    <a:pt x="237" y="159"/>
                  </a:lnTo>
                  <a:lnTo>
                    <a:pt x="234" y="162"/>
                  </a:lnTo>
                  <a:lnTo>
                    <a:pt x="73" y="234"/>
                  </a:lnTo>
                  <a:lnTo>
                    <a:pt x="69" y="234"/>
                  </a:lnTo>
                  <a:lnTo>
                    <a:pt x="63" y="232"/>
                  </a:lnTo>
                  <a:lnTo>
                    <a:pt x="59" y="227"/>
                  </a:lnTo>
                  <a:lnTo>
                    <a:pt x="55" y="221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1" y="76"/>
                  </a:lnTo>
                  <a:lnTo>
                    <a:pt x="4" y="72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5" name="Freeform 535"/>
            <p:cNvSpPr>
              <a:spLocks/>
            </p:cNvSpPr>
            <p:nvPr/>
          </p:nvSpPr>
          <p:spPr bwMode="auto">
            <a:xfrm>
              <a:off x="1209" y="3101"/>
              <a:ext cx="10" cy="11"/>
            </a:xfrm>
            <a:custGeom>
              <a:avLst/>
              <a:gdLst/>
              <a:ahLst/>
              <a:cxnLst>
                <a:cxn ang="0">
                  <a:pos x="4" y="62"/>
                </a:cxn>
                <a:cxn ang="0">
                  <a:pos x="141" y="0"/>
                </a:cxn>
                <a:cxn ang="0">
                  <a:pos x="145" y="0"/>
                </a:cxn>
                <a:cxn ang="0">
                  <a:pos x="150" y="2"/>
                </a:cxn>
                <a:cxn ang="0">
                  <a:pos x="153" y="5"/>
                </a:cxn>
                <a:cxn ang="0">
                  <a:pos x="156" y="10"/>
                </a:cxn>
                <a:cxn ang="0">
                  <a:pos x="202" y="120"/>
                </a:cxn>
                <a:cxn ang="0">
                  <a:pos x="204" y="125"/>
                </a:cxn>
                <a:cxn ang="0">
                  <a:pos x="204" y="130"/>
                </a:cxn>
                <a:cxn ang="0">
                  <a:pos x="202" y="135"/>
                </a:cxn>
                <a:cxn ang="0">
                  <a:pos x="200" y="138"/>
                </a:cxn>
                <a:cxn ang="0">
                  <a:pos x="62" y="199"/>
                </a:cxn>
                <a:cxn ang="0">
                  <a:pos x="58" y="199"/>
                </a:cxn>
                <a:cxn ang="0">
                  <a:pos x="54" y="198"/>
                </a:cxn>
                <a:cxn ang="0">
                  <a:pos x="51" y="194"/>
                </a:cxn>
                <a:cxn ang="0">
                  <a:pos x="48" y="188"/>
                </a:cxn>
                <a:cxn ang="0">
                  <a:pos x="2" y="80"/>
                </a:cxn>
                <a:cxn ang="0">
                  <a:pos x="0" y="73"/>
                </a:cxn>
                <a:cxn ang="0">
                  <a:pos x="0" y="68"/>
                </a:cxn>
                <a:cxn ang="0">
                  <a:pos x="2" y="64"/>
                </a:cxn>
                <a:cxn ang="0">
                  <a:pos x="4" y="62"/>
                </a:cxn>
              </a:cxnLst>
              <a:rect l="0" t="0" r="r" b="b"/>
              <a:pathLst>
                <a:path w="204" h="199">
                  <a:moveTo>
                    <a:pt x="4" y="62"/>
                  </a:moveTo>
                  <a:lnTo>
                    <a:pt x="141" y="0"/>
                  </a:lnTo>
                  <a:lnTo>
                    <a:pt x="145" y="0"/>
                  </a:lnTo>
                  <a:lnTo>
                    <a:pt x="150" y="2"/>
                  </a:lnTo>
                  <a:lnTo>
                    <a:pt x="153" y="5"/>
                  </a:lnTo>
                  <a:lnTo>
                    <a:pt x="156" y="10"/>
                  </a:lnTo>
                  <a:lnTo>
                    <a:pt x="202" y="120"/>
                  </a:lnTo>
                  <a:lnTo>
                    <a:pt x="204" y="125"/>
                  </a:lnTo>
                  <a:lnTo>
                    <a:pt x="204" y="130"/>
                  </a:lnTo>
                  <a:lnTo>
                    <a:pt x="202" y="135"/>
                  </a:lnTo>
                  <a:lnTo>
                    <a:pt x="200" y="138"/>
                  </a:lnTo>
                  <a:lnTo>
                    <a:pt x="62" y="199"/>
                  </a:lnTo>
                  <a:lnTo>
                    <a:pt x="58" y="199"/>
                  </a:lnTo>
                  <a:lnTo>
                    <a:pt x="54" y="198"/>
                  </a:lnTo>
                  <a:lnTo>
                    <a:pt x="51" y="194"/>
                  </a:lnTo>
                  <a:lnTo>
                    <a:pt x="48" y="188"/>
                  </a:lnTo>
                  <a:lnTo>
                    <a:pt x="2" y="8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2" y="64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6" name="Freeform 536"/>
            <p:cNvSpPr>
              <a:spLocks/>
            </p:cNvSpPr>
            <p:nvPr/>
          </p:nvSpPr>
          <p:spPr bwMode="auto">
            <a:xfrm>
              <a:off x="1212" y="3103"/>
              <a:ext cx="6" cy="8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116" y="78"/>
                </a:cxn>
                <a:cxn ang="0">
                  <a:pos x="118" y="86"/>
                </a:cxn>
                <a:cxn ang="0">
                  <a:pos x="119" y="95"/>
                </a:cxn>
                <a:cxn ang="0">
                  <a:pos x="117" y="103"/>
                </a:cxn>
                <a:cxn ang="0">
                  <a:pos x="112" y="109"/>
                </a:cxn>
                <a:cxn ang="0">
                  <a:pos x="14" y="152"/>
                </a:cxn>
                <a:cxn ang="0">
                  <a:pos x="6" y="154"/>
                </a:cxn>
                <a:cxn ang="0">
                  <a:pos x="2" y="150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2"/>
                </a:cxn>
                <a:cxn ang="0">
                  <a:pos x="9" y="95"/>
                </a:cxn>
                <a:cxn ang="0">
                  <a:pos x="14" y="78"/>
                </a:cxn>
                <a:cxn ang="0">
                  <a:pos x="21" y="61"/>
                </a:cxn>
                <a:cxn ang="0">
                  <a:pos x="29" y="46"/>
                </a:cxn>
                <a:cxn ang="0">
                  <a:pos x="38" y="33"/>
                </a:cxn>
                <a:cxn ang="0">
                  <a:pos x="48" y="21"/>
                </a:cxn>
                <a:cxn ang="0">
                  <a:pos x="58" y="12"/>
                </a:cxn>
                <a:cxn ang="0">
                  <a:pos x="67" y="4"/>
                </a:cxn>
                <a:cxn ang="0">
                  <a:pos x="76" y="0"/>
                </a:cxn>
                <a:cxn ang="0">
                  <a:pos x="82" y="1"/>
                </a:cxn>
                <a:cxn ang="0">
                  <a:pos x="88" y="6"/>
                </a:cxn>
              </a:cxnLst>
              <a:rect l="0" t="0" r="r" b="b"/>
              <a:pathLst>
                <a:path w="119" h="154">
                  <a:moveTo>
                    <a:pt x="88" y="6"/>
                  </a:moveTo>
                  <a:lnTo>
                    <a:pt x="116" y="78"/>
                  </a:lnTo>
                  <a:lnTo>
                    <a:pt x="118" y="86"/>
                  </a:lnTo>
                  <a:lnTo>
                    <a:pt x="119" y="95"/>
                  </a:lnTo>
                  <a:lnTo>
                    <a:pt x="117" y="103"/>
                  </a:lnTo>
                  <a:lnTo>
                    <a:pt x="112" y="109"/>
                  </a:lnTo>
                  <a:lnTo>
                    <a:pt x="14" y="152"/>
                  </a:lnTo>
                  <a:lnTo>
                    <a:pt x="6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2"/>
                  </a:lnTo>
                  <a:lnTo>
                    <a:pt x="9" y="95"/>
                  </a:lnTo>
                  <a:lnTo>
                    <a:pt x="14" y="78"/>
                  </a:lnTo>
                  <a:lnTo>
                    <a:pt x="21" y="61"/>
                  </a:lnTo>
                  <a:lnTo>
                    <a:pt x="29" y="46"/>
                  </a:lnTo>
                  <a:lnTo>
                    <a:pt x="38" y="33"/>
                  </a:lnTo>
                  <a:lnTo>
                    <a:pt x="48" y="21"/>
                  </a:lnTo>
                  <a:lnTo>
                    <a:pt x="58" y="12"/>
                  </a:lnTo>
                  <a:lnTo>
                    <a:pt x="67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7" name="Freeform 537"/>
            <p:cNvSpPr>
              <a:spLocks/>
            </p:cNvSpPr>
            <p:nvPr/>
          </p:nvSpPr>
          <p:spPr bwMode="auto">
            <a:xfrm>
              <a:off x="1232" y="3092"/>
              <a:ext cx="4" cy="6"/>
            </a:xfrm>
            <a:custGeom>
              <a:avLst/>
              <a:gdLst/>
              <a:ahLst/>
              <a:cxnLst>
                <a:cxn ang="0">
                  <a:pos x="50" y="104"/>
                </a:cxn>
                <a:cxn ang="0">
                  <a:pos x="40" y="103"/>
                </a:cxn>
                <a:cxn ang="0">
                  <a:pos x="31" y="99"/>
                </a:cxn>
                <a:cxn ang="0">
                  <a:pos x="23" y="95"/>
                </a:cxn>
                <a:cxn ang="0">
                  <a:pos x="15" y="89"/>
                </a:cxn>
                <a:cxn ang="0">
                  <a:pos x="8" y="80"/>
                </a:cxn>
                <a:cxn ang="0">
                  <a:pos x="4" y="72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1" y="41"/>
                </a:cxn>
                <a:cxn ang="0">
                  <a:pos x="4" y="32"/>
                </a:cxn>
                <a:cxn ang="0">
                  <a:pos x="8" y="23"/>
                </a:cxn>
                <a:cxn ang="0">
                  <a:pos x="15" y="15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70" y="5"/>
                </a:cxn>
                <a:cxn ang="0">
                  <a:pos x="78" y="9"/>
                </a:cxn>
                <a:cxn ang="0">
                  <a:pos x="86" y="15"/>
                </a:cxn>
                <a:cxn ang="0">
                  <a:pos x="92" y="23"/>
                </a:cxn>
                <a:cxn ang="0">
                  <a:pos x="96" y="32"/>
                </a:cxn>
                <a:cxn ang="0">
                  <a:pos x="99" y="41"/>
                </a:cxn>
                <a:cxn ang="0">
                  <a:pos x="100" y="52"/>
                </a:cxn>
                <a:cxn ang="0">
                  <a:pos x="99" y="62"/>
                </a:cxn>
                <a:cxn ang="0">
                  <a:pos x="96" y="72"/>
                </a:cxn>
                <a:cxn ang="0">
                  <a:pos x="92" y="80"/>
                </a:cxn>
                <a:cxn ang="0">
                  <a:pos x="86" y="89"/>
                </a:cxn>
                <a:cxn ang="0">
                  <a:pos x="78" y="95"/>
                </a:cxn>
                <a:cxn ang="0">
                  <a:pos x="70" y="99"/>
                </a:cxn>
                <a:cxn ang="0">
                  <a:pos x="60" y="103"/>
                </a:cxn>
                <a:cxn ang="0">
                  <a:pos x="50" y="104"/>
                </a:cxn>
              </a:cxnLst>
              <a:rect l="0" t="0" r="r" b="b"/>
              <a:pathLst>
                <a:path w="100" h="104">
                  <a:moveTo>
                    <a:pt x="50" y="104"/>
                  </a:moveTo>
                  <a:lnTo>
                    <a:pt x="40" y="103"/>
                  </a:lnTo>
                  <a:lnTo>
                    <a:pt x="31" y="99"/>
                  </a:lnTo>
                  <a:lnTo>
                    <a:pt x="23" y="95"/>
                  </a:lnTo>
                  <a:lnTo>
                    <a:pt x="15" y="89"/>
                  </a:lnTo>
                  <a:lnTo>
                    <a:pt x="8" y="80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1" y="41"/>
                  </a:lnTo>
                  <a:lnTo>
                    <a:pt x="4" y="32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70" y="5"/>
                  </a:lnTo>
                  <a:lnTo>
                    <a:pt x="78" y="9"/>
                  </a:lnTo>
                  <a:lnTo>
                    <a:pt x="86" y="15"/>
                  </a:lnTo>
                  <a:lnTo>
                    <a:pt x="92" y="23"/>
                  </a:lnTo>
                  <a:lnTo>
                    <a:pt x="96" y="32"/>
                  </a:lnTo>
                  <a:lnTo>
                    <a:pt x="99" y="41"/>
                  </a:lnTo>
                  <a:lnTo>
                    <a:pt x="100" y="52"/>
                  </a:lnTo>
                  <a:lnTo>
                    <a:pt x="99" y="62"/>
                  </a:lnTo>
                  <a:lnTo>
                    <a:pt x="96" y="72"/>
                  </a:lnTo>
                  <a:lnTo>
                    <a:pt x="92" y="80"/>
                  </a:lnTo>
                  <a:lnTo>
                    <a:pt x="86" y="89"/>
                  </a:lnTo>
                  <a:lnTo>
                    <a:pt x="78" y="95"/>
                  </a:lnTo>
                  <a:lnTo>
                    <a:pt x="70" y="99"/>
                  </a:lnTo>
                  <a:lnTo>
                    <a:pt x="60" y="103"/>
                  </a:lnTo>
                  <a:lnTo>
                    <a:pt x="50" y="104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8" name="Freeform 538"/>
            <p:cNvSpPr>
              <a:spLocks/>
            </p:cNvSpPr>
            <p:nvPr/>
          </p:nvSpPr>
          <p:spPr bwMode="auto">
            <a:xfrm>
              <a:off x="1163" y="3131"/>
              <a:ext cx="5" cy="5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39" y="102"/>
                </a:cxn>
                <a:cxn ang="0">
                  <a:pos x="30" y="99"/>
                </a:cxn>
                <a:cxn ang="0">
                  <a:pos x="22" y="95"/>
                </a:cxn>
                <a:cxn ang="0">
                  <a:pos x="14" y="88"/>
                </a:cxn>
                <a:cxn ang="0">
                  <a:pos x="8" y="80"/>
                </a:cxn>
                <a:cxn ang="0">
                  <a:pos x="4" y="71"/>
                </a:cxn>
                <a:cxn ang="0">
                  <a:pos x="1" y="62"/>
                </a:cxn>
                <a:cxn ang="0">
                  <a:pos x="0" y="51"/>
                </a:cxn>
                <a:cxn ang="0">
                  <a:pos x="1" y="41"/>
                </a:cxn>
                <a:cxn ang="0">
                  <a:pos x="4" y="31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8"/>
                </a:cxn>
                <a:cxn ang="0">
                  <a:pos x="30" y="4"/>
                </a:cxn>
                <a:cxn ang="0">
                  <a:pos x="39" y="1"/>
                </a:cxn>
                <a:cxn ang="0">
                  <a:pos x="50" y="0"/>
                </a:cxn>
                <a:cxn ang="0">
                  <a:pos x="60" y="1"/>
                </a:cxn>
                <a:cxn ang="0">
                  <a:pos x="69" y="4"/>
                </a:cxn>
                <a:cxn ang="0">
                  <a:pos x="77" y="8"/>
                </a:cxn>
                <a:cxn ang="0">
                  <a:pos x="85" y="15"/>
                </a:cxn>
                <a:cxn ang="0">
                  <a:pos x="91" y="23"/>
                </a:cxn>
                <a:cxn ang="0">
                  <a:pos x="96" y="31"/>
                </a:cxn>
                <a:cxn ang="0">
                  <a:pos x="99" y="41"/>
                </a:cxn>
                <a:cxn ang="0">
                  <a:pos x="100" y="51"/>
                </a:cxn>
                <a:cxn ang="0">
                  <a:pos x="99" y="62"/>
                </a:cxn>
                <a:cxn ang="0">
                  <a:pos x="96" y="71"/>
                </a:cxn>
                <a:cxn ang="0">
                  <a:pos x="91" y="80"/>
                </a:cxn>
                <a:cxn ang="0">
                  <a:pos x="85" y="88"/>
                </a:cxn>
                <a:cxn ang="0">
                  <a:pos x="77" y="95"/>
                </a:cxn>
                <a:cxn ang="0">
                  <a:pos x="69" y="99"/>
                </a:cxn>
                <a:cxn ang="0">
                  <a:pos x="60" y="102"/>
                </a:cxn>
                <a:cxn ang="0">
                  <a:pos x="50" y="103"/>
                </a:cxn>
              </a:cxnLst>
              <a:rect l="0" t="0" r="r" b="b"/>
              <a:pathLst>
                <a:path w="100" h="103">
                  <a:moveTo>
                    <a:pt x="50" y="103"/>
                  </a:moveTo>
                  <a:lnTo>
                    <a:pt x="39" y="102"/>
                  </a:lnTo>
                  <a:lnTo>
                    <a:pt x="30" y="99"/>
                  </a:lnTo>
                  <a:lnTo>
                    <a:pt x="22" y="95"/>
                  </a:lnTo>
                  <a:lnTo>
                    <a:pt x="14" y="88"/>
                  </a:lnTo>
                  <a:lnTo>
                    <a:pt x="8" y="80"/>
                  </a:lnTo>
                  <a:lnTo>
                    <a:pt x="4" y="71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1" y="23"/>
                  </a:lnTo>
                  <a:lnTo>
                    <a:pt x="96" y="31"/>
                  </a:lnTo>
                  <a:lnTo>
                    <a:pt x="99" y="41"/>
                  </a:lnTo>
                  <a:lnTo>
                    <a:pt x="100" y="51"/>
                  </a:lnTo>
                  <a:lnTo>
                    <a:pt x="99" y="62"/>
                  </a:lnTo>
                  <a:lnTo>
                    <a:pt x="96" y="71"/>
                  </a:lnTo>
                  <a:lnTo>
                    <a:pt x="91" y="80"/>
                  </a:lnTo>
                  <a:lnTo>
                    <a:pt x="85" y="88"/>
                  </a:lnTo>
                  <a:lnTo>
                    <a:pt x="77" y="95"/>
                  </a:lnTo>
                  <a:lnTo>
                    <a:pt x="69" y="99"/>
                  </a:lnTo>
                  <a:lnTo>
                    <a:pt x="60" y="102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9" name="Freeform 539"/>
            <p:cNvSpPr>
              <a:spLocks/>
            </p:cNvSpPr>
            <p:nvPr/>
          </p:nvSpPr>
          <p:spPr bwMode="auto">
            <a:xfrm>
              <a:off x="1234" y="3094"/>
              <a:ext cx="2" cy="3"/>
            </a:xfrm>
            <a:custGeom>
              <a:avLst/>
              <a:gdLst/>
              <a:ahLst/>
              <a:cxnLst>
                <a:cxn ang="0">
                  <a:pos x="28" y="57"/>
                </a:cxn>
                <a:cxn ang="0">
                  <a:pos x="16" y="55"/>
                </a:cxn>
                <a:cxn ang="0">
                  <a:pos x="8" y="49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7"/>
                </a:cxn>
                <a:cxn ang="0">
                  <a:pos x="8" y="8"/>
                </a:cxn>
                <a:cxn ang="0">
                  <a:pos x="16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7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9"/>
                </a:cxn>
                <a:cxn ang="0">
                  <a:pos x="39" y="55"/>
                </a:cxn>
                <a:cxn ang="0">
                  <a:pos x="28" y="57"/>
                </a:cxn>
              </a:cxnLst>
              <a:rect l="0" t="0" r="r" b="b"/>
              <a:pathLst>
                <a:path w="55" h="57">
                  <a:moveTo>
                    <a:pt x="28" y="57"/>
                  </a:moveTo>
                  <a:lnTo>
                    <a:pt x="16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7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9"/>
                  </a:lnTo>
                  <a:lnTo>
                    <a:pt x="39" y="55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0" name="Freeform 540"/>
            <p:cNvSpPr>
              <a:spLocks/>
            </p:cNvSpPr>
            <p:nvPr/>
          </p:nvSpPr>
          <p:spPr bwMode="auto">
            <a:xfrm>
              <a:off x="1165" y="3133"/>
              <a:ext cx="2" cy="3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17" y="54"/>
                </a:cxn>
                <a:cxn ang="0">
                  <a:pos x="9" y="48"/>
                </a:cxn>
                <a:cxn ang="0">
                  <a:pos x="2" y="40"/>
                </a:cxn>
                <a:cxn ang="0">
                  <a:pos x="0" y="28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39" y="2"/>
                </a:cxn>
                <a:cxn ang="0">
                  <a:pos x="47" y="8"/>
                </a:cxn>
                <a:cxn ang="0">
                  <a:pos x="53" y="16"/>
                </a:cxn>
                <a:cxn ang="0">
                  <a:pos x="55" y="28"/>
                </a:cxn>
                <a:cxn ang="0">
                  <a:pos x="53" y="40"/>
                </a:cxn>
                <a:cxn ang="0">
                  <a:pos x="47" y="48"/>
                </a:cxn>
                <a:cxn ang="0">
                  <a:pos x="39" y="54"/>
                </a:cxn>
                <a:cxn ang="0">
                  <a:pos x="28" y="56"/>
                </a:cxn>
              </a:cxnLst>
              <a:rect l="0" t="0" r="r" b="b"/>
              <a:pathLst>
                <a:path w="55" h="56">
                  <a:moveTo>
                    <a:pt x="28" y="56"/>
                  </a:moveTo>
                  <a:lnTo>
                    <a:pt x="17" y="54"/>
                  </a:lnTo>
                  <a:lnTo>
                    <a:pt x="9" y="48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9" y="2"/>
                  </a:lnTo>
                  <a:lnTo>
                    <a:pt x="47" y="8"/>
                  </a:lnTo>
                  <a:lnTo>
                    <a:pt x="53" y="16"/>
                  </a:lnTo>
                  <a:lnTo>
                    <a:pt x="55" y="28"/>
                  </a:lnTo>
                  <a:lnTo>
                    <a:pt x="53" y="40"/>
                  </a:lnTo>
                  <a:lnTo>
                    <a:pt x="47" y="48"/>
                  </a:lnTo>
                  <a:lnTo>
                    <a:pt x="39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D1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1" name="Freeform 541"/>
            <p:cNvSpPr>
              <a:spLocks/>
            </p:cNvSpPr>
            <p:nvPr/>
          </p:nvSpPr>
          <p:spPr bwMode="auto">
            <a:xfrm>
              <a:off x="1177" y="3076"/>
              <a:ext cx="29" cy="29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0" y="222"/>
                </a:cxn>
                <a:cxn ang="0">
                  <a:pos x="125" y="522"/>
                </a:cxn>
                <a:cxn ang="0">
                  <a:pos x="624" y="301"/>
                </a:cxn>
                <a:cxn ang="0">
                  <a:pos x="498" y="0"/>
                </a:cxn>
              </a:cxnLst>
              <a:rect l="0" t="0" r="r" b="b"/>
              <a:pathLst>
                <a:path w="624" h="522">
                  <a:moveTo>
                    <a:pt x="498" y="0"/>
                  </a:moveTo>
                  <a:lnTo>
                    <a:pt x="0" y="222"/>
                  </a:lnTo>
                  <a:lnTo>
                    <a:pt x="125" y="522"/>
                  </a:lnTo>
                  <a:lnTo>
                    <a:pt x="624" y="301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2" name="Freeform 542"/>
            <p:cNvSpPr>
              <a:spLocks/>
            </p:cNvSpPr>
            <p:nvPr/>
          </p:nvSpPr>
          <p:spPr bwMode="auto">
            <a:xfrm>
              <a:off x="1178" y="3077"/>
              <a:ext cx="27" cy="27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0" y="211"/>
                </a:cxn>
                <a:cxn ang="0">
                  <a:pos x="114" y="484"/>
                </a:cxn>
                <a:cxn ang="0">
                  <a:pos x="589" y="273"/>
                </a:cxn>
                <a:cxn ang="0">
                  <a:pos x="474" y="0"/>
                </a:cxn>
              </a:cxnLst>
              <a:rect l="0" t="0" r="r" b="b"/>
              <a:pathLst>
                <a:path w="589" h="484">
                  <a:moveTo>
                    <a:pt x="474" y="0"/>
                  </a:moveTo>
                  <a:lnTo>
                    <a:pt x="0" y="211"/>
                  </a:lnTo>
                  <a:lnTo>
                    <a:pt x="114" y="484"/>
                  </a:lnTo>
                  <a:lnTo>
                    <a:pt x="589" y="27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3" name="Freeform 543"/>
            <p:cNvSpPr>
              <a:spLocks/>
            </p:cNvSpPr>
            <p:nvPr/>
          </p:nvSpPr>
          <p:spPr bwMode="auto">
            <a:xfrm>
              <a:off x="1178" y="3078"/>
              <a:ext cx="27" cy="2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0" y="211"/>
                </a:cxn>
                <a:cxn ang="0">
                  <a:pos x="108" y="471"/>
                </a:cxn>
                <a:cxn ang="0">
                  <a:pos x="583" y="260"/>
                </a:cxn>
                <a:cxn ang="0">
                  <a:pos x="473" y="0"/>
                </a:cxn>
              </a:cxnLst>
              <a:rect l="0" t="0" r="r" b="b"/>
              <a:pathLst>
                <a:path w="583" h="471">
                  <a:moveTo>
                    <a:pt x="473" y="0"/>
                  </a:moveTo>
                  <a:lnTo>
                    <a:pt x="0" y="211"/>
                  </a:lnTo>
                  <a:lnTo>
                    <a:pt x="108" y="471"/>
                  </a:lnTo>
                  <a:lnTo>
                    <a:pt x="583" y="26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4" name="Freeform 544"/>
            <p:cNvSpPr>
              <a:spLocks/>
            </p:cNvSpPr>
            <p:nvPr/>
          </p:nvSpPr>
          <p:spPr bwMode="auto">
            <a:xfrm>
              <a:off x="1191" y="3082"/>
              <a:ext cx="10" cy="13"/>
            </a:xfrm>
            <a:custGeom>
              <a:avLst/>
              <a:gdLst/>
              <a:ahLst/>
              <a:cxnLst>
                <a:cxn ang="0">
                  <a:pos x="159" y="223"/>
                </a:cxn>
                <a:cxn ang="0">
                  <a:pos x="137" y="231"/>
                </a:cxn>
                <a:cxn ang="0">
                  <a:pos x="115" y="234"/>
                </a:cxn>
                <a:cxn ang="0">
                  <a:pos x="93" y="232"/>
                </a:cxn>
                <a:cxn ang="0">
                  <a:pos x="73" y="225"/>
                </a:cxn>
                <a:cxn ang="0">
                  <a:pos x="54" y="215"/>
                </a:cxn>
                <a:cxn ang="0">
                  <a:pos x="36" y="201"/>
                </a:cxn>
                <a:cxn ang="0">
                  <a:pos x="22" y="184"/>
                </a:cxn>
                <a:cxn ang="0">
                  <a:pos x="11" y="163"/>
                </a:cxn>
                <a:cxn ang="0">
                  <a:pos x="4" y="141"/>
                </a:cxn>
                <a:cxn ang="0">
                  <a:pos x="0" y="118"/>
                </a:cxn>
                <a:cxn ang="0">
                  <a:pos x="3" y="96"/>
                </a:cxn>
                <a:cxn ang="0">
                  <a:pos x="9" y="74"/>
                </a:cxn>
                <a:cxn ang="0">
                  <a:pos x="19" y="55"/>
                </a:cxn>
                <a:cxn ang="0">
                  <a:pos x="32" y="37"/>
                </a:cxn>
                <a:cxn ang="0">
                  <a:pos x="48" y="22"/>
                </a:cxn>
                <a:cxn ang="0">
                  <a:pos x="69" y="10"/>
                </a:cxn>
                <a:cxn ang="0">
                  <a:pos x="90" y="3"/>
                </a:cxn>
                <a:cxn ang="0">
                  <a:pos x="113" y="0"/>
                </a:cxn>
                <a:cxn ang="0">
                  <a:pos x="134" y="2"/>
                </a:cxn>
                <a:cxn ang="0">
                  <a:pos x="156" y="8"/>
                </a:cxn>
                <a:cxn ang="0">
                  <a:pos x="174" y="19"/>
                </a:cxn>
                <a:cxn ang="0">
                  <a:pos x="191" y="32"/>
                </a:cxn>
                <a:cxn ang="0">
                  <a:pos x="206" y="49"/>
                </a:cxn>
                <a:cxn ang="0">
                  <a:pos x="217" y="70"/>
                </a:cxn>
                <a:cxn ang="0">
                  <a:pos x="224" y="93"/>
                </a:cxn>
                <a:cxn ang="0">
                  <a:pos x="227" y="116"/>
                </a:cxn>
                <a:cxn ang="0">
                  <a:pos x="225" y="138"/>
                </a:cxn>
                <a:cxn ang="0">
                  <a:pos x="219" y="159"/>
                </a:cxn>
                <a:cxn ang="0">
                  <a:pos x="209" y="179"/>
                </a:cxn>
                <a:cxn ang="0">
                  <a:pos x="195" y="197"/>
                </a:cxn>
                <a:cxn ang="0">
                  <a:pos x="179" y="212"/>
                </a:cxn>
                <a:cxn ang="0">
                  <a:pos x="159" y="223"/>
                </a:cxn>
              </a:cxnLst>
              <a:rect l="0" t="0" r="r" b="b"/>
              <a:pathLst>
                <a:path w="227" h="234">
                  <a:moveTo>
                    <a:pt x="159" y="223"/>
                  </a:moveTo>
                  <a:lnTo>
                    <a:pt x="137" y="231"/>
                  </a:lnTo>
                  <a:lnTo>
                    <a:pt x="115" y="234"/>
                  </a:lnTo>
                  <a:lnTo>
                    <a:pt x="93" y="232"/>
                  </a:lnTo>
                  <a:lnTo>
                    <a:pt x="73" y="225"/>
                  </a:lnTo>
                  <a:lnTo>
                    <a:pt x="54" y="215"/>
                  </a:lnTo>
                  <a:lnTo>
                    <a:pt x="36" y="201"/>
                  </a:lnTo>
                  <a:lnTo>
                    <a:pt x="22" y="184"/>
                  </a:lnTo>
                  <a:lnTo>
                    <a:pt x="11" y="163"/>
                  </a:lnTo>
                  <a:lnTo>
                    <a:pt x="4" y="141"/>
                  </a:lnTo>
                  <a:lnTo>
                    <a:pt x="0" y="118"/>
                  </a:lnTo>
                  <a:lnTo>
                    <a:pt x="3" y="96"/>
                  </a:lnTo>
                  <a:lnTo>
                    <a:pt x="9" y="74"/>
                  </a:lnTo>
                  <a:lnTo>
                    <a:pt x="19" y="55"/>
                  </a:lnTo>
                  <a:lnTo>
                    <a:pt x="32" y="37"/>
                  </a:lnTo>
                  <a:lnTo>
                    <a:pt x="48" y="22"/>
                  </a:lnTo>
                  <a:lnTo>
                    <a:pt x="69" y="10"/>
                  </a:lnTo>
                  <a:lnTo>
                    <a:pt x="90" y="3"/>
                  </a:lnTo>
                  <a:lnTo>
                    <a:pt x="113" y="0"/>
                  </a:lnTo>
                  <a:lnTo>
                    <a:pt x="134" y="2"/>
                  </a:lnTo>
                  <a:lnTo>
                    <a:pt x="156" y="8"/>
                  </a:lnTo>
                  <a:lnTo>
                    <a:pt x="174" y="19"/>
                  </a:lnTo>
                  <a:lnTo>
                    <a:pt x="191" y="32"/>
                  </a:lnTo>
                  <a:lnTo>
                    <a:pt x="206" y="49"/>
                  </a:lnTo>
                  <a:lnTo>
                    <a:pt x="217" y="70"/>
                  </a:lnTo>
                  <a:lnTo>
                    <a:pt x="224" y="93"/>
                  </a:lnTo>
                  <a:lnTo>
                    <a:pt x="227" y="116"/>
                  </a:lnTo>
                  <a:lnTo>
                    <a:pt x="225" y="138"/>
                  </a:lnTo>
                  <a:lnTo>
                    <a:pt x="219" y="159"/>
                  </a:lnTo>
                  <a:lnTo>
                    <a:pt x="209" y="179"/>
                  </a:lnTo>
                  <a:lnTo>
                    <a:pt x="195" y="197"/>
                  </a:lnTo>
                  <a:lnTo>
                    <a:pt x="179" y="212"/>
                  </a:lnTo>
                  <a:lnTo>
                    <a:pt x="159" y="223"/>
                  </a:lnTo>
                  <a:close/>
                </a:path>
              </a:pathLst>
            </a:custGeom>
            <a:solidFill>
              <a:srgbClr val="E333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5" name="Freeform 545"/>
            <p:cNvSpPr>
              <a:spLocks/>
            </p:cNvSpPr>
            <p:nvPr/>
          </p:nvSpPr>
          <p:spPr bwMode="auto">
            <a:xfrm>
              <a:off x="1191" y="3082"/>
              <a:ext cx="10" cy="12"/>
            </a:xfrm>
            <a:custGeom>
              <a:avLst/>
              <a:gdLst/>
              <a:ahLst/>
              <a:cxnLst>
                <a:cxn ang="0">
                  <a:pos x="146" y="206"/>
                </a:cxn>
                <a:cxn ang="0">
                  <a:pos x="125" y="212"/>
                </a:cxn>
                <a:cxn ang="0">
                  <a:pos x="105" y="214"/>
                </a:cxn>
                <a:cxn ang="0">
                  <a:pos x="84" y="212"/>
                </a:cxn>
                <a:cxn ang="0">
                  <a:pos x="66" y="206"/>
                </a:cxn>
                <a:cxn ang="0">
                  <a:pos x="48" y="196"/>
                </a:cxn>
                <a:cxn ang="0">
                  <a:pos x="31" y="183"/>
                </a:cxn>
                <a:cxn ang="0">
                  <a:pos x="18" y="168"/>
                </a:cxn>
                <a:cxn ang="0">
                  <a:pos x="8" y="149"/>
                </a:cxn>
                <a:cxn ang="0">
                  <a:pos x="2" y="129"/>
                </a:cxn>
                <a:cxn ang="0">
                  <a:pos x="0" y="108"/>
                </a:cxn>
                <a:cxn ang="0">
                  <a:pos x="2" y="86"/>
                </a:cxn>
                <a:cxn ang="0">
                  <a:pos x="8" y="67"/>
                </a:cxn>
                <a:cxn ang="0">
                  <a:pos x="17" y="49"/>
                </a:cxn>
                <a:cxn ang="0">
                  <a:pos x="29" y="33"/>
                </a:cxn>
                <a:cxn ang="0">
                  <a:pos x="45" y="19"/>
                </a:cxn>
                <a:cxn ang="0">
                  <a:pos x="63" y="8"/>
                </a:cxn>
                <a:cxn ang="0">
                  <a:pos x="83" y="2"/>
                </a:cxn>
                <a:cxn ang="0">
                  <a:pos x="104" y="0"/>
                </a:cxn>
                <a:cxn ang="0">
                  <a:pos x="123" y="2"/>
                </a:cxn>
                <a:cxn ang="0">
                  <a:pos x="142" y="7"/>
                </a:cxn>
                <a:cxn ang="0">
                  <a:pos x="161" y="17"/>
                </a:cxn>
                <a:cxn ang="0">
                  <a:pos x="176" y="30"/>
                </a:cxn>
                <a:cxn ang="0">
                  <a:pos x="189" y="45"/>
                </a:cxn>
                <a:cxn ang="0">
                  <a:pos x="200" y="63"/>
                </a:cxn>
                <a:cxn ang="0">
                  <a:pos x="206" y="84"/>
                </a:cxn>
                <a:cxn ang="0">
                  <a:pos x="208" y="105"/>
                </a:cxn>
                <a:cxn ang="0">
                  <a:pos x="206" y="127"/>
                </a:cxn>
                <a:cxn ang="0">
                  <a:pos x="201" y="147"/>
                </a:cxn>
                <a:cxn ang="0">
                  <a:pos x="191" y="164"/>
                </a:cxn>
                <a:cxn ang="0">
                  <a:pos x="179" y="181"/>
                </a:cxn>
                <a:cxn ang="0">
                  <a:pos x="164" y="195"/>
                </a:cxn>
                <a:cxn ang="0">
                  <a:pos x="146" y="206"/>
                </a:cxn>
              </a:cxnLst>
              <a:rect l="0" t="0" r="r" b="b"/>
              <a:pathLst>
                <a:path w="208" h="214">
                  <a:moveTo>
                    <a:pt x="146" y="206"/>
                  </a:moveTo>
                  <a:lnTo>
                    <a:pt x="125" y="212"/>
                  </a:lnTo>
                  <a:lnTo>
                    <a:pt x="105" y="214"/>
                  </a:lnTo>
                  <a:lnTo>
                    <a:pt x="84" y="212"/>
                  </a:lnTo>
                  <a:lnTo>
                    <a:pt x="66" y="206"/>
                  </a:lnTo>
                  <a:lnTo>
                    <a:pt x="48" y="196"/>
                  </a:lnTo>
                  <a:lnTo>
                    <a:pt x="31" y="183"/>
                  </a:lnTo>
                  <a:lnTo>
                    <a:pt x="18" y="168"/>
                  </a:lnTo>
                  <a:lnTo>
                    <a:pt x="8" y="149"/>
                  </a:lnTo>
                  <a:lnTo>
                    <a:pt x="2" y="129"/>
                  </a:lnTo>
                  <a:lnTo>
                    <a:pt x="0" y="108"/>
                  </a:lnTo>
                  <a:lnTo>
                    <a:pt x="2" y="86"/>
                  </a:lnTo>
                  <a:lnTo>
                    <a:pt x="8" y="67"/>
                  </a:lnTo>
                  <a:lnTo>
                    <a:pt x="17" y="49"/>
                  </a:lnTo>
                  <a:lnTo>
                    <a:pt x="29" y="33"/>
                  </a:lnTo>
                  <a:lnTo>
                    <a:pt x="45" y="19"/>
                  </a:lnTo>
                  <a:lnTo>
                    <a:pt x="63" y="8"/>
                  </a:lnTo>
                  <a:lnTo>
                    <a:pt x="83" y="2"/>
                  </a:lnTo>
                  <a:lnTo>
                    <a:pt x="104" y="0"/>
                  </a:lnTo>
                  <a:lnTo>
                    <a:pt x="123" y="2"/>
                  </a:lnTo>
                  <a:lnTo>
                    <a:pt x="142" y="7"/>
                  </a:lnTo>
                  <a:lnTo>
                    <a:pt x="161" y="17"/>
                  </a:lnTo>
                  <a:lnTo>
                    <a:pt x="176" y="30"/>
                  </a:lnTo>
                  <a:lnTo>
                    <a:pt x="189" y="45"/>
                  </a:lnTo>
                  <a:lnTo>
                    <a:pt x="200" y="63"/>
                  </a:lnTo>
                  <a:lnTo>
                    <a:pt x="206" y="84"/>
                  </a:lnTo>
                  <a:lnTo>
                    <a:pt x="208" y="105"/>
                  </a:lnTo>
                  <a:lnTo>
                    <a:pt x="206" y="127"/>
                  </a:lnTo>
                  <a:lnTo>
                    <a:pt x="201" y="147"/>
                  </a:lnTo>
                  <a:lnTo>
                    <a:pt x="191" y="164"/>
                  </a:lnTo>
                  <a:lnTo>
                    <a:pt x="179" y="181"/>
                  </a:lnTo>
                  <a:lnTo>
                    <a:pt x="164" y="195"/>
                  </a:lnTo>
                  <a:lnTo>
                    <a:pt x="146" y="206"/>
                  </a:lnTo>
                  <a:close/>
                </a:path>
              </a:pathLst>
            </a:custGeom>
            <a:solidFill>
              <a:srgbClr val="EB5F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6" name="Freeform 546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/>
              <a:ahLst/>
              <a:cxnLst>
                <a:cxn ang="0">
                  <a:pos x="131" y="187"/>
                </a:cxn>
                <a:cxn ang="0">
                  <a:pos x="113" y="193"/>
                </a:cxn>
                <a:cxn ang="0">
                  <a:pos x="95" y="194"/>
                </a:cxn>
                <a:cxn ang="0">
                  <a:pos x="76" y="192"/>
                </a:cxn>
                <a:cxn ang="0">
                  <a:pos x="59" y="187"/>
                </a:cxn>
                <a:cxn ang="0">
                  <a:pos x="44" y="178"/>
                </a:cxn>
                <a:cxn ang="0">
                  <a:pos x="29" y="167"/>
                </a:cxn>
                <a:cxn ang="0">
                  <a:pos x="17" y="152"/>
                </a:cxn>
                <a:cxn ang="0">
                  <a:pos x="8" y="135"/>
                </a:cxn>
                <a:cxn ang="0">
                  <a:pos x="2" y="116"/>
                </a:cxn>
                <a:cxn ang="0">
                  <a:pos x="0" y="97"/>
                </a:cxn>
                <a:cxn ang="0">
                  <a:pos x="2" y="79"/>
                </a:cxn>
                <a:cxn ang="0">
                  <a:pos x="7" y="61"/>
                </a:cxn>
                <a:cxn ang="0">
                  <a:pos x="15" y="45"/>
                </a:cxn>
                <a:cxn ang="0">
                  <a:pos x="26" y="30"/>
                </a:cxn>
                <a:cxn ang="0">
                  <a:pos x="41" y="17"/>
                </a:cxn>
                <a:cxn ang="0">
                  <a:pos x="57" y="8"/>
                </a:cxn>
                <a:cxn ang="0">
                  <a:pos x="75" y="1"/>
                </a:cxn>
                <a:cxn ang="0">
                  <a:pos x="95" y="0"/>
                </a:cxn>
                <a:cxn ang="0">
                  <a:pos x="112" y="1"/>
                </a:cxn>
                <a:cxn ang="0">
                  <a:pos x="130" y="7"/>
                </a:cxn>
                <a:cxn ang="0">
                  <a:pos x="146" y="15"/>
                </a:cxn>
                <a:cxn ang="0">
                  <a:pos x="160" y="27"/>
                </a:cxn>
                <a:cxn ang="0">
                  <a:pos x="172" y="41"/>
                </a:cxn>
                <a:cxn ang="0">
                  <a:pos x="181" y="58"/>
                </a:cxn>
                <a:cxn ang="0">
                  <a:pos x="187" y="77"/>
                </a:cxn>
                <a:cxn ang="0">
                  <a:pos x="189" y="96"/>
                </a:cxn>
                <a:cxn ang="0">
                  <a:pos x="188" y="114"/>
                </a:cxn>
                <a:cxn ang="0">
                  <a:pos x="182" y="132"/>
                </a:cxn>
                <a:cxn ang="0">
                  <a:pos x="174" y="149"/>
                </a:cxn>
                <a:cxn ang="0">
                  <a:pos x="163" y="165"/>
                </a:cxn>
                <a:cxn ang="0">
                  <a:pos x="149" y="177"/>
                </a:cxn>
                <a:cxn ang="0">
                  <a:pos x="131" y="187"/>
                </a:cxn>
              </a:cxnLst>
              <a:rect l="0" t="0" r="r" b="b"/>
              <a:pathLst>
                <a:path w="189" h="194">
                  <a:moveTo>
                    <a:pt x="131" y="187"/>
                  </a:moveTo>
                  <a:lnTo>
                    <a:pt x="113" y="193"/>
                  </a:lnTo>
                  <a:lnTo>
                    <a:pt x="95" y="194"/>
                  </a:lnTo>
                  <a:lnTo>
                    <a:pt x="76" y="192"/>
                  </a:lnTo>
                  <a:lnTo>
                    <a:pt x="59" y="187"/>
                  </a:lnTo>
                  <a:lnTo>
                    <a:pt x="44" y="178"/>
                  </a:lnTo>
                  <a:lnTo>
                    <a:pt x="29" y="167"/>
                  </a:lnTo>
                  <a:lnTo>
                    <a:pt x="17" y="152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7"/>
                  </a:lnTo>
                  <a:lnTo>
                    <a:pt x="2" y="79"/>
                  </a:lnTo>
                  <a:lnTo>
                    <a:pt x="7" y="61"/>
                  </a:lnTo>
                  <a:lnTo>
                    <a:pt x="15" y="45"/>
                  </a:lnTo>
                  <a:lnTo>
                    <a:pt x="26" y="30"/>
                  </a:lnTo>
                  <a:lnTo>
                    <a:pt x="41" y="17"/>
                  </a:lnTo>
                  <a:lnTo>
                    <a:pt x="57" y="8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2" y="1"/>
                  </a:lnTo>
                  <a:lnTo>
                    <a:pt x="130" y="7"/>
                  </a:lnTo>
                  <a:lnTo>
                    <a:pt x="146" y="15"/>
                  </a:lnTo>
                  <a:lnTo>
                    <a:pt x="160" y="27"/>
                  </a:lnTo>
                  <a:lnTo>
                    <a:pt x="172" y="41"/>
                  </a:lnTo>
                  <a:lnTo>
                    <a:pt x="181" y="58"/>
                  </a:lnTo>
                  <a:lnTo>
                    <a:pt x="187" y="77"/>
                  </a:lnTo>
                  <a:lnTo>
                    <a:pt x="189" y="96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9"/>
                  </a:lnTo>
                  <a:lnTo>
                    <a:pt x="163" y="165"/>
                  </a:lnTo>
                  <a:lnTo>
                    <a:pt x="149" y="177"/>
                  </a:lnTo>
                  <a:lnTo>
                    <a:pt x="131" y="187"/>
                  </a:lnTo>
                  <a:close/>
                </a:path>
              </a:pathLst>
            </a:custGeom>
            <a:solidFill>
              <a:srgbClr val="F087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7" name="Freeform 547"/>
            <p:cNvSpPr>
              <a:spLocks/>
            </p:cNvSpPr>
            <p:nvPr/>
          </p:nvSpPr>
          <p:spPr bwMode="auto">
            <a:xfrm>
              <a:off x="1192" y="3083"/>
              <a:ext cx="8" cy="10"/>
            </a:xfrm>
            <a:custGeom>
              <a:avLst/>
              <a:gdLst/>
              <a:ahLst/>
              <a:cxnLst>
                <a:cxn ang="0">
                  <a:pos x="120" y="170"/>
                </a:cxn>
                <a:cxn ang="0">
                  <a:pos x="104" y="175"/>
                </a:cxn>
                <a:cxn ang="0">
                  <a:pos x="87" y="177"/>
                </a:cxn>
                <a:cxn ang="0">
                  <a:pos x="70" y="176"/>
                </a:cxn>
                <a:cxn ang="0">
                  <a:pos x="54" y="171"/>
                </a:cxn>
                <a:cxn ang="0">
                  <a:pos x="40" y="163"/>
                </a:cxn>
                <a:cxn ang="0">
                  <a:pos x="27" y="152"/>
                </a:cxn>
                <a:cxn ang="0">
                  <a:pos x="15" y="139"/>
                </a:cxn>
                <a:cxn ang="0">
                  <a:pos x="7" y="124"/>
                </a:cxn>
                <a:cxn ang="0">
                  <a:pos x="2" y="107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7" y="56"/>
                </a:cxn>
                <a:cxn ang="0">
                  <a:pos x="14" y="41"/>
                </a:cxn>
                <a:cxn ang="0">
                  <a:pos x="25" y="28"/>
                </a:cxn>
                <a:cxn ang="0">
                  <a:pos x="37" y="16"/>
                </a:cxn>
                <a:cxn ang="0">
                  <a:pos x="52" y="8"/>
                </a:cxn>
                <a:cxn ang="0">
                  <a:pos x="68" y="2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7" y="7"/>
                </a:cxn>
                <a:cxn ang="0">
                  <a:pos x="132" y="15"/>
                </a:cxn>
                <a:cxn ang="0">
                  <a:pos x="145" y="25"/>
                </a:cxn>
                <a:cxn ang="0">
                  <a:pos x="156" y="38"/>
                </a:cxn>
                <a:cxn ang="0">
                  <a:pos x="164" y="53"/>
                </a:cxn>
                <a:cxn ang="0">
                  <a:pos x="169" y="70"/>
                </a:cxn>
                <a:cxn ang="0">
                  <a:pos x="171" y="88"/>
                </a:cxn>
                <a:cxn ang="0">
                  <a:pos x="169" y="105"/>
                </a:cxn>
                <a:cxn ang="0">
                  <a:pos x="165" y="121"/>
                </a:cxn>
                <a:cxn ang="0">
                  <a:pos x="158" y="136"/>
                </a:cxn>
                <a:cxn ang="0">
                  <a:pos x="148" y="150"/>
                </a:cxn>
                <a:cxn ang="0">
                  <a:pos x="136" y="162"/>
                </a:cxn>
                <a:cxn ang="0">
                  <a:pos x="120" y="170"/>
                </a:cxn>
              </a:cxnLst>
              <a:rect l="0" t="0" r="r" b="b"/>
              <a:pathLst>
                <a:path w="171" h="177">
                  <a:moveTo>
                    <a:pt x="120" y="170"/>
                  </a:moveTo>
                  <a:lnTo>
                    <a:pt x="104" y="175"/>
                  </a:lnTo>
                  <a:lnTo>
                    <a:pt x="87" y="177"/>
                  </a:lnTo>
                  <a:lnTo>
                    <a:pt x="70" y="176"/>
                  </a:lnTo>
                  <a:lnTo>
                    <a:pt x="54" y="171"/>
                  </a:lnTo>
                  <a:lnTo>
                    <a:pt x="40" y="163"/>
                  </a:lnTo>
                  <a:lnTo>
                    <a:pt x="27" y="152"/>
                  </a:lnTo>
                  <a:lnTo>
                    <a:pt x="15" y="139"/>
                  </a:lnTo>
                  <a:lnTo>
                    <a:pt x="7" y="124"/>
                  </a:lnTo>
                  <a:lnTo>
                    <a:pt x="2" y="107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7" y="56"/>
                  </a:lnTo>
                  <a:lnTo>
                    <a:pt x="14" y="41"/>
                  </a:lnTo>
                  <a:lnTo>
                    <a:pt x="25" y="28"/>
                  </a:lnTo>
                  <a:lnTo>
                    <a:pt x="37" y="16"/>
                  </a:lnTo>
                  <a:lnTo>
                    <a:pt x="52" y="8"/>
                  </a:lnTo>
                  <a:lnTo>
                    <a:pt x="68" y="2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7" y="7"/>
                  </a:lnTo>
                  <a:lnTo>
                    <a:pt x="132" y="15"/>
                  </a:lnTo>
                  <a:lnTo>
                    <a:pt x="145" y="25"/>
                  </a:lnTo>
                  <a:lnTo>
                    <a:pt x="156" y="38"/>
                  </a:lnTo>
                  <a:lnTo>
                    <a:pt x="164" y="53"/>
                  </a:lnTo>
                  <a:lnTo>
                    <a:pt x="169" y="70"/>
                  </a:lnTo>
                  <a:lnTo>
                    <a:pt x="171" y="88"/>
                  </a:lnTo>
                  <a:lnTo>
                    <a:pt x="169" y="105"/>
                  </a:lnTo>
                  <a:lnTo>
                    <a:pt x="165" y="121"/>
                  </a:lnTo>
                  <a:lnTo>
                    <a:pt x="158" y="136"/>
                  </a:lnTo>
                  <a:lnTo>
                    <a:pt x="148" y="150"/>
                  </a:lnTo>
                  <a:lnTo>
                    <a:pt x="136" y="162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F5AE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8" name="Freeform 548"/>
            <p:cNvSpPr>
              <a:spLocks/>
            </p:cNvSpPr>
            <p:nvPr/>
          </p:nvSpPr>
          <p:spPr bwMode="auto">
            <a:xfrm>
              <a:off x="1193" y="3083"/>
              <a:ext cx="7" cy="9"/>
            </a:xfrm>
            <a:custGeom>
              <a:avLst/>
              <a:gdLst/>
              <a:ahLst/>
              <a:cxnLst>
                <a:cxn ang="0">
                  <a:pos x="106" y="149"/>
                </a:cxn>
                <a:cxn ang="0">
                  <a:pos x="92" y="155"/>
                </a:cxn>
                <a:cxn ang="0">
                  <a:pos x="77" y="156"/>
                </a:cxn>
                <a:cxn ang="0">
                  <a:pos x="63" y="155"/>
                </a:cxn>
                <a:cxn ang="0">
                  <a:pos x="48" y="150"/>
                </a:cxn>
                <a:cxn ang="0">
                  <a:pos x="35" y="143"/>
                </a:cxn>
                <a:cxn ang="0">
                  <a:pos x="24" y="133"/>
                </a:cxn>
                <a:cxn ang="0">
                  <a:pos x="14" y="122"/>
                </a:cxn>
                <a:cxn ang="0">
                  <a:pos x="6" y="108"/>
                </a:cxn>
                <a:cxn ang="0">
                  <a:pos x="2" y="93"/>
                </a:cxn>
                <a:cxn ang="0">
                  <a:pos x="0" y="78"/>
                </a:cxn>
                <a:cxn ang="0">
                  <a:pos x="1" y="63"/>
                </a:cxn>
                <a:cxn ang="0">
                  <a:pos x="5" y="49"/>
                </a:cxn>
                <a:cxn ang="0">
                  <a:pos x="13" y="35"/>
                </a:cxn>
                <a:cxn ang="0">
                  <a:pos x="22" y="24"/>
                </a:cxn>
                <a:cxn ang="0">
                  <a:pos x="33" y="13"/>
                </a:cxn>
                <a:cxn ang="0">
                  <a:pos x="46" y="6"/>
                </a:cxn>
                <a:cxn ang="0">
                  <a:pos x="60" y="1"/>
                </a:cxn>
                <a:cxn ang="0">
                  <a:pos x="76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8" y="11"/>
                </a:cxn>
                <a:cxn ang="0">
                  <a:pos x="129" y="21"/>
                </a:cxn>
                <a:cxn ang="0">
                  <a:pos x="139" y="32"/>
                </a:cxn>
                <a:cxn ang="0">
                  <a:pos x="146" y="46"/>
                </a:cxn>
                <a:cxn ang="0">
                  <a:pos x="150" y="61"/>
                </a:cxn>
                <a:cxn ang="0">
                  <a:pos x="152" y="77"/>
                </a:cxn>
                <a:cxn ang="0">
                  <a:pos x="151" y="91"/>
                </a:cxn>
                <a:cxn ang="0">
                  <a:pos x="147" y="106"/>
                </a:cxn>
                <a:cxn ang="0">
                  <a:pos x="140" y="120"/>
                </a:cxn>
                <a:cxn ang="0">
                  <a:pos x="131" y="131"/>
                </a:cxn>
                <a:cxn ang="0">
                  <a:pos x="120" y="142"/>
                </a:cxn>
                <a:cxn ang="0">
                  <a:pos x="106" y="149"/>
                </a:cxn>
              </a:cxnLst>
              <a:rect l="0" t="0" r="r" b="b"/>
              <a:pathLst>
                <a:path w="152" h="156">
                  <a:moveTo>
                    <a:pt x="106" y="149"/>
                  </a:moveTo>
                  <a:lnTo>
                    <a:pt x="92" y="155"/>
                  </a:lnTo>
                  <a:lnTo>
                    <a:pt x="77" y="156"/>
                  </a:lnTo>
                  <a:lnTo>
                    <a:pt x="63" y="155"/>
                  </a:lnTo>
                  <a:lnTo>
                    <a:pt x="48" y="150"/>
                  </a:lnTo>
                  <a:lnTo>
                    <a:pt x="35" y="143"/>
                  </a:lnTo>
                  <a:lnTo>
                    <a:pt x="24" y="133"/>
                  </a:lnTo>
                  <a:lnTo>
                    <a:pt x="14" y="122"/>
                  </a:lnTo>
                  <a:lnTo>
                    <a:pt x="6" y="108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1" y="63"/>
                  </a:lnTo>
                  <a:lnTo>
                    <a:pt x="5" y="49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3" y="13"/>
                  </a:lnTo>
                  <a:lnTo>
                    <a:pt x="46" y="6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8" y="11"/>
                  </a:lnTo>
                  <a:lnTo>
                    <a:pt x="129" y="21"/>
                  </a:lnTo>
                  <a:lnTo>
                    <a:pt x="139" y="32"/>
                  </a:lnTo>
                  <a:lnTo>
                    <a:pt x="146" y="46"/>
                  </a:lnTo>
                  <a:lnTo>
                    <a:pt x="150" y="61"/>
                  </a:lnTo>
                  <a:lnTo>
                    <a:pt x="152" y="77"/>
                  </a:lnTo>
                  <a:lnTo>
                    <a:pt x="151" y="91"/>
                  </a:lnTo>
                  <a:lnTo>
                    <a:pt x="147" y="106"/>
                  </a:lnTo>
                  <a:lnTo>
                    <a:pt x="140" y="120"/>
                  </a:lnTo>
                  <a:lnTo>
                    <a:pt x="131" y="131"/>
                  </a:lnTo>
                  <a:lnTo>
                    <a:pt x="120" y="142"/>
                  </a:lnTo>
                  <a:lnTo>
                    <a:pt x="106" y="149"/>
                  </a:lnTo>
                  <a:close/>
                </a:path>
              </a:pathLst>
            </a:custGeom>
            <a:solidFill>
              <a:srgbClr val="FAD6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9" name="Freeform 549"/>
            <p:cNvSpPr>
              <a:spLocks/>
            </p:cNvSpPr>
            <p:nvPr/>
          </p:nvSpPr>
          <p:spPr bwMode="auto">
            <a:xfrm>
              <a:off x="1193" y="3083"/>
              <a:ext cx="6" cy="8"/>
            </a:xfrm>
            <a:custGeom>
              <a:avLst/>
              <a:gdLst/>
              <a:ahLst/>
              <a:cxnLst>
                <a:cxn ang="0">
                  <a:pos x="93" y="134"/>
                </a:cxn>
                <a:cxn ang="0">
                  <a:pos x="80" y="138"/>
                </a:cxn>
                <a:cxn ang="0">
                  <a:pos x="68" y="139"/>
                </a:cxn>
                <a:cxn ang="0">
                  <a:pos x="55" y="138"/>
                </a:cxn>
                <a:cxn ang="0">
                  <a:pos x="42" y="134"/>
                </a:cxn>
                <a:cxn ang="0">
                  <a:pos x="30" y="127"/>
                </a:cxn>
                <a:cxn ang="0">
                  <a:pos x="20" y="119"/>
                </a:cxn>
                <a:cxn ang="0">
                  <a:pos x="12" y="109"/>
                </a:cxn>
                <a:cxn ang="0">
                  <a:pos x="5" y="97"/>
                </a:cxn>
                <a:cxn ang="0">
                  <a:pos x="1" y="83"/>
                </a:cxn>
                <a:cxn ang="0">
                  <a:pos x="0" y="70"/>
                </a:cxn>
                <a:cxn ang="0">
                  <a:pos x="1" y="57"/>
                </a:cxn>
                <a:cxn ang="0">
                  <a:pos x="5" y="44"/>
                </a:cxn>
                <a:cxn ang="0">
                  <a:pos x="11" y="31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5"/>
                </a:cxn>
                <a:cxn ang="0">
                  <a:pos x="54" y="1"/>
                </a:cxn>
                <a:cxn ang="0">
                  <a:pos x="66" y="0"/>
                </a:cxn>
                <a:cxn ang="0">
                  <a:pos x="79" y="1"/>
                </a:cxn>
                <a:cxn ang="0">
                  <a:pos x="91" y="5"/>
                </a:cxn>
                <a:cxn ang="0">
                  <a:pos x="104" y="11"/>
                </a:cxn>
                <a:cxn ang="0">
                  <a:pos x="114" y="20"/>
                </a:cxn>
                <a:cxn ang="0">
                  <a:pos x="122" y="29"/>
                </a:cxn>
                <a:cxn ang="0">
                  <a:pos x="129" y="42"/>
                </a:cxn>
                <a:cxn ang="0">
                  <a:pos x="133" y="56"/>
                </a:cxn>
                <a:cxn ang="0">
                  <a:pos x="134" y="68"/>
                </a:cxn>
                <a:cxn ang="0">
                  <a:pos x="133" y="82"/>
                </a:cxn>
                <a:cxn ang="0">
                  <a:pos x="129" y="95"/>
                </a:cxn>
                <a:cxn ang="0">
                  <a:pos x="123" y="107"/>
                </a:cxn>
                <a:cxn ang="0">
                  <a:pos x="115" y="118"/>
                </a:cxn>
                <a:cxn ang="0">
                  <a:pos x="106" y="126"/>
                </a:cxn>
                <a:cxn ang="0">
                  <a:pos x="93" y="134"/>
                </a:cxn>
              </a:cxnLst>
              <a:rect l="0" t="0" r="r" b="b"/>
              <a:pathLst>
                <a:path w="134" h="139">
                  <a:moveTo>
                    <a:pt x="93" y="134"/>
                  </a:moveTo>
                  <a:lnTo>
                    <a:pt x="80" y="138"/>
                  </a:lnTo>
                  <a:lnTo>
                    <a:pt x="68" y="139"/>
                  </a:lnTo>
                  <a:lnTo>
                    <a:pt x="55" y="138"/>
                  </a:lnTo>
                  <a:lnTo>
                    <a:pt x="42" y="134"/>
                  </a:lnTo>
                  <a:lnTo>
                    <a:pt x="30" y="127"/>
                  </a:lnTo>
                  <a:lnTo>
                    <a:pt x="20" y="119"/>
                  </a:lnTo>
                  <a:lnTo>
                    <a:pt x="12" y="109"/>
                  </a:lnTo>
                  <a:lnTo>
                    <a:pt x="5" y="97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1" y="57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5"/>
                  </a:lnTo>
                  <a:lnTo>
                    <a:pt x="54" y="1"/>
                  </a:lnTo>
                  <a:lnTo>
                    <a:pt x="66" y="0"/>
                  </a:lnTo>
                  <a:lnTo>
                    <a:pt x="79" y="1"/>
                  </a:lnTo>
                  <a:lnTo>
                    <a:pt x="91" y="5"/>
                  </a:lnTo>
                  <a:lnTo>
                    <a:pt x="104" y="11"/>
                  </a:lnTo>
                  <a:lnTo>
                    <a:pt x="114" y="20"/>
                  </a:lnTo>
                  <a:lnTo>
                    <a:pt x="122" y="29"/>
                  </a:lnTo>
                  <a:lnTo>
                    <a:pt x="129" y="42"/>
                  </a:lnTo>
                  <a:lnTo>
                    <a:pt x="133" y="56"/>
                  </a:lnTo>
                  <a:lnTo>
                    <a:pt x="134" y="68"/>
                  </a:lnTo>
                  <a:lnTo>
                    <a:pt x="133" y="82"/>
                  </a:lnTo>
                  <a:lnTo>
                    <a:pt x="129" y="95"/>
                  </a:lnTo>
                  <a:lnTo>
                    <a:pt x="123" y="107"/>
                  </a:lnTo>
                  <a:lnTo>
                    <a:pt x="115" y="118"/>
                  </a:lnTo>
                  <a:lnTo>
                    <a:pt x="106" y="126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0" name="Freeform 550"/>
            <p:cNvSpPr>
              <a:spLocks/>
            </p:cNvSpPr>
            <p:nvPr/>
          </p:nvSpPr>
          <p:spPr bwMode="auto">
            <a:xfrm>
              <a:off x="1185" y="3093"/>
              <a:ext cx="1" cy="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8" y="31"/>
                </a:cxn>
                <a:cxn ang="0">
                  <a:pos x="14" y="33"/>
                </a:cxn>
                <a:cxn ang="0">
                  <a:pos x="21" y="32"/>
                </a:cxn>
                <a:cxn ang="0">
                  <a:pos x="11" y="0"/>
                </a:cxn>
              </a:cxnLst>
              <a:rect l="0" t="0" r="r" b="b"/>
              <a:pathLst>
                <a:path w="21" h="33">
                  <a:moveTo>
                    <a:pt x="11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8" y="31"/>
                  </a:lnTo>
                  <a:lnTo>
                    <a:pt x="14" y="33"/>
                  </a:lnTo>
                  <a:lnTo>
                    <a:pt x="21" y="3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1" name="Freeform 551"/>
            <p:cNvSpPr>
              <a:spLocks/>
            </p:cNvSpPr>
            <p:nvPr/>
          </p:nvSpPr>
          <p:spPr bwMode="auto">
            <a:xfrm>
              <a:off x="1186" y="3089"/>
              <a:ext cx="3" cy="6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40" y="12"/>
                </a:cxn>
                <a:cxn ang="0">
                  <a:pos x="42" y="22"/>
                </a:cxn>
                <a:cxn ang="0">
                  <a:pos x="42" y="28"/>
                </a:cxn>
                <a:cxn ang="0">
                  <a:pos x="39" y="37"/>
                </a:cxn>
                <a:cxn ang="0">
                  <a:pos x="36" y="43"/>
                </a:cxn>
                <a:cxn ang="0">
                  <a:pos x="30" y="49"/>
                </a:cxn>
                <a:cxn ang="0">
                  <a:pos x="21" y="57"/>
                </a:cxn>
                <a:cxn ang="0">
                  <a:pos x="12" y="61"/>
                </a:cxn>
                <a:cxn ang="0">
                  <a:pos x="0" y="66"/>
                </a:cxn>
                <a:cxn ang="0">
                  <a:pos x="10" y="98"/>
                </a:cxn>
                <a:cxn ang="0">
                  <a:pos x="26" y="92"/>
                </a:cxn>
                <a:cxn ang="0">
                  <a:pos x="39" y="84"/>
                </a:cxn>
                <a:cxn ang="0">
                  <a:pos x="50" y="74"/>
                </a:cxn>
                <a:cxn ang="0">
                  <a:pos x="63" y="64"/>
                </a:cxn>
                <a:cxn ang="0">
                  <a:pos x="70" y="49"/>
                </a:cxn>
                <a:cxn ang="0">
                  <a:pos x="75" y="34"/>
                </a:cxn>
                <a:cxn ang="0">
                  <a:pos x="75" y="18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40" y="12"/>
                </a:cxn>
              </a:cxnLst>
              <a:rect l="0" t="0" r="r" b="b"/>
              <a:pathLst>
                <a:path w="75" h="98">
                  <a:moveTo>
                    <a:pt x="40" y="12"/>
                  </a:moveTo>
                  <a:lnTo>
                    <a:pt x="40" y="12"/>
                  </a:lnTo>
                  <a:lnTo>
                    <a:pt x="42" y="22"/>
                  </a:lnTo>
                  <a:lnTo>
                    <a:pt x="42" y="28"/>
                  </a:lnTo>
                  <a:lnTo>
                    <a:pt x="39" y="37"/>
                  </a:lnTo>
                  <a:lnTo>
                    <a:pt x="36" y="43"/>
                  </a:lnTo>
                  <a:lnTo>
                    <a:pt x="30" y="49"/>
                  </a:lnTo>
                  <a:lnTo>
                    <a:pt x="21" y="57"/>
                  </a:lnTo>
                  <a:lnTo>
                    <a:pt x="12" y="61"/>
                  </a:lnTo>
                  <a:lnTo>
                    <a:pt x="0" y="66"/>
                  </a:lnTo>
                  <a:lnTo>
                    <a:pt x="10" y="98"/>
                  </a:lnTo>
                  <a:lnTo>
                    <a:pt x="26" y="92"/>
                  </a:lnTo>
                  <a:lnTo>
                    <a:pt x="39" y="84"/>
                  </a:lnTo>
                  <a:lnTo>
                    <a:pt x="50" y="74"/>
                  </a:lnTo>
                  <a:lnTo>
                    <a:pt x="63" y="64"/>
                  </a:lnTo>
                  <a:lnTo>
                    <a:pt x="70" y="49"/>
                  </a:lnTo>
                  <a:lnTo>
                    <a:pt x="75" y="34"/>
                  </a:lnTo>
                  <a:lnTo>
                    <a:pt x="75" y="1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2" name="Freeform 552"/>
            <p:cNvSpPr>
              <a:spLocks/>
            </p:cNvSpPr>
            <p:nvPr/>
          </p:nvSpPr>
          <p:spPr bwMode="auto">
            <a:xfrm>
              <a:off x="1184" y="3087"/>
              <a:ext cx="5" cy="3"/>
            </a:xfrm>
            <a:custGeom>
              <a:avLst/>
              <a:gdLst/>
              <a:ahLst/>
              <a:cxnLst>
                <a:cxn ang="0">
                  <a:pos x="20" y="43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6" y="35"/>
                </a:cxn>
                <a:cxn ang="0">
                  <a:pos x="45" y="33"/>
                </a:cxn>
                <a:cxn ang="0">
                  <a:pos x="54" y="33"/>
                </a:cxn>
                <a:cxn ang="0">
                  <a:pos x="62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49"/>
                </a:cxn>
                <a:cxn ang="0">
                  <a:pos x="108" y="37"/>
                </a:cxn>
                <a:cxn ang="0">
                  <a:pos x="98" y="22"/>
                </a:cxn>
                <a:cxn ang="0">
                  <a:pos x="87" y="11"/>
                </a:cxn>
                <a:cxn ang="0">
                  <a:pos x="74" y="4"/>
                </a:cxn>
                <a:cxn ang="0">
                  <a:pos x="58" y="0"/>
                </a:cxn>
                <a:cxn ang="0">
                  <a:pos x="41" y="0"/>
                </a:cxn>
                <a:cxn ang="0">
                  <a:pos x="26" y="3"/>
                </a:cxn>
                <a:cxn ang="0">
                  <a:pos x="13" y="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0" y="43"/>
                </a:cxn>
              </a:cxnLst>
              <a:rect l="0" t="0" r="r" b="b"/>
              <a:pathLst>
                <a:path w="108" h="49">
                  <a:moveTo>
                    <a:pt x="20" y="43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6" y="35"/>
                  </a:lnTo>
                  <a:lnTo>
                    <a:pt x="45" y="33"/>
                  </a:lnTo>
                  <a:lnTo>
                    <a:pt x="54" y="33"/>
                  </a:lnTo>
                  <a:lnTo>
                    <a:pt x="62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49"/>
                  </a:lnTo>
                  <a:lnTo>
                    <a:pt x="108" y="37"/>
                  </a:lnTo>
                  <a:lnTo>
                    <a:pt x="98" y="22"/>
                  </a:lnTo>
                  <a:lnTo>
                    <a:pt x="87" y="11"/>
                  </a:lnTo>
                  <a:lnTo>
                    <a:pt x="74" y="4"/>
                  </a:lnTo>
                  <a:lnTo>
                    <a:pt x="58" y="0"/>
                  </a:lnTo>
                  <a:lnTo>
                    <a:pt x="41" y="0"/>
                  </a:lnTo>
                  <a:lnTo>
                    <a:pt x="26" y="3"/>
                  </a:lnTo>
                  <a:lnTo>
                    <a:pt x="13" y="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3" name="Freeform 553"/>
            <p:cNvSpPr>
              <a:spLocks/>
            </p:cNvSpPr>
            <p:nvPr/>
          </p:nvSpPr>
          <p:spPr bwMode="auto">
            <a:xfrm>
              <a:off x="1182" y="3088"/>
              <a:ext cx="3" cy="8"/>
            </a:xfrm>
            <a:custGeom>
              <a:avLst/>
              <a:gdLst/>
              <a:ahLst/>
              <a:cxnLst>
                <a:cxn ang="0">
                  <a:pos x="36" y="112"/>
                </a:cxn>
                <a:cxn ang="0">
                  <a:pos x="36" y="112"/>
                </a:cxn>
                <a:cxn ang="0">
                  <a:pos x="33" y="104"/>
                </a:cxn>
                <a:cxn ang="0">
                  <a:pos x="32" y="95"/>
                </a:cxn>
                <a:cxn ang="0">
                  <a:pos x="34" y="83"/>
                </a:cxn>
                <a:cxn ang="0">
                  <a:pos x="38" y="69"/>
                </a:cxn>
                <a:cxn ang="0">
                  <a:pos x="44" y="58"/>
                </a:cxn>
                <a:cxn ang="0">
                  <a:pos x="52" y="44"/>
                </a:cxn>
                <a:cxn ang="0">
                  <a:pos x="60" y="34"/>
                </a:cxn>
                <a:cxn ang="0">
                  <a:pos x="69" y="25"/>
                </a:cxn>
                <a:cxn ang="0">
                  <a:pos x="49" y="0"/>
                </a:cxn>
                <a:cxn ang="0">
                  <a:pos x="37" y="11"/>
                </a:cxn>
                <a:cxn ang="0">
                  <a:pos x="25" y="25"/>
                </a:cxn>
                <a:cxn ang="0">
                  <a:pos x="16" y="41"/>
                </a:cxn>
                <a:cxn ang="0">
                  <a:pos x="8" y="57"/>
                </a:cxn>
                <a:cxn ang="0">
                  <a:pos x="2" y="75"/>
                </a:cxn>
                <a:cxn ang="0">
                  <a:pos x="0" y="92"/>
                </a:cxn>
                <a:cxn ang="0">
                  <a:pos x="1" y="112"/>
                </a:cxn>
                <a:cxn ang="0">
                  <a:pos x="8" y="129"/>
                </a:cxn>
                <a:cxn ang="0">
                  <a:pos x="8" y="129"/>
                </a:cxn>
                <a:cxn ang="0">
                  <a:pos x="36" y="112"/>
                </a:cxn>
              </a:cxnLst>
              <a:rect l="0" t="0" r="r" b="b"/>
              <a:pathLst>
                <a:path w="69" h="129">
                  <a:moveTo>
                    <a:pt x="36" y="112"/>
                  </a:moveTo>
                  <a:lnTo>
                    <a:pt x="36" y="112"/>
                  </a:lnTo>
                  <a:lnTo>
                    <a:pt x="33" y="104"/>
                  </a:lnTo>
                  <a:lnTo>
                    <a:pt x="32" y="95"/>
                  </a:lnTo>
                  <a:lnTo>
                    <a:pt x="34" y="83"/>
                  </a:lnTo>
                  <a:lnTo>
                    <a:pt x="38" y="69"/>
                  </a:lnTo>
                  <a:lnTo>
                    <a:pt x="44" y="58"/>
                  </a:lnTo>
                  <a:lnTo>
                    <a:pt x="52" y="44"/>
                  </a:lnTo>
                  <a:lnTo>
                    <a:pt x="60" y="34"/>
                  </a:lnTo>
                  <a:lnTo>
                    <a:pt x="69" y="25"/>
                  </a:lnTo>
                  <a:lnTo>
                    <a:pt x="49" y="0"/>
                  </a:lnTo>
                  <a:lnTo>
                    <a:pt x="37" y="11"/>
                  </a:lnTo>
                  <a:lnTo>
                    <a:pt x="25" y="25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5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8" y="129"/>
                  </a:lnTo>
                  <a:lnTo>
                    <a:pt x="8" y="129"/>
                  </a:lnTo>
                  <a:lnTo>
                    <a:pt x="36" y="11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4" name="Freeform 554"/>
            <p:cNvSpPr>
              <a:spLocks/>
            </p:cNvSpPr>
            <p:nvPr/>
          </p:nvSpPr>
          <p:spPr bwMode="auto">
            <a:xfrm>
              <a:off x="1182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3" y="43"/>
                </a:cxn>
                <a:cxn ang="0">
                  <a:pos x="72" y="42"/>
                </a:cxn>
                <a:cxn ang="0">
                  <a:pos x="62" y="36"/>
                </a:cxn>
                <a:cxn ang="0">
                  <a:pos x="52" y="30"/>
                </a:cxn>
                <a:cxn ang="0">
                  <a:pos x="43" y="23"/>
                </a:cxn>
                <a:cxn ang="0">
                  <a:pos x="35" y="13"/>
                </a:cxn>
                <a:cxn ang="0">
                  <a:pos x="28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0" y="46"/>
                </a:cxn>
                <a:cxn ang="0">
                  <a:pos x="33" y="57"/>
                </a:cxn>
                <a:cxn ang="0">
                  <a:pos x="48" y="66"/>
                </a:cxn>
                <a:cxn ang="0">
                  <a:pos x="64" y="73"/>
                </a:cxn>
                <a:cxn ang="0">
                  <a:pos x="81" y="76"/>
                </a:cxn>
                <a:cxn ang="0">
                  <a:pos x="98" y="76"/>
                </a:cxn>
                <a:cxn ang="0">
                  <a:pos x="117" y="72"/>
                </a:cxn>
                <a:cxn ang="0">
                  <a:pos x="117" y="72"/>
                </a:cxn>
                <a:cxn ang="0">
                  <a:pos x="107" y="41"/>
                </a:cxn>
              </a:cxnLst>
              <a:rect l="0" t="0" r="r" b="b"/>
              <a:pathLst>
                <a:path w="117" h="76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3" y="43"/>
                  </a:lnTo>
                  <a:lnTo>
                    <a:pt x="72" y="42"/>
                  </a:lnTo>
                  <a:lnTo>
                    <a:pt x="62" y="36"/>
                  </a:lnTo>
                  <a:lnTo>
                    <a:pt x="52" y="30"/>
                  </a:lnTo>
                  <a:lnTo>
                    <a:pt x="43" y="2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0" y="46"/>
                  </a:lnTo>
                  <a:lnTo>
                    <a:pt x="33" y="57"/>
                  </a:lnTo>
                  <a:lnTo>
                    <a:pt x="48" y="66"/>
                  </a:lnTo>
                  <a:lnTo>
                    <a:pt x="64" y="73"/>
                  </a:lnTo>
                  <a:lnTo>
                    <a:pt x="81" y="76"/>
                  </a:lnTo>
                  <a:lnTo>
                    <a:pt x="98" y="76"/>
                  </a:lnTo>
                  <a:lnTo>
                    <a:pt x="117" y="72"/>
                  </a:lnTo>
                  <a:lnTo>
                    <a:pt x="117" y="72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5" name="Freeform 555"/>
            <p:cNvSpPr>
              <a:spLocks/>
            </p:cNvSpPr>
            <p:nvPr/>
          </p:nvSpPr>
          <p:spPr bwMode="auto">
            <a:xfrm>
              <a:off x="1187" y="3094"/>
              <a:ext cx="4" cy="5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6" y="8"/>
                </a:cxn>
                <a:cxn ang="0">
                  <a:pos x="44" y="15"/>
                </a:cxn>
                <a:cxn ang="0">
                  <a:pos x="40" y="24"/>
                </a:cxn>
                <a:cxn ang="0">
                  <a:pos x="35" y="32"/>
                </a:cxn>
                <a:cxn ang="0">
                  <a:pos x="28" y="39"/>
                </a:cxn>
                <a:cxn ang="0">
                  <a:pos x="21" y="46"/>
                </a:cxn>
                <a:cxn ang="0">
                  <a:pos x="11" y="52"/>
                </a:cxn>
                <a:cxn ang="0">
                  <a:pos x="0" y="57"/>
                </a:cxn>
                <a:cxn ang="0">
                  <a:pos x="10" y="88"/>
                </a:cxn>
                <a:cxn ang="0">
                  <a:pos x="25" y="82"/>
                </a:cxn>
                <a:cxn ang="0">
                  <a:pos x="40" y="73"/>
                </a:cxn>
                <a:cxn ang="0">
                  <a:pos x="51" y="64"/>
                </a:cxn>
                <a:cxn ang="0">
                  <a:pos x="61" y="53"/>
                </a:cxn>
                <a:cxn ang="0">
                  <a:pos x="68" y="41"/>
                </a:cxn>
                <a:cxn ang="0">
                  <a:pos x="74" y="28"/>
                </a:cxn>
                <a:cxn ang="0">
                  <a:pos x="78" y="14"/>
                </a:cxn>
                <a:cxn ang="0">
                  <a:pos x="79" y="2"/>
                </a:cxn>
                <a:cxn ang="0">
                  <a:pos x="47" y="0"/>
                </a:cxn>
              </a:cxnLst>
              <a:rect l="0" t="0" r="r" b="b"/>
              <a:pathLst>
                <a:path w="79" h="88">
                  <a:moveTo>
                    <a:pt x="47" y="0"/>
                  </a:moveTo>
                  <a:lnTo>
                    <a:pt x="46" y="8"/>
                  </a:lnTo>
                  <a:lnTo>
                    <a:pt x="44" y="15"/>
                  </a:lnTo>
                  <a:lnTo>
                    <a:pt x="40" y="24"/>
                  </a:lnTo>
                  <a:lnTo>
                    <a:pt x="35" y="32"/>
                  </a:lnTo>
                  <a:lnTo>
                    <a:pt x="28" y="39"/>
                  </a:lnTo>
                  <a:lnTo>
                    <a:pt x="21" y="46"/>
                  </a:lnTo>
                  <a:lnTo>
                    <a:pt x="11" y="52"/>
                  </a:lnTo>
                  <a:lnTo>
                    <a:pt x="0" y="57"/>
                  </a:lnTo>
                  <a:lnTo>
                    <a:pt x="10" y="88"/>
                  </a:lnTo>
                  <a:lnTo>
                    <a:pt x="25" y="82"/>
                  </a:lnTo>
                  <a:lnTo>
                    <a:pt x="40" y="73"/>
                  </a:lnTo>
                  <a:lnTo>
                    <a:pt x="51" y="64"/>
                  </a:lnTo>
                  <a:lnTo>
                    <a:pt x="61" y="53"/>
                  </a:lnTo>
                  <a:lnTo>
                    <a:pt x="68" y="41"/>
                  </a:lnTo>
                  <a:lnTo>
                    <a:pt x="74" y="28"/>
                  </a:lnTo>
                  <a:lnTo>
                    <a:pt x="78" y="14"/>
                  </a:lnTo>
                  <a:lnTo>
                    <a:pt x="7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6" name="Freeform 556"/>
            <p:cNvSpPr>
              <a:spLocks/>
            </p:cNvSpPr>
            <p:nvPr/>
          </p:nvSpPr>
          <p:spPr bwMode="auto">
            <a:xfrm>
              <a:off x="1186" y="3097"/>
              <a:ext cx="2" cy="1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31" y="11"/>
                </a:cxn>
                <a:cxn ang="0">
                  <a:pos x="28" y="6"/>
                </a:cxn>
                <a:cxn ang="0">
                  <a:pos x="23" y="3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6" y="4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32" y="18"/>
                </a:cxn>
              </a:cxnLst>
              <a:rect l="0" t="0" r="r" b="b"/>
              <a:pathLst>
                <a:path w="32" h="18">
                  <a:moveTo>
                    <a:pt x="32" y="18"/>
                  </a:moveTo>
                  <a:lnTo>
                    <a:pt x="31" y="11"/>
                  </a:lnTo>
                  <a:lnTo>
                    <a:pt x="28" y="6"/>
                  </a:lnTo>
                  <a:lnTo>
                    <a:pt x="23" y="3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7" name="Freeform 557"/>
            <p:cNvSpPr>
              <a:spLocks/>
            </p:cNvSpPr>
            <p:nvPr/>
          </p:nvSpPr>
          <p:spPr bwMode="auto">
            <a:xfrm>
              <a:off x="1186" y="3094"/>
              <a:ext cx="1" cy="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1" y="20"/>
                </a:cxn>
                <a:cxn ang="0">
                  <a:pos x="4" y="26"/>
                </a:cxn>
                <a:cxn ang="0">
                  <a:pos x="9" y="30"/>
                </a:cxn>
                <a:cxn ang="0">
                  <a:pos x="15" y="32"/>
                </a:cxn>
                <a:cxn ang="0">
                  <a:pos x="22" y="31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2"/>
                  </a:lnTo>
                  <a:lnTo>
                    <a:pt x="22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8" name="Freeform 558"/>
            <p:cNvSpPr>
              <a:spLocks/>
            </p:cNvSpPr>
            <p:nvPr/>
          </p:nvSpPr>
          <p:spPr bwMode="auto">
            <a:xfrm>
              <a:off x="1186" y="3090"/>
              <a:ext cx="4" cy="5"/>
            </a:xfrm>
            <a:custGeom>
              <a:avLst/>
              <a:gdLst/>
              <a:ahLst/>
              <a:cxnLst>
                <a:cxn ang="0">
                  <a:pos x="39" y="13"/>
                </a:cxn>
                <a:cxn ang="0">
                  <a:pos x="39" y="12"/>
                </a:cxn>
                <a:cxn ang="0">
                  <a:pos x="41" y="22"/>
                </a:cxn>
                <a:cxn ang="0">
                  <a:pos x="41" y="30"/>
                </a:cxn>
                <a:cxn ang="0">
                  <a:pos x="38" y="37"/>
                </a:cxn>
                <a:cxn ang="0">
                  <a:pos x="35" y="43"/>
                </a:cxn>
                <a:cxn ang="0">
                  <a:pos x="28" y="51"/>
                </a:cxn>
                <a:cxn ang="0">
                  <a:pos x="20" y="58"/>
                </a:cxn>
                <a:cxn ang="0">
                  <a:pos x="11" y="62"/>
                </a:cxn>
                <a:cxn ang="0">
                  <a:pos x="0" y="68"/>
                </a:cxn>
                <a:cxn ang="0">
                  <a:pos x="10" y="99"/>
                </a:cxn>
                <a:cxn ang="0">
                  <a:pos x="25" y="94"/>
                </a:cxn>
                <a:cxn ang="0">
                  <a:pos x="38" y="85"/>
                </a:cxn>
                <a:cxn ang="0">
                  <a:pos x="51" y="76"/>
                </a:cxn>
                <a:cxn ang="0">
                  <a:pos x="62" y="64"/>
                </a:cxn>
                <a:cxn ang="0">
                  <a:pos x="69" y="52"/>
                </a:cxn>
                <a:cxn ang="0">
                  <a:pos x="74" y="36"/>
                </a:cxn>
                <a:cxn ang="0">
                  <a:pos x="74" y="18"/>
                </a:cxn>
                <a:cxn ang="0">
                  <a:pos x="70" y="1"/>
                </a:cxn>
                <a:cxn ang="0">
                  <a:pos x="70" y="0"/>
                </a:cxn>
                <a:cxn ang="0">
                  <a:pos x="39" y="13"/>
                </a:cxn>
              </a:cxnLst>
              <a:rect l="0" t="0" r="r" b="b"/>
              <a:pathLst>
                <a:path w="74" h="99">
                  <a:moveTo>
                    <a:pt x="39" y="13"/>
                  </a:moveTo>
                  <a:lnTo>
                    <a:pt x="39" y="12"/>
                  </a:lnTo>
                  <a:lnTo>
                    <a:pt x="41" y="22"/>
                  </a:lnTo>
                  <a:lnTo>
                    <a:pt x="41" y="30"/>
                  </a:lnTo>
                  <a:lnTo>
                    <a:pt x="38" y="37"/>
                  </a:lnTo>
                  <a:lnTo>
                    <a:pt x="35" y="43"/>
                  </a:lnTo>
                  <a:lnTo>
                    <a:pt x="28" y="51"/>
                  </a:lnTo>
                  <a:lnTo>
                    <a:pt x="20" y="58"/>
                  </a:lnTo>
                  <a:lnTo>
                    <a:pt x="11" y="62"/>
                  </a:lnTo>
                  <a:lnTo>
                    <a:pt x="0" y="68"/>
                  </a:lnTo>
                  <a:lnTo>
                    <a:pt x="10" y="99"/>
                  </a:lnTo>
                  <a:lnTo>
                    <a:pt x="25" y="94"/>
                  </a:lnTo>
                  <a:lnTo>
                    <a:pt x="38" y="85"/>
                  </a:lnTo>
                  <a:lnTo>
                    <a:pt x="51" y="76"/>
                  </a:lnTo>
                  <a:lnTo>
                    <a:pt x="62" y="64"/>
                  </a:lnTo>
                  <a:lnTo>
                    <a:pt x="69" y="52"/>
                  </a:lnTo>
                  <a:lnTo>
                    <a:pt x="74" y="36"/>
                  </a:lnTo>
                  <a:lnTo>
                    <a:pt x="74" y="18"/>
                  </a:lnTo>
                  <a:lnTo>
                    <a:pt x="70" y="1"/>
                  </a:lnTo>
                  <a:lnTo>
                    <a:pt x="70" y="0"/>
                  </a:lnTo>
                  <a:lnTo>
                    <a:pt x="39" y="13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9" name="Freeform 559"/>
            <p:cNvSpPr>
              <a:spLocks/>
            </p:cNvSpPr>
            <p:nvPr/>
          </p:nvSpPr>
          <p:spPr bwMode="auto">
            <a:xfrm>
              <a:off x="1185" y="3088"/>
              <a:ext cx="5" cy="3"/>
            </a:xfrm>
            <a:custGeom>
              <a:avLst/>
              <a:gdLst/>
              <a:ahLst/>
              <a:cxnLst>
                <a:cxn ang="0">
                  <a:pos x="20" y="44"/>
                </a:cxn>
                <a:cxn ang="0">
                  <a:pos x="20" y="43"/>
                </a:cxn>
                <a:cxn ang="0">
                  <a:pos x="27" y="39"/>
                </a:cxn>
                <a:cxn ang="0">
                  <a:pos x="37" y="35"/>
                </a:cxn>
                <a:cxn ang="0">
                  <a:pos x="46" y="34"/>
                </a:cxn>
                <a:cxn ang="0">
                  <a:pos x="54" y="34"/>
                </a:cxn>
                <a:cxn ang="0">
                  <a:pos x="61" y="36"/>
                </a:cxn>
                <a:cxn ang="0">
                  <a:pos x="69" y="39"/>
                </a:cxn>
                <a:cxn ang="0">
                  <a:pos x="74" y="43"/>
                </a:cxn>
                <a:cxn ang="0">
                  <a:pos x="77" y="50"/>
                </a:cxn>
                <a:cxn ang="0">
                  <a:pos x="108" y="37"/>
                </a:cxn>
                <a:cxn ang="0">
                  <a:pos x="99" y="22"/>
                </a:cxn>
                <a:cxn ang="0">
                  <a:pos x="88" y="12"/>
                </a:cxn>
                <a:cxn ang="0">
                  <a:pos x="73" y="4"/>
                </a:cxn>
                <a:cxn ang="0">
                  <a:pos x="58" y="0"/>
                </a:cxn>
                <a:cxn ang="0">
                  <a:pos x="42" y="0"/>
                </a:cxn>
                <a:cxn ang="0">
                  <a:pos x="26" y="3"/>
                </a:cxn>
                <a:cxn ang="0">
                  <a:pos x="13" y="1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20" y="44"/>
                </a:cxn>
              </a:cxnLst>
              <a:rect l="0" t="0" r="r" b="b"/>
              <a:pathLst>
                <a:path w="108" h="50">
                  <a:moveTo>
                    <a:pt x="20" y="44"/>
                  </a:moveTo>
                  <a:lnTo>
                    <a:pt x="20" y="43"/>
                  </a:lnTo>
                  <a:lnTo>
                    <a:pt x="27" y="39"/>
                  </a:lnTo>
                  <a:lnTo>
                    <a:pt x="37" y="35"/>
                  </a:lnTo>
                  <a:lnTo>
                    <a:pt x="46" y="34"/>
                  </a:lnTo>
                  <a:lnTo>
                    <a:pt x="54" y="34"/>
                  </a:lnTo>
                  <a:lnTo>
                    <a:pt x="61" y="36"/>
                  </a:lnTo>
                  <a:lnTo>
                    <a:pt x="69" y="39"/>
                  </a:lnTo>
                  <a:lnTo>
                    <a:pt x="74" y="43"/>
                  </a:lnTo>
                  <a:lnTo>
                    <a:pt x="77" y="50"/>
                  </a:lnTo>
                  <a:lnTo>
                    <a:pt x="108" y="37"/>
                  </a:lnTo>
                  <a:lnTo>
                    <a:pt x="99" y="22"/>
                  </a:lnTo>
                  <a:lnTo>
                    <a:pt x="88" y="12"/>
                  </a:lnTo>
                  <a:lnTo>
                    <a:pt x="73" y="4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0" name="Freeform 560"/>
            <p:cNvSpPr>
              <a:spLocks/>
            </p:cNvSpPr>
            <p:nvPr/>
          </p:nvSpPr>
          <p:spPr bwMode="auto">
            <a:xfrm>
              <a:off x="1182" y="3089"/>
              <a:ext cx="4" cy="7"/>
            </a:xfrm>
            <a:custGeom>
              <a:avLst/>
              <a:gdLst/>
              <a:ahLst/>
              <a:cxnLst>
                <a:cxn ang="0">
                  <a:pos x="36" y="114"/>
                </a:cxn>
                <a:cxn ang="0">
                  <a:pos x="36" y="114"/>
                </a:cxn>
                <a:cxn ang="0">
                  <a:pos x="34" y="107"/>
                </a:cxn>
                <a:cxn ang="0">
                  <a:pos x="33" y="96"/>
                </a:cxn>
                <a:cxn ang="0">
                  <a:pos x="35" y="83"/>
                </a:cxn>
                <a:cxn ang="0">
                  <a:pos x="38" y="72"/>
                </a:cxn>
                <a:cxn ang="0">
                  <a:pos x="44" y="59"/>
                </a:cxn>
                <a:cxn ang="0">
                  <a:pos x="52" y="46"/>
                </a:cxn>
                <a:cxn ang="0">
                  <a:pos x="60" y="36"/>
                </a:cxn>
                <a:cxn ang="0">
                  <a:pos x="69" y="27"/>
                </a:cxn>
                <a:cxn ang="0">
                  <a:pos x="49" y="0"/>
                </a:cxn>
                <a:cxn ang="0">
                  <a:pos x="36" y="13"/>
                </a:cxn>
                <a:cxn ang="0">
                  <a:pos x="25" y="27"/>
                </a:cxn>
                <a:cxn ang="0">
                  <a:pos x="15" y="42"/>
                </a:cxn>
                <a:cxn ang="0">
                  <a:pos x="7" y="59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1" y="113"/>
                </a:cxn>
                <a:cxn ang="0">
                  <a:pos x="7" y="131"/>
                </a:cxn>
                <a:cxn ang="0">
                  <a:pos x="7" y="131"/>
                </a:cxn>
                <a:cxn ang="0">
                  <a:pos x="36" y="114"/>
                </a:cxn>
              </a:cxnLst>
              <a:rect l="0" t="0" r="r" b="b"/>
              <a:pathLst>
                <a:path w="69" h="131">
                  <a:moveTo>
                    <a:pt x="36" y="114"/>
                  </a:moveTo>
                  <a:lnTo>
                    <a:pt x="36" y="114"/>
                  </a:lnTo>
                  <a:lnTo>
                    <a:pt x="34" y="107"/>
                  </a:lnTo>
                  <a:lnTo>
                    <a:pt x="33" y="96"/>
                  </a:lnTo>
                  <a:lnTo>
                    <a:pt x="35" y="83"/>
                  </a:lnTo>
                  <a:lnTo>
                    <a:pt x="38" y="72"/>
                  </a:lnTo>
                  <a:lnTo>
                    <a:pt x="44" y="59"/>
                  </a:lnTo>
                  <a:lnTo>
                    <a:pt x="52" y="46"/>
                  </a:lnTo>
                  <a:lnTo>
                    <a:pt x="60" y="36"/>
                  </a:lnTo>
                  <a:lnTo>
                    <a:pt x="69" y="27"/>
                  </a:lnTo>
                  <a:lnTo>
                    <a:pt x="49" y="0"/>
                  </a:lnTo>
                  <a:lnTo>
                    <a:pt x="36" y="13"/>
                  </a:lnTo>
                  <a:lnTo>
                    <a:pt x="25" y="27"/>
                  </a:lnTo>
                  <a:lnTo>
                    <a:pt x="15" y="42"/>
                  </a:lnTo>
                  <a:lnTo>
                    <a:pt x="7" y="59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1" y="113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36" y="114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1" name="Freeform 561"/>
            <p:cNvSpPr>
              <a:spLocks/>
            </p:cNvSpPr>
            <p:nvPr/>
          </p:nvSpPr>
          <p:spPr bwMode="auto">
            <a:xfrm>
              <a:off x="1183" y="3095"/>
              <a:ext cx="5" cy="4"/>
            </a:xfrm>
            <a:custGeom>
              <a:avLst/>
              <a:gdLst/>
              <a:ahLst/>
              <a:cxnLst>
                <a:cxn ang="0">
                  <a:pos x="107" y="41"/>
                </a:cxn>
                <a:cxn ang="0">
                  <a:pos x="107" y="41"/>
                </a:cxn>
                <a:cxn ang="0">
                  <a:pos x="96" y="43"/>
                </a:cxn>
                <a:cxn ang="0">
                  <a:pos x="85" y="43"/>
                </a:cxn>
                <a:cxn ang="0">
                  <a:pos x="75" y="41"/>
                </a:cxn>
                <a:cxn ang="0">
                  <a:pos x="63" y="37"/>
                </a:cxn>
                <a:cxn ang="0">
                  <a:pos x="54" y="29"/>
                </a:cxn>
                <a:cxn ang="0">
                  <a:pos x="44" y="22"/>
                </a:cxn>
                <a:cxn ang="0">
                  <a:pos x="36" y="13"/>
                </a:cxn>
                <a:cxn ang="0">
                  <a:pos x="29" y="0"/>
                </a:cxn>
                <a:cxn ang="0">
                  <a:pos x="0" y="17"/>
                </a:cxn>
                <a:cxn ang="0">
                  <a:pos x="9" y="32"/>
                </a:cxn>
                <a:cxn ang="0">
                  <a:pos x="21" y="45"/>
                </a:cxn>
                <a:cxn ang="0">
                  <a:pos x="34" y="57"/>
                </a:cxn>
                <a:cxn ang="0">
                  <a:pos x="49" y="66"/>
                </a:cxn>
                <a:cxn ang="0">
                  <a:pos x="64" y="73"/>
                </a:cxn>
                <a:cxn ang="0">
                  <a:pos x="81" y="77"/>
                </a:cxn>
                <a:cxn ang="0">
                  <a:pos x="98" y="77"/>
                </a:cxn>
                <a:cxn ang="0">
                  <a:pos x="117" y="73"/>
                </a:cxn>
                <a:cxn ang="0">
                  <a:pos x="117" y="73"/>
                </a:cxn>
                <a:cxn ang="0">
                  <a:pos x="107" y="41"/>
                </a:cxn>
              </a:cxnLst>
              <a:rect l="0" t="0" r="r" b="b"/>
              <a:pathLst>
                <a:path w="117" h="77">
                  <a:moveTo>
                    <a:pt x="107" y="41"/>
                  </a:moveTo>
                  <a:lnTo>
                    <a:pt x="107" y="41"/>
                  </a:lnTo>
                  <a:lnTo>
                    <a:pt x="96" y="43"/>
                  </a:lnTo>
                  <a:lnTo>
                    <a:pt x="85" y="43"/>
                  </a:lnTo>
                  <a:lnTo>
                    <a:pt x="75" y="41"/>
                  </a:lnTo>
                  <a:lnTo>
                    <a:pt x="63" y="37"/>
                  </a:lnTo>
                  <a:lnTo>
                    <a:pt x="54" y="29"/>
                  </a:lnTo>
                  <a:lnTo>
                    <a:pt x="44" y="22"/>
                  </a:lnTo>
                  <a:lnTo>
                    <a:pt x="36" y="13"/>
                  </a:lnTo>
                  <a:lnTo>
                    <a:pt x="29" y="0"/>
                  </a:lnTo>
                  <a:lnTo>
                    <a:pt x="0" y="17"/>
                  </a:lnTo>
                  <a:lnTo>
                    <a:pt x="9" y="32"/>
                  </a:lnTo>
                  <a:lnTo>
                    <a:pt x="21" y="45"/>
                  </a:lnTo>
                  <a:lnTo>
                    <a:pt x="34" y="57"/>
                  </a:lnTo>
                  <a:lnTo>
                    <a:pt x="49" y="66"/>
                  </a:lnTo>
                  <a:lnTo>
                    <a:pt x="64" y="73"/>
                  </a:lnTo>
                  <a:lnTo>
                    <a:pt x="81" y="77"/>
                  </a:lnTo>
                  <a:lnTo>
                    <a:pt x="98" y="77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07" y="41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2" name="Freeform 562"/>
            <p:cNvSpPr>
              <a:spLocks/>
            </p:cNvSpPr>
            <p:nvPr/>
          </p:nvSpPr>
          <p:spPr bwMode="auto">
            <a:xfrm>
              <a:off x="1188" y="3094"/>
              <a:ext cx="3" cy="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7" y="8"/>
                </a:cxn>
                <a:cxn ang="0">
                  <a:pos x="44" y="18"/>
                </a:cxn>
                <a:cxn ang="0">
                  <a:pos x="41" y="26"/>
                </a:cxn>
                <a:cxn ang="0">
                  <a:pos x="36" y="34"/>
                </a:cxn>
                <a:cxn ang="0">
                  <a:pos x="31" y="40"/>
                </a:cxn>
                <a:cxn ang="0">
                  <a:pos x="22" y="47"/>
                </a:cxn>
                <a:cxn ang="0">
                  <a:pos x="12" y="54"/>
                </a:cxn>
                <a:cxn ang="0">
                  <a:pos x="0" y="58"/>
                </a:cxn>
                <a:cxn ang="0">
                  <a:pos x="10" y="90"/>
                </a:cxn>
                <a:cxn ang="0">
                  <a:pos x="27" y="83"/>
                </a:cxn>
                <a:cxn ang="0">
                  <a:pos x="40" y="75"/>
                </a:cxn>
                <a:cxn ang="0">
                  <a:pos x="51" y="65"/>
                </a:cxn>
                <a:cxn ang="0">
                  <a:pos x="62" y="55"/>
                </a:cxn>
                <a:cxn ang="0">
                  <a:pos x="70" y="41"/>
                </a:cxn>
                <a:cxn ang="0">
                  <a:pos x="75" y="28"/>
                </a:cxn>
                <a:cxn ang="0">
                  <a:pos x="78" y="17"/>
                </a:cxn>
                <a:cxn ang="0">
                  <a:pos x="81" y="4"/>
                </a:cxn>
                <a:cxn ang="0">
                  <a:pos x="48" y="0"/>
                </a:cxn>
              </a:cxnLst>
              <a:rect l="0" t="0" r="r" b="b"/>
              <a:pathLst>
                <a:path w="81" h="90">
                  <a:moveTo>
                    <a:pt x="48" y="0"/>
                  </a:moveTo>
                  <a:lnTo>
                    <a:pt x="47" y="8"/>
                  </a:lnTo>
                  <a:lnTo>
                    <a:pt x="44" y="18"/>
                  </a:lnTo>
                  <a:lnTo>
                    <a:pt x="41" y="26"/>
                  </a:lnTo>
                  <a:lnTo>
                    <a:pt x="36" y="34"/>
                  </a:lnTo>
                  <a:lnTo>
                    <a:pt x="31" y="40"/>
                  </a:lnTo>
                  <a:lnTo>
                    <a:pt x="22" y="47"/>
                  </a:lnTo>
                  <a:lnTo>
                    <a:pt x="12" y="54"/>
                  </a:lnTo>
                  <a:lnTo>
                    <a:pt x="0" y="58"/>
                  </a:lnTo>
                  <a:lnTo>
                    <a:pt x="10" y="90"/>
                  </a:lnTo>
                  <a:lnTo>
                    <a:pt x="27" y="83"/>
                  </a:lnTo>
                  <a:lnTo>
                    <a:pt x="40" y="75"/>
                  </a:lnTo>
                  <a:lnTo>
                    <a:pt x="51" y="65"/>
                  </a:lnTo>
                  <a:lnTo>
                    <a:pt x="62" y="55"/>
                  </a:lnTo>
                  <a:lnTo>
                    <a:pt x="70" y="41"/>
                  </a:lnTo>
                  <a:lnTo>
                    <a:pt x="75" y="28"/>
                  </a:lnTo>
                  <a:lnTo>
                    <a:pt x="78" y="17"/>
                  </a:lnTo>
                  <a:lnTo>
                    <a:pt x="81" y="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3" name="Freeform 563"/>
            <p:cNvSpPr>
              <a:spLocks/>
            </p:cNvSpPr>
            <p:nvPr/>
          </p:nvSpPr>
          <p:spPr bwMode="auto">
            <a:xfrm>
              <a:off x="1187" y="3097"/>
              <a:ext cx="2" cy="1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2" y="12"/>
                </a:cxn>
                <a:cxn ang="0">
                  <a:pos x="28" y="6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2" y="7"/>
                </a:cxn>
                <a:cxn ang="0">
                  <a:pos x="0" y="15"/>
                </a:cxn>
                <a:cxn ang="0">
                  <a:pos x="33" y="19"/>
                </a:cxn>
              </a:cxnLst>
              <a:rect l="0" t="0" r="r" b="b"/>
              <a:pathLst>
                <a:path w="33" h="19">
                  <a:moveTo>
                    <a:pt x="33" y="19"/>
                  </a:moveTo>
                  <a:lnTo>
                    <a:pt x="32" y="12"/>
                  </a:lnTo>
                  <a:lnTo>
                    <a:pt x="28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2" y="7"/>
                  </a:lnTo>
                  <a:lnTo>
                    <a:pt x="0" y="15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4" name="Freeform 564"/>
            <p:cNvSpPr>
              <a:spLocks/>
            </p:cNvSpPr>
            <p:nvPr/>
          </p:nvSpPr>
          <p:spPr bwMode="auto">
            <a:xfrm>
              <a:off x="1142" y="3240"/>
              <a:ext cx="1" cy="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5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5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5" name="Freeform 565"/>
            <p:cNvSpPr>
              <a:spLocks/>
            </p:cNvSpPr>
            <p:nvPr/>
          </p:nvSpPr>
          <p:spPr bwMode="auto">
            <a:xfrm>
              <a:off x="1133" y="3221"/>
              <a:ext cx="1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3" y="56"/>
                </a:cxn>
                <a:cxn ang="0">
                  <a:pos x="8" y="84"/>
                </a:cxn>
                <a:cxn ang="0">
                  <a:pos x="15" y="110"/>
                </a:cxn>
                <a:cxn ang="0">
                  <a:pos x="22" y="135"/>
                </a:cxn>
                <a:cxn ang="0">
                  <a:pos x="31" y="162"/>
                </a:cxn>
                <a:cxn ang="0">
                  <a:pos x="41" y="187"/>
                </a:cxn>
                <a:cxn ang="0">
                  <a:pos x="55" y="211"/>
                </a:cxn>
                <a:cxn ang="0">
                  <a:pos x="68" y="235"/>
                </a:cxn>
                <a:cxn ang="0">
                  <a:pos x="84" y="258"/>
                </a:cxn>
                <a:cxn ang="0">
                  <a:pos x="102" y="278"/>
                </a:cxn>
                <a:cxn ang="0">
                  <a:pos x="119" y="298"/>
                </a:cxn>
                <a:cxn ang="0">
                  <a:pos x="138" y="317"/>
                </a:cxn>
                <a:cxn ang="0">
                  <a:pos x="159" y="335"/>
                </a:cxn>
                <a:cxn ang="0">
                  <a:pos x="180" y="352"/>
                </a:cxn>
                <a:cxn ang="0">
                  <a:pos x="204" y="365"/>
                </a:cxn>
                <a:cxn ang="0">
                  <a:pos x="218" y="340"/>
                </a:cxn>
                <a:cxn ang="0">
                  <a:pos x="196" y="326"/>
                </a:cxn>
                <a:cxn ang="0">
                  <a:pos x="177" y="311"/>
                </a:cxn>
                <a:cxn ang="0">
                  <a:pos x="157" y="296"/>
                </a:cxn>
                <a:cxn ang="0">
                  <a:pos x="139" y="277"/>
                </a:cxn>
                <a:cxn ang="0">
                  <a:pos x="122" y="259"/>
                </a:cxn>
                <a:cxn ang="0">
                  <a:pos x="107" y="239"/>
                </a:cxn>
                <a:cxn ang="0">
                  <a:pos x="92" y="218"/>
                </a:cxn>
                <a:cxn ang="0">
                  <a:pos x="79" y="197"/>
                </a:cxn>
                <a:cxn ang="0">
                  <a:pos x="68" y="174"/>
                </a:cxn>
                <a:cxn ang="0">
                  <a:pos x="58" y="151"/>
                </a:cxn>
                <a:cxn ang="0">
                  <a:pos x="49" y="127"/>
                </a:cxn>
                <a:cxn ang="0">
                  <a:pos x="41" y="102"/>
                </a:cxn>
                <a:cxn ang="0">
                  <a:pos x="36" y="77"/>
                </a:cxn>
                <a:cxn ang="0">
                  <a:pos x="31" y="52"/>
                </a:cxn>
                <a:cxn ang="0">
                  <a:pos x="29" y="2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18" h="365">
                  <a:moveTo>
                    <a:pt x="0" y="0"/>
                  </a:moveTo>
                  <a:lnTo>
                    <a:pt x="0" y="0"/>
                  </a:lnTo>
                  <a:lnTo>
                    <a:pt x="1" y="29"/>
                  </a:lnTo>
                  <a:lnTo>
                    <a:pt x="3" y="56"/>
                  </a:lnTo>
                  <a:lnTo>
                    <a:pt x="8" y="84"/>
                  </a:lnTo>
                  <a:lnTo>
                    <a:pt x="15" y="110"/>
                  </a:lnTo>
                  <a:lnTo>
                    <a:pt x="22" y="135"/>
                  </a:lnTo>
                  <a:lnTo>
                    <a:pt x="31" y="162"/>
                  </a:lnTo>
                  <a:lnTo>
                    <a:pt x="41" y="187"/>
                  </a:lnTo>
                  <a:lnTo>
                    <a:pt x="55" y="211"/>
                  </a:lnTo>
                  <a:lnTo>
                    <a:pt x="68" y="235"/>
                  </a:lnTo>
                  <a:lnTo>
                    <a:pt x="84" y="258"/>
                  </a:lnTo>
                  <a:lnTo>
                    <a:pt x="102" y="278"/>
                  </a:lnTo>
                  <a:lnTo>
                    <a:pt x="119" y="298"/>
                  </a:lnTo>
                  <a:lnTo>
                    <a:pt x="138" y="317"/>
                  </a:lnTo>
                  <a:lnTo>
                    <a:pt x="159" y="335"/>
                  </a:lnTo>
                  <a:lnTo>
                    <a:pt x="180" y="352"/>
                  </a:lnTo>
                  <a:lnTo>
                    <a:pt x="204" y="365"/>
                  </a:lnTo>
                  <a:lnTo>
                    <a:pt x="218" y="340"/>
                  </a:lnTo>
                  <a:lnTo>
                    <a:pt x="196" y="326"/>
                  </a:lnTo>
                  <a:lnTo>
                    <a:pt x="177" y="311"/>
                  </a:lnTo>
                  <a:lnTo>
                    <a:pt x="157" y="296"/>
                  </a:lnTo>
                  <a:lnTo>
                    <a:pt x="139" y="277"/>
                  </a:lnTo>
                  <a:lnTo>
                    <a:pt x="122" y="259"/>
                  </a:lnTo>
                  <a:lnTo>
                    <a:pt x="107" y="239"/>
                  </a:lnTo>
                  <a:lnTo>
                    <a:pt x="92" y="218"/>
                  </a:lnTo>
                  <a:lnTo>
                    <a:pt x="79" y="197"/>
                  </a:lnTo>
                  <a:lnTo>
                    <a:pt x="68" y="174"/>
                  </a:lnTo>
                  <a:lnTo>
                    <a:pt x="58" y="151"/>
                  </a:lnTo>
                  <a:lnTo>
                    <a:pt x="49" y="127"/>
                  </a:lnTo>
                  <a:lnTo>
                    <a:pt x="41" y="102"/>
                  </a:lnTo>
                  <a:lnTo>
                    <a:pt x="36" y="77"/>
                  </a:lnTo>
                  <a:lnTo>
                    <a:pt x="31" y="52"/>
                  </a:lnTo>
                  <a:lnTo>
                    <a:pt x="29" y="2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6" name="Freeform 566"/>
            <p:cNvSpPr>
              <a:spLocks/>
            </p:cNvSpPr>
            <p:nvPr/>
          </p:nvSpPr>
          <p:spPr bwMode="auto">
            <a:xfrm>
              <a:off x="1133" y="3216"/>
              <a:ext cx="2" cy="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0"/>
                </a:cxn>
                <a:cxn ang="0">
                  <a:pos x="5" y="23"/>
                </a:cxn>
                <a:cxn ang="0">
                  <a:pos x="4" y="33"/>
                </a:cxn>
                <a:cxn ang="0">
                  <a:pos x="2" y="45"/>
                </a:cxn>
                <a:cxn ang="0">
                  <a:pos x="1" y="58"/>
                </a:cxn>
                <a:cxn ang="0">
                  <a:pos x="1" y="69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28" y="92"/>
                </a:cxn>
                <a:cxn ang="0">
                  <a:pos x="28" y="82"/>
                </a:cxn>
                <a:cxn ang="0">
                  <a:pos x="29" y="71"/>
                </a:cxn>
                <a:cxn ang="0">
                  <a:pos x="29" y="60"/>
                </a:cxn>
                <a:cxn ang="0">
                  <a:pos x="30" y="49"/>
                </a:cxn>
                <a:cxn ang="0">
                  <a:pos x="32" y="38"/>
                </a:cxn>
                <a:cxn ang="0">
                  <a:pos x="33" y="27"/>
                </a:cxn>
                <a:cxn ang="0">
                  <a:pos x="35" y="17"/>
                </a:cxn>
                <a:cxn ang="0">
                  <a:pos x="37" y="6"/>
                </a:cxn>
                <a:cxn ang="0">
                  <a:pos x="9" y="0"/>
                </a:cxn>
              </a:cxnLst>
              <a:rect l="0" t="0" r="r" b="b"/>
              <a:pathLst>
                <a:path w="37" h="92">
                  <a:moveTo>
                    <a:pt x="9" y="0"/>
                  </a:moveTo>
                  <a:lnTo>
                    <a:pt x="7" y="10"/>
                  </a:lnTo>
                  <a:lnTo>
                    <a:pt x="5" y="23"/>
                  </a:lnTo>
                  <a:lnTo>
                    <a:pt x="4" y="33"/>
                  </a:lnTo>
                  <a:lnTo>
                    <a:pt x="2" y="45"/>
                  </a:lnTo>
                  <a:lnTo>
                    <a:pt x="1" y="58"/>
                  </a:lnTo>
                  <a:lnTo>
                    <a:pt x="1" y="69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8" y="92"/>
                  </a:lnTo>
                  <a:lnTo>
                    <a:pt x="28" y="82"/>
                  </a:lnTo>
                  <a:lnTo>
                    <a:pt x="29" y="71"/>
                  </a:lnTo>
                  <a:lnTo>
                    <a:pt x="29" y="60"/>
                  </a:lnTo>
                  <a:lnTo>
                    <a:pt x="30" y="49"/>
                  </a:lnTo>
                  <a:lnTo>
                    <a:pt x="32" y="38"/>
                  </a:lnTo>
                  <a:lnTo>
                    <a:pt x="33" y="27"/>
                  </a:lnTo>
                  <a:lnTo>
                    <a:pt x="35" y="17"/>
                  </a:lnTo>
                  <a:lnTo>
                    <a:pt x="37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7" name="Freeform 567"/>
            <p:cNvSpPr>
              <a:spLocks/>
            </p:cNvSpPr>
            <p:nvPr/>
          </p:nvSpPr>
          <p:spPr bwMode="auto">
            <a:xfrm>
              <a:off x="1133" y="3220"/>
              <a:ext cx="1" cy="1"/>
            </a:xfrm>
            <a:custGeom>
              <a:avLst/>
              <a:gdLst/>
              <a:ahLst/>
              <a:cxnLst>
                <a:cxn ang="0">
                  <a:pos x="28" y="18"/>
                </a:cxn>
                <a:cxn ang="0">
                  <a:pos x="28" y="11"/>
                </a:cxn>
                <a:cxn ang="0">
                  <a:pos x="26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8" y="18"/>
                </a:cxn>
              </a:cxnLst>
              <a:rect l="0" t="0" r="r" b="b"/>
              <a:pathLst>
                <a:path w="28" h="18">
                  <a:moveTo>
                    <a:pt x="28" y="18"/>
                  </a:moveTo>
                  <a:lnTo>
                    <a:pt x="28" y="11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8" name="Freeform 568"/>
            <p:cNvSpPr>
              <a:spLocks/>
            </p:cNvSpPr>
            <p:nvPr/>
          </p:nvSpPr>
          <p:spPr bwMode="auto">
            <a:xfrm>
              <a:off x="1141" y="3233"/>
              <a:ext cx="1" cy="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4" y="0"/>
                </a:cxn>
                <a:cxn ang="0">
                  <a:pos x="0" y="25"/>
                </a:cxn>
              </a:cxnLst>
              <a:rect l="0" t="0" r="r" b="b"/>
              <a:pathLst>
                <a:path w="21" h="27">
                  <a:moveTo>
                    <a:pt x="0" y="25"/>
                  </a:moveTo>
                  <a:lnTo>
                    <a:pt x="6" y="27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9" y="20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4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9" name="Freeform 569"/>
            <p:cNvSpPr>
              <a:spLocks/>
            </p:cNvSpPr>
            <p:nvPr/>
          </p:nvSpPr>
          <p:spPr bwMode="auto">
            <a:xfrm>
              <a:off x="1137" y="3224"/>
              <a:ext cx="5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3"/>
                </a:cxn>
                <a:cxn ang="0">
                  <a:pos x="2" y="27"/>
                </a:cxn>
                <a:cxn ang="0">
                  <a:pos x="4" y="40"/>
                </a:cxn>
                <a:cxn ang="0">
                  <a:pos x="7" y="53"/>
                </a:cxn>
                <a:cxn ang="0">
                  <a:pos x="11" y="68"/>
                </a:cxn>
                <a:cxn ang="0">
                  <a:pos x="15" y="80"/>
                </a:cxn>
                <a:cxn ang="0">
                  <a:pos x="21" y="92"/>
                </a:cxn>
                <a:cxn ang="0">
                  <a:pos x="28" y="104"/>
                </a:cxn>
                <a:cxn ang="0">
                  <a:pos x="34" y="116"/>
                </a:cxn>
                <a:cxn ang="0">
                  <a:pos x="42" y="126"/>
                </a:cxn>
                <a:cxn ang="0">
                  <a:pos x="50" y="138"/>
                </a:cxn>
                <a:cxn ang="0">
                  <a:pos x="59" y="147"/>
                </a:cxn>
                <a:cxn ang="0">
                  <a:pos x="68" y="157"/>
                </a:cxn>
                <a:cxn ang="0">
                  <a:pos x="80" y="165"/>
                </a:cxn>
                <a:cxn ang="0">
                  <a:pos x="90" y="173"/>
                </a:cxn>
                <a:cxn ang="0">
                  <a:pos x="101" y="181"/>
                </a:cxn>
                <a:cxn ang="0">
                  <a:pos x="115" y="156"/>
                </a:cxn>
                <a:cxn ang="0">
                  <a:pos x="106" y="149"/>
                </a:cxn>
                <a:cxn ang="0">
                  <a:pos x="96" y="142"/>
                </a:cxn>
                <a:cxn ang="0">
                  <a:pos x="87" y="136"/>
                </a:cxn>
                <a:cxn ang="0">
                  <a:pos x="80" y="126"/>
                </a:cxn>
                <a:cxn ang="0">
                  <a:pos x="70" y="119"/>
                </a:cxn>
                <a:cxn ang="0">
                  <a:pos x="64" y="109"/>
                </a:cxn>
                <a:cxn ang="0">
                  <a:pos x="58" y="101"/>
                </a:cxn>
                <a:cxn ang="0">
                  <a:pos x="52" y="89"/>
                </a:cxn>
                <a:cxn ang="0">
                  <a:pos x="46" y="80"/>
                </a:cxn>
                <a:cxn ang="0">
                  <a:pos x="42" y="69"/>
                </a:cxn>
                <a:cxn ang="0">
                  <a:pos x="38" y="58"/>
                </a:cxn>
                <a:cxn ang="0">
                  <a:pos x="34" y="47"/>
                </a:cxn>
                <a:cxn ang="0">
                  <a:pos x="33" y="35"/>
                </a:cxn>
                <a:cxn ang="0">
                  <a:pos x="31" y="23"/>
                </a:cxn>
                <a:cxn ang="0">
                  <a:pos x="29" y="1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115" h="181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27"/>
                  </a:lnTo>
                  <a:lnTo>
                    <a:pt x="4" y="40"/>
                  </a:lnTo>
                  <a:lnTo>
                    <a:pt x="7" y="53"/>
                  </a:lnTo>
                  <a:lnTo>
                    <a:pt x="11" y="68"/>
                  </a:lnTo>
                  <a:lnTo>
                    <a:pt x="15" y="80"/>
                  </a:lnTo>
                  <a:lnTo>
                    <a:pt x="21" y="92"/>
                  </a:lnTo>
                  <a:lnTo>
                    <a:pt x="28" y="104"/>
                  </a:lnTo>
                  <a:lnTo>
                    <a:pt x="34" y="116"/>
                  </a:lnTo>
                  <a:lnTo>
                    <a:pt x="42" y="126"/>
                  </a:lnTo>
                  <a:lnTo>
                    <a:pt x="50" y="138"/>
                  </a:lnTo>
                  <a:lnTo>
                    <a:pt x="59" y="147"/>
                  </a:lnTo>
                  <a:lnTo>
                    <a:pt x="68" y="157"/>
                  </a:lnTo>
                  <a:lnTo>
                    <a:pt x="80" y="165"/>
                  </a:lnTo>
                  <a:lnTo>
                    <a:pt x="90" y="173"/>
                  </a:lnTo>
                  <a:lnTo>
                    <a:pt x="101" y="181"/>
                  </a:lnTo>
                  <a:lnTo>
                    <a:pt x="115" y="156"/>
                  </a:lnTo>
                  <a:lnTo>
                    <a:pt x="106" y="149"/>
                  </a:lnTo>
                  <a:lnTo>
                    <a:pt x="96" y="142"/>
                  </a:lnTo>
                  <a:lnTo>
                    <a:pt x="87" y="136"/>
                  </a:lnTo>
                  <a:lnTo>
                    <a:pt x="80" y="126"/>
                  </a:lnTo>
                  <a:lnTo>
                    <a:pt x="70" y="119"/>
                  </a:lnTo>
                  <a:lnTo>
                    <a:pt x="64" y="109"/>
                  </a:lnTo>
                  <a:lnTo>
                    <a:pt x="58" y="101"/>
                  </a:lnTo>
                  <a:lnTo>
                    <a:pt x="52" y="89"/>
                  </a:lnTo>
                  <a:lnTo>
                    <a:pt x="46" y="80"/>
                  </a:lnTo>
                  <a:lnTo>
                    <a:pt x="42" y="69"/>
                  </a:lnTo>
                  <a:lnTo>
                    <a:pt x="38" y="58"/>
                  </a:lnTo>
                  <a:lnTo>
                    <a:pt x="34" y="47"/>
                  </a:lnTo>
                  <a:lnTo>
                    <a:pt x="33" y="35"/>
                  </a:lnTo>
                  <a:lnTo>
                    <a:pt x="31" y="23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0" name="Freeform 570"/>
            <p:cNvSpPr>
              <a:spLocks/>
            </p:cNvSpPr>
            <p:nvPr/>
          </p:nvSpPr>
          <p:spPr bwMode="auto">
            <a:xfrm>
              <a:off x="1137" y="3222"/>
              <a:ext cx="1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6"/>
                </a:cxn>
                <a:cxn ang="0">
                  <a:pos x="2" y="11"/>
                </a:cxn>
                <a:cxn ang="0">
                  <a:pos x="1" y="18"/>
                </a:cxn>
                <a:cxn ang="0">
                  <a:pos x="1" y="23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29" y="47"/>
                </a:cxn>
                <a:cxn ang="0">
                  <a:pos x="29" y="41"/>
                </a:cxn>
                <a:cxn ang="0">
                  <a:pos x="29" y="36"/>
                </a:cxn>
                <a:cxn ang="0">
                  <a:pos x="29" y="32"/>
                </a:cxn>
                <a:cxn ang="0">
                  <a:pos x="30" y="26"/>
                </a:cxn>
                <a:cxn ang="0">
                  <a:pos x="30" y="20"/>
                </a:cxn>
                <a:cxn ang="0">
                  <a:pos x="31" y="17"/>
                </a:cxn>
                <a:cxn ang="0">
                  <a:pos x="32" y="12"/>
                </a:cxn>
                <a:cxn ang="0">
                  <a:pos x="33" y="7"/>
                </a:cxn>
                <a:cxn ang="0">
                  <a:pos x="4" y="0"/>
                </a:cxn>
              </a:cxnLst>
              <a:rect l="0" t="0" r="r" b="b"/>
              <a:pathLst>
                <a:path w="33" h="47">
                  <a:moveTo>
                    <a:pt x="4" y="0"/>
                  </a:moveTo>
                  <a:lnTo>
                    <a:pt x="3" y="6"/>
                  </a:lnTo>
                  <a:lnTo>
                    <a:pt x="2" y="11"/>
                  </a:lnTo>
                  <a:lnTo>
                    <a:pt x="1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29" y="47"/>
                  </a:lnTo>
                  <a:lnTo>
                    <a:pt x="29" y="41"/>
                  </a:lnTo>
                  <a:lnTo>
                    <a:pt x="29" y="36"/>
                  </a:lnTo>
                  <a:lnTo>
                    <a:pt x="29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1" y="17"/>
                  </a:lnTo>
                  <a:lnTo>
                    <a:pt x="32" y="12"/>
                  </a:lnTo>
                  <a:lnTo>
                    <a:pt x="33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1" name="Freeform 571"/>
            <p:cNvSpPr>
              <a:spLocks/>
            </p:cNvSpPr>
            <p:nvPr/>
          </p:nvSpPr>
          <p:spPr bwMode="auto">
            <a:xfrm>
              <a:off x="1137" y="3224"/>
              <a:ext cx="1" cy="1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29" y="11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29" y="18"/>
                </a:cxn>
              </a:cxnLst>
              <a:rect l="0" t="0" r="r" b="b"/>
              <a:pathLst>
                <a:path w="29" h="18">
                  <a:moveTo>
                    <a:pt x="29" y="18"/>
                  </a:moveTo>
                  <a:lnTo>
                    <a:pt x="29" y="11"/>
                  </a:lnTo>
                  <a:lnTo>
                    <a:pt x="27" y="6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2" name="Freeform 572"/>
            <p:cNvSpPr>
              <a:spLocks/>
            </p:cNvSpPr>
            <p:nvPr/>
          </p:nvSpPr>
          <p:spPr bwMode="auto">
            <a:xfrm>
              <a:off x="1307" y="3123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5"/>
                </a:cxn>
                <a:cxn ang="0">
                  <a:pos x="0" y="13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5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3" name="Freeform 573"/>
            <p:cNvSpPr>
              <a:spLocks/>
            </p:cNvSpPr>
            <p:nvPr/>
          </p:nvSpPr>
          <p:spPr bwMode="auto">
            <a:xfrm>
              <a:off x="1307" y="3123"/>
              <a:ext cx="7" cy="15"/>
            </a:xfrm>
            <a:custGeom>
              <a:avLst/>
              <a:gdLst/>
              <a:ahLst/>
              <a:cxnLst>
                <a:cxn ang="0">
                  <a:pos x="164" y="274"/>
                </a:cxn>
                <a:cxn ang="0">
                  <a:pos x="164" y="274"/>
                </a:cxn>
                <a:cxn ang="0">
                  <a:pos x="162" y="253"/>
                </a:cxn>
                <a:cxn ang="0">
                  <a:pos x="160" y="233"/>
                </a:cxn>
                <a:cxn ang="0">
                  <a:pos x="157" y="211"/>
                </a:cxn>
                <a:cxn ang="0">
                  <a:pos x="153" y="190"/>
                </a:cxn>
                <a:cxn ang="0">
                  <a:pos x="147" y="170"/>
                </a:cxn>
                <a:cxn ang="0">
                  <a:pos x="139" y="152"/>
                </a:cxn>
                <a:cxn ang="0">
                  <a:pos x="130" y="135"/>
                </a:cxn>
                <a:cxn ang="0">
                  <a:pos x="122" y="116"/>
                </a:cxn>
                <a:cxn ang="0">
                  <a:pos x="112" y="98"/>
                </a:cxn>
                <a:cxn ang="0">
                  <a:pos x="100" y="82"/>
                </a:cxn>
                <a:cxn ang="0">
                  <a:pos x="87" y="65"/>
                </a:cxn>
                <a:cxn ang="0">
                  <a:pos x="73" y="50"/>
                </a:cxn>
                <a:cxn ang="0">
                  <a:pos x="59" y="35"/>
                </a:cxn>
                <a:cxn ang="0">
                  <a:pos x="43" y="23"/>
                </a:cxn>
                <a:cxn ang="0">
                  <a:pos x="27" y="10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5" y="29"/>
                </a:cxn>
                <a:cxn ang="0">
                  <a:pos x="30" y="40"/>
                </a:cxn>
                <a:cxn ang="0">
                  <a:pos x="45" y="52"/>
                </a:cxn>
                <a:cxn ang="0">
                  <a:pos x="59" y="65"/>
                </a:cxn>
                <a:cxn ang="0">
                  <a:pos x="71" y="80"/>
                </a:cxn>
                <a:cxn ang="0">
                  <a:pos x="83" y="94"/>
                </a:cxn>
                <a:cxn ang="0">
                  <a:pos x="94" y="110"/>
                </a:cxn>
                <a:cxn ang="0">
                  <a:pos x="104" y="126"/>
                </a:cxn>
                <a:cxn ang="0">
                  <a:pos x="112" y="143"/>
                </a:cxn>
                <a:cxn ang="0">
                  <a:pos x="119" y="161"/>
                </a:cxn>
                <a:cxn ang="0">
                  <a:pos x="126" y="179"/>
                </a:cxn>
                <a:cxn ang="0">
                  <a:pos x="132" y="197"/>
                </a:cxn>
                <a:cxn ang="0">
                  <a:pos x="136" y="216"/>
                </a:cxn>
                <a:cxn ang="0">
                  <a:pos x="139" y="235"/>
                </a:cxn>
                <a:cxn ang="0">
                  <a:pos x="141" y="255"/>
                </a:cxn>
                <a:cxn ang="0">
                  <a:pos x="141" y="274"/>
                </a:cxn>
                <a:cxn ang="0">
                  <a:pos x="141" y="274"/>
                </a:cxn>
                <a:cxn ang="0">
                  <a:pos x="164" y="274"/>
                </a:cxn>
              </a:cxnLst>
              <a:rect l="0" t="0" r="r" b="b"/>
              <a:pathLst>
                <a:path w="164" h="274">
                  <a:moveTo>
                    <a:pt x="164" y="274"/>
                  </a:moveTo>
                  <a:lnTo>
                    <a:pt x="164" y="274"/>
                  </a:lnTo>
                  <a:lnTo>
                    <a:pt x="162" y="253"/>
                  </a:lnTo>
                  <a:lnTo>
                    <a:pt x="160" y="233"/>
                  </a:lnTo>
                  <a:lnTo>
                    <a:pt x="157" y="211"/>
                  </a:lnTo>
                  <a:lnTo>
                    <a:pt x="153" y="190"/>
                  </a:lnTo>
                  <a:lnTo>
                    <a:pt x="147" y="170"/>
                  </a:lnTo>
                  <a:lnTo>
                    <a:pt x="139" y="152"/>
                  </a:lnTo>
                  <a:lnTo>
                    <a:pt x="130" y="135"/>
                  </a:lnTo>
                  <a:lnTo>
                    <a:pt x="122" y="116"/>
                  </a:lnTo>
                  <a:lnTo>
                    <a:pt x="112" y="98"/>
                  </a:lnTo>
                  <a:lnTo>
                    <a:pt x="100" y="82"/>
                  </a:lnTo>
                  <a:lnTo>
                    <a:pt x="87" y="65"/>
                  </a:lnTo>
                  <a:lnTo>
                    <a:pt x="73" y="50"/>
                  </a:lnTo>
                  <a:lnTo>
                    <a:pt x="59" y="35"/>
                  </a:lnTo>
                  <a:lnTo>
                    <a:pt x="43" y="23"/>
                  </a:lnTo>
                  <a:lnTo>
                    <a:pt x="27" y="1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5" y="29"/>
                  </a:lnTo>
                  <a:lnTo>
                    <a:pt x="30" y="40"/>
                  </a:lnTo>
                  <a:lnTo>
                    <a:pt x="45" y="52"/>
                  </a:lnTo>
                  <a:lnTo>
                    <a:pt x="59" y="65"/>
                  </a:lnTo>
                  <a:lnTo>
                    <a:pt x="71" y="80"/>
                  </a:lnTo>
                  <a:lnTo>
                    <a:pt x="83" y="94"/>
                  </a:lnTo>
                  <a:lnTo>
                    <a:pt x="94" y="110"/>
                  </a:lnTo>
                  <a:lnTo>
                    <a:pt x="104" y="126"/>
                  </a:lnTo>
                  <a:lnTo>
                    <a:pt x="112" y="143"/>
                  </a:lnTo>
                  <a:lnTo>
                    <a:pt x="119" y="161"/>
                  </a:lnTo>
                  <a:lnTo>
                    <a:pt x="126" y="179"/>
                  </a:lnTo>
                  <a:lnTo>
                    <a:pt x="132" y="197"/>
                  </a:lnTo>
                  <a:lnTo>
                    <a:pt x="136" y="216"/>
                  </a:lnTo>
                  <a:lnTo>
                    <a:pt x="139" y="235"/>
                  </a:lnTo>
                  <a:lnTo>
                    <a:pt x="141" y="255"/>
                  </a:lnTo>
                  <a:lnTo>
                    <a:pt x="141" y="274"/>
                  </a:lnTo>
                  <a:lnTo>
                    <a:pt x="141" y="274"/>
                  </a:lnTo>
                  <a:lnTo>
                    <a:pt x="164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4" name="Freeform 574"/>
            <p:cNvSpPr>
              <a:spLocks/>
            </p:cNvSpPr>
            <p:nvPr/>
          </p:nvSpPr>
          <p:spPr bwMode="auto">
            <a:xfrm>
              <a:off x="1313" y="3138"/>
              <a:ext cx="1" cy="4"/>
            </a:xfrm>
            <a:custGeom>
              <a:avLst/>
              <a:gdLst/>
              <a:ahLst/>
              <a:cxnLst>
                <a:cxn ang="0">
                  <a:pos x="21" y="68"/>
                </a:cxn>
                <a:cxn ang="0">
                  <a:pos x="22" y="60"/>
                </a:cxn>
                <a:cxn ang="0">
                  <a:pos x="24" y="52"/>
                </a:cxn>
                <a:cxn ang="0">
                  <a:pos x="25" y="43"/>
                </a:cxn>
                <a:cxn ang="0">
                  <a:pos x="26" y="34"/>
                </a:cxn>
                <a:cxn ang="0">
                  <a:pos x="28" y="25"/>
                </a:cxn>
                <a:cxn ang="0">
                  <a:pos x="28" y="17"/>
                </a:cxn>
                <a:cxn ang="0">
                  <a:pos x="29" y="8"/>
                </a:cxn>
                <a:cxn ang="0">
                  <a:pos x="29" y="0"/>
                </a:cxn>
                <a:cxn ang="0">
                  <a:pos x="6" y="0"/>
                </a:cxn>
                <a:cxn ang="0">
                  <a:pos x="6" y="8"/>
                </a:cxn>
                <a:cxn ang="0">
                  <a:pos x="5" y="17"/>
                </a:cxn>
                <a:cxn ang="0">
                  <a:pos x="5" y="25"/>
                </a:cxn>
                <a:cxn ang="0">
                  <a:pos x="5" y="32"/>
                </a:cxn>
                <a:cxn ang="0">
                  <a:pos x="4" y="41"/>
                </a:cxn>
                <a:cxn ang="0">
                  <a:pos x="3" y="48"/>
                </a:cxn>
                <a:cxn ang="0">
                  <a:pos x="1" y="56"/>
                </a:cxn>
                <a:cxn ang="0">
                  <a:pos x="0" y="64"/>
                </a:cxn>
                <a:cxn ang="0">
                  <a:pos x="21" y="68"/>
                </a:cxn>
              </a:cxnLst>
              <a:rect l="0" t="0" r="r" b="b"/>
              <a:pathLst>
                <a:path w="29" h="68">
                  <a:moveTo>
                    <a:pt x="21" y="68"/>
                  </a:moveTo>
                  <a:lnTo>
                    <a:pt x="22" y="60"/>
                  </a:lnTo>
                  <a:lnTo>
                    <a:pt x="24" y="52"/>
                  </a:lnTo>
                  <a:lnTo>
                    <a:pt x="25" y="43"/>
                  </a:lnTo>
                  <a:lnTo>
                    <a:pt x="26" y="34"/>
                  </a:lnTo>
                  <a:lnTo>
                    <a:pt x="28" y="25"/>
                  </a:lnTo>
                  <a:lnTo>
                    <a:pt x="28" y="17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5" y="17"/>
                  </a:lnTo>
                  <a:lnTo>
                    <a:pt x="5" y="25"/>
                  </a:lnTo>
                  <a:lnTo>
                    <a:pt x="5" y="32"/>
                  </a:lnTo>
                  <a:lnTo>
                    <a:pt x="4" y="41"/>
                  </a:lnTo>
                  <a:lnTo>
                    <a:pt x="3" y="48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21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5" name="Freeform 575"/>
            <p:cNvSpPr>
              <a:spLocks/>
            </p:cNvSpPr>
            <p:nvPr/>
          </p:nvSpPr>
          <p:spPr bwMode="auto">
            <a:xfrm>
              <a:off x="1313" y="313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10" y="12"/>
                </a:cxn>
                <a:cxn ang="0">
                  <a:pos x="17" y="11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3" y="8"/>
                  </a:lnTo>
                  <a:lnTo>
                    <a:pt x="10" y="12"/>
                  </a:lnTo>
                  <a:lnTo>
                    <a:pt x="17" y="11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6" name="Freeform 576"/>
            <p:cNvSpPr>
              <a:spLocks/>
            </p:cNvSpPr>
            <p:nvPr/>
          </p:nvSpPr>
          <p:spPr bwMode="auto">
            <a:xfrm>
              <a:off x="1307" y="3128"/>
              <a:ext cx="1" cy="1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7" y="0"/>
                </a:cxn>
                <a:cxn ang="0">
                  <a:pos x="1" y="6"/>
                </a:cxn>
                <a:cxn ang="0">
                  <a:pos x="0" y="14"/>
                </a:cxn>
                <a:cxn ang="0">
                  <a:pos x="5" y="20"/>
                </a:cxn>
                <a:cxn ang="0">
                  <a:pos x="15" y="1"/>
                </a:cxn>
              </a:cxnLst>
              <a:rect l="0" t="0" r="r" b="b"/>
              <a:pathLst>
                <a:path w="15" h="20">
                  <a:moveTo>
                    <a:pt x="15" y="1"/>
                  </a:moveTo>
                  <a:lnTo>
                    <a:pt x="7" y="0"/>
                  </a:lnTo>
                  <a:lnTo>
                    <a:pt x="1" y="6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7" name="Freeform 577"/>
            <p:cNvSpPr>
              <a:spLocks/>
            </p:cNvSpPr>
            <p:nvPr/>
          </p:nvSpPr>
          <p:spPr bwMode="auto">
            <a:xfrm>
              <a:off x="1308" y="3128"/>
              <a:ext cx="4" cy="8"/>
            </a:xfrm>
            <a:custGeom>
              <a:avLst/>
              <a:gdLst/>
              <a:ahLst/>
              <a:cxnLst>
                <a:cxn ang="0">
                  <a:pos x="86" y="136"/>
                </a:cxn>
                <a:cxn ang="0">
                  <a:pos x="86" y="136"/>
                </a:cxn>
                <a:cxn ang="0">
                  <a:pos x="85" y="116"/>
                </a:cxn>
                <a:cxn ang="0">
                  <a:pos x="81" y="95"/>
                </a:cxn>
                <a:cxn ang="0">
                  <a:pos x="76" y="76"/>
                </a:cxn>
                <a:cxn ang="0">
                  <a:pos x="66" y="58"/>
                </a:cxn>
                <a:cxn ang="0">
                  <a:pos x="55" y="41"/>
                </a:cxn>
                <a:cxn ang="0">
                  <a:pos x="42" y="26"/>
                </a:cxn>
                <a:cxn ang="0">
                  <a:pos x="27" y="12"/>
                </a:cxn>
                <a:cxn ang="0">
                  <a:pos x="10" y="0"/>
                </a:cxn>
                <a:cxn ang="0">
                  <a:pos x="0" y="19"/>
                </a:cxn>
                <a:cxn ang="0">
                  <a:pos x="14" y="29"/>
                </a:cxn>
                <a:cxn ang="0">
                  <a:pos x="28" y="40"/>
                </a:cxn>
                <a:cxn ang="0">
                  <a:pos x="39" y="54"/>
                </a:cxn>
                <a:cxn ang="0">
                  <a:pos x="48" y="69"/>
                </a:cxn>
                <a:cxn ang="0">
                  <a:pos x="55" y="85"/>
                </a:cxn>
                <a:cxn ang="0">
                  <a:pos x="60" y="102"/>
                </a:cxn>
                <a:cxn ang="0">
                  <a:pos x="64" y="118"/>
                </a:cxn>
                <a:cxn ang="0">
                  <a:pos x="65" y="136"/>
                </a:cxn>
                <a:cxn ang="0">
                  <a:pos x="65" y="136"/>
                </a:cxn>
                <a:cxn ang="0">
                  <a:pos x="86" y="136"/>
                </a:cxn>
              </a:cxnLst>
              <a:rect l="0" t="0" r="r" b="b"/>
              <a:pathLst>
                <a:path w="86" h="136">
                  <a:moveTo>
                    <a:pt x="86" y="136"/>
                  </a:moveTo>
                  <a:lnTo>
                    <a:pt x="86" y="136"/>
                  </a:lnTo>
                  <a:lnTo>
                    <a:pt x="85" y="116"/>
                  </a:lnTo>
                  <a:lnTo>
                    <a:pt x="81" y="95"/>
                  </a:lnTo>
                  <a:lnTo>
                    <a:pt x="76" y="76"/>
                  </a:lnTo>
                  <a:lnTo>
                    <a:pt x="66" y="58"/>
                  </a:lnTo>
                  <a:lnTo>
                    <a:pt x="55" y="41"/>
                  </a:lnTo>
                  <a:lnTo>
                    <a:pt x="42" y="26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14" y="29"/>
                  </a:lnTo>
                  <a:lnTo>
                    <a:pt x="28" y="40"/>
                  </a:lnTo>
                  <a:lnTo>
                    <a:pt x="39" y="54"/>
                  </a:lnTo>
                  <a:lnTo>
                    <a:pt x="48" y="69"/>
                  </a:lnTo>
                  <a:lnTo>
                    <a:pt x="55" y="85"/>
                  </a:lnTo>
                  <a:lnTo>
                    <a:pt x="60" y="102"/>
                  </a:lnTo>
                  <a:lnTo>
                    <a:pt x="64" y="118"/>
                  </a:lnTo>
                  <a:lnTo>
                    <a:pt x="65" y="136"/>
                  </a:lnTo>
                  <a:lnTo>
                    <a:pt x="65" y="136"/>
                  </a:lnTo>
                  <a:lnTo>
                    <a:pt x="86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8" name="Freeform 578"/>
            <p:cNvSpPr>
              <a:spLocks/>
            </p:cNvSpPr>
            <p:nvPr/>
          </p:nvSpPr>
          <p:spPr bwMode="auto">
            <a:xfrm>
              <a:off x="1311" y="3136"/>
              <a:ext cx="1" cy="2"/>
            </a:xfrm>
            <a:custGeom>
              <a:avLst/>
              <a:gdLst/>
              <a:ahLst/>
              <a:cxnLst>
                <a:cxn ang="0">
                  <a:pos x="21" y="35"/>
                </a:cxn>
                <a:cxn ang="0">
                  <a:pos x="22" y="30"/>
                </a:cxn>
                <a:cxn ang="0">
                  <a:pos x="22" y="26"/>
                </a:cxn>
                <a:cxn ang="0">
                  <a:pos x="23" y="21"/>
                </a:cxn>
                <a:cxn ang="0">
                  <a:pos x="23" y="18"/>
                </a:cxn>
                <a:cxn ang="0">
                  <a:pos x="24" y="15"/>
                </a:cxn>
                <a:cxn ang="0">
                  <a:pos x="24" y="9"/>
                </a:cxn>
                <a:cxn ang="0">
                  <a:pos x="24" y="5"/>
                </a:cxn>
                <a:cxn ang="0">
                  <a:pos x="24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2" y="14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8"/>
                </a:cxn>
                <a:cxn ang="0">
                  <a:pos x="0" y="31"/>
                </a:cxn>
                <a:cxn ang="0">
                  <a:pos x="21" y="35"/>
                </a:cxn>
              </a:cxnLst>
              <a:rect l="0" t="0" r="r" b="b"/>
              <a:pathLst>
                <a:path w="24" h="35">
                  <a:moveTo>
                    <a:pt x="21" y="35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3" y="21"/>
                  </a:lnTo>
                  <a:lnTo>
                    <a:pt x="23" y="18"/>
                  </a:lnTo>
                  <a:lnTo>
                    <a:pt x="24" y="15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31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9" name="Freeform 579"/>
            <p:cNvSpPr>
              <a:spLocks/>
            </p:cNvSpPr>
            <p:nvPr/>
          </p:nvSpPr>
          <p:spPr bwMode="auto">
            <a:xfrm>
              <a:off x="1311" y="313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9"/>
                </a:cxn>
                <a:cxn ang="0">
                  <a:pos x="10" y="13"/>
                </a:cxn>
                <a:cxn ang="0">
                  <a:pos x="17" y="12"/>
                </a:cxn>
                <a:cxn ang="0">
                  <a:pos x="21" y="4"/>
                </a:cxn>
                <a:cxn ang="0">
                  <a:pos x="0" y="0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9"/>
                  </a:lnTo>
                  <a:lnTo>
                    <a:pt x="10" y="13"/>
                  </a:lnTo>
                  <a:lnTo>
                    <a:pt x="17" y="12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0" name="Freeform 580"/>
            <p:cNvSpPr>
              <a:spLocks/>
            </p:cNvSpPr>
            <p:nvPr/>
          </p:nvSpPr>
          <p:spPr bwMode="auto">
            <a:xfrm>
              <a:off x="1132" y="3300"/>
              <a:ext cx="53" cy="137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0" y="73"/>
                </a:cxn>
                <a:cxn ang="0">
                  <a:pos x="959" y="2481"/>
                </a:cxn>
                <a:cxn ang="0">
                  <a:pos x="1169" y="2389"/>
                </a:cxn>
                <a:cxn ang="0">
                  <a:pos x="166" y="0"/>
                </a:cxn>
              </a:cxnLst>
              <a:rect l="0" t="0" r="r" b="b"/>
              <a:pathLst>
                <a:path w="1169" h="2481">
                  <a:moveTo>
                    <a:pt x="166" y="0"/>
                  </a:moveTo>
                  <a:lnTo>
                    <a:pt x="0" y="73"/>
                  </a:lnTo>
                  <a:lnTo>
                    <a:pt x="959" y="2481"/>
                  </a:lnTo>
                  <a:lnTo>
                    <a:pt x="1169" y="2389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1" name="Freeform 581"/>
            <p:cNvSpPr>
              <a:spLocks/>
            </p:cNvSpPr>
            <p:nvPr/>
          </p:nvSpPr>
          <p:spPr bwMode="auto">
            <a:xfrm>
              <a:off x="1132" y="3300"/>
              <a:ext cx="52" cy="137"/>
            </a:xfrm>
            <a:custGeom>
              <a:avLst/>
              <a:gdLst/>
              <a:ahLst/>
              <a:cxnLst>
                <a:cxn ang="0">
                  <a:pos x="126" y="6"/>
                </a:cxn>
                <a:cxn ang="0">
                  <a:pos x="104" y="14"/>
                </a:cxn>
                <a:cxn ang="0">
                  <a:pos x="81" y="24"/>
                </a:cxn>
                <a:cxn ang="0">
                  <a:pos x="36" y="44"/>
                </a:cxn>
                <a:cxn ang="0">
                  <a:pos x="29" y="132"/>
                </a:cxn>
                <a:cxn ang="0">
                  <a:pos x="81" y="260"/>
                </a:cxn>
                <a:cxn ang="0">
                  <a:pos x="125" y="370"/>
                </a:cxn>
                <a:cxn ang="0">
                  <a:pos x="163" y="467"/>
                </a:cxn>
                <a:cxn ang="0">
                  <a:pos x="198" y="554"/>
                </a:cxn>
                <a:cxn ang="0">
                  <a:pos x="232" y="637"/>
                </a:cxn>
                <a:cxn ang="0">
                  <a:pos x="265" y="723"/>
                </a:cxn>
                <a:cxn ang="0">
                  <a:pos x="302" y="812"/>
                </a:cxn>
                <a:cxn ang="0">
                  <a:pos x="342" y="913"/>
                </a:cxn>
                <a:cxn ang="0">
                  <a:pos x="388" y="1029"/>
                </a:cxn>
                <a:cxn ang="0">
                  <a:pos x="442" y="1164"/>
                </a:cxn>
                <a:cxn ang="0">
                  <a:pos x="505" y="1323"/>
                </a:cxn>
                <a:cxn ang="0">
                  <a:pos x="581" y="1511"/>
                </a:cxn>
                <a:cxn ang="0">
                  <a:pos x="669" y="1733"/>
                </a:cxn>
                <a:cxn ang="0">
                  <a:pos x="773" y="1993"/>
                </a:cxn>
                <a:cxn ang="0">
                  <a:pos x="895" y="2297"/>
                </a:cxn>
                <a:cxn ang="0">
                  <a:pos x="972" y="2462"/>
                </a:cxn>
                <a:cxn ang="0">
                  <a:pos x="989" y="2455"/>
                </a:cxn>
                <a:cxn ang="0">
                  <a:pos x="1003" y="2449"/>
                </a:cxn>
                <a:cxn ang="0">
                  <a:pos x="1015" y="2442"/>
                </a:cxn>
                <a:cxn ang="0">
                  <a:pos x="1030" y="2436"/>
                </a:cxn>
                <a:cxn ang="0">
                  <a:pos x="1050" y="2428"/>
                </a:cxn>
                <a:cxn ang="0">
                  <a:pos x="1077" y="2416"/>
                </a:cxn>
                <a:cxn ang="0">
                  <a:pos x="1116" y="2399"/>
                </a:cxn>
                <a:cxn ang="0">
                  <a:pos x="1110" y="2318"/>
                </a:cxn>
                <a:cxn ang="0">
                  <a:pos x="1056" y="2190"/>
                </a:cxn>
                <a:cxn ang="0">
                  <a:pos x="1011" y="2082"/>
                </a:cxn>
                <a:cxn ang="0">
                  <a:pos x="970" y="1985"/>
                </a:cxn>
                <a:cxn ang="0">
                  <a:pos x="935" y="1897"/>
                </a:cxn>
                <a:cxn ang="0">
                  <a:pos x="899" y="1814"/>
                </a:cxn>
                <a:cxn ang="0">
                  <a:pos x="864" y="1730"/>
                </a:cxn>
                <a:cxn ang="0">
                  <a:pos x="826" y="1640"/>
                </a:cxn>
                <a:cxn ang="0">
                  <a:pos x="785" y="1541"/>
                </a:cxn>
                <a:cxn ang="0">
                  <a:pos x="738" y="1426"/>
                </a:cxn>
                <a:cxn ang="0">
                  <a:pos x="682" y="1292"/>
                </a:cxn>
                <a:cxn ang="0">
                  <a:pos x="615" y="1134"/>
                </a:cxn>
                <a:cxn ang="0">
                  <a:pos x="537" y="947"/>
                </a:cxn>
                <a:cxn ang="0">
                  <a:pos x="445" y="727"/>
                </a:cxn>
                <a:cxn ang="0">
                  <a:pos x="337" y="469"/>
                </a:cxn>
                <a:cxn ang="0">
                  <a:pos x="210" y="167"/>
                </a:cxn>
              </a:cxnLst>
              <a:rect l="0" t="0" r="r" b="b"/>
              <a:pathLst>
                <a:path w="1140" h="2467">
                  <a:moveTo>
                    <a:pt x="140" y="0"/>
                  </a:moveTo>
                  <a:lnTo>
                    <a:pt x="126" y="6"/>
                  </a:lnTo>
                  <a:lnTo>
                    <a:pt x="114" y="10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1" y="24"/>
                  </a:lnTo>
                  <a:lnTo>
                    <a:pt x="61" y="32"/>
                  </a:lnTo>
                  <a:lnTo>
                    <a:pt x="36" y="44"/>
                  </a:lnTo>
                  <a:lnTo>
                    <a:pt x="0" y="61"/>
                  </a:lnTo>
                  <a:lnTo>
                    <a:pt x="29" y="132"/>
                  </a:lnTo>
                  <a:lnTo>
                    <a:pt x="55" y="199"/>
                  </a:lnTo>
                  <a:lnTo>
                    <a:pt x="81" y="260"/>
                  </a:lnTo>
                  <a:lnTo>
                    <a:pt x="103" y="317"/>
                  </a:lnTo>
                  <a:lnTo>
                    <a:pt x="125" y="370"/>
                  </a:lnTo>
                  <a:lnTo>
                    <a:pt x="144" y="419"/>
                  </a:lnTo>
                  <a:lnTo>
                    <a:pt x="163" y="467"/>
                  </a:lnTo>
                  <a:lnTo>
                    <a:pt x="181" y="511"/>
                  </a:lnTo>
                  <a:lnTo>
                    <a:pt x="198" y="554"/>
                  </a:lnTo>
                  <a:lnTo>
                    <a:pt x="215" y="596"/>
                  </a:lnTo>
                  <a:lnTo>
                    <a:pt x="232" y="637"/>
                  </a:lnTo>
                  <a:lnTo>
                    <a:pt x="249" y="680"/>
                  </a:lnTo>
                  <a:lnTo>
                    <a:pt x="265" y="723"/>
                  </a:lnTo>
                  <a:lnTo>
                    <a:pt x="284" y="766"/>
                  </a:lnTo>
                  <a:lnTo>
                    <a:pt x="302" y="812"/>
                  </a:lnTo>
                  <a:lnTo>
                    <a:pt x="322" y="861"/>
                  </a:lnTo>
                  <a:lnTo>
                    <a:pt x="342" y="913"/>
                  </a:lnTo>
                  <a:lnTo>
                    <a:pt x="364" y="968"/>
                  </a:lnTo>
                  <a:lnTo>
                    <a:pt x="388" y="1029"/>
                  </a:lnTo>
                  <a:lnTo>
                    <a:pt x="414" y="1093"/>
                  </a:lnTo>
                  <a:lnTo>
                    <a:pt x="442" y="1164"/>
                  </a:lnTo>
                  <a:lnTo>
                    <a:pt x="473" y="1239"/>
                  </a:lnTo>
                  <a:lnTo>
                    <a:pt x="505" y="1323"/>
                  </a:lnTo>
                  <a:lnTo>
                    <a:pt x="542" y="1412"/>
                  </a:lnTo>
                  <a:lnTo>
                    <a:pt x="581" y="1511"/>
                  </a:lnTo>
                  <a:lnTo>
                    <a:pt x="623" y="1618"/>
                  </a:lnTo>
                  <a:lnTo>
                    <a:pt x="669" y="1733"/>
                  </a:lnTo>
                  <a:lnTo>
                    <a:pt x="719" y="1858"/>
                  </a:lnTo>
                  <a:lnTo>
                    <a:pt x="773" y="1993"/>
                  </a:lnTo>
                  <a:lnTo>
                    <a:pt x="832" y="2140"/>
                  </a:lnTo>
                  <a:lnTo>
                    <a:pt x="895" y="2297"/>
                  </a:lnTo>
                  <a:lnTo>
                    <a:pt x="962" y="2467"/>
                  </a:lnTo>
                  <a:lnTo>
                    <a:pt x="972" y="2462"/>
                  </a:lnTo>
                  <a:lnTo>
                    <a:pt x="982" y="2458"/>
                  </a:lnTo>
                  <a:lnTo>
                    <a:pt x="989" y="2455"/>
                  </a:lnTo>
                  <a:lnTo>
                    <a:pt x="996" y="2452"/>
                  </a:lnTo>
                  <a:lnTo>
                    <a:pt x="1003" y="2449"/>
                  </a:lnTo>
                  <a:lnTo>
                    <a:pt x="1009" y="2445"/>
                  </a:lnTo>
                  <a:lnTo>
                    <a:pt x="1015" y="2442"/>
                  </a:lnTo>
                  <a:lnTo>
                    <a:pt x="1022" y="2439"/>
                  </a:lnTo>
                  <a:lnTo>
                    <a:pt x="1030" y="2436"/>
                  </a:lnTo>
                  <a:lnTo>
                    <a:pt x="1040" y="2432"/>
                  </a:lnTo>
                  <a:lnTo>
                    <a:pt x="1050" y="2428"/>
                  </a:lnTo>
                  <a:lnTo>
                    <a:pt x="1063" y="2422"/>
                  </a:lnTo>
                  <a:lnTo>
                    <a:pt x="1077" y="2416"/>
                  </a:lnTo>
                  <a:lnTo>
                    <a:pt x="1095" y="2409"/>
                  </a:lnTo>
                  <a:lnTo>
                    <a:pt x="1116" y="2399"/>
                  </a:lnTo>
                  <a:lnTo>
                    <a:pt x="1140" y="2390"/>
                  </a:lnTo>
                  <a:lnTo>
                    <a:pt x="1110" y="2318"/>
                  </a:lnTo>
                  <a:lnTo>
                    <a:pt x="1081" y="2251"/>
                  </a:lnTo>
                  <a:lnTo>
                    <a:pt x="1056" y="2190"/>
                  </a:lnTo>
                  <a:lnTo>
                    <a:pt x="1033" y="2134"/>
                  </a:lnTo>
                  <a:lnTo>
                    <a:pt x="1011" y="2082"/>
                  </a:lnTo>
                  <a:lnTo>
                    <a:pt x="991" y="2032"/>
                  </a:lnTo>
                  <a:lnTo>
                    <a:pt x="970" y="1985"/>
                  </a:lnTo>
                  <a:lnTo>
                    <a:pt x="952" y="1940"/>
                  </a:lnTo>
                  <a:lnTo>
                    <a:pt x="935" y="1897"/>
                  </a:lnTo>
                  <a:lnTo>
                    <a:pt x="916" y="1856"/>
                  </a:lnTo>
                  <a:lnTo>
                    <a:pt x="899" y="1814"/>
                  </a:lnTo>
                  <a:lnTo>
                    <a:pt x="882" y="1773"/>
                  </a:lnTo>
                  <a:lnTo>
                    <a:pt x="864" y="1730"/>
                  </a:lnTo>
                  <a:lnTo>
                    <a:pt x="846" y="1686"/>
                  </a:lnTo>
                  <a:lnTo>
                    <a:pt x="826" y="1640"/>
                  </a:lnTo>
                  <a:lnTo>
                    <a:pt x="807" y="1592"/>
                  </a:lnTo>
                  <a:lnTo>
                    <a:pt x="785" y="1541"/>
                  </a:lnTo>
                  <a:lnTo>
                    <a:pt x="762" y="1485"/>
                  </a:lnTo>
                  <a:lnTo>
                    <a:pt x="738" y="1426"/>
                  </a:lnTo>
                  <a:lnTo>
                    <a:pt x="710" y="1362"/>
                  </a:lnTo>
                  <a:lnTo>
                    <a:pt x="682" y="1292"/>
                  </a:lnTo>
                  <a:lnTo>
                    <a:pt x="650" y="1216"/>
                  </a:lnTo>
                  <a:lnTo>
                    <a:pt x="615" y="1134"/>
                  </a:lnTo>
                  <a:lnTo>
                    <a:pt x="578" y="1044"/>
                  </a:lnTo>
                  <a:lnTo>
                    <a:pt x="537" y="947"/>
                  </a:lnTo>
                  <a:lnTo>
                    <a:pt x="493" y="842"/>
                  </a:lnTo>
                  <a:lnTo>
                    <a:pt x="445" y="727"/>
                  </a:lnTo>
                  <a:lnTo>
                    <a:pt x="393" y="603"/>
                  </a:lnTo>
                  <a:lnTo>
                    <a:pt x="337" y="469"/>
                  </a:lnTo>
                  <a:lnTo>
                    <a:pt x="276" y="324"/>
                  </a:lnTo>
                  <a:lnTo>
                    <a:pt x="210" y="167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2" name="Freeform 582"/>
            <p:cNvSpPr>
              <a:spLocks/>
            </p:cNvSpPr>
            <p:nvPr/>
          </p:nvSpPr>
          <p:spPr bwMode="auto">
            <a:xfrm>
              <a:off x="1133" y="3301"/>
              <a:ext cx="50" cy="136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4" y="12"/>
                </a:cxn>
                <a:cxn ang="0">
                  <a:pos x="65" y="19"/>
                </a:cxn>
                <a:cxn ang="0">
                  <a:pos x="29" y="36"/>
                </a:cxn>
                <a:cxn ang="0">
                  <a:pos x="29" y="120"/>
                </a:cxn>
                <a:cxn ang="0">
                  <a:pos x="81" y="248"/>
                </a:cxn>
                <a:cxn ang="0">
                  <a:pos x="125" y="358"/>
                </a:cxn>
                <a:cxn ang="0">
                  <a:pos x="164" y="455"/>
                </a:cxn>
                <a:cxn ang="0">
                  <a:pos x="199" y="542"/>
                </a:cxn>
                <a:cxn ang="0">
                  <a:pos x="233" y="625"/>
                </a:cxn>
                <a:cxn ang="0">
                  <a:pos x="267" y="711"/>
                </a:cxn>
                <a:cxn ang="0">
                  <a:pos x="302" y="800"/>
                </a:cxn>
                <a:cxn ang="0">
                  <a:pos x="343" y="900"/>
                </a:cxn>
                <a:cxn ang="0">
                  <a:pos x="389" y="1016"/>
                </a:cxn>
                <a:cxn ang="0">
                  <a:pos x="443" y="1151"/>
                </a:cxn>
                <a:cxn ang="0">
                  <a:pos x="507" y="1311"/>
                </a:cxn>
                <a:cxn ang="0">
                  <a:pos x="583" y="1499"/>
                </a:cxn>
                <a:cxn ang="0">
                  <a:pos x="672" y="1721"/>
                </a:cxn>
                <a:cxn ang="0">
                  <a:pos x="777" y="1981"/>
                </a:cxn>
                <a:cxn ang="0">
                  <a:pos x="898" y="2285"/>
                </a:cxn>
                <a:cxn ang="0">
                  <a:pos x="982" y="2447"/>
                </a:cxn>
                <a:cxn ang="0">
                  <a:pos x="1003" y="2436"/>
                </a:cxn>
                <a:cxn ang="0">
                  <a:pos x="1029" y="2426"/>
                </a:cxn>
                <a:cxn ang="0">
                  <a:pos x="1073" y="2407"/>
                </a:cxn>
                <a:cxn ang="0">
                  <a:pos x="1080" y="2320"/>
                </a:cxn>
                <a:cxn ang="0">
                  <a:pos x="1027" y="2193"/>
                </a:cxn>
                <a:cxn ang="0">
                  <a:pos x="981" y="2083"/>
                </a:cxn>
                <a:cxn ang="0">
                  <a:pos x="941" y="1987"/>
                </a:cxn>
                <a:cxn ang="0">
                  <a:pos x="905" y="1900"/>
                </a:cxn>
                <a:cxn ang="0">
                  <a:pos x="869" y="1817"/>
                </a:cxn>
                <a:cxn ang="0">
                  <a:pos x="835" y="1732"/>
                </a:cxn>
                <a:cxn ang="0">
                  <a:pos x="797" y="1643"/>
                </a:cxn>
                <a:cxn ang="0">
                  <a:pos x="756" y="1542"/>
                </a:cxn>
                <a:cxn ang="0">
                  <a:pos x="708" y="1428"/>
                </a:cxn>
                <a:cxn ang="0">
                  <a:pos x="652" y="1294"/>
                </a:cxn>
                <a:cxn ang="0">
                  <a:pos x="586" y="1136"/>
                </a:cxn>
                <a:cxn ang="0">
                  <a:pos x="508" y="948"/>
                </a:cxn>
                <a:cxn ang="0">
                  <a:pos x="417" y="728"/>
                </a:cxn>
                <a:cxn ang="0">
                  <a:pos x="308" y="469"/>
                </a:cxn>
                <a:cxn ang="0">
                  <a:pos x="183" y="168"/>
                </a:cxn>
              </a:cxnLst>
              <a:rect l="0" t="0" r="r" b="b"/>
              <a:pathLst>
                <a:path w="1109" h="2454">
                  <a:moveTo>
                    <a:pt x="113" y="0"/>
                  </a:moveTo>
                  <a:lnTo>
                    <a:pt x="100" y="4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6" y="15"/>
                  </a:lnTo>
                  <a:lnTo>
                    <a:pt x="65" y="19"/>
                  </a:lnTo>
                  <a:lnTo>
                    <a:pt x="49" y="26"/>
                  </a:lnTo>
                  <a:lnTo>
                    <a:pt x="29" y="36"/>
                  </a:lnTo>
                  <a:lnTo>
                    <a:pt x="0" y="49"/>
                  </a:lnTo>
                  <a:lnTo>
                    <a:pt x="29" y="120"/>
                  </a:lnTo>
                  <a:lnTo>
                    <a:pt x="56" y="187"/>
                  </a:lnTo>
                  <a:lnTo>
                    <a:pt x="81" y="248"/>
                  </a:lnTo>
                  <a:lnTo>
                    <a:pt x="103" y="305"/>
                  </a:lnTo>
                  <a:lnTo>
                    <a:pt x="125" y="358"/>
                  </a:lnTo>
                  <a:lnTo>
                    <a:pt x="145" y="407"/>
                  </a:lnTo>
                  <a:lnTo>
                    <a:pt x="164" y="455"/>
                  </a:lnTo>
                  <a:lnTo>
                    <a:pt x="182" y="499"/>
                  </a:lnTo>
                  <a:lnTo>
                    <a:pt x="199" y="542"/>
                  </a:lnTo>
                  <a:lnTo>
                    <a:pt x="216" y="584"/>
                  </a:lnTo>
                  <a:lnTo>
                    <a:pt x="233" y="625"/>
                  </a:lnTo>
                  <a:lnTo>
                    <a:pt x="249" y="667"/>
                  </a:lnTo>
                  <a:lnTo>
                    <a:pt x="267" y="711"/>
                  </a:lnTo>
                  <a:lnTo>
                    <a:pt x="284" y="754"/>
                  </a:lnTo>
                  <a:lnTo>
                    <a:pt x="302" y="800"/>
                  </a:lnTo>
                  <a:lnTo>
                    <a:pt x="323" y="849"/>
                  </a:lnTo>
                  <a:lnTo>
                    <a:pt x="343" y="900"/>
                  </a:lnTo>
                  <a:lnTo>
                    <a:pt x="366" y="956"/>
                  </a:lnTo>
                  <a:lnTo>
                    <a:pt x="389" y="1016"/>
                  </a:lnTo>
                  <a:lnTo>
                    <a:pt x="415" y="1081"/>
                  </a:lnTo>
                  <a:lnTo>
                    <a:pt x="443" y="1151"/>
                  </a:lnTo>
                  <a:lnTo>
                    <a:pt x="474" y="1227"/>
                  </a:lnTo>
                  <a:lnTo>
                    <a:pt x="507" y="1311"/>
                  </a:lnTo>
                  <a:lnTo>
                    <a:pt x="544" y="1400"/>
                  </a:lnTo>
                  <a:lnTo>
                    <a:pt x="583" y="1499"/>
                  </a:lnTo>
                  <a:lnTo>
                    <a:pt x="626" y="1606"/>
                  </a:lnTo>
                  <a:lnTo>
                    <a:pt x="672" y="1721"/>
                  </a:lnTo>
                  <a:lnTo>
                    <a:pt x="723" y="1846"/>
                  </a:lnTo>
                  <a:lnTo>
                    <a:pt x="777" y="1981"/>
                  </a:lnTo>
                  <a:lnTo>
                    <a:pt x="835" y="2128"/>
                  </a:lnTo>
                  <a:lnTo>
                    <a:pt x="898" y="2285"/>
                  </a:lnTo>
                  <a:lnTo>
                    <a:pt x="966" y="2454"/>
                  </a:lnTo>
                  <a:lnTo>
                    <a:pt x="982" y="2447"/>
                  </a:lnTo>
                  <a:lnTo>
                    <a:pt x="994" y="2442"/>
                  </a:lnTo>
                  <a:lnTo>
                    <a:pt x="1003" y="2436"/>
                  </a:lnTo>
                  <a:lnTo>
                    <a:pt x="1014" y="2432"/>
                  </a:lnTo>
                  <a:lnTo>
                    <a:pt x="1029" y="2426"/>
                  </a:lnTo>
                  <a:lnTo>
                    <a:pt x="1047" y="2417"/>
                  </a:lnTo>
                  <a:lnTo>
                    <a:pt x="1073" y="2407"/>
                  </a:lnTo>
                  <a:lnTo>
                    <a:pt x="1109" y="2392"/>
                  </a:lnTo>
                  <a:lnTo>
                    <a:pt x="1080" y="2320"/>
                  </a:lnTo>
                  <a:lnTo>
                    <a:pt x="1052" y="2254"/>
                  </a:lnTo>
                  <a:lnTo>
                    <a:pt x="1027" y="2193"/>
                  </a:lnTo>
                  <a:lnTo>
                    <a:pt x="1003" y="2136"/>
                  </a:lnTo>
                  <a:lnTo>
                    <a:pt x="981" y="2083"/>
                  </a:lnTo>
                  <a:lnTo>
                    <a:pt x="960" y="2035"/>
                  </a:lnTo>
                  <a:lnTo>
                    <a:pt x="941" y="1987"/>
                  </a:lnTo>
                  <a:lnTo>
                    <a:pt x="922" y="1943"/>
                  </a:lnTo>
                  <a:lnTo>
                    <a:pt x="905" y="1900"/>
                  </a:lnTo>
                  <a:lnTo>
                    <a:pt x="887" y="1858"/>
                  </a:lnTo>
                  <a:lnTo>
                    <a:pt x="869" y="1817"/>
                  </a:lnTo>
                  <a:lnTo>
                    <a:pt x="852" y="1774"/>
                  </a:lnTo>
                  <a:lnTo>
                    <a:pt x="835" y="1732"/>
                  </a:lnTo>
                  <a:lnTo>
                    <a:pt x="816" y="1688"/>
                  </a:lnTo>
                  <a:lnTo>
                    <a:pt x="797" y="1643"/>
                  </a:lnTo>
                  <a:lnTo>
                    <a:pt x="778" y="1594"/>
                  </a:lnTo>
                  <a:lnTo>
                    <a:pt x="756" y="1542"/>
                  </a:lnTo>
                  <a:lnTo>
                    <a:pt x="733" y="1488"/>
                  </a:lnTo>
                  <a:lnTo>
                    <a:pt x="708" y="1428"/>
                  </a:lnTo>
                  <a:lnTo>
                    <a:pt x="681" y="1363"/>
                  </a:lnTo>
                  <a:lnTo>
                    <a:pt x="652" y="1294"/>
                  </a:lnTo>
                  <a:lnTo>
                    <a:pt x="621" y="1218"/>
                  </a:lnTo>
                  <a:lnTo>
                    <a:pt x="586" y="1136"/>
                  </a:lnTo>
                  <a:lnTo>
                    <a:pt x="549" y="1046"/>
                  </a:lnTo>
                  <a:lnTo>
                    <a:pt x="508" y="948"/>
                  </a:lnTo>
                  <a:lnTo>
                    <a:pt x="464" y="842"/>
                  </a:lnTo>
                  <a:lnTo>
                    <a:pt x="417" y="728"/>
                  </a:lnTo>
                  <a:lnTo>
                    <a:pt x="364" y="604"/>
                  </a:lnTo>
                  <a:lnTo>
                    <a:pt x="308" y="469"/>
                  </a:lnTo>
                  <a:lnTo>
                    <a:pt x="248" y="325"/>
                  </a:lnTo>
                  <a:lnTo>
                    <a:pt x="183" y="1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3" name="Freeform 583"/>
            <p:cNvSpPr>
              <a:spLocks/>
            </p:cNvSpPr>
            <p:nvPr/>
          </p:nvSpPr>
          <p:spPr bwMode="auto">
            <a:xfrm>
              <a:off x="1133" y="3301"/>
              <a:ext cx="49" cy="136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65" y="8"/>
                </a:cxn>
                <a:cxn ang="0">
                  <a:pos x="49" y="14"/>
                </a:cxn>
                <a:cxn ang="0">
                  <a:pos x="22" y="27"/>
                </a:cxn>
                <a:cxn ang="0">
                  <a:pos x="30" y="108"/>
                </a:cxn>
                <a:cxn ang="0">
                  <a:pos x="81" y="236"/>
                </a:cxn>
                <a:cxn ang="0">
                  <a:pos x="126" y="345"/>
                </a:cxn>
                <a:cxn ang="0">
                  <a:pos x="165" y="442"/>
                </a:cxn>
                <a:cxn ang="0">
                  <a:pos x="199" y="530"/>
                </a:cxn>
                <a:cxn ang="0">
                  <a:pos x="234" y="613"/>
                </a:cxn>
                <a:cxn ang="0">
                  <a:pos x="268" y="698"/>
                </a:cxn>
                <a:cxn ang="0">
                  <a:pos x="304" y="788"/>
                </a:cxn>
                <a:cxn ang="0">
                  <a:pos x="345" y="888"/>
                </a:cxn>
                <a:cxn ang="0">
                  <a:pos x="391" y="1003"/>
                </a:cxn>
                <a:cxn ang="0">
                  <a:pos x="445" y="1138"/>
                </a:cxn>
                <a:cxn ang="0">
                  <a:pos x="509" y="1297"/>
                </a:cxn>
                <a:cxn ang="0">
                  <a:pos x="585" y="1486"/>
                </a:cxn>
                <a:cxn ang="0">
                  <a:pos x="675" y="1707"/>
                </a:cxn>
                <a:cxn ang="0">
                  <a:pos x="780" y="1968"/>
                </a:cxn>
                <a:cxn ang="0">
                  <a:pos x="901" y="2270"/>
                </a:cxn>
                <a:cxn ang="0">
                  <a:pos x="982" y="2435"/>
                </a:cxn>
                <a:cxn ang="0">
                  <a:pos x="998" y="2426"/>
                </a:cxn>
                <a:cxn ang="0">
                  <a:pos x="1016" y="2419"/>
                </a:cxn>
                <a:cxn ang="0">
                  <a:pos x="1050" y="2404"/>
                </a:cxn>
                <a:cxn ang="0">
                  <a:pos x="1048" y="2322"/>
                </a:cxn>
                <a:cxn ang="0">
                  <a:pos x="995" y="2195"/>
                </a:cxn>
                <a:cxn ang="0">
                  <a:pos x="950" y="2085"/>
                </a:cxn>
                <a:cxn ang="0">
                  <a:pos x="910" y="1989"/>
                </a:cxn>
                <a:cxn ang="0">
                  <a:pos x="875" y="1901"/>
                </a:cxn>
                <a:cxn ang="0">
                  <a:pos x="840" y="1817"/>
                </a:cxn>
                <a:cxn ang="0">
                  <a:pos x="805" y="1733"/>
                </a:cxn>
                <a:cxn ang="0">
                  <a:pos x="768" y="1643"/>
                </a:cxn>
                <a:cxn ang="0">
                  <a:pos x="727" y="1543"/>
                </a:cxn>
                <a:cxn ang="0">
                  <a:pos x="679" y="1428"/>
                </a:cxn>
                <a:cxn ang="0">
                  <a:pos x="624" y="1294"/>
                </a:cxn>
                <a:cxn ang="0">
                  <a:pos x="557" y="1135"/>
                </a:cxn>
                <a:cxn ang="0">
                  <a:pos x="480" y="948"/>
                </a:cxn>
                <a:cxn ang="0">
                  <a:pos x="388" y="728"/>
                </a:cxn>
                <a:cxn ang="0">
                  <a:pos x="281" y="469"/>
                </a:cxn>
                <a:cxn ang="0">
                  <a:pos x="155" y="168"/>
                </a:cxn>
              </a:cxnLst>
              <a:rect l="0" t="0" r="r" b="b"/>
              <a:pathLst>
                <a:path w="1078" h="2440">
                  <a:moveTo>
                    <a:pt x="86" y="0"/>
                  </a:moveTo>
                  <a:lnTo>
                    <a:pt x="77" y="3"/>
                  </a:lnTo>
                  <a:lnTo>
                    <a:pt x="71" y="6"/>
                  </a:lnTo>
                  <a:lnTo>
                    <a:pt x="65" y="8"/>
                  </a:lnTo>
                  <a:lnTo>
                    <a:pt x="59" y="10"/>
                  </a:lnTo>
                  <a:lnTo>
                    <a:pt x="49" y="14"/>
                  </a:lnTo>
                  <a:lnTo>
                    <a:pt x="38" y="20"/>
                  </a:lnTo>
                  <a:lnTo>
                    <a:pt x="22" y="27"/>
                  </a:lnTo>
                  <a:lnTo>
                    <a:pt x="0" y="37"/>
                  </a:lnTo>
                  <a:lnTo>
                    <a:pt x="30" y="108"/>
                  </a:lnTo>
                  <a:lnTo>
                    <a:pt x="57" y="175"/>
                  </a:lnTo>
                  <a:lnTo>
                    <a:pt x="81" y="236"/>
                  </a:lnTo>
                  <a:lnTo>
                    <a:pt x="104" y="293"/>
                  </a:lnTo>
                  <a:lnTo>
                    <a:pt x="126" y="345"/>
                  </a:lnTo>
                  <a:lnTo>
                    <a:pt x="145" y="395"/>
                  </a:lnTo>
                  <a:lnTo>
                    <a:pt x="165" y="442"/>
                  </a:lnTo>
                  <a:lnTo>
                    <a:pt x="182" y="487"/>
                  </a:lnTo>
                  <a:lnTo>
                    <a:pt x="199" y="530"/>
                  </a:lnTo>
                  <a:lnTo>
                    <a:pt x="217" y="572"/>
                  </a:lnTo>
                  <a:lnTo>
                    <a:pt x="234" y="613"/>
                  </a:lnTo>
                  <a:lnTo>
                    <a:pt x="250" y="655"/>
                  </a:lnTo>
                  <a:lnTo>
                    <a:pt x="268" y="698"/>
                  </a:lnTo>
                  <a:lnTo>
                    <a:pt x="286" y="742"/>
                  </a:lnTo>
                  <a:lnTo>
                    <a:pt x="304" y="788"/>
                  </a:lnTo>
                  <a:lnTo>
                    <a:pt x="324" y="837"/>
                  </a:lnTo>
                  <a:lnTo>
                    <a:pt x="345" y="888"/>
                  </a:lnTo>
                  <a:lnTo>
                    <a:pt x="368" y="944"/>
                  </a:lnTo>
                  <a:lnTo>
                    <a:pt x="391" y="1003"/>
                  </a:lnTo>
                  <a:lnTo>
                    <a:pt x="418" y="1069"/>
                  </a:lnTo>
                  <a:lnTo>
                    <a:pt x="445" y="1138"/>
                  </a:lnTo>
                  <a:lnTo>
                    <a:pt x="476" y="1215"/>
                  </a:lnTo>
                  <a:lnTo>
                    <a:pt x="509" y="1297"/>
                  </a:lnTo>
                  <a:lnTo>
                    <a:pt x="546" y="1388"/>
                  </a:lnTo>
                  <a:lnTo>
                    <a:pt x="585" y="1486"/>
                  </a:lnTo>
                  <a:lnTo>
                    <a:pt x="628" y="1593"/>
                  </a:lnTo>
                  <a:lnTo>
                    <a:pt x="675" y="1707"/>
                  </a:lnTo>
                  <a:lnTo>
                    <a:pt x="725" y="1833"/>
                  </a:lnTo>
                  <a:lnTo>
                    <a:pt x="780" y="1968"/>
                  </a:lnTo>
                  <a:lnTo>
                    <a:pt x="838" y="2113"/>
                  </a:lnTo>
                  <a:lnTo>
                    <a:pt x="901" y="2270"/>
                  </a:lnTo>
                  <a:lnTo>
                    <a:pt x="969" y="2440"/>
                  </a:lnTo>
                  <a:lnTo>
                    <a:pt x="982" y="2435"/>
                  </a:lnTo>
                  <a:lnTo>
                    <a:pt x="990" y="2431"/>
                  </a:lnTo>
                  <a:lnTo>
                    <a:pt x="998" y="2426"/>
                  </a:lnTo>
                  <a:lnTo>
                    <a:pt x="1006" y="2423"/>
                  </a:lnTo>
                  <a:lnTo>
                    <a:pt x="1016" y="2419"/>
                  </a:lnTo>
                  <a:lnTo>
                    <a:pt x="1031" y="2413"/>
                  </a:lnTo>
                  <a:lnTo>
                    <a:pt x="1050" y="2404"/>
                  </a:lnTo>
                  <a:lnTo>
                    <a:pt x="1078" y="2394"/>
                  </a:lnTo>
                  <a:lnTo>
                    <a:pt x="1048" y="2322"/>
                  </a:lnTo>
                  <a:lnTo>
                    <a:pt x="1020" y="2256"/>
                  </a:lnTo>
                  <a:lnTo>
                    <a:pt x="995" y="2195"/>
                  </a:lnTo>
                  <a:lnTo>
                    <a:pt x="973" y="2138"/>
                  </a:lnTo>
                  <a:lnTo>
                    <a:pt x="950" y="2085"/>
                  </a:lnTo>
                  <a:lnTo>
                    <a:pt x="930" y="2035"/>
                  </a:lnTo>
                  <a:lnTo>
                    <a:pt x="910" y="1989"/>
                  </a:lnTo>
                  <a:lnTo>
                    <a:pt x="892" y="1944"/>
                  </a:lnTo>
                  <a:lnTo>
                    <a:pt x="875" y="1901"/>
                  </a:lnTo>
                  <a:lnTo>
                    <a:pt x="857" y="1859"/>
                  </a:lnTo>
                  <a:lnTo>
                    <a:pt x="840" y="1817"/>
                  </a:lnTo>
                  <a:lnTo>
                    <a:pt x="823" y="1775"/>
                  </a:lnTo>
                  <a:lnTo>
                    <a:pt x="805" y="1733"/>
                  </a:lnTo>
                  <a:lnTo>
                    <a:pt x="787" y="1688"/>
                  </a:lnTo>
                  <a:lnTo>
                    <a:pt x="768" y="1643"/>
                  </a:lnTo>
                  <a:lnTo>
                    <a:pt x="748" y="1595"/>
                  </a:lnTo>
                  <a:lnTo>
                    <a:pt x="727" y="1543"/>
                  </a:lnTo>
                  <a:lnTo>
                    <a:pt x="703" y="1487"/>
                  </a:lnTo>
                  <a:lnTo>
                    <a:pt x="679" y="1428"/>
                  </a:lnTo>
                  <a:lnTo>
                    <a:pt x="652" y="1364"/>
                  </a:lnTo>
                  <a:lnTo>
                    <a:pt x="624" y="1294"/>
                  </a:lnTo>
                  <a:lnTo>
                    <a:pt x="592" y="1218"/>
                  </a:lnTo>
                  <a:lnTo>
                    <a:pt x="557" y="1135"/>
                  </a:lnTo>
                  <a:lnTo>
                    <a:pt x="521" y="1045"/>
                  </a:lnTo>
                  <a:lnTo>
                    <a:pt x="480" y="948"/>
                  </a:lnTo>
                  <a:lnTo>
                    <a:pt x="436" y="843"/>
                  </a:lnTo>
                  <a:lnTo>
                    <a:pt x="388" y="728"/>
                  </a:lnTo>
                  <a:lnTo>
                    <a:pt x="337" y="604"/>
                  </a:lnTo>
                  <a:lnTo>
                    <a:pt x="281" y="469"/>
                  </a:lnTo>
                  <a:lnTo>
                    <a:pt x="221" y="324"/>
                  </a:lnTo>
                  <a:lnTo>
                    <a:pt x="155" y="16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4" name="Freeform 584"/>
            <p:cNvSpPr>
              <a:spLocks/>
            </p:cNvSpPr>
            <p:nvPr/>
          </p:nvSpPr>
          <p:spPr bwMode="auto">
            <a:xfrm>
              <a:off x="1133" y="3302"/>
              <a:ext cx="48" cy="135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43" y="5"/>
                </a:cxn>
                <a:cxn ang="0">
                  <a:pos x="33" y="10"/>
                </a:cxn>
                <a:cxn ang="0">
                  <a:pos x="15" y="18"/>
                </a:cxn>
                <a:cxn ang="0">
                  <a:pos x="29" y="97"/>
                </a:cxn>
                <a:cxn ang="0">
                  <a:pos x="80" y="225"/>
                </a:cxn>
                <a:cxn ang="0">
                  <a:pos x="125" y="334"/>
                </a:cxn>
                <a:cxn ang="0">
                  <a:pos x="164" y="430"/>
                </a:cxn>
                <a:cxn ang="0">
                  <a:pos x="199" y="518"/>
                </a:cxn>
                <a:cxn ang="0">
                  <a:pos x="233" y="601"/>
                </a:cxn>
                <a:cxn ang="0">
                  <a:pos x="268" y="686"/>
                </a:cxn>
                <a:cxn ang="0">
                  <a:pos x="305" y="776"/>
                </a:cxn>
                <a:cxn ang="0">
                  <a:pos x="344" y="876"/>
                </a:cxn>
                <a:cxn ang="0">
                  <a:pos x="391" y="991"/>
                </a:cxn>
                <a:cxn ang="0">
                  <a:pos x="445" y="1126"/>
                </a:cxn>
                <a:cxn ang="0">
                  <a:pos x="511" y="1285"/>
                </a:cxn>
                <a:cxn ang="0">
                  <a:pos x="586" y="1474"/>
                </a:cxn>
                <a:cxn ang="0">
                  <a:pos x="676" y="1695"/>
                </a:cxn>
                <a:cxn ang="0">
                  <a:pos x="781" y="1956"/>
                </a:cxn>
                <a:cxn ang="0">
                  <a:pos x="903" y="2258"/>
                </a:cxn>
                <a:cxn ang="0">
                  <a:pos x="980" y="2424"/>
                </a:cxn>
                <a:cxn ang="0">
                  <a:pos x="991" y="2419"/>
                </a:cxn>
                <a:cxn ang="0">
                  <a:pos x="1004" y="2412"/>
                </a:cxn>
                <a:cxn ang="0">
                  <a:pos x="1028" y="2403"/>
                </a:cxn>
                <a:cxn ang="0">
                  <a:pos x="1017" y="2324"/>
                </a:cxn>
                <a:cxn ang="0">
                  <a:pos x="964" y="2196"/>
                </a:cxn>
                <a:cxn ang="0">
                  <a:pos x="920" y="2086"/>
                </a:cxn>
                <a:cxn ang="0">
                  <a:pos x="880" y="1990"/>
                </a:cxn>
                <a:cxn ang="0">
                  <a:pos x="843" y="1903"/>
                </a:cxn>
                <a:cxn ang="0">
                  <a:pos x="809" y="1819"/>
                </a:cxn>
                <a:cxn ang="0">
                  <a:pos x="774" y="1734"/>
                </a:cxn>
                <a:cxn ang="0">
                  <a:pos x="737" y="1645"/>
                </a:cxn>
                <a:cxn ang="0">
                  <a:pos x="696" y="1545"/>
                </a:cxn>
                <a:cxn ang="0">
                  <a:pos x="648" y="1430"/>
                </a:cxn>
                <a:cxn ang="0">
                  <a:pos x="593" y="1296"/>
                </a:cxn>
                <a:cxn ang="0">
                  <a:pos x="528" y="1138"/>
                </a:cxn>
                <a:cxn ang="0">
                  <a:pos x="450" y="950"/>
                </a:cxn>
                <a:cxn ang="0">
                  <a:pos x="359" y="730"/>
                </a:cxn>
                <a:cxn ang="0">
                  <a:pos x="251" y="470"/>
                </a:cxn>
                <a:cxn ang="0">
                  <a:pos x="127" y="169"/>
                </a:cxn>
              </a:cxnLst>
              <a:rect l="0" t="0" r="r" b="b"/>
              <a:pathLst>
                <a:path w="1046" h="2428">
                  <a:moveTo>
                    <a:pt x="58" y="0"/>
                  </a:moveTo>
                  <a:lnTo>
                    <a:pt x="52" y="2"/>
                  </a:lnTo>
                  <a:lnTo>
                    <a:pt x="47" y="4"/>
                  </a:lnTo>
                  <a:lnTo>
                    <a:pt x="43" y="5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5" y="13"/>
                  </a:lnTo>
                  <a:lnTo>
                    <a:pt x="15" y="18"/>
                  </a:lnTo>
                  <a:lnTo>
                    <a:pt x="0" y="25"/>
                  </a:lnTo>
                  <a:lnTo>
                    <a:pt x="29" y="97"/>
                  </a:lnTo>
                  <a:lnTo>
                    <a:pt x="56" y="164"/>
                  </a:lnTo>
                  <a:lnTo>
                    <a:pt x="80" y="225"/>
                  </a:lnTo>
                  <a:lnTo>
                    <a:pt x="104" y="282"/>
                  </a:lnTo>
                  <a:lnTo>
                    <a:pt x="125" y="334"/>
                  </a:lnTo>
                  <a:lnTo>
                    <a:pt x="145" y="384"/>
                  </a:lnTo>
                  <a:lnTo>
                    <a:pt x="164" y="430"/>
                  </a:lnTo>
                  <a:lnTo>
                    <a:pt x="182" y="475"/>
                  </a:lnTo>
                  <a:lnTo>
                    <a:pt x="199" y="518"/>
                  </a:lnTo>
                  <a:lnTo>
                    <a:pt x="217" y="560"/>
                  </a:lnTo>
                  <a:lnTo>
                    <a:pt x="233" y="601"/>
                  </a:lnTo>
                  <a:lnTo>
                    <a:pt x="250" y="643"/>
                  </a:lnTo>
                  <a:lnTo>
                    <a:pt x="268" y="686"/>
                  </a:lnTo>
                  <a:lnTo>
                    <a:pt x="285" y="730"/>
                  </a:lnTo>
                  <a:lnTo>
                    <a:pt x="305" y="776"/>
                  </a:lnTo>
                  <a:lnTo>
                    <a:pt x="324" y="825"/>
                  </a:lnTo>
                  <a:lnTo>
                    <a:pt x="344" y="876"/>
                  </a:lnTo>
                  <a:lnTo>
                    <a:pt x="367" y="932"/>
                  </a:lnTo>
                  <a:lnTo>
                    <a:pt x="391" y="991"/>
                  </a:lnTo>
                  <a:lnTo>
                    <a:pt x="418" y="1056"/>
                  </a:lnTo>
                  <a:lnTo>
                    <a:pt x="445" y="1126"/>
                  </a:lnTo>
                  <a:lnTo>
                    <a:pt x="477" y="1203"/>
                  </a:lnTo>
                  <a:lnTo>
                    <a:pt x="511" y="1285"/>
                  </a:lnTo>
                  <a:lnTo>
                    <a:pt x="546" y="1376"/>
                  </a:lnTo>
                  <a:lnTo>
                    <a:pt x="586" y="1474"/>
                  </a:lnTo>
                  <a:lnTo>
                    <a:pt x="629" y="1580"/>
                  </a:lnTo>
                  <a:lnTo>
                    <a:pt x="676" y="1695"/>
                  </a:lnTo>
                  <a:lnTo>
                    <a:pt x="726" y="1821"/>
                  </a:lnTo>
                  <a:lnTo>
                    <a:pt x="781" y="1956"/>
                  </a:lnTo>
                  <a:lnTo>
                    <a:pt x="840" y="2101"/>
                  </a:lnTo>
                  <a:lnTo>
                    <a:pt x="903" y="2258"/>
                  </a:lnTo>
                  <a:lnTo>
                    <a:pt x="972" y="2428"/>
                  </a:lnTo>
                  <a:lnTo>
                    <a:pt x="980" y="2424"/>
                  </a:lnTo>
                  <a:lnTo>
                    <a:pt x="986" y="2421"/>
                  </a:lnTo>
                  <a:lnTo>
                    <a:pt x="991" y="2419"/>
                  </a:lnTo>
                  <a:lnTo>
                    <a:pt x="997" y="2415"/>
                  </a:lnTo>
                  <a:lnTo>
                    <a:pt x="1004" y="2412"/>
                  </a:lnTo>
                  <a:lnTo>
                    <a:pt x="1013" y="2408"/>
                  </a:lnTo>
                  <a:lnTo>
                    <a:pt x="1028" y="2403"/>
                  </a:lnTo>
                  <a:lnTo>
                    <a:pt x="1046" y="2395"/>
                  </a:lnTo>
                  <a:lnTo>
                    <a:pt x="1017" y="2324"/>
                  </a:lnTo>
                  <a:lnTo>
                    <a:pt x="989" y="2257"/>
                  </a:lnTo>
                  <a:lnTo>
                    <a:pt x="964" y="2196"/>
                  </a:lnTo>
                  <a:lnTo>
                    <a:pt x="941" y="2139"/>
                  </a:lnTo>
                  <a:lnTo>
                    <a:pt x="920" y="2086"/>
                  </a:lnTo>
                  <a:lnTo>
                    <a:pt x="899" y="2037"/>
                  </a:lnTo>
                  <a:lnTo>
                    <a:pt x="880" y="1990"/>
                  </a:lnTo>
                  <a:lnTo>
                    <a:pt x="861" y="1946"/>
                  </a:lnTo>
                  <a:lnTo>
                    <a:pt x="843" y="1903"/>
                  </a:lnTo>
                  <a:lnTo>
                    <a:pt x="826" y="1861"/>
                  </a:lnTo>
                  <a:lnTo>
                    <a:pt x="809" y="1819"/>
                  </a:lnTo>
                  <a:lnTo>
                    <a:pt x="792" y="1778"/>
                  </a:lnTo>
                  <a:lnTo>
                    <a:pt x="774" y="1734"/>
                  </a:lnTo>
                  <a:lnTo>
                    <a:pt x="756" y="1691"/>
                  </a:lnTo>
                  <a:lnTo>
                    <a:pt x="737" y="1645"/>
                  </a:lnTo>
                  <a:lnTo>
                    <a:pt x="718" y="1596"/>
                  </a:lnTo>
                  <a:lnTo>
                    <a:pt x="696" y="1545"/>
                  </a:lnTo>
                  <a:lnTo>
                    <a:pt x="673" y="1490"/>
                  </a:lnTo>
                  <a:lnTo>
                    <a:pt x="648" y="1430"/>
                  </a:lnTo>
                  <a:lnTo>
                    <a:pt x="622" y="1365"/>
                  </a:lnTo>
                  <a:lnTo>
                    <a:pt x="593" y="1296"/>
                  </a:lnTo>
                  <a:lnTo>
                    <a:pt x="562" y="1220"/>
                  </a:lnTo>
                  <a:lnTo>
                    <a:pt x="528" y="1138"/>
                  </a:lnTo>
                  <a:lnTo>
                    <a:pt x="490" y="1047"/>
                  </a:lnTo>
                  <a:lnTo>
                    <a:pt x="450" y="950"/>
                  </a:lnTo>
                  <a:lnTo>
                    <a:pt x="407" y="843"/>
                  </a:lnTo>
                  <a:lnTo>
                    <a:pt x="359" y="730"/>
                  </a:lnTo>
                  <a:lnTo>
                    <a:pt x="308" y="605"/>
                  </a:lnTo>
                  <a:lnTo>
                    <a:pt x="251" y="470"/>
                  </a:lnTo>
                  <a:lnTo>
                    <a:pt x="192" y="325"/>
                  </a:lnTo>
                  <a:lnTo>
                    <a:pt x="127" y="16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5" name="Freeform 585"/>
            <p:cNvSpPr>
              <a:spLocks/>
            </p:cNvSpPr>
            <p:nvPr/>
          </p:nvSpPr>
          <p:spPr bwMode="auto">
            <a:xfrm>
              <a:off x="1133" y="3302"/>
              <a:ext cx="46" cy="13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13"/>
                </a:cxn>
                <a:cxn ang="0">
                  <a:pos x="977" y="2414"/>
                </a:cxn>
                <a:cxn ang="0">
                  <a:pos x="1017" y="2396"/>
                </a:cxn>
                <a:cxn ang="0">
                  <a:pos x="32" y="0"/>
                </a:cxn>
              </a:cxnLst>
              <a:rect l="0" t="0" r="r" b="b"/>
              <a:pathLst>
                <a:path w="1017" h="2414">
                  <a:moveTo>
                    <a:pt x="32" y="0"/>
                  </a:moveTo>
                  <a:lnTo>
                    <a:pt x="0" y="13"/>
                  </a:lnTo>
                  <a:lnTo>
                    <a:pt x="977" y="2414"/>
                  </a:lnTo>
                  <a:lnTo>
                    <a:pt x="1017" y="239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6" name="Freeform 586"/>
            <p:cNvSpPr>
              <a:spLocks/>
            </p:cNvSpPr>
            <p:nvPr/>
          </p:nvSpPr>
          <p:spPr bwMode="auto">
            <a:xfrm>
              <a:off x="1132" y="3298"/>
              <a:ext cx="8" cy="6"/>
            </a:xfrm>
            <a:custGeom>
              <a:avLst/>
              <a:gdLst/>
              <a:ahLst/>
              <a:cxnLst>
                <a:cxn ang="0">
                  <a:pos x="173" y="20"/>
                </a:cxn>
                <a:cxn ang="0">
                  <a:pos x="7" y="95"/>
                </a:cxn>
                <a:cxn ang="0">
                  <a:pos x="0" y="75"/>
                </a:cxn>
                <a:cxn ang="0">
                  <a:pos x="166" y="0"/>
                </a:cxn>
                <a:cxn ang="0">
                  <a:pos x="173" y="20"/>
                </a:cxn>
              </a:cxnLst>
              <a:rect l="0" t="0" r="r" b="b"/>
              <a:pathLst>
                <a:path w="173" h="95">
                  <a:moveTo>
                    <a:pt x="173" y="20"/>
                  </a:moveTo>
                  <a:lnTo>
                    <a:pt x="7" y="95"/>
                  </a:lnTo>
                  <a:lnTo>
                    <a:pt x="0" y="75"/>
                  </a:lnTo>
                  <a:lnTo>
                    <a:pt x="166" y="0"/>
                  </a:lnTo>
                  <a:lnTo>
                    <a:pt x="173" y="2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7" name="Freeform 587"/>
            <p:cNvSpPr>
              <a:spLocks/>
            </p:cNvSpPr>
            <p:nvPr/>
          </p:nvSpPr>
          <p:spPr bwMode="auto">
            <a:xfrm>
              <a:off x="1130" y="3293"/>
              <a:ext cx="9" cy="10"/>
            </a:xfrm>
            <a:custGeom>
              <a:avLst/>
              <a:gdLst/>
              <a:ahLst/>
              <a:cxnLst>
                <a:cxn ang="0">
                  <a:pos x="200" y="106"/>
                </a:cxn>
                <a:cxn ang="0">
                  <a:pos x="33" y="179"/>
                </a:cxn>
                <a:cxn ang="0">
                  <a:pos x="0" y="100"/>
                </a:cxn>
                <a:cxn ang="0">
                  <a:pos x="58" y="0"/>
                </a:cxn>
                <a:cxn ang="0">
                  <a:pos x="168" y="26"/>
                </a:cxn>
                <a:cxn ang="0">
                  <a:pos x="200" y="106"/>
                </a:cxn>
              </a:cxnLst>
              <a:rect l="0" t="0" r="r" b="b"/>
              <a:pathLst>
                <a:path w="200" h="179">
                  <a:moveTo>
                    <a:pt x="200" y="106"/>
                  </a:moveTo>
                  <a:lnTo>
                    <a:pt x="33" y="179"/>
                  </a:lnTo>
                  <a:lnTo>
                    <a:pt x="0" y="100"/>
                  </a:lnTo>
                  <a:lnTo>
                    <a:pt x="58" y="0"/>
                  </a:lnTo>
                  <a:lnTo>
                    <a:pt x="168" y="26"/>
                  </a:lnTo>
                  <a:lnTo>
                    <a:pt x="200" y="106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8" name="Freeform 588"/>
            <p:cNvSpPr>
              <a:spLocks/>
            </p:cNvSpPr>
            <p:nvPr/>
          </p:nvSpPr>
          <p:spPr bwMode="auto">
            <a:xfrm>
              <a:off x="1130" y="3293"/>
              <a:ext cx="8" cy="10"/>
            </a:xfrm>
            <a:custGeom>
              <a:avLst/>
              <a:gdLst/>
              <a:ahLst/>
              <a:cxnLst>
                <a:cxn ang="0">
                  <a:pos x="173" y="116"/>
                </a:cxn>
                <a:cxn ang="0">
                  <a:pos x="159" y="122"/>
                </a:cxn>
                <a:cxn ang="0">
                  <a:pos x="147" y="126"/>
                </a:cxn>
                <a:cxn ang="0">
                  <a:pos x="137" y="131"/>
                </a:cxn>
                <a:cxn ang="0">
                  <a:pos x="127" y="135"/>
                </a:cxn>
                <a:cxn ang="0">
                  <a:pos x="114" y="141"/>
                </a:cxn>
                <a:cxn ang="0">
                  <a:pos x="94" y="150"/>
                </a:cxn>
                <a:cxn ang="0">
                  <a:pos x="69" y="161"/>
                </a:cxn>
                <a:cxn ang="0">
                  <a:pos x="33" y="177"/>
                </a:cxn>
                <a:cxn ang="0">
                  <a:pos x="30" y="168"/>
                </a:cxn>
                <a:cxn ang="0">
                  <a:pos x="27" y="161"/>
                </a:cxn>
                <a:cxn ang="0">
                  <a:pos x="25" y="156"/>
                </a:cxn>
                <a:cxn ang="0">
                  <a:pos x="23" y="150"/>
                </a:cxn>
                <a:cxn ang="0">
                  <a:pos x="20" y="141"/>
                </a:cxn>
                <a:cxn ang="0">
                  <a:pos x="16" y="131"/>
                </a:cxn>
                <a:cxn ang="0">
                  <a:pos x="9" y="117"/>
                </a:cxn>
                <a:cxn ang="0">
                  <a:pos x="0" y="97"/>
                </a:cxn>
                <a:cxn ang="0">
                  <a:pos x="7" y="86"/>
                </a:cxn>
                <a:cxn ang="0">
                  <a:pos x="11" y="78"/>
                </a:cxn>
                <a:cxn ang="0">
                  <a:pos x="15" y="70"/>
                </a:cxn>
                <a:cxn ang="0">
                  <a:pos x="19" y="63"/>
                </a:cxn>
                <a:cxn ang="0">
                  <a:pos x="24" y="54"/>
                </a:cxn>
                <a:cxn ang="0">
                  <a:pos x="31" y="41"/>
                </a:cxn>
                <a:cxn ang="0">
                  <a:pos x="40" y="24"/>
                </a:cxn>
                <a:cxn ang="0">
                  <a:pos x="52" y="0"/>
                </a:cxn>
                <a:cxn ang="0">
                  <a:pos x="63" y="3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83" y="11"/>
                </a:cxn>
                <a:cxn ang="0">
                  <a:pos x="91" y="15"/>
                </a:cxn>
                <a:cxn ang="0">
                  <a:pos x="102" y="20"/>
                </a:cxn>
                <a:cxn ang="0">
                  <a:pos x="119" y="27"/>
                </a:cxn>
                <a:cxn ang="0">
                  <a:pos x="140" y="37"/>
                </a:cxn>
                <a:cxn ang="0">
                  <a:pos x="144" y="44"/>
                </a:cxn>
                <a:cxn ang="0">
                  <a:pos x="146" y="50"/>
                </a:cxn>
                <a:cxn ang="0">
                  <a:pos x="149" y="56"/>
                </a:cxn>
                <a:cxn ang="0">
                  <a:pos x="151" y="61"/>
                </a:cxn>
                <a:cxn ang="0">
                  <a:pos x="154" y="69"/>
                </a:cxn>
                <a:cxn ang="0">
                  <a:pos x="159" y="80"/>
                </a:cxn>
                <a:cxn ang="0">
                  <a:pos x="165" y="95"/>
                </a:cxn>
                <a:cxn ang="0">
                  <a:pos x="173" y="116"/>
                </a:cxn>
              </a:cxnLst>
              <a:rect l="0" t="0" r="r" b="b"/>
              <a:pathLst>
                <a:path w="173" h="177">
                  <a:moveTo>
                    <a:pt x="173" y="116"/>
                  </a:moveTo>
                  <a:lnTo>
                    <a:pt x="159" y="122"/>
                  </a:lnTo>
                  <a:lnTo>
                    <a:pt x="147" y="126"/>
                  </a:lnTo>
                  <a:lnTo>
                    <a:pt x="137" y="131"/>
                  </a:lnTo>
                  <a:lnTo>
                    <a:pt x="127" y="135"/>
                  </a:lnTo>
                  <a:lnTo>
                    <a:pt x="114" y="141"/>
                  </a:lnTo>
                  <a:lnTo>
                    <a:pt x="94" y="150"/>
                  </a:lnTo>
                  <a:lnTo>
                    <a:pt x="69" y="161"/>
                  </a:lnTo>
                  <a:lnTo>
                    <a:pt x="33" y="177"/>
                  </a:lnTo>
                  <a:lnTo>
                    <a:pt x="30" y="168"/>
                  </a:lnTo>
                  <a:lnTo>
                    <a:pt x="27" y="161"/>
                  </a:lnTo>
                  <a:lnTo>
                    <a:pt x="25" y="156"/>
                  </a:lnTo>
                  <a:lnTo>
                    <a:pt x="23" y="150"/>
                  </a:lnTo>
                  <a:lnTo>
                    <a:pt x="20" y="141"/>
                  </a:lnTo>
                  <a:lnTo>
                    <a:pt x="16" y="131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7" y="86"/>
                  </a:lnTo>
                  <a:lnTo>
                    <a:pt x="11" y="78"/>
                  </a:lnTo>
                  <a:lnTo>
                    <a:pt x="15" y="70"/>
                  </a:lnTo>
                  <a:lnTo>
                    <a:pt x="19" y="63"/>
                  </a:lnTo>
                  <a:lnTo>
                    <a:pt x="24" y="54"/>
                  </a:lnTo>
                  <a:lnTo>
                    <a:pt x="31" y="41"/>
                  </a:lnTo>
                  <a:lnTo>
                    <a:pt x="40" y="24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0" y="6"/>
                  </a:lnTo>
                  <a:lnTo>
                    <a:pt x="76" y="8"/>
                  </a:lnTo>
                  <a:lnTo>
                    <a:pt x="83" y="11"/>
                  </a:lnTo>
                  <a:lnTo>
                    <a:pt x="91" y="15"/>
                  </a:lnTo>
                  <a:lnTo>
                    <a:pt x="102" y="20"/>
                  </a:lnTo>
                  <a:lnTo>
                    <a:pt x="119" y="27"/>
                  </a:lnTo>
                  <a:lnTo>
                    <a:pt x="140" y="37"/>
                  </a:lnTo>
                  <a:lnTo>
                    <a:pt x="144" y="44"/>
                  </a:lnTo>
                  <a:lnTo>
                    <a:pt x="146" y="50"/>
                  </a:lnTo>
                  <a:lnTo>
                    <a:pt x="149" y="56"/>
                  </a:lnTo>
                  <a:lnTo>
                    <a:pt x="151" y="61"/>
                  </a:lnTo>
                  <a:lnTo>
                    <a:pt x="154" y="69"/>
                  </a:lnTo>
                  <a:lnTo>
                    <a:pt x="159" y="80"/>
                  </a:lnTo>
                  <a:lnTo>
                    <a:pt x="165" y="95"/>
                  </a:lnTo>
                  <a:lnTo>
                    <a:pt x="173" y="116"/>
                  </a:lnTo>
                  <a:close/>
                </a:path>
              </a:pathLst>
            </a:custGeom>
            <a:solidFill>
              <a:srgbClr val="7075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9" name="Freeform 589"/>
            <p:cNvSpPr>
              <a:spLocks/>
            </p:cNvSpPr>
            <p:nvPr/>
          </p:nvSpPr>
          <p:spPr bwMode="auto">
            <a:xfrm>
              <a:off x="1131" y="3293"/>
              <a:ext cx="6" cy="9"/>
            </a:xfrm>
            <a:custGeom>
              <a:avLst/>
              <a:gdLst/>
              <a:ahLst/>
              <a:cxnLst>
                <a:cxn ang="0">
                  <a:pos x="142" y="126"/>
                </a:cxn>
                <a:cxn ang="0">
                  <a:pos x="131" y="131"/>
                </a:cxn>
                <a:cxn ang="0">
                  <a:pos x="122" y="135"/>
                </a:cxn>
                <a:cxn ang="0">
                  <a:pos x="115" y="137"/>
                </a:cxn>
                <a:cxn ang="0">
                  <a:pos x="107" y="141"/>
                </a:cxn>
                <a:cxn ang="0">
                  <a:pos x="96" y="145"/>
                </a:cxn>
                <a:cxn ang="0">
                  <a:pos x="81" y="152"/>
                </a:cxn>
                <a:cxn ang="0">
                  <a:pos x="61" y="161"/>
                </a:cxn>
                <a:cxn ang="0">
                  <a:pos x="32" y="175"/>
                </a:cxn>
                <a:cxn ang="0">
                  <a:pos x="29" y="165"/>
                </a:cxn>
                <a:cxn ang="0">
                  <a:pos x="26" y="159"/>
                </a:cxn>
                <a:cxn ang="0">
                  <a:pos x="24" y="153"/>
                </a:cxn>
                <a:cxn ang="0">
                  <a:pos x="22" y="146"/>
                </a:cxn>
                <a:cxn ang="0">
                  <a:pos x="19" y="139"/>
                </a:cxn>
                <a:cxn ang="0">
                  <a:pos x="15" y="128"/>
                </a:cxn>
                <a:cxn ang="0">
                  <a:pos x="8" y="114"/>
                </a:cxn>
                <a:cxn ang="0">
                  <a:pos x="0" y="95"/>
                </a:cxn>
                <a:cxn ang="0">
                  <a:pos x="5" y="84"/>
                </a:cxn>
                <a:cxn ang="0">
                  <a:pos x="9" y="76"/>
                </a:cxn>
                <a:cxn ang="0">
                  <a:pos x="12" y="68"/>
                </a:cxn>
                <a:cxn ang="0">
                  <a:pos x="16" y="61"/>
                </a:cxn>
                <a:cxn ang="0">
                  <a:pos x="20" y="53"/>
                </a:cxn>
                <a:cxn ang="0">
                  <a:pos x="26" y="40"/>
                </a:cxn>
                <a:cxn ang="0">
                  <a:pos x="34" y="23"/>
                </a:cxn>
                <a:cxn ang="0">
                  <a:pos x="45" y="0"/>
                </a:cxn>
                <a:cxn ang="0">
                  <a:pos x="53" y="4"/>
                </a:cxn>
                <a:cxn ang="0">
                  <a:pos x="59" y="8"/>
                </a:cxn>
                <a:cxn ang="0">
                  <a:pos x="63" y="11"/>
                </a:cxn>
                <a:cxn ang="0">
                  <a:pos x="68" y="15"/>
                </a:cxn>
                <a:cxn ang="0">
                  <a:pos x="74" y="19"/>
                </a:cxn>
                <a:cxn ang="0">
                  <a:pos x="83" y="25"/>
                </a:cxn>
                <a:cxn ang="0">
                  <a:pos x="94" y="34"/>
                </a:cxn>
                <a:cxn ang="0">
                  <a:pos x="111" y="46"/>
                </a:cxn>
                <a:cxn ang="0">
                  <a:pos x="115" y="55"/>
                </a:cxn>
                <a:cxn ang="0">
                  <a:pos x="117" y="60"/>
                </a:cxn>
                <a:cxn ang="0">
                  <a:pos x="120" y="65"/>
                </a:cxn>
                <a:cxn ang="0">
                  <a:pos x="122" y="71"/>
                </a:cxn>
                <a:cxn ang="0">
                  <a:pos x="125" y="79"/>
                </a:cxn>
                <a:cxn ang="0">
                  <a:pos x="129" y="89"/>
                </a:cxn>
                <a:cxn ang="0">
                  <a:pos x="135" y="105"/>
                </a:cxn>
                <a:cxn ang="0">
                  <a:pos x="142" y="126"/>
                </a:cxn>
              </a:cxnLst>
              <a:rect l="0" t="0" r="r" b="b"/>
              <a:pathLst>
                <a:path w="142" h="175">
                  <a:moveTo>
                    <a:pt x="142" y="126"/>
                  </a:moveTo>
                  <a:lnTo>
                    <a:pt x="131" y="131"/>
                  </a:lnTo>
                  <a:lnTo>
                    <a:pt x="122" y="135"/>
                  </a:lnTo>
                  <a:lnTo>
                    <a:pt x="115" y="137"/>
                  </a:lnTo>
                  <a:lnTo>
                    <a:pt x="107" y="141"/>
                  </a:lnTo>
                  <a:lnTo>
                    <a:pt x="96" y="145"/>
                  </a:lnTo>
                  <a:lnTo>
                    <a:pt x="81" y="152"/>
                  </a:lnTo>
                  <a:lnTo>
                    <a:pt x="61" y="161"/>
                  </a:lnTo>
                  <a:lnTo>
                    <a:pt x="32" y="175"/>
                  </a:lnTo>
                  <a:lnTo>
                    <a:pt x="29" y="165"/>
                  </a:lnTo>
                  <a:lnTo>
                    <a:pt x="26" y="159"/>
                  </a:lnTo>
                  <a:lnTo>
                    <a:pt x="24" y="153"/>
                  </a:lnTo>
                  <a:lnTo>
                    <a:pt x="22" y="146"/>
                  </a:lnTo>
                  <a:lnTo>
                    <a:pt x="19" y="139"/>
                  </a:lnTo>
                  <a:lnTo>
                    <a:pt x="15" y="128"/>
                  </a:lnTo>
                  <a:lnTo>
                    <a:pt x="8" y="114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9" y="76"/>
                  </a:lnTo>
                  <a:lnTo>
                    <a:pt x="12" y="68"/>
                  </a:lnTo>
                  <a:lnTo>
                    <a:pt x="16" y="61"/>
                  </a:lnTo>
                  <a:lnTo>
                    <a:pt x="20" y="53"/>
                  </a:lnTo>
                  <a:lnTo>
                    <a:pt x="26" y="40"/>
                  </a:lnTo>
                  <a:lnTo>
                    <a:pt x="34" y="23"/>
                  </a:lnTo>
                  <a:lnTo>
                    <a:pt x="45" y="0"/>
                  </a:lnTo>
                  <a:lnTo>
                    <a:pt x="53" y="4"/>
                  </a:lnTo>
                  <a:lnTo>
                    <a:pt x="59" y="8"/>
                  </a:lnTo>
                  <a:lnTo>
                    <a:pt x="63" y="11"/>
                  </a:lnTo>
                  <a:lnTo>
                    <a:pt x="68" y="15"/>
                  </a:lnTo>
                  <a:lnTo>
                    <a:pt x="74" y="19"/>
                  </a:lnTo>
                  <a:lnTo>
                    <a:pt x="83" y="25"/>
                  </a:lnTo>
                  <a:lnTo>
                    <a:pt x="94" y="34"/>
                  </a:lnTo>
                  <a:lnTo>
                    <a:pt x="111" y="46"/>
                  </a:lnTo>
                  <a:lnTo>
                    <a:pt x="115" y="55"/>
                  </a:lnTo>
                  <a:lnTo>
                    <a:pt x="117" y="60"/>
                  </a:lnTo>
                  <a:lnTo>
                    <a:pt x="120" y="65"/>
                  </a:lnTo>
                  <a:lnTo>
                    <a:pt x="122" y="71"/>
                  </a:lnTo>
                  <a:lnTo>
                    <a:pt x="125" y="79"/>
                  </a:lnTo>
                  <a:lnTo>
                    <a:pt x="129" y="89"/>
                  </a:lnTo>
                  <a:lnTo>
                    <a:pt x="135" y="105"/>
                  </a:lnTo>
                  <a:lnTo>
                    <a:pt x="142" y="126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0" name="Freeform 590"/>
            <p:cNvSpPr>
              <a:spLocks/>
            </p:cNvSpPr>
            <p:nvPr/>
          </p:nvSpPr>
          <p:spPr bwMode="auto">
            <a:xfrm>
              <a:off x="1131" y="3293"/>
              <a:ext cx="5" cy="9"/>
            </a:xfrm>
            <a:custGeom>
              <a:avLst/>
              <a:gdLst/>
              <a:ahLst/>
              <a:cxnLst>
                <a:cxn ang="0">
                  <a:pos x="116" y="136"/>
                </a:cxn>
                <a:cxn ang="0">
                  <a:pos x="107" y="139"/>
                </a:cxn>
                <a:cxn ang="0">
                  <a:pos x="101" y="141"/>
                </a:cxn>
                <a:cxn ang="0">
                  <a:pos x="95" y="144"/>
                </a:cxn>
                <a:cxn ang="0">
                  <a:pos x="88" y="146"/>
                </a:cxn>
                <a:cxn ang="0">
                  <a:pos x="80" y="150"/>
                </a:cxn>
                <a:cxn ang="0">
                  <a:pos x="69" y="155"/>
                </a:cxn>
                <a:cxn ang="0">
                  <a:pos x="54" y="162"/>
                </a:cxn>
                <a:cxn ang="0">
                  <a:pos x="32" y="172"/>
                </a:cxn>
                <a:cxn ang="0">
                  <a:pos x="29" y="163"/>
                </a:cxn>
                <a:cxn ang="0">
                  <a:pos x="26" y="156"/>
                </a:cxn>
                <a:cxn ang="0">
                  <a:pos x="24" y="151"/>
                </a:cxn>
                <a:cxn ang="0">
                  <a:pos x="22" y="144"/>
                </a:cxn>
                <a:cxn ang="0">
                  <a:pos x="19" y="136"/>
                </a:cxn>
                <a:cxn ang="0">
                  <a:pos x="15" y="126"/>
                </a:cxn>
                <a:cxn ang="0">
                  <a:pos x="8" y="112"/>
                </a:cxn>
                <a:cxn ang="0">
                  <a:pos x="0" y="93"/>
                </a:cxn>
                <a:cxn ang="0">
                  <a:pos x="5" y="82"/>
                </a:cxn>
                <a:cxn ang="0">
                  <a:pos x="8" y="74"/>
                </a:cxn>
                <a:cxn ang="0">
                  <a:pos x="11" y="67"/>
                </a:cxn>
                <a:cxn ang="0">
                  <a:pos x="14" y="60"/>
                </a:cxn>
                <a:cxn ang="0">
                  <a:pos x="18" y="51"/>
                </a:cxn>
                <a:cxn ang="0">
                  <a:pos x="23" y="39"/>
                </a:cxn>
                <a:cxn ang="0">
                  <a:pos x="31" y="22"/>
                </a:cxn>
                <a:cxn ang="0">
                  <a:pos x="40" y="0"/>
                </a:cxn>
                <a:cxn ang="0">
                  <a:pos x="46" y="5"/>
                </a:cxn>
                <a:cxn ang="0">
                  <a:pos x="50" y="9"/>
                </a:cxn>
                <a:cxn ang="0">
                  <a:pos x="53" y="14"/>
                </a:cxn>
                <a:cxn ang="0">
                  <a:pos x="56" y="18"/>
                </a:cxn>
                <a:cxn ang="0">
                  <a:pos x="60" y="23"/>
                </a:cxn>
                <a:cxn ang="0">
                  <a:pos x="65" y="30"/>
                </a:cxn>
                <a:cxn ang="0">
                  <a:pos x="73" y="41"/>
                </a:cxn>
                <a:cxn ang="0">
                  <a:pos x="83" y="56"/>
                </a:cxn>
                <a:cxn ang="0">
                  <a:pos x="87" y="64"/>
                </a:cxn>
                <a:cxn ang="0">
                  <a:pos x="89" y="69"/>
                </a:cxn>
                <a:cxn ang="0">
                  <a:pos x="92" y="75"/>
                </a:cxn>
                <a:cxn ang="0">
                  <a:pos x="95" y="81"/>
                </a:cxn>
                <a:cxn ang="0">
                  <a:pos x="98" y="88"/>
                </a:cxn>
                <a:cxn ang="0">
                  <a:pos x="102" y="99"/>
                </a:cxn>
                <a:cxn ang="0">
                  <a:pos x="108" y="115"/>
                </a:cxn>
                <a:cxn ang="0">
                  <a:pos x="116" y="136"/>
                </a:cxn>
              </a:cxnLst>
              <a:rect l="0" t="0" r="r" b="b"/>
              <a:pathLst>
                <a:path w="116" h="172">
                  <a:moveTo>
                    <a:pt x="116" y="136"/>
                  </a:moveTo>
                  <a:lnTo>
                    <a:pt x="107" y="139"/>
                  </a:lnTo>
                  <a:lnTo>
                    <a:pt x="101" y="141"/>
                  </a:lnTo>
                  <a:lnTo>
                    <a:pt x="95" y="144"/>
                  </a:lnTo>
                  <a:lnTo>
                    <a:pt x="88" y="146"/>
                  </a:lnTo>
                  <a:lnTo>
                    <a:pt x="80" y="150"/>
                  </a:lnTo>
                  <a:lnTo>
                    <a:pt x="69" y="155"/>
                  </a:lnTo>
                  <a:lnTo>
                    <a:pt x="54" y="162"/>
                  </a:lnTo>
                  <a:lnTo>
                    <a:pt x="32" y="172"/>
                  </a:lnTo>
                  <a:lnTo>
                    <a:pt x="29" y="163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2" y="144"/>
                  </a:lnTo>
                  <a:lnTo>
                    <a:pt x="19" y="136"/>
                  </a:lnTo>
                  <a:lnTo>
                    <a:pt x="15" y="126"/>
                  </a:lnTo>
                  <a:lnTo>
                    <a:pt x="8" y="112"/>
                  </a:lnTo>
                  <a:lnTo>
                    <a:pt x="0" y="93"/>
                  </a:lnTo>
                  <a:lnTo>
                    <a:pt x="5" y="82"/>
                  </a:lnTo>
                  <a:lnTo>
                    <a:pt x="8" y="74"/>
                  </a:lnTo>
                  <a:lnTo>
                    <a:pt x="11" y="67"/>
                  </a:lnTo>
                  <a:lnTo>
                    <a:pt x="14" y="60"/>
                  </a:lnTo>
                  <a:lnTo>
                    <a:pt x="18" y="51"/>
                  </a:lnTo>
                  <a:lnTo>
                    <a:pt x="23" y="39"/>
                  </a:lnTo>
                  <a:lnTo>
                    <a:pt x="31" y="22"/>
                  </a:lnTo>
                  <a:lnTo>
                    <a:pt x="40" y="0"/>
                  </a:lnTo>
                  <a:lnTo>
                    <a:pt x="46" y="5"/>
                  </a:lnTo>
                  <a:lnTo>
                    <a:pt x="50" y="9"/>
                  </a:lnTo>
                  <a:lnTo>
                    <a:pt x="53" y="14"/>
                  </a:lnTo>
                  <a:lnTo>
                    <a:pt x="56" y="18"/>
                  </a:lnTo>
                  <a:lnTo>
                    <a:pt x="60" y="23"/>
                  </a:lnTo>
                  <a:lnTo>
                    <a:pt x="65" y="30"/>
                  </a:lnTo>
                  <a:lnTo>
                    <a:pt x="73" y="41"/>
                  </a:lnTo>
                  <a:lnTo>
                    <a:pt x="83" y="56"/>
                  </a:lnTo>
                  <a:lnTo>
                    <a:pt x="87" y="64"/>
                  </a:lnTo>
                  <a:lnTo>
                    <a:pt x="89" y="69"/>
                  </a:lnTo>
                  <a:lnTo>
                    <a:pt x="92" y="75"/>
                  </a:lnTo>
                  <a:lnTo>
                    <a:pt x="95" y="81"/>
                  </a:lnTo>
                  <a:lnTo>
                    <a:pt x="98" y="88"/>
                  </a:lnTo>
                  <a:lnTo>
                    <a:pt x="102" y="99"/>
                  </a:lnTo>
                  <a:lnTo>
                    <a:pt x="108" y="115"/>
                  </a:lnTo>
                  <a:lnTo>
                    <a:pt x="116" y="136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1" name="Freeform 591"/>
            <p:cNvSpPr>
              <a:spLocks/>
            </p:cNvSpPr>
            <p:nvPr/>
          </p:nvSpPr>
          <p:spPr bwMode="auto">
            <a:xfrm>
              <a:off x="1131" y="3293"/>
              <a:ext cx="4" cy="9"/>
            </a:xfrm>
            <a:custGeom>
              <a:avLst/>
              <a:gdLst/>
              <a:ahLst/>
              <a:cxnLst>
                <a:cxn ang="0">
                  <a:pos x="88" y="145"/>
                </a:cxn>
                <a:cxn ang="0">
                  <a:pos x="81" y="147"/>
                </a:cxn>
                <a:cxn ang="0">
                  <a:pos x="77" y="150"/>
                </a:cxn>
                <a:cxn ang="0">
                  <a:pos x="73" y="151"/>
                </a:cxn>
                <a:cxn ang="0">
                  <a:pos x="69" y="153"/>
                </a:cxn>
                <a:cxn ang="0">
                  <a:pos x="64" y="155"/>
                </a:cxn>
                <a:cxn ang="0">
                  <a:pos x="57" y="158"/>
                </a:cxn>
                <a:cxn ang="0">
                  <a:pos x="47" y="163"/>
                </a:cxn>
                <a:cxn ang="0">
                  <a:pos x="32" y="170"/>
                </a:cxn>
                <a:cxn ang="0">
                  <a:pos x="29" y="161"/>
                </a:cxn>
                <a:cxn ang="0">
                  <a:pos x="26" y="154"/>
                </a:cxn>
                <a:cxn ang="0">
                  <a:pos x="24" y="148"/>
                </a:cxn>
                <a:cxn ang="0">
                  <a:pos x="22" y="142"/>
                </a:cxn>
                <a:cxn ang="0">
                  <a:pos x="19" y="134"/>
                </a:cxn>
                <a:cxn ang="0">
                  <a:pos x="15" y="123"/>
                </a:cxn>
                <a:cxn ang="0">
                  <a:pos x="8" y="109"/>
                </a:cxn>
                <a:cxn ang="0">
                  <a:pos x="0" y="89"/>
                </a:cxn>
                <a:cxn ang="0">
                  <a:pos x="4" y="79"/>
                </a:cxn>
                <a:cxn ang="0">
                  <a:pos x="7" y="71"/>
                </a:cxn>
                <a:cxn ang="0">
                  <a:pos x="9" y="65"/>
                </a:cxn>
                <a:cxn ang="0">
                  <a:pos x="12" y="58"/>
                </a:cxn>
                <a:cxn ang="0">
                  <a:pos x="15" y="49"/>
                </a:cxn>
                <a:cxn ang="0">
                  <a:pos x="19" y="38"/>
                </a:cxn>
                <a:cxn ang="0">
                  <a:pos x="26" y="22"/>
                </a:cxn>
                <a:cxn ang="0">
                  <a:pos x="34" y="0"/>
                </a:cxn>
                <a:cxn ang="0">
                  <a:pos x="40" y="11"/>
                </a:cxn>
                <a:cxn ang="0">
                  <a:pos x="43" y="21"/>
                </a:cxn>
                <a:cxn ang="0">
                  <a:pos x="47" y="36"/>
                </a:cxn>
                <a:cxn ang="0">
                  <a:pos x="55" y="65"/>
                </a:cxn>
                <a:cxn ang="0">
                  <a:pos x="59" y="74"/>
                </a:cxn>
                <a:cxn ang="0">
                  <a:pos x="61" y="79"/>
                </a:cxn>
                <a:cxn ang="0">
                  <a:pos x="64" y="84"/>
                </a:cxn>
                <a:cxn ang="0">
                  <a:pos x="66" y="90"/>
                </a:cxn>
                <a:cxn ang="0">
                  <a:pos x="69" y="98"/>
                </a:cxn>
                <a:cxn ang="0">
                  <a:pos x="73" y="108"/>
                </a:cxn>
                <a:cxn ang="0">
                  <a:pos x="79" y="124"/>
                </a:cxn>
                <a:cxn ang="0">
                  <a:pos x="88" y="145"/>
                </a:cxn>
              </a:cxnLst>
              <a:rect l="0" t="0" r="r" b="b"/>
              <a:pathLst>
                <a:path w="88" h="170">
                  <a:moveTo>
                    <a:pt x="88" y="145"/>
                  </a:moveTo>
                  <a:lnTo>
                    <a:pt x="81" y="147"/>
                  </a:lnTo>
                  <a:lnTo>
                    <a:pt x="77" y="150"/>
                  </a:lnTo>
                  <a:lnTo>
                    <a:pt x="73" y="151"/>
                  </a:lnTo>
                  <a:lnTo>
                    <a:pt x="69" y="153"/>
                  </a:lnTo>
                  <a:lnTo>
                    <a:pt x="64" y="155"/>
                  </a:lnTo>
                  <a:lnTo>
                    <a:pt x="57" y="158"/>
                  </a:lnTo>
                  <a:lnTo>
                    <a:pt x="47" y="163"/>
                  </a:lnTo>
                  <a:lnTo>
                    <a:pt x="32" y="170"/>
                  </a:lnTo>
                  <a:lnTo>
                    <a:pt x="29" y="161"/>
                  </a:lnTo>
                  <a:lnTo>
                    <a:pt x="26" y="154"/>
                  </a:lnTo>
                  <a:lnTo>
                    <a:pt x="24" y="148"/>
                  </a:lnTo>
                  <a:lnTo>
                    <a:pt x="22" y="142"/>
                  </a:lnTo>
                  <a:lnTo>
                    <a:pt x="19" y="134"/>
                  </a:lnTo>
                  <a:lnTo>
                    <a:pt x="15" y="123"/>
                  </a:lnTo>
                  <a:lnTo>
                    <a:pt x="8" y="109"/>
                  </a:lnTo>
                  <a:lnTo>
                    <a:pt x="0" y="89"/>
                  </a:lnTo>
                  <a:lnTo>
                    <a:pt x="4" y="79"/>
                  </a:lnTo>
                  <a:lnTo>
                    <a:pt x="7" y="71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49"/>
                  </a:lnTo>
                  <a:lnTo>
                    <a:pt x="19" y="38"/>
                  </a:lnTo>
                  <a:lnTo>
                    <a:pt x="26" y="22"/>
                  </a:lnTo>
                  <a:lnTo>
                    <a:pt x="34" y="0"/>
                  </a:lnTo>
                  <a:lnTo>
                    <a:pt x="40" y="11"/>
                  </a:lnTo>
                  <a:lnTo>
                    <a:pt x="43" y="21"/>
                  </a:lnTo>
                  <a:lnTo>
                    <a:pt x="47" y="36"/>
                  </a:lnTo>
                  <a:lnTo>
                    <a:pt x="55" y="65"/>
                  </a:lnTo>
                  <a:lnTo>
                    <a:pt x="59" y="74"/>
                  </a:lnTo>
                  <a:lnTo>
                    <a:pt x="61" y="79"/>
                  </a:lnTo>
                  <a:lnTo>
                    <a:pt x="64" y="84"/>
                  </a:lnTo>
                  <a:lnTo>
                    <a:pt x="66" y="90"/>
                  </a:lnTo>
                  <a:lnTo>
                    <a:pt x="69" y="98"/>
                  </a:lnTo>
                  <a:lnTo>
                    <a:pt x="73" y="108"/>
                  </a:lnTo>
                  <a:lnTo>
                    <a:pt x="79" y="124"/>
                  </a:lnTo>
                  <a:lnTo>
                    <a:pt x="88" y="145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2" name="Freeform 592"/>
            <p:cNvSpPr>
              <a:spLocks/>
            </p:cNvSpPr>
            <p:nvPr/>
          </p:nvSpPr>
          <p:spPr bwMode="auto">
            <a:xfrm>
              <a:off x="1132" y="3293"/>
              <a:ext cx="2" cy="9"/>
            </a:xfrm>
            <a:custGeom>
              <a:avLst/>
              <a:gdLst/>
              <a:ahLst/>
              <a:cxnLst>
                <a:cxn ang="0">
                  <a:pos x="59" y="155"/>
                </a:cxn>
                <a:cxn ang="0">
                  <a:pos x="33" y="167"/>
                </a:cxn>
                <a:cxn ang="0">
                  <a:pos x="0" y="87"/>
                </a:cxn>
                <a:cxn ang="0">
                  <a:pos x="29" y="0"/>
                </a:cxn>
                <a:cxn ang="0">
                  <a:pos x="26" y="76"/>
                </a:cxn>
                <a:cxn ang="0">
                  <a:pos x="59" y="155"/>
                </a:cxn>
              </a:cxnLst>
              <a:rect l="0" t="0" r="r" b="b"/>
              <a:pathLst>
                <a:path w="59" h="167">
                  <a:moveTo>
                    <a:pt x="59" y="155"/>
                  </a:moveTo>
                  <a:lnTo>
                    <a:pt x="33" y="167"/>
                  </a:lnTo>
                  <a:lnTo>
                    <a:pt x="0" y="87"/>
                  </a:lnTo>
                  <a:lnTo>
                    <a:pt x="29" y="0"/>
                  </a:lnTo>
                  <a:lnTo>
                    <a:pt x="26" y="76"/>
                  </a:lnTo>
                  <a:lnTo>
                    <a:pt x="59" y="155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3" name="Freeform 593"/>
            <p:cNvSpPr>
              <a:spLocks/>
            </p:cNvSpPr>
            <p:nvPr/>
          </p:nvSpPr>
          <p:spPr bwMode="auto">
            <a:xfrm>
              <a:off x="1130" y="3294"/>
              <a:ext cx="8" cy="4"/>
            </a:xfrm>
            <a:custGeom>
              <a:avLst/>
              <a:gdLst/>
              <a:ahLst/>
              <a:cxnLst>
                <a:cxn ang="0">
                  <a:pos x="170" y="4"/>
                </a:cxn>
                <a:cxn ang="0">
                  <a:pos x="168" y="0"/>
                </a:cxn>
                <a:cxn ang="0">
                  <a:pos x="0" y="73"/>
                </a:cxn>
                <a:cxn ang="0">
                  <a:pos x="4" y="81"/>
                </a:cxn>
                <a:cxn ang="0">
                  <a:pos x="172" y="8"/>
                </a:cxn>
                <a:cxn ang="0">
                  <a:pos x="170" y="4"/>
                </a:cxn>
              </a:cxnLst>
              <a:rect l="0" t="0" r="r" b="b"/>
              <a:pathLst>
                <a:path w="172" h="81">
                  <a:moveTo>
                    <a:pt x="170" y="4"/>
                  </a:moveTo>
                  <a:lnTo>
                    <a:pt x="168" y="0"/>
                  </a:lnTo>
                  <a:lnTo>
                    <a:pt x="0" y="73"/>
                  </a:lnTo>
                  <a:lnTo>
                    <a:pt x="4" y="81"/>
                  </a:lnTo>
                  <a:lnTo>
                    <a:pt x="172" y="8"/>
                  </a:lnTo>
                  <a:lnTo>
                    <a:pt x="170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4" name="Freeform 594"/>
            <p:cNvSpPr>
              <a:spLocks/>
            </p:cNvSpPr>
            <p:nvPr/>
          </p:nvSpPr>
          <p:spPr bwMode="auto">
            <a:xfrm>
              <a:off x="1176" y="3432"/>
              <a:ext cx="10" cy="6"/>
            </a:xfrm>
            <a:custGeom>
              <a:avLst/>
              <a:gdLst/>
              <a:ahLst/>
              <a:cxnLst>
                <a:cxn ang="0">
                  <a:pos x="216" y="12"/>
                </a:cxn>
                <a:cxn ang="0">
                  <a:pos x="4" y="103"/>
                </a:cxn>
                <a:cxn ang="0">
                  <a:pos x="0" y="93"/>
                </a:cxn>
                <a:cxn ang="0">
                  <a:pos x="211" y="0"/>
                </a:cxn>
                <a:cxn ang="0">
                  <a:pos x="216" y="12"/>
                </a:cxn>
              </a:cxnLst>
              <a:rect l="0" t="0" r="r" b="b"/>
              <a:pathLst>
                <a:path w="216" h="103">
                  <a:moveTo>
                    <a:pt x="216" y="12"/>
                  </a:moveTo>
                  <a:lnTo>
                    <a:pt x="4" y="103"/>
                  </a:lnTo>
                  <a:lnTo>
                    <a:pt x="0" y="93"/>
                  </a:lnTo>
                  <a:lnTo>
                    <a:pt x="211" y="0"/>
                  </a:lnTo>
                  <a:lnTo>
                    <a:pt x="216" y="12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5" name="Freeform 595"/>
            <p:cNvSpPr>
              <a:spLocks/>
            </p:cNvSpPr>
            <p:nvPr/>
          </p:nvSpPr>
          <p:spPr bwMode="auto">
            <a:xfrm>
              <a:off x="1176" y="3433"/>
              <a:ext cx="11" cy="16"/>
            </a:xfrm>
            <a:custGeom>
              <a:avLst/>
              <a:gdLst/>
              <a:ahLst/>
              <a:cxnLst>
                <a:cxn ang="0">
                  <a:pos x="207" y="296"/>
                </a:cxn>
                <a:cxn ang="0">
                  <a:pos x="219" y="286"/>
                </a:cxn>
                <a:cxn ang="0">
                  <a:pos x="232" y="267"/>
                </a:cxn>
                <a:cxn ang="0">
                  <a:pos x="242" y="241"/>
                </a:cxn>
                <a:cxn ang="0">
                  <a:pos x="248" y="206"/>
                </a:cxn>
                <a:cxn ang="0">
                  <a:pos x="250" y="165"/>
                </a:cxn>
                <a:cxn ang="0">
                  <a:pos x="245" y="116"/>
                </a:cxn>
                <a:cxn ang="0">
                  <a:pos x="233" y="62"/>
                </a:cxn>
                <a:cxn ang="0">
                  <a:pos x="211" y="0"/>
                </a:cxn>
                <a:cxn ang="0">
                  <a:pos x="198" y="6"/>
                </a:cxn>
                <a:cxn ang="0">
                  <a:pos x="185" y="12"/>
                </a:cxn>
                <a:cxn ang="0">
                  <a:pos x="171" y="17"/>
                </a:cxn>
                <a:cxn ang="0">
                  <a:pos x="158" y="24"/>
                </a:cxn>
                <a:cxn ang="0">
                  <a:pos x="145" y="29"/>
                </a:cxn>
                <a:cxn ang="0">
                  <a:pos x="132" y="35"/>
                </a:cxn>
                <a:cxn ang="0">
                  <a:pos x="118" y="41"/>
                </a:cxn>
                <a:cxn ang="0">
                  <a:pos x="106" y="46"/>
                </a:cxn>
                <a:cxn ang="0">
                  <a:pos x="93" y="52"/>
                </a:cxn>
                <a:cxn ang="0">
                  <a:pos x="80" y="57"/>
                </a:cxn>
                <a:cxn ang="0">
                  <a:pos x="66" y="64"/>
                </a:cxn>
                <a:cxn ang="0">
                  <a:pos x="53" y="69"/>
                </a:cxn>
                <a:cxn ang="0">
                  <a:pos x="40" y="75"/>
                </a:cxn>
                <a:cxn ang="0">
                  <a:pos x="27" y="81"/>
                </a:cxn>
                <a:cxn ang="0">
                  <a:pos x="13" y="87"/>
                </a:cxn>
                <a:cxn ang="0">
                  <a:pos x="0" y="92"/>
                </a:cxn>
                <a:cxn ang="0">
                  <a:pos x="13" y="123"/>
                </a:cxn>
                <a:cxn ang="0">
                  <a:pos x="28" y="150"/>
                </a:cxn>
                <a:cxn ang="0">
                  <a:pos x="42" y="175"/>
                </a:cxn>
                <a:cxn ang="0">
                  <a:pos x="57" y="198"/>
                </a:cxn>
                <a:cxn ang="0">
                  <a:pos x="73" y="218"/>
                </a:cxn>
                <a:cxn ang="0">
                  <a:pos x="87" y="236"/>
                </a:cxn>
                <a:cxn ang="0">
                  <a:pos x="102" y="250"/>
                </a:cxn>
                <a:cxn ang="0">
                  <a:pos x="117" y="263"/>
                </a:cxn>
                <a:cxn ang="0">
                  <a:pos x="132" y="274"/>
                </a:cxn>
                <a:cxn ang="0">
                  <a:pos x="145" y="283"/>
                </a:cxn>
                <a:cxn ang="0">
                  <a:pos x="158" y="289"/>
                </a:cxn>
                <a:cxn ang="0">
                  <a:pos x="170" y="294"/>
                </a:cxn>
                <a:cxn ang="0">
                  <a:pos x="182" y="297"/>
                </a:cxn>
                <a:cxn ang="0">
                  <a:pos x="192" y="298"/>
                </a:cxn>
                <a:cxn ang="0">
                  <a:pos x="200" y="298"/>
                </a:cxn>
                <a:cxn ang="0">
                  <a:pos x="207" y="296"/>
                </a:cxn>
              </a:cxnLst>
              <a:rect l="0" t="0" r="r" b="b"/>
              <a:pathLst>
                <a:path w="250" h="298">
                  <a:moveTo>
                    <a:pt x="207" y="296"/>
                  </a:moveTo>
                  <a:lnTo>
                    <a:pt x="219" y="286"/>
                  </a:lnTo>
                  <a:lnTo>
                    <a:pt x="232" y="267"/>
                  </a:lnTo>
                  <a:lnTo>
                    <a:pt x="242" y="241"/>
                  </a:lnTo>
                  <a:lnTo>
                    <a:pt x="248" y="206"/>
                  </a:lnTo>
                  <a:lnTo>
                    <a:pt x="250" y="165"/>
                  </a:lnTo>
                  <a:lnTo>
                    <a:pt x="245" y="116"/>
                  </a:lnTo>
                  <a:lnTo>
                    <a:pt x="233" y="62"/>
                  </a:lnTo>
                  <a:lnTo>
                    <a:pt x="211" y="0"/>
                  </a:lnTo>
                  <a:lnTo>
                    <a:pt x="198" y="6"/>
                  </a:lnTo>
                  <a:lnTo>
                    <a:pt x="185" y="12"/>
                  </a:lnTo>
                  <a:lnTo>
                    <a:pt x="171" y="17"/>
                  </a:lnTo>
                  <a:lnTo>
                    <a:pt x="158" y="24"/>
                  </a:lnTo>
                  <a:lnTo>
                    <a:pt x="145" y="29"/>
                  </a:lnTo>
                  <a:lnTo>
                    <a:pt x="132" y="35"/>
                  </a:lnTo>
                  <a:lnTo>
                    <a:pt x="118" y="41"/>
                  </a:lnTo>
                  <a:lnTo>
                    <a:pt x="106" y="46"/>
                  </a:lnTo>
                  <a:lnTo>
                    <a:pt x="93" y="52"/>
                  </a:lnTo>
                  <a:lnTo>
                    <a:pt x="80" y="57"/>
                  </a:lnTo>
                  <a:lnTo>
                    <a:pt x="66" y="64"/>
                  </a:lnTo>
                  <a:lnTo>
                    <a:pt x="53" y="69"/>
                  </a:lnTo>
                  <a:lnTo>
                    <a:pt x="40" y="75"/>
                  </a:lnTo>
                  <a:lnTo>
                    <a:pt x="27" y="81"/>
                  </a:lnTo>
                  <a:lnTo>
                    <a:pt x="13" y="87"/>
                  </a:lnTo>
                  <a:lnTo>
                    <a:pt x="0" y="92"/>
                  </a:lnTo>
                  <a:lnTo>
                    <a:pt x="13" y="123"/>
                  </a:lnTo>
                  <a:lnTo>
                    <a:pt x="28" y="150"/>
                  </a:lnTo>
                  <a:lnTo>
                    <a:pt x="42" y="175"/>
                  </a:lnTo>
                  <a:lnTo>
                    <a:pt x="57" y="198"/>
                  </a:lnTo>
                  <a:lnTo>
                    <a:pt x="73" y="218"/>
                  </a:lnTo>
                  <a:lnTo>
                    <a:pt x="87" y="236"/>
                  </a:lnTo>
                  <a:lnTo>
                    <a:pt x="102" y="250"/>
                  </a:lnTo>
                  <a:lnTo>
                    <a:pt x="117" y="263"/>
                  </a:lnTo>
                  <a:lnTo>
                    <a:pt x="132" y="274"/>
                  </a:lnTo>
                  <a:lnTo>
                    <a:pt x="145" y="283"/>
                  </a:lnTo>
                  <a:lnTo>
                    <a:pt x="158" y="289"/>
                  </a:lnTo>
                  <a:lnTo>
                    <a:pt x="170" y="294"/>
                  </a:lnTo>
                  <a:lnTo>
                    <a:pt x="182" y="297"/>
                  </a:lnTo>
                  <a:lnTo>
                    <a:pt x="192" y="298"/>
                  </a:lnTo>
                  <a:lnTo>
                    <a:pt x="200" y="298"/>
                  </a:lnTo>
                  <a:lnTo>
                    <a:pt x="207" y="29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6" name="Freeform 596"/>
            <p:cNvSpPr>
              <a:spLocks/>
            </p:cNvSpPr>
            <p:nvPr/>
          </p:nvSpPr>
          <p:spPr bwMode="auto">
            <a:xfrm>
              <a:off x="1176" y="3433"/>
              <a:ext cx="10" cy="16"/>
            </a:xfrm>
            <a:custGeom>
              <a:avLst/>
              <a:gdLst/>
              <a:ahLst/>
              <a:cxnLst>
                <a:cxn ang="0">
                  <a:pos x="199" y="285"/>
                </a:cxn>
                <a:cxn ang="0">
                  <a:pos x="209" y="276"/>
                </a:cxn>
                <a:cxn ang="0">
                  <a:pos x="217" y="259"/>
                </a:cxn>
                <a:cxn ang="0">
                  <a:pos x="224" y="234"/>
                </a:cxn>
                <a:cxn ang="0">
                  <a:pos x="226" y="202"/>
                </a:cxn>
                <a:cxn ang="0">
                  <a:pos x="223" y="162"/>
                </a:cxn>
                <a:cxn ang="0">
                  <a:pos x="214" y="115"/>
                </a:cxn>
                <a:cxn ang="0">
                  <a:pos x="200" y="61"/>
                </a:cxn>
                <a:cxn ang="0">
                  <a:pos x="178" y="0"/>
                </a:cxn>
                <a:cxn ang="0">
                  <a:pos x="166" y="5"/>
                </a:cxn>
                <a:cxn ang="0">
                  <a:pos x="155" y="10"/>
                </a:cxn>
                <a:cxn ang="0">
                  <a:pos x="144" y="15"/>
                </a:cxn>
                <a:cxn ang="0">
                  <a:pos x="134" y="20"/>
                </a:cxn>
                <a:cxn ang="0">
                  <a:pos x="123" y="24"/>
                </a:cxn>
                <a:cxn ang="0">
                  <a:pos x="111" y="30"/>
                </a:cxn>
                <a:cxn ang="0">
                  <a:pos x="100" y="34"/>
                </a:cxn>
                <a:cxn ang="0">
                  <a:pos x="89" y="39"/>
                </a:cxn>
                <a:cxn ang="0">
                  <a:pos x="78" y="44"/>
                </a:cxn>
                <a:cxn ang="0">
                  <a:pos x="67" y="49"/>
                </a:cxn>
                <a:cxn ang="0">
                  <a:pos x="55" y="54"/>
                </a:cxn>
                <a:cxn ang="0">
                  <a:pos x="45" y="58"/>
                </a:cxn>
                <a:cxn ang="0">
                  <a:pos x="34" y="63"/>
                </a:cxn>
                <a:cxn ang="0">
                  <a:pos x="23" y="69"/>
                </a:cxn>
                <a:cxn ang="0">
                  <a:pos x="11" y="73"/>
                </a:cxn>
                <a:cxn ang="0">
                  <a:pos x="0" y="78"/>
                </a:cxn>
                <a:cxn ang="0">
                  <a:pos x="13" y="109"/>
                </a:cxn>
                <a:cxn ang="0">
                  <a:pos x="28" y="136"/>
                </a:cxn>
                <a:cxn ang="0">
                  <a:pos x="42" y="161"/>
                </a:cxn>
                <a:cxn ang="0">
                  <a:pos x="56" y="184"/>
                </a:cxn>
                <a:cxn ang="0">
                  <a:pos x="72" y="204"/>
                </a:cxn>
                <a:cxn ang="0">
                  <a:pos x="86" y="221"/>
                </a:cxn>
                <a:cxn ang="0">
                  <a:pos x="101" y="236"/>
                </a:cxn>
                <a:cxn ang="0">
                  <a:pos x="115" y="250"/>
                </a:cxn>
                <a:cxn ang="0">
                  <a:pos x="129" y="260"/>
                </a:cxn>
                <a:cxn ang="0">
                  <a:pos x="142" y="270"/>
                </a:cxn>
                <a:cxn ang="0">
                  <a:pos x="155" y="276"/>
                </a:cxn>
                <a:cxn ang="0">
                  <a:pos x="166" y="282"/>
                </a:cxn>
                <a:cxn ang="0">
                  <a:pos x="177" y="285"/>
                </a:cxn>
                <a:cxn ang="0">
                  <a:pos x="186" y="287"/>
                </a:cxn>
                <a:cxn ang="0">
                  <a:pos x="193" y="287"/>
                </a:cxn>
                <a:cxn ang="0">
                  <a:pos x="199" y="285"/>
                </a:cxn>
              </a:cxnLst>
              <a:rect l="0" t="0" r="r" b="b"/>
              <a:pathLst>
                <a:path w="226" h="287">
                  <a:moveTo>
                    <a:pt x="199" y="285"/>
                  </a:moveTo>
                  <a:lnTo>
                    <a:pt x="209" y="276"/>
                  </a:lnTo>
                  <a:lnTo>
                    <a:pt x="217" y="259"/>
                  </a:lnTo>
                  <a:lnTo>
                    <a:pt x="224" y="234"/>
                  </a:lnTo>
                  <a:lnTo>
                    <a:pt x="226" y="202"/>
                  </a:lnTo>
                  <a:lnTo>
                    <a:pt x="223" y="162"/>
                  </a:lnTo>
                  <a:lnTo>
                    <a:pt x="214" y="115"/>
                  </a:lnTo>
                  <a:lnTo>
                    <a:pt x="200" y="61"/>
                  </a:lnTo>
                  <a:lnTo>
                    <a:pt x="178" y="0"/>
                  </a:lnTo>
                  <a:lnTo>
                    <a:pt x="166" y="5"/>
                  </a:lnTo>
                  <a:lnTo>
                    <a:pt x="155" y="10"/>
                  </a:lnTo>
                  <a:lnTo>
                    <a:pt x="144" y="15"/>
                  </a:lnTo>
                  <a:lnTo>
                    <a:pt x="134" y="20"/>
                  </a:lnTo>
                  <a:lnTo>
                    <a:pt x="123" y="24"/>
                  </a:lnTo>
                  <a:lnTo>
                    <a:pt x="111" y="30"/>
                  </a:lnTo>
                  <a:lnTo>
                    <a:pt x="100" y="34"/>
                  </a:lnTo>
                  <a:lnTo>
                    <a:pt x="89" y="39"/>
                  </a:lnTo>
                  <a:lnTo>
                    <a:pt x="78" y="44"/>
                  </a:lnTo>
                  <a:lnTo>
                    <a:pt x="67" y="49"/>
                  </a:lnTo>
                  <a:lnTo>
                    <a:pt x="55" y="54"/>
                  </a:lnTo>
                  <a:lnTo>
                    <a:pt x="45" y="58"/>
                  </a:lnTo>
                  <a:lnTo>
                    <a:pt x="34" y="63"/>
                  </a:lnTo>
                  <a:lnTo>
                    <a:pt x="23" y="69"/>
                  </a:lnTo>
                  <a:lnTo>
                    <a:pt x="11" y="73"/>
                  </a:lnTo>
                  <a:lnTo>
                    <a:pt x="0" y="78"/>
                  </a:lnTo>
                  <a:lnTo>
                    <a:pt x="13" y="109"/>
                  </a:lnTo>
                  <a:lnTo>
                    <a:pt x="28" y="136"/>
                  </a:lnTo>
                  <a:lnTo>
                    <a:pt x="42" y="161"/>
                  </a:lnTo>
                  <a:lnTo>
                    <a:pt x="56" y="184"/>
                  </a:lnTo>
                  <a:lnTo>
                    <a:pt x="72" y="204"/>
                  </a:lnTo>
                  <a:lnTo>
                    <a:pt x="86" y="221"/>
                  </a:lnTo>
                  <a:lnTo>
                    <a:pt x="101" y="236"/>
                  </a:lnTo>
                  <a:lnTo>
                    <a:pt x="115" y="250"/>
                  </a:lnTo>
                  <a:lnTo>
                    <a:pt x="129" y="260"/>
                  </a:lnTo>
                  <a:lnTo>
                    <a:pt x="142" y="270"/>
                  </a:lnTo>
                  <a:lnTo>
                    <a:pt x="155" y="276"/>
                  </a:lnTo>
                  <a:lnTo>
                    <a:pt x="166" y="282"/>
                  </a:lnTo>
                  <a:lnTo>
                    <a:pt x="177" y="285"/>
                  </a:lnTo>
                  <a:lnTo>
                    <a:pt x="186" y="287"/>
                  </a:lnTo>
                  <a:lnTo>
                    <a:pt x="193" y="287"/>
                  </a:lnTo>
                  <a:lnTo>
                    <a:pt x="199" y="285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7" name="Freeform 597"/>
            <p:cNvSpPr>
              <a:spLocks/>
            </p:cNvSpPr>
            <p:nvPr/>
          </p:nvSpPr>
          <p:spPr bwMode="auto">
            <a:xfrm>
              <a:off x="1177" y="3434"/>
              <a:ext cx="9" cy="15"/>
            </a:xfrm>
            <a:custGeom>
              <a:avLst/>
              <a:gdLst/>
              <a:ahLst/>
              <a:cxnLst>
                <a:cxn ang="0">
                  <a:pos x="189" y="273"/>
                </a:cxn>
                <a:cxn ang="0">
                  <a:pos x="196" y="265"/>
                </a:cxn>
                <a:cxn ang="0">
                  <a:pos x="201" y="251"/>
                </a:cxn>
                <a:cxn ang="0">
                  <a:pos x="202" y="227"/>
                </a:cxn>
                <a:cxn ang="0">
                  <a:pos x="200" y="197"/>
                </a:cxn>
                <a:cxn ang="0">
                  <a:pos x="193" y="159"/>
                </a:cxn>
                <a:cxn ang="0">
                  <a:pos x="182" y="114"/>
                </a:cxn>
                <a:cxn ang="0">
                  <a:pos x="165" y="60"/>
                </a:cxn>
                <a:cxn ang="0">
                  <a:pos x="142" y="0"/>
                </a:cxn>
                <a:cxn ang="0">
                  <a:pos x="125" y="7"/>
                </a:cxn>
                <a:cxn ang="0">
                  <a:pos x="107" y="14"/>
                </a:cxn>
                <a:cxn ang="0">
                  <a:pos x="89" y="23"/>
                </a:cxn>
                <a:cxn ang="0">
                  <a:pos x="72" y="30"/>
                </a:cxn>
                <a:cxn ang="0">
                  <a:pos x="53" y="39"/>
                </a:cxn>
                <a:cxn ang="0">
                  <a:pos x="36" y="46"/>
                </a:cxn>
                <a:cxn ang="0">
                  <a:pos x="18" y="54"/>
                </a:cxn>
                <a:cxn ang="0">
                  <a:pos x="0" y="62"/>
                </a:cxn>
                <a:cxn ang="0">
                  <a:pos x="14" y="92"/>
                </a:cxn>
                <a:cxn ang="0">
                  <a:pos x="28" y="120"/>
                </a:cxn>
                <a:cxn ang="0">
                  <a:pos x="41" y="145"/>
                </a:cxn>
                <a:cxn ang="0">
                  <a:pos x="57" y="168"/>
                </a:cxn>
                <a:cxn ang="0">
                  <a:pos x="71" y="188"/>
                </a:cxn>
                <a:cxn ang="0">
                  <a:pos x="85" y="206"/>
                </a:cxn>
                <a:cxn ang="0">
                  <a:pos x="98" y="221"/>
                </a:cxn>
                <a:cxn ang="0">
                  <a:pos x="113" y="235"/>
                </a:cxn>
                <a:cxn ang="0">
                  <a:pos x="126" y="246"/>
                </a:cxn>
                <a:cxn ang="0">
                  <a:pos x="138" y="256"/>
                </a:cxn>
                <a:cxn ang="0">
                  <a:pos x="149" y="262"/>
                </a:cxn>
                <a:cxn ang="0">
                  <a:pos x="160" y="268"/>
                </a:cxn>
                <a:cxn ang="0">
                  <a:pos x="170" y="272"/>
                </a:cxn>
                <a:cxn ang="0">
                  <a:pos x="178" y="274"/>
                </a:cxn>
                <a:cxn ang="0">
                  <a:pos x="184" y="274"/>
                </a:cxn>
                <a:cxn ang="0">
                  <a:pos x="189" y="273"/>
                </a:cxn>
              </a:cxnLst>
              <a:rect l="0" t="0" r="r" b="b"/>
              <a:pathLst>
                <a:path w="202" h="274">
                  <a:moveTo>
                    <a:pt x="189" y="273"/>
                  </a:moveTo>
                  <a:lnTo>
                    <a:pt x="196" y="265"/>
                  </a:lnTo>
                  <a:lnTo>
                    <a:pt x="201" y="251"/>
                  </a:lnTo>
                  <a:lnTo>
                    <a:pt x="202" y="227"/>
                  </a:lnTo>
                  <a:lnTo>
                    <a:pt x="200" y="197"/>
                  </a:lnTo>
                  <a:lnTo>
                    <a:pt x="193" y="159"/>
                  </a:lnTo>
                  <a:lnTo>
                    <a:pt x="182" y="114"/>
                  </a:lnTo>
                  <a:lnTo>
                    <a:pt x="165" y="60"/>
                  </a:lnTo>
                  <a:lnTo>
                    <a:pt x="142" y="0"/>
                  </a:lnTo>
                  <a:lnTo>
                    <a:pt x="125" y="7"/>
                  </a:lnTo>
                  <a:lnTo>
                    <a:pt x="107" y="14"/>
                  </a:lnTo>
                  <a:lnTo>
                    <a:pt x="89" y="23"/>
                  </a:lnTo>
                  <a:lnTo>
                    <a:pt x="72" y="30"/>
                  </a:lnTo>
                  <a:lnTo>
                    <a:pt x="53" y="39"/>
                  </a:lnTo>
                  <a:lnTo>
                    <a:pt x="36" y="46"/>
                  </a:lnTo>
                  <a:lnTo>
                    <a:pt x="18" y="54"/>
                  </a:lnTo>
                  <a:lnTo>
                    <a:pt x="0" y="62"/>
                  </a:lnTo>
                  <a:lnTo>
                    <a:pt x="14" y="92"/>
                  </a:lnTo>
                  <a:lnTo>
                    <a:pt x="28" y="120"/>
                  </a:lnTo>
                  <a:lnTo>
                    <a:pt x="41" y="145"/>
                  </a:lnTo>
                  <a:lnTo>
                    <a:pt x="57" y="168"/>
                  </a:lnTo>
                  <a:lnTo>
                    <a:pt x="71" y="188"/>
                  </a:lnTo>
                  <a:lnTo>
                    <a:pt x="85" y="206"/>
                  </a:lnTo>
                  <a:lnTo>
                    <a:pt x="98" y="221"/>
                  </a:lnTo>
                  <a:lnTo>
                    <a:pt x="113" y="235"/>
                  </a:lnTo>
                  <a:lnTo>
                    <a:pt x="126" y="246"/>
                  </a:lnTo>
                  <a:lnTo>
                    <a:pt x="138" y="256"/>
                  </a:lnTo>
                  <a:lnTo>
                    <a:pt x="149" y="262"/>
                  </a:lnTo>
                  <a:lnTo>
                    <a:pt x="160" y="268"/>
                  </a:lnTo>
                  <a:lnTo>
                    <a:pt x="170" y="272"/>
                  </a:lnTo>
                  <a:lnTo>
                    <a:pt x="178" y="274"/>
                  </a:lnTo>
                  <a:lnTo>
                    <a:pt x="184" y="274"/>
                  </a:lnTo>
                  <a:lnTo>
                    <a:pt x="189" y="273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8" name="Freeform 598"/>
            <p:cNvSpPr>
              <a:spLocks/>
            </p:cNvSpPr>
            <p:nvPr/>
          </p:nvSpPr>
          <p:spPr bwMode="auto">
            <a:xfrm>
              <a:off x="1177" y="3435"/>
              <a:ext cx="9" cy="14"/>
            </a:xfrm>
            <a:custGeom>
              <a:avLst/>
              <a:gdLst/>
              <a:ahLst/>
              <a:cxnLst>
                <a:cxn ang="0">
                  <a:pos x="180" y="263"/>
                </a:cxn>
                <a:cxn ang="0">
                  <a:pos x="185" y="256"/>
                </a:cxn>
                <a:cxn ang="0">
                  <a:pos x="186" y="243"/>
                </a:cxn>
                <a:cxn ang="0">
                  <a:pos x="183" y="222"/>
                </a:cxn>
                <a:cxn ang="0">
                  <a:pos x="177" y="193"/>
                </a:cxn>
                <a:cxn ang="0">
                  <a:pos x="166" y="157"/>
                </a:cxn>
                <a:cxn ang="0">
                  <a:pos x="151" y="113"/>
                </a:cxn>
                <a:cxn ang="0">
                  <a:pos x="131" y="60"/>
                </a:cxn>
                <a:cxn ang="0">
                  <a:pos x="108" y="0"/>
                </a:cxn>
                <a:cxn ang="0">
                  <a:pos x="94" y="7"/>
                </a:cxn>
                <a:cxn ang="0">
                  <a:pos x="80" y="13"/>
                </a:cxn>
                <a:cxn ang="0">
                  <a:pos x="67" y="18"/>
                </a:cxn>
                <a:cxn ang="0">
                  <a:pos x="54" y="24"/>
                </a:cxn>
                <a:cxn ang="0">
                  <a:pos x="40" y="30"/>
                </a:cxn>
                <a:cxn ang="0">
                  <a:pos x="27" y="36"/>
                </a:cxn>
                <a:cxn ang="0">
                  <a:pos x="13" y="41"/>
                </a:cxn>
                <a:cxn ang="0">
                  <a:pos x="0" y="48"/>
                </a:cxn>
                <a:cxn ang="0">
                  <a:pos x="13" y="78"/>
                </a:cxn>
                <a:cxn ang="0">
                  <a:pos x="26" y="106"/>
                </a:cxn>
                <a:cxn ang="0">
                  <a:pos x="40" y="131"/>
                </a:cxn>
                <a:cxn ang="0">
                  <a:pos x="55" y="154"/>
                </a:cxn>
                <a:cxn ang="0">
                  <a:pos x="69" y="174"/>
                </a:cxn>
                <a:cxn ang="0">
                  <a:pos x="83" y="192"/>
                </a:cxn>
                <a:cxn ang="0">
                  <a:pos x="96" y="208"/>
                </a:cxn>
                <a:cxn ang="0">
                  <a:pos x="110" y="222"/>
                </a:cxn>
                <a:cxn ang="0">
                  <a:pos x="122" y="233"/>
                </a:cxn>
                <a:cxn ang="0">
                  <a:pos x="134" y="243"/>
                </a:cxn>
                <a:cxn ang="0">
                  <a:pos x="145" y="250"/>
                </a:cxn>
                <a:cxn ang="0">
                  <a:pos x="155" y="256"/>
                </a:cxn>
                <a:cxn ang="0">
                  <a:pos x="164" y="261"/>
                </a:cxn>
                <a:cxn ang="0">
                  <a:pos x="171" y="263"/>
                </a:cxn>
                <a:cxn ang="0">
                  <a:pos x="176" y="264"/>
                </a:cxn>
                <a:cxn ang="0">
                  <a:pos x="180" y="263"/>
                </a:cxn>
              </a:cxnLst>
              <a:rect l="0" t="0" r="r" b="b"/>
              <a:pathLst>
                <a:path w="186" h="264">
                  <a:moveTo>
                    <a:pt x="180" y="263"/>
                  </a:moveTo>
                  <a:lnTo>
                    <a:pt x="185" y="256"/>
                  </a:lnTo>
                  <a:lnTo>
                    <a:pt x="186" y="243"/>
                  </a:lnTo>
                  <a:lnTo>
                    <a:pt x="183" y="222"/>
                  </a:lnTo>
                  <a:lnTo>
                    <a:pt x="177" y="193"/>
                  </a:lnTo>
                  <a:lnTo>
                    <a:pt x="166" y="157"/>
                  </a:lnTo>
                  <a:lnTo>
                    <a:pt x="151" y="113"/>
                  </a:lnTo>
                  <a:lnTo>
                    <a:pt x="131" y="60"/>
                  </a:lnTo>
                  <a:lnTo>
                    <a:pt x="108" y="0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7" y="18"/>
                  </a:lnTo>
                  <a:lnTo>
                    <a:pt x="54" y="24"/>
                  </a:lnTo>
                  <a:lnTo>
                    <a:pt x="40" y="30"/>
                  </a:lnTo>
                  <a:lnTo>
                    <a:pt x="27" y="36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13" y="78"/>
                  </a:lnTo>
                  <a:lnTo>
                    <a:pt x="26" y="106"/>
                  </a:lnTo>
                  <a:lnTo>
                    <a:pt x="40" y="131"/>
                  </a:lnTo>
                  <a:lnTo>
                    <a:pt x="55" y="154"/>
                  </a:lnTo>
                  <a:lnTo>
                    <a:pt x="69" y="174"/>
                  </a:lnTo>
                  <a:lnTo>
                    <a:pt x="83" y="192"/>
                  </a:lnTo>
                  <a:lnTo>
                    <a:pt x="96" y="208"/>
                  </a:lnTo>
                  <a:lnTo>
                    <a:pt x="110" y="222"/>
                  </a:lnTo>
                  <a:lnTo>
                    <a:pt x="122" y="233"/>
                  </a:lnTo>
                  <a:lnTo>
                    <a:pt x="134" y="243"/>
                  </a:lnTo>
                  <a:lnTo>
                    <a:pt x="145" y="250"/>
                  </a:lnTo>
                  <a:lnTo>
                    <a:pt x="155" y="256"/>
                  </a:lnTo>
                  <a:lnTo>
                    <a:pt x="164" y="261"/>
                  </a:lnTo>
                  <a:lnTo>
                    <a:pt x="171" y="263"/>
                  </a:lnTo>
                  <a:lnTo>
                    <a:pt x="176" y="264"/>
                  </a:lnTo>
                  <a:lnTo>
                    <a:pt x="180" y="26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9" name="Freeform 599"/>
            <p:cNvSpPr>
              <a:spLocks/>
            </p:cNvSpPr>
            <p:nvPr/>
          </p:nvSpPr>
          <p:spPr bwMode="auto">
            <a:xfrm>
              <a:off x="1177" y="3435"/>
              <a:ext cx="8" cy="14"/>
            </a:xfrm>
            <a:custGeom>
              <a:avLst/>
              <a:gdLst/>
              <a:ahLst/>
              <a:cxnLst>
                <a:cxn ang="0">
                  <a:pos x="171" y="251"/>
                </a:cxn>
                <a:cxn ang="0">
                  <a:pos x="173" y="245"/>
                </a:cxn>
                <a:cxn ang="0">
                  <a:pos x="170" y="233"/>
                </a:cxn>
                <a:cxn ang="0">
                  <a:pos x="164" y="214"/>
                </a:cxn>
                <a:cxn ang="0">
                  <a:pos x="153" y="187"/>
                </a:cxn>
                <a:cxn ang="0">
                  <a:pos x="137" y="153"/>
                </a:cxn>
                <a:cxn ang="0">
                  <a:pos x="119" y="110"/>
                </a:cxn>
                <a:cxn ang="0">
                  <a:pos x="97" y="60"/>
                </a:cxn>
                <a:cxn ang="0">
                  <a:pos x="72" y="0"/>
                </a:cxn>
                <a:cxn ang="0">
                  <a:pos x="63" y="4"/>
                </a:cxn>
                <a:cxn ang="0">
                  <a:pos x="54" y="7"/>
                </a:cxn>
                <a:cxn ang="0">
                  <a:pos x="45" y="11"/>
                </a:cxn>
                <a:cxn ang="0">
                  <a:pos x="36" y="16"/>
                </a:cxn>
                <a:cxn ang="0">
                  <a:pos x="27" y="20"/>
                </a:cxn>
                <a:cxn ang="0">
                  <a:pos x="18" y="23"/>
                </a:cxn>
                <a:cxn ang="0">
                  <a:pos x="9" y="27"/>
                </a:cxn>
                <a:cxn ang="0">
                  <a:pos x="0" y="31"/>
                </a:cxn>
                <a:cxn ang="0">
                  <a:pos x="13" y="62"/>
                </a:cxn>
                <a:cxn ang="0">
                  <a:pos x="26" y="89"/>
                </a:cxn>
                <a:cxn ang="0">
                  <a:pos x="41" y="115"/>
                </a:cxn>
                <a:cxn ang="0">
                  <a:pos x="54" y="138"/>
                </a:cxn>
                <a:cxn ang="0">
                  <a:pos x="68" y="159"/>
                </a:cxn>
                <a:cxn ang="0">
                  <a:pos x="81" y="177"/>
                </a:cxn>
                <a:cxn ang="0">
                  <a:pos x="95" y="193"/>
                </a:cxn>
                <a:cxn ang="0">
                  <a:pos x="107" y="206"/>
                </a:cxn>
                <a:cxn ang="0">
                  <a:pos x="119" y="218"/>
                </a:cxn>
                <a:cxn ang="0">
                  <a:pos x="130" y="229"/>
                </a:cxn>
                <a:cxn ang="0">
                  <a:pos x="141" y="236"/>
                </a:cxn>
                <a:cxn ang="0">
                  <a:pos x="150" y="242"/>
                </a:cxn>
                <a:cxn ang="0">
                  <a:pos x="157" y="246"/>
                </a:cxn>
                <a:cxn ang="0">
                  <a:pos x="163" y="250"/>
                </a:cxn>
                <a:cxn ang="0">
                  <a:pos x="168" y="251"/>
                </a:cxn>
                <a:cxn ang="0">
                  <a:pos x="171" y="251"/>
                </a:cxn>
              </a:cxnLst>
              <a:rect l="0" t="0" r="r" b="b"/>
              <a:pathLst>
                <a:path w="173" h="251">
                  <a:moveTo>
                    <a:pt x="171" y="251"/>
                  </a:moveTo>
                  <a:lnTo>
                    <a:pt x="173" y="245"/>
                  </a:lnTo>
                  <a:lnTo>
                    <a:pt x="170" y="233"/>
                  </a:lnTo>
                  <a:lnTo>
                    <a:pt x="164" y="214"/>
                  </a:lnTo>
                  <a:lnTo>
                    <a:pt x="153" y="187"/>
                  </a:lnTo>
                  <a:lnTo>
                    <a:pt x="137" y="153"/>
                  </a:lnTo>
                  <a:lnTo>
                    <a:pt x="119" y="110"/>
                  </a:lnTo>
                  <a:lnTo>
                    <a:pt x="97" y="60"/>
                  </a:lnTo>
                  <a:lnTo>
                    <a:pt x="72" y="0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5" y="11"/>
                  </a:lnTo>
                  <a:lnTo>
                    <a:pt x="36" y="16"/>
                  </a:lnTo>
                  <a:lnTo>
                    <a:pt x="27" y="20"/>
                  </a:lnTo>
                  <a:lnTo>
                    <a:pt x="18" y="23"/>
                  </a:lnTo>
                  <a:lnTo>
                    <a:pt x="9" y="27"/>
                  </a:lnTo>
                  <a:lnTo>
                    <a:pt x="0" y="31"/>
                  </a:lnTo>
                  <a:lnTo>
                    <a:pt x="13" y="62"/>
                  </a:lnTo>
                  <a:lnTo>
                    <a:pt x="26" y="89"/>
                  </a:lnTo>
                  <a:lnTo>
                    <a:pt x="41" y="115"/>
                  </a:lnTo>
                  <a:lnTo>
                    <a:pt x="54" y="138"/>
                  </a:lnTo>
                  <a:lnTo>
                    <a:pt x="68" y="159"/>
                  </a:lnTo>
                  <a:lnTo>
                    <a:pt x="81" y="177"/>
                  </a:lnTo>
                  <a:lnTo>
                    <a:pt x="95" y="193"/>
                  </a:lnTo>
                  <a:lnTo>
                    <a:pt x="107" y="206"/>
                  </a:lnTo>
                  <a:lnTo>
                    <a:pt x="119" y="218"/>
                  </a:lnTo>
                  <a:lnTo>
                    <a:pt x="130" y="229"/>
                  </a:lnTo>
                  <a:lnTo>
                    <a:pt x="141" y="236"/>
                  </a:lnTo>
                  <a:lnTo>
                    <a:pt x="150" y="242"/>
                  </a:lnTo>
                  <a:lnTo>
                    <a:pt x="157" y="246"/>
                  </a:lnTo>
                  <a:lnTo>
                    <a:pt x="163" y="250"/>
                  </a:lnTo>
                  <a:lnTo>
                    <a:pt x="168" y="251"/>
                  </a:lnTo>
                  <a:lnTo>
                    <a:pt x="171" y="251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0" name="Freeform 600"/>
            <p:cNvSpPr>
              <a:spLocks/>
            </p:cNvSpPr>
            <p:nvPr/>
          </p:nvSpPr>
          <p:spPr bwMode="auto">
            <a:xfrm>
              <a:off x="1178" y="3436"/>
              <a:ext cx="7" cy="13"/>
            </a:xfrm>
            <a:custGeom>
              <a:avLst/>
              <a:gdLst/>
              <a:ahLst/>
              <a:cxnLst>
                <a:cxn ang="0">
                  <a:pos x="163" y="240"/>
                </a:cxn>
                <a:cxn ang="0">
                  <a:pos x="162" y="235"/>
                </a:cxn>
                <a:cxn ang="0">
                  <a:pos x="156" y="225"/>
                </a:cxn>
                <a:cxn ang="0">
                  <a:pos x="145" y="208"/>
                </a:cxn>
                <a:cxn ang="0">
                  <a:pos x="129" y="183"/>
                </a:cxn>
                <a:cxn ang="0">
                  <a:pos x="110" y="150"/>
                </a:cxn>
                <a:cxn ang="0">
                  <a:pos x="89" y="110"/>
                </a:cxn>
                <a:cxn ang="0">
                  <a:pos x="64" y="59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8" y="5"/>
                </a:cxn>
                <a:cxn ang="0">
                  <a:pos x="24" y="7"/>
                </a:cxn>
                <a:cxn ang="0">
                  <a:pos x="19" y="9"/>
                </a:cxn>
                <a:cxn ang="0">
                  <a:pos x="14" y="11"/>
                </a:cxn>
                <a:cxn ang="0">
                  <a:pos x="10" y="13"/>
                </a:cxn>
                <a:cxn ang="0">
                  <a:pos x="5" y="15"/>
                </a:cxn>
                <a:cxn ang="0">
                  <a:pos x="0" y="17"/>
                </a:cxn>
                <a:cxn ang="0">
                  <a:pos x="13" y="48"/>
                </a:cxn>
                <a:cxn ang="0">
                  <a:pos x="26" y="75"/>
                </a:cxn>
                <a:cxn ang="0">
                  <a:pos x="41" y="102"/>
                </a:cxn>
                <a:cxn ang="0">
                  <a:pos x="54" y="124"/>
                </a:cxn>
                <a:cxn ang="0">
                  <a:pos x="68" y="145"/>
                </a:cxn>
                <a:cxn ang="0">
                  <a:pos x="82" y="163"/>
                </a:cxn>
                <a:cxn ang="0">
                  <a:pos x="94" y="180"/>
                </a:cxn>
                <a:cxn ang="0">
                  <a:pos x="106" y="193"/>
                </a:cxn>
                <a:cxn ang="0">
                  <a:pos x="117" y="205"/>
                </a:cxn>
                <a:cxn ang="0">
                  <a:pos x="127" y="215"/>
                </a:cxn>
                <a:cxn ang="0">
                  <a:pos x="138" y="224"/>
                </a:cxn>
                <a:cxn ang="0">
                  <a:pos x="146" y="230"/>
                </a:cxn>
                <a:cxn ang="0">
                  <a:pos x="152" y="234"/>
                </a:cxn>
                <a:cxn ang="0">
                  <a:pos x="158" y="238"/>
                </a:cxn>
                <a:cxn ang="0">
                  <a:pos x="161" y="240"/>
                </a:cxn>
                <a:cxn ang="0">
                  <a:pos x="163" y="240"/>
                </a:cxn>
              </a:cxnLst>
              <a:rect l="0" t="0" r="r" b="b"/>
              <a:pathLst>
                <a:path w="163" h="240">
                  <a:moveTo>
                    <a:pt x="163" y="240"/>
                  </a:moveTo>
                  <a:lnTo>
                    <a:pt x="162" y="235"/>
                  </a:lnTo>
                  <a:lnTo>
                    <a:pt x="156" y="225"/>
                  </a:lnTo>
                  <a:lnTo>
                    <a:pt x="145" y="208"/>
                  </a:lnTo>
                  <a:lnTo>
                    <a:pt x="129" y="183"/>
                  </a:lnTo>
                  <a:lnTo>
                    <a:pt x="110" y="150"/>
                  </a:lnTo>
                  <a:lnTo>
                    <a:pt x="89" y="110"/>
                  </a:lnTo>
                  <a:lnTo>
                    <a:pt x="64" y="59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8" y="5"/>
                  </a:lnTo>
                  <a:lnTo>
                    <a:pt x="24" y="7"/>
                  </a:lnTo>
                  <a:lnTo>
                    <a:pt x="19" y="9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3" y="48"/>
                  </a:lnTo>
                  <a:lnTo>
                    <a:pt x="26" y="75"/>
                  </a:lnTo>
                  <a:lnTo>
                    <a:pt x="41" y="102"/>
                  </a:lnTo>
                  <a:lnTo>
                    <a:pt x="54" y="124"/>
                  </a:lnTo>
                  <a:lnTo>
                    <a:pt x="68" y="145"/>
                  </a:lnTo>
                  <a:lnTo>
                    <a:pt x="82" y="163"/>
                  </a:lnTo>
                  <a:lnTo>
                    <a:pt x="94" y="180"/>
                  </a:lnTo>
                  <a:lnTo>
                    <a:pt x="106" y="193"/>
                  </a:lnTo>
                  <a:lnTo>
                    <a:pt x="117" y="205"/>
                  </a:lnTo>
                  <a:lnTo>
                    <a:pt x="127" y="215"/>
                  </a:lnTo>
                  <a:lnTo>
                    <a:pt x="138" y="224"/>
                  </a:lnTo>
                  <a:lnTo>
                    <a:pt x="146" y="230"/>
                  </a:lnTo>
                  <a:lnTo>
                    <a:pt x="152" y="234"/>
                  </a:lnTo>
                  <a:lnTo>
                    <a:pt x="158" y="238"/>
                  </a:lnTo>
                  <a:lnTo>
                    <a:pt x="161" y="240"/>
                  </a:lnTo>
                  <a:lnTo>
                    <a:pt x="163" y="240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1" name="Freeform 601"/>
            <p:cNvSpPr>
              <a:spLocks/>
            </p:cNvSpPr>
            <p:nvPr/>
          </p:nvSpPr>
          <p:spPr bwMode="auto">
            <a:xfrm>
              <a:off x="1185" y="3449"/>
              <a:ext cx="2" cy="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44" y="76"/>
                </a:cxn>
                <a:cxn ang="0">
                  <a:pos x="48" y="92"/>
                </a:cxn>
                <a:cxn ang="0">
                  <a:pos x="46" y="99"/>
                </a:cxn>
                <a:cxn ang="0">
                  <a:pos x="39" y="96"/>
                </a:cxn>
                <a:cxn ang="0">
                  <a:pos x="31" y="83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48" h="99">
                  <a:moveTo>
                    <a:pt x="13" y="0"/>
                  </a:moveTo>
                  <a:lnTo>
                    <a:pt x="44" y="76"/>
                  </a:lnTo>
                  <a:lnTo>
                    <a:pt x="48" y="92"/>
                  </a:lnTo>
                  <a:lnTo>
                    <a:pt x="46" y="99"/>
                  </a:lnTo>
                  <a:lnTo>
                    <a:pt x="39" y="96"/>
                  </a:lnTo>
                  <a:lnTo>
                    <a:pt x="31" y="8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993" name="Picture 833" descr="j02359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1913" y="3913188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994" name="Picture 834" descr="j02359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763" y="2378075"/>
            <a:ext cx="9048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995" name="Group 835"/>
          <p:cNvGrpSpPr>
            <a:grpSpLocks/>
          </p:cNvGrpSpPr>
          <p:nvPr/>
        </p:nvGrpSpPr>
        <p:grpSpPr bwMode="auto">
          <a:xfrm rot="20450558" flipH="1">
            <a:off x="2333625" y="1801813"/>
            <a:ext cx="381000" cy="304800"/>
            <a:chOff x="1248" y="2736"/>
            <a:chExt cx="240" cy="192"/>
          </a:xfrm>
        </p:grpSpPr>
        <p:sp>
          <p:nvSpPr>
            <p:cNvPr id="92996" name="Line 836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97" name="Line 837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98" name="Line 838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RFID – Radio Frequency Identification (3)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Applications</a:t>
            </a:r>
          </a:p>
          <a:p>
            <a:pPr lvl="1">
              <a:lnSpc>
                <a:spcPct val="90000"/>
              </a:lnSpc>
            </a:pPr>
            <a:r>
              <a:rPr lang="en-US"/>
              <a:t>Total asset visibility: tracking of goods during manufacturing, localization of pallets, goods etc.</a:t>
            </a:r>
          </a:p>
          <a:p>
            <a:pPr lvl="1">
              <a:lnSpc>
                <a:spcPct val="90000"/>
              </a:lnSpc>
            </a:pPr>
            <a:r>
              <a:rPr lang="en-US"/>
              <a:t>Loyalty cards: customers use RFID tags for payment at, e.g., gas stations, collection of buying patterns</a:t>
            </a:r>
          </a:p>
          <a:p>
            <a:pPr lvl="1">
              <a:lnSpc>
                <a:spcPct val="90000"/>
              </a:lnSpc>
            </a:pPr>
            <a:r>
              <a:rPr lang="en-US"/>
              <a:t>Automated toll collection: RFIDs mounted in windshields allow commuters to drive through toll plazas without stopping</a:t>
            </a:r>
          </a:p>
          <a:p>
            <a:pPr lvl="1">
              <a:lnSpc>
                <a:spcPct val="90000"/>
              </a:lnSpc>
            </a:pPr>
            <a:r>
              <a:rPr lang="en-US"/>
              <a:t>Others: access control, animal identification, tracking of hazardous material, inventory control, warehouse management, ...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Local Positioning Systems</a:t>
            </a:r>
          </a:p>
          <a:p>
            <a:pPr lvl="1">
              <a:lnSpc>
                <a:spcPct val="90000"/>
              </a:lnSpc>
            </a:pPr>
            <a:r>
              <a:rPr lang="en-US"/>
              <a:t>GPS useless indoors or underground, problematic in cities with high buildings</a:t>
            </a:r>
          </a:p>
          <a:p>
            <a:pPr lvl="1">
              <a:lnSpc>
                <a:spcPct val="90000"/>
              </a:lnSpc>
            </a:pPr>
            <a:r>
              <a:rPr lang="en-US"/>
              <a:t>RFID tags transmit signals, receivers estimate the tag location by measuring the signal‘s time of flight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RFID – Radio Frequency Identification (4)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Security</a:t>
            </a:r>
          </a:p>
          <a:p>
            <a:pPr lvl="1">
              <a:lnSpc>
                <a:spcPct val="90000"/>
              </a:lnSpc>
            </a:pPr>
            <a:r>
              <a:rPr lang="en-US"/>
              <a:t>Denial-of-Service attacks are always possible </a:t>
            </a:r>
          </a:p>
          <a:p>
            <a:pPr lvl="2">
              <a:lnSpc>
                <a:spcPct val="90000"/>
              </a:lnSpc>
            </a:pPr>
            <a:r>
              <a:rPr lang="en-US"/>
              <a:t>Interference of the wireless transmission, shielding of transceivers </a:t>
            </a:r>
          </a:p>
          <a:p>
            <a:pPr lvl="1">
              <a:lnSpc>
                <a:spcPct val="90000"/>
              </a:lnSpc>
            </a:pPr>
            <a:r>
              <a:rPr lang="en-US"/>
              <a:t>IDs via manufacturing or one time programming</a:t>
            </a:r>
          </a:p>
          <a:p>
            <a:pPr lvl="1">
              <a:lnSpc>
                <a:spcPct val="90000"/>
              </a:lnSpc>
            </a:pPr>
            <a:r>
              <a:rPr lang="en-US"/>
              <a:t>Key exchange via, e.g., RSA possible, encryption via, e.g., AES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Future Trends</a:t>
            </a:r>
          </a:p>
          <a:p>
            <a:pPr lvl="1">
              <a:lnSpc>
                <a:spcPct val="90000"/>
              </a:lnSpc>
            </a:pPr>
            <a:r>
              <a:rPr lang="en-US"/>
              <a:t>RTLS: Real-Time Locating System – big efforts to make total asset visibility come true</a:t>
            </a:r>
          </a:p>
          <a:p>
            <a:pPr lvl="1">
              <a:lnSpc>
                <a:spcPct val="90000"/>
              </a:lnSpc>
            </a:pPr>
            <a:r>
              <a:rPr lang="en-US"/>
              <a:t>Integration of RFID technology into the manufacturing, distribution and logistics chain</a:t>
            </a:r>
          </a:p>
          <a:p>
            <a:pPr lvl="1">
              <a:lnSpc>
                <a:spcPct val="90000"/>
              </a:lnSpc>
            </a:pPr>
            <a:r>
              <a:rPr lang="en-US"/>
              <a:t>Creation of „electronic manifests“ at item or package level (embedded inexpensive passive RFID tags)</a:t>
            </a:r>
          </a:p>
          <a:p>
            <a:pPr lvl="1">
              <a:lnSpc>
                <a:spcPct val="90000"/>
              </a:lnSpc>
            </a:pPr>
            <a:r>
              <a:rPr lang="en-US"/>
              <a:t>3D tracking of children, patients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RFID – Radio Frequency Identification (5)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 sz="1800"/>
              <a:t>Relevant Standards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600">
                <a:cs typeface="Arial" charset="0"/>
              </a:rPr>
              <a:t>American National Standards Institute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1400">
                <a:cs typeface="Arial" charset="0"/>
              </a:rPr>
              <a:t>ANSI, www.ansi.org, www.aimglobal.org/standards/rfidstds/ANSIT6.html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600">
                <a:cs typeface="Arial" charset="0"/>
              </a:rPr>
              <a:t>Automatic Identification and Data Capture Techniques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1400">
                <a:cs typeface="Arial" charset="0"/>
              </a:rPr>
              <a:t>JTC 1/SC 31, www.uc-council.com/sc31/home.htm, www.aimglobal.org/standards/rfidstds/sc31.htm 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600">
                <a:cs typeface="Arial" charset="0"/>
              </a:rPr>
              <a:t>European Radiocommunications Office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1400">
                <a:cs typeface="Arial" charset="0"/>
              </a:rPr>
              <a:t>ERO, www.ero.dk, www.aimglobal.org/standards/rfidstds/ERO.htm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600">
                <a:cs typeface="Arial" charset="0"/>
              </a:rPr>
              <a:t>European Telecommunications Standards Institute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1400">
                <a:cs typeface="Arial" charset="0"/>
              </a:rPr>
              <a:t>ETSI, www.etsi.org, www.aimglobal.org/standards/rfidstds/ETSI.htm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600">
                <a:cs typeface="Arial" charset="0"/>
              </a:rPr>
              <a:t>Identification Cards and related devices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1400">
                <a:cs typeface="Arial" charset="0"/>
              </a:rPr>
              <a:t>JTC 1/SC 17, www.sc17.com, www.aimglobal.org/standards/rfidstds/sc17.htm,  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600">
                <a:cs typeface="Arial" charset="0"/>
              </a:rPr>
              <a:t>Identification and communication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1400">
                <a:cs typeface="Arial" charset="0"/>
              </a:rPr>
              <a:t>ISO TC 104 / SC 4, www.autoid.org/tc104_sc4_wg2.htm, www.aimglobal.org/standards/rfidstds/TC104.htm 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600">
                <a:cs typeface="Arial" charset="0"/>
              </a:rPr>
              <a:t>Road Transport and Traffic Telematics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1400">
                <a:cs typeface="Arial" charset="0"/>
              </a:rPr>
              <a:t>CEN TC 278, www.nni.nl, www.aimglobal.org/standards/rfidstds/CENTC278.htm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z="1600">
                <a:cs typeface="Arial" charset="0"/>
              </a:rPr>
              <a:t>Transport Information and Control Systems</a:t>
            </a:r>
          </a:p>
          <a:p>
            <a:pPr marL="1219200" lvl="2" indent="-304800">
              <a:lnSpc>
                <a:spcPct val="90000"/>
              </a:lnSpc>
            </a:pPr>
            <a:r>
              <a:rPr lang="en-US" sz="1400">
                <a:cs typeface="Arial" charset="0"/>
              </a:rPr>
              <a:t>ISO/TC204, www.sae.org/technicalcommittees/gits.htm, www.aimglobal.org/standards/rfidstds/ISOTC204.htm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RFID – Radio Frequency Identification (6)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ISO Standards</a:t>
            </a:r>
          </a:p>
          <a:p>
            <a:pPr lvl="1"/>
            <a:r>
              <a:rPr lang="en-US"/>
              <a:t>ISO 15418</a:t>
            </a:r>
          </a:p>
          <a:p>
            <a:pPr lvl="2"/>
            <a:r>
              <a:rPr lang="en-US"/>
              <a:t>MH10.8.2 Data Identifiers</a:t>
            </a:r>
          </a:p>
          <a:p>
            <a:pPr lvl="2"/>
            <a:r>
              <a:rPr lang="en-US"/>
              <a:t>EAN.UCC Application Identifiers</a:t>
            </a:r>
          </a:p>
          <a:p>
            <a:pPr lvl="1"/>
            <a:r>
              <a:rPr lang="en-US"/>
              <a:t>ISO 15434 - Syntax for High Capacity ADC Media</a:t>
            </a:r>
          </a:p>
          <a:p>
            <a:pPr lvl="1"/>
            <a:r>
              <a:rPr lang="en-US"/>
              <a:t>ISO 15962 - Transfer Syntax</a:t>
            </a:r>
          </a:p>
          <a:p>
            <a:pPr lvl="1"/>
            <a:r>
              <a:rPr lang="en-US"/>
              <a:t>ISO 18000</a:t>
            </a:r>
          </a:p>
          <a:p>
            <a:pPr lvl="2"/>
            <a:r>
              <a:rPr lang="en-US"/>
              <a:t>Part 2, 125-135 kHz</a:t>
            </a:r>
          </a:p>
          <a:p>
            <a:pPr lvl="2"/>
            <a:r>
              <a:rPr lang="en-US"/>
              <a:t>Part 3, 13.56 MHz</a:t>
            </a:r>
          </a:p>
          <a:p>
            <a:pPr lvl="2"/>
            <a:r>
              <a:rPr lang="en-US"/>
              <a:t>Part 4, 2.45 GHz</a:t>
            </a:r>
          </a:p>
          <a:p>
            <a:pPr lvl="2"/>
            <a:r>
              <a:rPr lang="en-US"/>
              <a:t>Part 5, 5.8 GHz</a:t>
            </a:r>
          </a:p>
          <a:p>
            <a:pPr lvl="2"/>
            <a:r>
              <a:rPr lang="en-US"/>
              <a:t>Part 6, UHF (860-930 MHz, 433 MHz)</a:t>
            </a:r>
          </a:p>
          <a:p>
            <a:pPr lvl="1"/>
            <a:r>
              <a:rPr lang="en-US"/>
              <a:t>ISO 18047 - RFID Device Conformance Test Methods</a:t>
            </a:r>
          </a:p>
          <a:p>
            <a:pPr lvl="1"/>
            <a:r>
              <a:rPr lang="en-US"/>
              <a:t>ISO 18046 - RF Tag and Interrogator Performance Test Methods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ISM band interference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 sources of interference</a:t>
            </a:r>
          </a:p>
          <a:p>
            <a:pPr lvl="1"/>
            <a:r>
              <a:rPr lang="en-US"/>
              <a:t>Microwave ovens, microwave lighting</a:t>
            </a:r>
          </a:p>
          <a:p>
            <a:pPr lvl="1"/>
            <a:r>
              <a:rPr lang="en-US"/>
              <a:t>802.11, 802.11b, 802.11g, 802.15, …</a:t>
            </a:r>
          </a:p>
          <a:p>
            <a:pPr lvl="1"/>
            <a:r>
              <a:rPr lang="en-US"/>
              <a:t>Even analog TV transmission, surveillance</a:t>
            </a:r>
          </a:p>
          <a:p>
            <a:pPr lvl="1"/>
            <a:r>
              <a:rPr lang="en-US"/>
              <a:t>Unlicensed metropolitan area networks</a:t>
            </a:r>
          </a:p>
          <a:p>
            <a:pPr lvl="1"/>
            <a:r>
              <a:rPr lang="en-US"/>
              <a:t>…</a:t>
            </a:r>
          </a:p>
          <a:p>
            <a:endParaRPr lang="en-US"/>
          </a:p>
          <a:p>
            <a:r>
              <a:rPr lang="en-US"/>
              <a:t>Levels of interference</a:t>
            </a:r>
          </a:p>
          <a:p>
            <a:pPr lvl="1"/>
            <a:r>
              <a:rPr lang="en-US"/>
              <a:t>Physical layer: interference acts like noise</a:t>
            </a:r>
          </a:p>
          <a:p>
            <a:pPr lvl="2"/>
            <a:r>
              <a:rPr lang="en-US"/>
              <a:t>Spread spectrum tries to minimize this</a:t>
            </a:r>
          </a:p>
          <a:p>
            <a:pPr lvl="2"/>
            <a:r>
              <a:rPr lang="en-US"/>
              <a:t>FEC/interleaving tries to correct</a:t>
            </a:r>
          </a:p>
          <a:p>
            <a:pPr lvl="1"/>
            <a:r>
              <a:rPr lang="en-US"/>
              <a:t>MAC layer: algorithms not harmonized</a:t>
            </a:r>
          </a:p>
          <a:p>
            <a:pPr lvl="2"/>
            <a:r>
              <a:rPr lang="en-US"/>
              <a:t>E.g., Bluetooth might confuse 802.11</a:t>
            </a:r>
          </a:p>
        </p:txBody>
      </p:sp>
      <p:pic>
        <p:nvPicPr>
          <p:cNvPr id="175108" name="Picture 4" descr="Bul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196975"/>
            <a:ext cx="2554287" cy="3549650"/>
          </a:xfrm>
          <a:prstGeom prst="rect">
            <a:avLst/>
          </a:prstGeom>
          <a:noFill/>
        </p:spPr>
      </p:pic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7019925" y="931863"/>
            <a:ext cx="7620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OLD</a:t>
            </a:r>
            <a:endParaRPr lang="en-US" sz="1600">
              <a:latin typeface="Arial" charset="0"/>
            </a:endParaRP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6553200" y="4648200"/>
            <a:ext cx="198120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© Fusion Lighting, Inc., now used by LG as Plasma Lighting System</a:t>
            </a:r>
            <a:endParaRPr lang="en-US" sz="1600">
              <a:latin typeface="Arial" charset="0"/>
            </a:endParaRPr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8131175" y="2228850"/>
            <a:ext cx="7620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NEW</a:t>
            </a:r>
            <a:endParaRPr lang="en-US" sz="1600">
              <a:latin typeface="Arial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19" name="Rectangle 91"/>
          <p:cNvSpPr>
            <a:spLocks noChangeArrowheads="1"/>
          </p:cNvSpPr>
          <p:nvPr/>
        </p:nvSpPr>
        <p:spPr bwMode="auto">
          <a:xfrm>
            <a:off x="946150" y="3081338"/>
            <a:ext cx="533400" cy="533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11373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tint val="1137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sz="1200">
              <a:latin typeface="Arial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Bluetooth may act like a rogue member of the 802.11 network</a:t>
            </a:r>
          </a:p>
          <a:p>
            <a:pPr lvl="1"/>
            <a:r>
              <a:rPr lang="en-US" sz="1800"/>
              <a:t>Does not know anything about gaps, inter frame spacing etc.</a:t>
            </a:r>
          </a:p>
          <a:p>
            <a:pPr lvl="1"/>
            <a:endParaRPr lang="en-US" sz="18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IEEE 802.15-2 discusses these problems</a:t>
            </a:r>
          </a:p>
          <a:p>
            <a:pPr lvl="1"/>
            <a:r>
              <a:rPr lang="en-US" sz="1800"/>
              <a:t>Proposal: </a:t>
            </a:r>
            <a:r>
              <a:rPr lang="en-US" altLang="zh-TW" sz="1800">
                <a:solidFill>
                  <a:schemeClr val="tx2"/>
                </a:solidFill>
                <a:ea typeface="PMingLiU" pitchFamily="18" charset="-120"/>
              </a:rPr>
              <a:t>Adaptive Frequency Hopping</a:t>
            </a:r>
          </a:p>
          <a:p>
            <a:pPr lvl="2"/>
            <a:r>
              <a:rPr lang="en-US" altLang="zh-TW" sz="1600">
                <a:solidFill>
                  <a:schemeClr val="tx2"/>
                </a:solidFill>
                <a:ea typeface="PMingLiU" pitchFamily="18" charset="-120"/>
              </a:rPr>
              <a:t>a non-collaborative Coexistence Mechanism</a:t>
            </a:r>
            <a:endParaRPr lang="en-US" sz="1600"/>
          </a:p>
          <a:p>
            <a:r>
              <a:rPr lang="en-US" sz="2000"/>
              <a:t>Real effects? Many different opinions, publications, tests, formulae, …</a:t>
            </a:r>
          </a:p>
          <a:p>
            <a:pPr lvl="1"/>
            <a:r>
              <a:rPr lang="en-US" sz="1800"/>
              <a:t>Results from complete breakdown to almost no effect</a:t>
            </a:r>
          </a:p>
          <a:p>
            <a:pPr lvl="1"/>
            <a:r>
              <a:rPr lang="en-US" sz="1800"/>
              <a:t>Bluetooth (FHSS) seems more robust than 802.11b (DSSS)</a:t>
            </a:r>
          </a:p>
        </p:txBody>
      </p:sp>
      <p:sp>
        <p:nvSpPr>
          <p:cNvPr id="176168" name="Rectangle 40"/>
          <p:cNvSpPr>
            <a:spLocks noChangeArrowheads="1"/>
          </p:cNvSpPr>
          <p:nvPr/>
        </p:nvSpPr>
        <p:spPr bwMode="auto">
          <a:xfrm>
            <a:off x="946150" y="2014538"/>
            <a:ext cx="838200" cy="533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11373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tint val="1137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802.11 vs.(?) 802.15/Bluetooth</a:t>
            </a:r>
          </a:p>
        </p:txBody>
      </p:sp>
      <p:sp>
        <p:nvSpPr>
          <p:cNvPr id="176161" name="Line 33"/>
          <p:cNvSpPr>
            <a:spLocks noChangeShapeType="1"/>
          </p:cNvSpPr>
          <p:nvPr/>
        </p:nvSpPr>
        <p:spPr bwMode="auto">
          <a:xfrm>
            <a:off x="946150" y="3767138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162" name="Text Box 34"/>
          <p:cNvSpPr txBox="1">
            <a:spLocks noChangeArrowheads="1"/>
          </p:cNvSpPr>
          <p:nvPr/>
        </p:nvSpPr>
        <p:spPr bwMode="auto">
          <a:xfrm>
            <a:off x="7331075" y="3751263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t</a:t>
            </a:r>
          </a:p>
        </p:txBody>
      </p:sp>
      <p:sp>
        <p:nvSpPr>
          <p:cNvPr id="176163" name="Text Box 35"/>
          <p:cNvSpPr txBox="1">
            <a:spLocks noChangeArrowheads="1"/>
          </p:cNvSpPr>
          <p:nvPr/>
        </p:nvSpPr>
        <p:spPr bwMode="auto">
          <a:xfrm>
            <a:off x="107950" y="1557338"/>
            <a:ext cx="830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f [MHz]</a:t>
            </a:r>
          </a:p>
        </p:txBody>
      </p:sp>
      <p:sp>
        <p:nvSpPr>
          <p:cNvPr id="176164" name="Text Box 36"/>
          <p:cNvSpPr txBox="1">
            <a:spLocks noChangeArrowheads="1"/>
          </p:cNvSpPr>
          <p:nvPr/>
        </p:nvSpPr>
        <p:spPr bwMode="auto">
          <a:xfrm>
            <a:off x="260350" y="34305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2402</a:t>
            </a:r>
          </a:p>
        </p:txBody>
      </p:sp>
      <p:sp>
        <p:nvSpPr>
          <p:cNvPr id="176165" name="Text Box 37"/>
          <p:cNvSpPr txBox="1">
            <a:spLocks noChangeArrowheads="1"/>
          </p:cNvSpPr>
          <p:nvPr/>
        </p:nvSpPr>
        <p:spPr bwMode="auto">
          <a:xfrm>
            <a:off x="260350" y="18303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2480</a:t>
            </a:r>
          </a:p>
        </p:txBody>
      </p:sp>
      <p:sp>
        <p:nvSpPr>
          <p:cNvPr id="176166" name="Line 38"/>
          <p:cNvSpPr>
            <a:spLocks noChangeShapeType="1"/>
          </p:cNvSpPr>
          <p:nvPr/>
        </p:nvSpPr>
        <p:spPr bwMode="auto">
          <a:xfrm>
            <a:off x="869950" y="36147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167" name="Line 39"/>
          <p:cNvSpPr>
            <a:spLocks noChangeShapeType="1"/>
          </p:cNvSpPr>
          <p:nvPr/>
        </p:nvSpPr>
        <p:spPr bwMode="auto">
          <a:xfrm>
            <a:off x="869950" y="20145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171" name="Text Box 43"/>
          <p:cNvSpPr txBox="1">
            <a:spLocks noChangeArrowheads="1"/>
          </p:cNvSpPr>
          <p:nvPr/>
        </p:nvSpPr>
        <p:spPr bwMode="auto">
          <a:xfrm>
            <a:off x="7423150" y="1785938"/>
            <a:ext cx="15287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1600">
                <a:solidFill>
                  <a:srgbClr val="00FF00"/>
                </a:solidFill>
                <a:latin typeface="Arial" charset="0"/>
              </a:rPr>
              <a:t>802.11b </a:t>
            </a:r>
          </a:p>
          <a:p>
            <a:pPr algn="l" eaLnBrk="0" hangingPunct="0"/>
            <a:r>
              <a:rPr lang="en-US" sz="1600">
                <a:solidFill>
                  <a:srgbClr val="00FF00"/>
                </a:solidFill>
                <a:latin typeface="Arial" charset="0"/>
              </a:rPr>
              <a:t>3 channels</a:t>
            </a:r>
          </a:p>
          <a:p>
            <a:pPr algn="l" eaLnBrk="0" hangingPunct="0"/>
            <a:r>
              <a:rPr lang="en-US" sz="1400">
                <a:solidFill>
                  <a:srgbClr val="00FF00"/>
                </a:solidFill>
                <a:latin typeface="Arial" charset="0"/>
              </a:rPr>
              <a:t>(separated by installation)</a:t>
            </a:r>
          </a:p>
        </p:txBody>
      </p:sp>
      <p:sp>
        <p:nvSpPr>
          <p:cNvPr id="176176" name="Rectangle 48"/>
          <p:cNvSpPr>
            <a:spLocks noChangeArrowheads="1"/>
          </p:cNvSpPr>
          <p:nvPr/>
        </p:nvSpPr>
        <p:spPr bwMode="auto">
          <a:xfrm rot="10800000" flipH="1">
            <a:off x="5137150" y="2014538"/>
            <a:ext cx="152400" cy="533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11373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tint val="1137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eaLnBrk="0" hangingPunct="0"/>
            <a:r>
              <a:rPr lang="en-US" sz="1200">
                <a:latin typeface="Arial" charset="0"/>
              </a:rPr>
              <a:t>ACK</a:t>
            </a:r>
          </a:p>
        </p:txBody>
      </p:sp>
      <p:sp>
        <p:nvSpPr>
          <p:cNvPr id="176185" name="Text Box 57"/>
          <p:cNvSpPr txBox="1">
            <a:spLocks noChangeArrowheads="1"/>
          </p:cNvSpPr>
          <p:nvPr/>
        </p:nvSpPr>
        <p:spPr bwMode="auto">
          <a:xfrm rot="-5400000">
            <a:off x="1731963" y="2143125"/>
            <a:ext cx="531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DIFS</a:t>
            </a:r>
          </a:p>
        </p:txBody>
      </p:sp>
      <p:sp>
        <p:nvSpPr>
          <p:cNvPr id="176190" name="Text Box 62"/>
          <p:cNvSpPr txBox="1">
            <a:spLocks noChangeArrowheads="1"/>
          </p:cNvSpPr>
          <p:nvPr/>
        </p:nvSpPr>
        <p:spPr bwMode="auto">
          <a:xfrm rot="-5400000">
            <a:off x="817563" y="2676525"/>
            <a:ext cx="531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DIFS</a:t>
            </a:r>
          </a:p>
        </p:txBody>
      </p:sp>
      <p:sp>
        <p:nvSpPr>
          <p:cNvPr id="176194" name="Text Box 66"/>
          <p:cNvSpPr txBox="1">
            <a:spLocks noChangeArrowheads="1"/>
          </p:cNvSpPr>
          <p:nvPr/>
        </p:nvSpPr>
        <p:spPr bwMode="auto">
          <a:xfrm rot="-5400000">
            <a:off x="2364581" y="2672557"/>
            <a:ext cx="523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SIFS</a:t>
            </a:r>
          </a:p>
        </p:txBody>
      </p:sp>
      <p:sp>
        <p:nvSpPr>
          <p:cNvPr id="176201" name="Rectangle 73"/>
          <p:cNvSpPr>
            <a:spLocks noChangeArrowheads="1"/>
          </p:cNvSpPr>
          <p:nvPr/>
        </p:nvSpPr>
        <p:spPr bwMode="auto">
          <a:xfrm>
            <a:off x="2241550" y="2014538"/>
            <a:ext cx="2743200" cy="533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11373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tint val="1137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200">
                <a:latin typeface="Arial" charset="0"/>
              </a:rPr>
              <a:t>1000 byte</a:t>
            </a:r>
          </a:p>
        </p:txBody>
      </p:sp>
      <p:sp>
        <p:nvSpPr>
          <p:cNvPr id="176204" name="Text Box 76"/>
          <p:cNvSpPr txBox="1">
            <a:spLocks noChangeArrowheads="1"/>
          </p:cNvSpPr>
          <p:nvPr/>
        </p:nvSpPr>
        <p:spPr bwMode="auto">
          <a:xfrm rot="-5400000">
            <a:off x="4812506" y="2139157"/>
            <a:ext cx="523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SIFS</a:t>
            </a:r>
          </a:p>
        </p:txBody>
      </p:sp>
      <p:sp>
        <p:nvSpPr>
          <p:cNvPr id="176205" name="Text Box 77"/>
          <p:cNvSpPr txBox="1">
            <a:spLocks noChangeArrowheads="1"/>
          </p:cNvSpPr>
          <p:nvPr/>
        </p:nvSpPr>
        <p:spPr bwMode="auto">
          <a:xfrm rot="-5400000">
            <a:off x="5237163" y="2143125"/>
            <a:ext cx="531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DIFS</a:t>
            </a:r>
          </a:p>
        </p:txBody>
      </p:sp>
      <p:sp>
        <p:nvSpPr>
          <p:cNvPr id="176206" name="Rectangle 78"/>
          <p:cNvSpPr>
            <a:spLocks noChangeArrowheads="1"/>
          </p:cNvSpPr>
          <p:nvPr/>
        </p:nvSpPr>
        <p:spPr bwMode="auto">
          <a:xfrm>
            <a:off x="5746750" y="2014538"/>
            <a:ext cx="1295400" cy="533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11373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tint val="1137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207" name="Rectangle 79"/>
          <p:cNvSpPr>
            <a:spLocks noChangeArrowheads="1"/>
          </p:cNvSpPr>
          <p:nvPr/>
        </p:nvSpPr>
        <p:spPr bwMode="auto">
          <a:xfrm>
            <a:off x="1174750" y="2547938"/>
            <a:ext cx="1371600" cy="533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11373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tint val="1137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200">
                <a:latin typeface="Arial" charset="0"/>
              </a:rPr>
              <a:t>500 byte</a:t>
            </a:r>
          </a:p>
        </p:txBody>
      </p:sp>
      <p:sp>
        <p:nvSpPr>
          <p:cNvPr id="176209" name="Rectangle 81"/>
          <p:cNvSpPr>
            <a:spLocks noChangeArrowheads="1"/>
          </p:cNvSpPr>
          <p:nvPr/>
        </p:nvSpPr>
        <p:spPr bwMode="auto">
          <a:xfrm rot="10800000" flipH="1">
            <a:off x="2698750" y="2547938"/>
            <a:ext cx="152400" cy="533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11373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tint val="1137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eaLnBrk="0" hangingPunct="0"/>
            <a:r>
              <a:rPr lang="en-US" sz="1200">
                <a:latin typeface="Arial" charset="0"/>
              </a:rPr>
              <a:t>ACK</a:t>
            </a:r>
          </a:p>
        </p:txBody>
      </p:sp>
      <p:sp>
        <p:nvSpPr>
          <p:cNvPr id="176210" name="Text Box 82"/>
          <p:cNvSpPr txBox="1">
            <a:spLocks noChangeArrowheads="1"/>
          </p:cNvSpPr>
          <p:nvPr/>
        </p:nvSpPr>
        <p:spPr bwMode="auto">
          <a:xfrm rot="-5400000">
            <a:off x="2798763" y="2676525"/>
            <a:ext cx="531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DIFS</a:t>
            </a:r>
          </a:p>
        </p:txBody>
      </p:sp>
      <p:sp>
        <p:nvSpPr>
          <p:cNvPr id="176212" name="Rectangle 84"/>
          <p:cNvSpPr>
            <a:spLocks noChangeArrowheads="1"/>
          </p:cNvSpPr>
          <p:nvPr/>
        </p:nvSpPr>
        <p:spPr bwMode="auto">
          <a:xfrm>
            <a:off x="3308350" y="2547938"/>
            <a:ext cx="1371600" cy="533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11373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tint val="1137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200">
                <a:latin typeface="Arial" charset="0"/>
              </a:rPr>
              <a:t>500 byte</a:t>
            </a:r>
          </a:p>
        </p:txBody>
      </p:sp>
      <p:sp>
        <p:nvSpPr>
          <p:cNvPr id="176213" name="Text Box 85"/>
          <p:cNvSpPr txBox="1">
            <a:spLocks noChangeArrowheads="1"/>
          </p:cNvSpPr>
          <p:nvPr/>
        </p:nvSpPr>
        <p:spPr bwMode="auto">
          <a:xfrm rot="-5400000">
            <a:off x="4498181" y="2672557"/>
            <a:ext cx="523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SIFS</a:t>
            </a:r>
          </a:p>
        </p:txBody>
      </p:sp>
      <p:sp>
        <p:nvSpPr>
          <p:cNvPr id="176214" name="Rectangle 86"/>
          <p:cNvSpPr>
            <a:spLocks noChangeArrowheads="1"/>
          </p:cNvSpPr>
          <p:nvPr/>
        </p:nvSpPr>
        <p:spPr bwMode="auto">
          <a:xfrm rot="10800000" flipH="1">
            <a:off x="4832350" y="2547938"/>
            <a:ext cx="152400" cy="533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11373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tint val="1137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eaLnBrk="0" hangingPunct="0"/>
            <a:r>
              <a:rPr lang="en-US" sz="1200">
                <a:latin typeface="Arial" charset="0"/>
              </a:rPr>
              <a:t>ACK</a:t>
            </a:r>
          </a:p>
        </p:txBody>
      </p:sp>
      <p:sp>
        <p:nvSpPr>
          <p:cNvPr id="176215" name="Text Box 87"/>
          <p:cNvSpPr txBox="1">
            <a:spLocks noChangeArrowheads="1"/>
          </p:cNvSpPr>
          <p:nvPr/>
        </p:nvSpPr>
        <p:spPr bwMode="auto">
          <a:xfrm rot="-5400000">
            <a:off x="4932363" y="2676525"/>
            <a:ext cx="531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DIFS</a:t>
            </a:r>
          </a:p>
        </p:txBody>
      </p:sp>
      <p:sp>
        <p:nvSpPr>
          <p:cNvPr id="176216" name="Rectangle 88"/>
          <p:cNvSpPr>
            <a:spLocks noChangeArrowheads="1"/>
          </p:cNvSpPr>
          <p:nvPr/>
        </p:nvSpPr>
        <p:spPr bwMode="auto">
          <a:xfrm>
            <a:off x="5441950" y="2547938"/>
            <a:ext cx="1371600" cy="533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11373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tint val="1137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200">
                <a:latin typeface="Arial" charset="0"/>
              </a:rPr>
              <a:t>500 byte</a:t>
            </a:r>
          </a:p>
        </p:txBody>
      </p:sp>
      <p:sp>
        <p:nvSpPr>
          <p:cNvPr id="176217" name="Text Box 89"/>
          <p:cNvSpPr txBox="1">
            <a:spLocks noChangeArrowheads="1"/>
          </p:cNvSpPr>
          <p:nvPr/>
        </p:nvSpPr>
        <p:spPr bwMode="auto">
          <a:xfrm rot="-5400000">
            <a:off x="1427163" y="3209925"/>
            <a:ext cx="531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DIFS</a:t>
            </a:r>
          </a:p>
        </p:txBody>
      </p:sp>
      <p:sp>
        <p:nvSpPr>
          <p:cNvPr id="176218" name="Rectangle 90"/>
          <p:cNvSpPr>
            <a:spLocks noChangeArrowheads="1"/>
          </p:cNvSpPr>
          <p:nvPr/>
        </p:nvSpPr>
        <p:spPr bwMode="auto">
          <a:xfrm>
            <a:off x="1936750" y="3081338"/>
            <a:ext cx="304800" cy="533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11373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tint val="1137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200">
                <a:latin typeface="Arial" charset="0"/>
              </a:rPr>
              <a:t>100</a:t>
            </a:r>
          </a:p>
          <a:p>
            <a:pPr eaLnBrk="0" hangingPunct="0"/>
            <a:r>
              <a:rPr lang="en-US" sz="1200">
                <a:latin typeface="Arial" charset="0"/>
              </a:rPr>
              <a:t>byte</a:t>
            </a:r>
          </a:p>
        </p:txBody>
      </p:sp>
      <p:sp>
        <p:nvSpPr>
          <p:cNvPr id="176221" name="Text Box 93"/>
          <p:cNvSpPr txBox="1">
            <a:spLocks noChangeArrowheads="1"/>
          </p:cNvSpPr>
          <p:nvPr/>
        </p:nvSpPr>
        <p:spPr bwMode="auto">
          <a:xfrm rot="-5400000">
            <a:off x="2059781" y="3205957"/>
            <a:ext cx="523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SIFS</a:t>
            </a:r>
          </a:p>
        </p:txBody>
      </p:sp>
      <p:sp>
        <p:nvSpPr>
          <p:cNvPr id="176222" name="Rectangle 94"/>
          <p:cNvSpPr>
            <a:spLocks noChangeArrowheads="1"/>
          </p:cNvSpPr>
          <p:nvPr/>
        </p:nvSpPr>
        <p:spPr bwMode="auto">
          <a:xfrm rot="10800000" flipH="1">
            <a:off x="2393950" y="3081338"/>
            <a:ext cx="152400" cy="533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11373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tint val="1137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eaLnBrk="0" hangingPunct="0"/>
            <a:r>
              <a:rPr lang="en-US" sz="1200">
                <a:latin typeface="Arial" charset="0"/>
              </a:rPr>
              <a:t>ACK</a:t>
            </a:r>
          </a:p>
        </p:txBody>
      </p:sp>
      <p:sp>
        <p:nvSpPr>
          <p:cNvPr id="176223" name="Text Box 95"/>
          <p:cNvSpPr txBox="1">
            <a:spLocks noChangeArrowheads="1"/>
          </p:cNvSpPr>
          <p:nvPr/>
        </p:nvSpPr>
        <p:spPr bwMode="auto">
          <a:xfrm rot="-5400000">
            <a:off x="2493963" y="3209925"/>
            <a:ext cx="531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DIFS</a:t>
            </a:r>
          </a:p>
        </p:txBody>
      </p:sp>
      <p:sp>
        <p:nvSpPr>
          <p:cNvPr id="176224" name="Rectangle 96"/>
          <p:cNvSpPr>
            <a:spLocks noChangeArrowheads="1"/>
          </p:cNvSpPr>
          <p:nvPr/>
        </p:nvSpPr>
        <p:spPr bwMode="auto">
          <a:xfrm>
            <a:off x="3003550" y="3081338"/>
            <a:ext cx="304800" cy="533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11373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tint val="1137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200">
                <a:latin typeface="Arial" charset="0"/>
              </a:rPr>
              <a:t>100</a:t>
            </a:r>
          </a:p>
          <a:p>
            <a:pPr eaLnBrk="0" hangingPunct="0"/>
            <a:r>
              <a:rPr lang="en-US" sz="1200">
                <a:latin typeface="Arial" charset="0"/>
              </a:rPr>
              <a:t>byte</a:t>
            </a:r>
          </a:p>
        </p:txBody>
      </p:sp>
      <p:sp>
        <p:nvSpPr>
          <p:cNvPr id="176225" name="Text Box 97"/>
          <p:cNvSpPr txBox="1">
            <a:spLocks noChangeArrowheads="1"/>
          </p:cNvSpPr>
          <p:nvPr/>
        </p:nvSpPr>
        <p:spPr bwMode="auto">
          <a:xfrm rot="-5400000">
            <a:off x="3126581" y="3205957"/>
            <a:ext cx="523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SIFS</a:t>
            </a:r>
          </a:p>
        </p:txBody>
      </p:sp>
      <p:sp>
        <p:nvSpPr>
          <p:cNvPr id="176226" name="Rectangle 98"/>
          <p:cNvSpPr>
            <a:spLocks noChangeArrowheads="1"/>
          </p:cNvSpPr>
          <p:nvPr/>
        </p:nvSpPr>
        <p:spPr bwMode="auto">
          <a:xfrm rot="10800000" flipH="1">
            <a:off x="3460750" y="3081338"/>
            <a:ext cx="152400" cy="533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11373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tint val="1137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eaLnBrk="0" hangingPunct="0"/>
            <a:r>
              <a:rPr lang="en-US" sz="1200">
                <a:latin typeface="Arial" charset="0"/>
              </a:rPr>
              <a:t>ACK</a:t>
            </a:r>
          </a:p>
        </p:txBody>
      </p:sp>
      <p:sp>
        <p:nvSpPr>
          <p:cNvPr id="176227" name="Text Box 99"/>
          <p:cNvSpPr txBox="1">
            <a:spLocks noChangeArrowheads="1"/>
          </p:cNvSpPr>
          <p:nvPr/>
        </p:nvSpPr>
        <p:spPr bwMode="auto">
          <a:xfrm rot="-5400000">
            <a:off x="3560763" y="3209925"/>
            <a:ext cx="531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DIFS</a:t>
            </a:r>
          </a:p>
        </p:txBody>
      </p:sp>
      <p:sp>
        <p:nvSpPr>
          <p:cNvPr id="176228" name="Rectangle 100"/>
          <p:cNvSpPr>
            <a:spLocks noChangeArrowheads="1"/>
          </p:cNvSpPr>
          <p:nvPr/>
        </p:nvSpPr>
        <p:spPr bwMode="auto">
          <a:xfrm>
            <a:off x="4070350" y="3081338"/>
            <a:ext cx="304800" cy="533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11373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tint val="1137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200">
                <a:latin typeface="Arial" charset="0"/>
              </a:rPr>
              <a:t>100</a:t>
            </a:r>
          </a:p>
          <a:p>
            <a:pPr eaLnBrk="0" hangingPunct="0"/>
            <a:r>
              <a:rPr lang="en-US" sz="1200">
                <a:latin typeface="Arial" charset="0"/>
              </a:rPr>
              <a:t>byte</a:t>
            </a:r>
          </a:p>
        </p:txBody>
      </p:sp>
      <p:sp>
        <p:nvSpPr>
          <p:cNvPr id="176229" name="Text Box 101"/>
          <p:cNvSpPr txBox="1">
            <a:spLocks noChangeArrowheads="1"/>
          </p:cNvSpPr>
          <p:nvPr/>
        </p:nvSpPr>
        <p:spPr bwMode="auto">
          <a:xfrm rot="-5400000">
            <a:off x="4193381" y="3205957"/>
            <a:ext cx="523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SIFS</a:t>
            </a:r>
          </a:p>
        </p:txBody>
      </p:sp>
      <p:sp>
        <p:nvSpPr>
          <p:cNvPr id="176230" name="Rectangle 102"/>
          <p:cNvSpPr>
            <a:spLocks noChangeArrowheads="1"/>
          </p:cNvSpPr>
          <p:nvPr/>
        </p:nvSpPr>
        <p:spPr bwMode="auto">
          <a:xfrm rot="10800000" flipH="1">
            <a:off x="4527550" y="3081338"/>
            <a:ext cx="152400" cy="533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11373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tint val="1137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eaLnBrk="0" hangingPunct="0"/>
            <a:r>
              <a:rPr lang="en-US" sz="1200">
                <a:latin typeface="Arial" charset="0"/>
              </a:rPr>
              <a:t>ACK</a:t>
            </a:r>
          </a:p>
        </p:txBody>
      </p:sp>
      <p:sp>
        <p:nvSpPr>
          <p:cNvPr id="176231" name="Text Box 103"/>
          <p:cNvSpPr txBox="1">
            <a:spLocks noChangeArrowheads="1"/>
          </p:cNvSpPr>
          <p:nvPr/>
        </p:nvSpPr>
        <p:spPr bwMode="auto">
          <a:xfrm rot="-5400000">
            <a:off x="4627563" y="3209925"/>
            <a:ext cx="531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DIFS</a:t>
            </a:r>
          </a:p>
        </p:txBody>
      </p:sp>
      <p:sp>
        <p:nvSpPr>
          <p:cNvPr id="176232" name="Rectangle 104"/>
          <p:cNvSpPr>
            <a:spLocks noChangeArrowheads="1"/>
          </p:cNvSpPr>
          <p:nvPr/>
        </p:nvSpPr>
        <p:spPr bwMode="auto">
          <a:xfrm>
            <a:off x="5137150" y="3081338"/>
            <a:ext cx="304800" cy="533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11373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tint val="1137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200">
                <a:latin typeface="Arial" charset="0"/>
              </a:rPr>
              <a:t>100</a:t>
            </a:r>
          </a:p>
          <a:p>
            <a:pPr eaLnBrk="0" hangingPunct="0"/>
            <a:r>
              <a:rPr lang="en-US" sz="1200">
                <a:latin typeface="Arial" charset="0"/>
              </a:rPr>
              <a:t>byte</a:t>
            </a:r>
          </a:p>
        </p:txBody>
      </p:sp>
      <p:sp>
        <p:nvSpPr>
          <p:cNvPr id="176233" name="Text Box 105"/>
          <p:cNvSpPr txBox="1">
            <a:spLocks noChangeArrowheads="1"/>
          </p:cNvSpPr>
          <p:nvPr/>
        </p:nvSpPr>
        <p:spPr bwMode="auto">
          <a:xfrm rot="-5400000">
            <a:off x="5260181" y="3205957"/>
            <a:ext cx="523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SIFS</a:t>
            </a:r>
          </a:p>
        </p:txBody>
      </p:sp>
      <p:sp>
        <p:nvSpPr>
          <p:cNvPr id="176234" name="Rectangle 106"/>
          <p:cNvSpPr>
            <a:spLocks noChangeArrowheads="1"/>
          </p:cNvSpPr>
          <p:nvPr/>
        </p:nvSpPr>
        <p:spPr bwMode="auto">
          <a:xfrm rot="10800000" flipH="1">
            <a:off x="5594350" y="3081338"/>
            <a:ext cx="152400" cy="533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11373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tint val="1137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eaLnBrk="0" hangingPunct="0"/>
            <a:r>
              <a:rPr lang="en-US" sz="1200">
                <a:latin typeface="Arial" charset="0"/>
              </a:rPr>
              <a:t>ACK</a:t>
            </a:r>
          </a:p>
        </p:txBody>
      </p:sp>
      <p:sp>
        <p:nvSpPr>
          <p:cNvPr id="176235" name="Text Box 107"/>
          <p:cNvSpPr txBox="1">
            <a:spLocks noChangeArrowheads="1"/>
          </p:cNvSpPr>
          <p:nvPr/>
        </p:nvSpPr>
        <p:spPr bwMode="auto">
          <a:xfrm rot="-5400000">
            <a:off x="5694363" y="3209925"/>
            <a:ext cx="531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DIFS</a:t>
            </a:r>
          </a:p>
        </p:txBody>
      </p:sp>
      <p:sp>
        <p:nvSpPr>
          <p:cNvPr id="176236" name="Rectangle 108"/>
          <p:cNvSpPr>
            <a:spLocks noChangeArrowheads="1"/>
          </p:cNvSpPr>
          <p:nvPr/>
        </p:nvSpPr>
        <p:spPr bwMode="auto">
          <a:xfrm>
            <a:off x="6203950" y="3081338"/>
            <a:ext cx="304800" cy="533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11373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tint val="1137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1200">
                <a:latin typeface="Arial" charset="0"/>
              </a:rPr>
              <a:t>100</a:t>
            </a:r>
          </a:p>
          <a:p>
            <a:pPr eaLnBrk="0" hangingPunct="0"/>
            <a:r>
              <a:rPr lang="en-US" sz="1200">
                <a:latin typeface="Arial" charset="0"/>
              </a:rPr>
              <a:t>byte</a:t>
            </a:r>
          </a:p>
        </p:txBody>
      </p:sp>
      <p:sp>
        <p:nvSpPr>
          <p:cNvPr id="176237" name="Text Box 109"/>
          <p:cNvSpPr txBox="1">
            <a:spLocks noChangeArrowheads="1"/>
          </p:cNvSpPr>
          <p:nvPr/>
        </p:nvSpPr>
        <p:spPr bwMode="auto">
          <a:xfrm rot="-5400000">
            <a:off x="6326981" y="3205957"/>
            <a:ext cx="523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200">
                <a:latin typeface="Arial" charset="0"/>
              </a:rPr>
              <a:t>SIFS</a:t>
            </a:r>
          </a:p>
        </p:txBody>
      </p:sp>
      <p:sp>
        <p:nvSpPr>
          <p:cNvPr id="176238" name="Rectangle 110"/>
          <p:cNvSpPr>
            <a:spLocks noChangeArrowheads="1"/>
          </p:cNvSpPr>
          <p:nvPr/>
        </p:nvSpPr>
        <p:spPr bwMode="auto">
          <a:xfrm rot="10800000" flipH="1">
            <a:off x="6661150" y="3081338"/>
            <a:ext cx="152400" cy="533400"/>
          </a:xfrm>
          <a:prstGeom prst="rect">
            <a:avLst/>
          </a:prstGeom>
          <a:gradFill rotWithShape="0">
            <a:gsLst>
              <a:gs pos="0">
                <a:srgbClr val="00FF00">
                  <a:gamma/>
                  <a:tint val="11373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tint val="11373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eaLnBrk="0" hangingPunct="0"/>
            <a:r>
              <a:rPr lang="en-US" sz="1200">
                <a:latin typeface="Arial" charset="0"/>
              </a:rPr>
              <a:t>ACK</a:t>
            </a:r>
          </a:p>
        </p:txBody>
      </p:sp>
      <p:grpSp>
        <p:nvGrpSpPr>
          <p:cNvPr id="176243" name="Group 115"/>
          <p:cNvGrpSpPr>
            <a:grpSpLocks/>
          </p:cNvGrpSpPr>
          <p:nvPr/>
        </p:nvGrpSpPr>
        <p:grpSpPr bwMode="auto">
          <a:xfrm>
            <a:off x="946150" y="2090738"/>
            <a:ext cx="8077200" cy="1692275"/>
            <a:chOff x="528" y="1152"/>
            <a:chExt cx="5088" cy="1066"/>
          </a:xfrm>
        </p:grpSpPr>
        <p:sp>
          <p:nvSpPr>
            <p:cNvPr id="176172" name="Text Box 44"/>
            <p:cNvSpPr txBox="1">
              <a:spLocks noChangeArrowheads="1"/>
            </p:cNvSpPr>
            <p:nvPr/>
          </p:nvSpPr>
          <p:spPr bwMode="auto">
            <a:xfrm>
              <a:off x="4608" y="1584"/>
              <a:ext cx="100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1600">
                  <a:solidFill>
                    <a:schemeClr val="hlink"/>
                  </a:solidFill>
                  <a:latin typeface="Arial" charset="0"/>
                </a:rPr>
                <a:t>802.15.1 </a:t>
              </a:r>
            </a:p>
            <a:p>
              <a:pPr algn="l" eaLnBrk="0" hangingPunct="0"/>
              <a:r>
                <a:rPr lang="en-US" sz="1600">
                  <a:solidFill>
                    <a:schemeClr val="hlink"/>
                  </a:solidFill>
                  <a:latin typeface="Arial" charset="0"/>
                </a:rPr>
                <a:t>79 channels</a:t>
              </a:r>
            </a:p>
            <a:p>
              <a:pPr algn="l" eaLnBrk="0" hangingPunct="0"/>
              <a:r>
                <a:rPr lang="en-US" sz="1400">
                  <a:solidFill>
                    <a:schemeClr val="hlink"/>
                  </a:solidFill>
                  <a:latin typeface="Arial" charset="0"/>
                </a:rPr>
                <a:t>(separated by hopping pattern)</a:t>
              </a:r>
            </a:p>
          </p:txBody>
        </p:sp>
        <p:sp>
          <p:nvSpPr>
            <p:cNvPr id="176240" name="Rectangle 112"/>
            <p:cNvSpPr>
              <a:spLocks noChangeArrowheads="1"/>
            </p:cNvSpPr>
            <p:nvPr/>
          </p:nvSpPr>
          <p:spPr bwMode="auto">
            <a:xfrm>
              <a:off x="528" y="1872"/>
              <a:ext cx="1488" cy="48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tint val="11373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11373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241" name="Rectangle 113"/>
            <p:cNvSpPr>
              <a:spLocks noChangeArrowheads="1"/>
            </p:cNvSpPr>
            <p:nvPr/>
          </p:nvSpPr>
          <p:spPr bwMode="auto">
            <a:xfrm>
              <a:off x="2016" y="1152"/>
              <a:ext cx="1488" cy="48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tint val="11373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11373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242" name="Rectangle 114"/>
            <p:cNvSpPr>
              <a:spLocks noChangeArrowheads="1"/>
            </p:cNvSpPr>
            <p:nvPr/>
          </p:nvSpPr>
          <p:spPr bwMode="auto">
            <a:xfrm>
              <a:off x="3504" y="1680"/>
              <a:ext cx="1008" cy="48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tint val="11373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11373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252" name="Group 124"/>
          <p:cNvGrpSpPr>
            <a:grpSpLocks/>
          </p:cNvGrpSpPr>
          <p:nvPr/>
        </p:nvGrpSpPr>
        <p:grpSpPr bwMode="auto">
          <a:xfrm>
            <a:off x="946150" y="2090738"/>
            <a:ext cx="6324600" cy="990600"/>
            <a:chOff x="528" y="1152"/>
            <a:chExt cx="3984" cy="624"/>
          </a:xfrm>
        </p:grpSpPr>
        <p:sp>
          <p:nvSpPr>
            <p:cNvPr id="176247" name="Rectangle 119"/>
            <p:cNvSpPr>
              <a:spLocks noChangeArrowheads="1"/>
            </p:cNvSpPr>
            <p:nvPr/>
          </p:nvSpPr>
          <p:spPr bwMode="auto">
            <a:xfrm>
              <a:off x="4080" y="1728"/>
              <a:ext cx="432" cy="48"/>
            </a:xfrm>
            <a:prstGeom prst="rect">
              <a:avLst/>
            </a:prstGeom>
            <a:gradFill rotWithShape="0">
              <a:gsLst>
                <a:gs pos="0">
                  <a:srgbClr val="FF9933">
                    <a:gamma/>
                    <a:tint val="11373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tint val="11373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249" name="Rectangle 121"/>
            <p:cNvSpPr>
              <a:spLocks noChangeArrowheads="1"/>
            </p:cNvSpPr>
            <p:nvPr/>
          </p:nvSpPr>
          <p:spPr bwMode="auto">
            <a:xfrm>
              <a:off x="2592" y="1392"/>
              <a:ext cx="1488" cy="48"/>
            </a:xfrm>
            <a:prstGeom prst="rect">
              <a:avLst/>
            </a:prstGeom>
            <a:gradFill rotWithShape="0">
              <a:gsLst>
                <a:gs pos="0">
                  <a:srgbClr val="FF9933">
                    <a:gamma/>
                    <a:tint val="11373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tint val="11373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250" name="Rectangle 122"/>
            <p:cNvSpPr>
              <a:spLocks noChangeArrowheads="1"/>
            </p:cNvSpPr>
            <p:nvPr/>
          </p:nvSpPr>
          <p:spPr bwMode="auto">
            <a:xfrm>
              <a:off x="1104" y="1632"/>
              <a:ext cx="1488" cy="48"/>
            </a:xfrm>
            <a:prstGeom prst="rect">
              <a:avLst/>
            </a:prstGeom>
            <a:gradFill rotWithShape="0">
              <a:gsLst>
                <a:gs pos="0">
                  <a:srgbClr val="FF9933">
                    <a:gamma/>
                    <a:tint val="11373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tint val="11373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251" name="Rectangle 123"/>
            <p:cNvSpPr>
              <a:spLocks noChangeArrowheads="1"/>
            </p:cNvSpPr>
            <p:nvPr/>
          </p:nvSpPr>
          <p:spPr bwMode="auto">
            <a:xfrm>
              <a:off x="528" y="1152"/>
              <a:ext cx="576" cy="48"/>
            </a:xfrm>
            <a:prstGeom prst="rect">
              <a:avLst/>
            </a:prstGeom>
            <a:gradFill rotWithShape="0">
              <a:gsLst>
                <a:gs pos="0">
                  <a:srgbClr val="FF9933">
                    <a:gamma/>
                    <a:tint val="11373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tint val="11373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160" name="Line 32"/>
          <p:cNvSpPr>
            <a:spLocks noChangeShapeType="1"/>
          </p:cNvSpPr>
          <p:nvPr/>
        </p:nvSpPr>
        <p:spPr bwMode="auto">
          <a:xfrm flipV="1">
            <a:off x="946150" y="1785938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IEEE standard 802.11</a:t>
            </a:r>
          </a:p>
        </p:txBody>
      </p:sp>
      <p:sp>
        <p:nvSpPr>
          <p:cNvPr id="70250" name="Rectangle 618"/>
          <p:cNvSpPr>
            <a:spLocks noChangeArrowheads="1"/>
          </p:cNvSpPr>
          <p:nvPr/>
        </p:nvSpPr>
        <p:spPr bwMode="auto">
          <a:xfrm>
            <a:off x="762000" y="4951413"/>
            <a:ext cx="3810000" cy="762000"/>
          </a:xfrm>
          <a:prstGeom prst="rect">
            <a:avLst/>
          </a:prstGeom>
          <a:solidFill>
            <a:srgbClr val="DADAF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0251" name="Picture 619" descr="j02359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279650"/>
            <a:ext cx="97472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252" name="Group 620"/>
          <p:cNvGrpSpPr>
            <a:grpSpLocks/>
          </p:cNvGrpSpPr>
          <p:nvPr/>
        </p:nvGrpSpPr>
        <p:grpSpPr bwMode="auto">
          <a:xfrm>
            <a:off x="2286000" y="2284413"/>
            <a:ext cx="1066800" cy="609600"/>
            <a:chOff x="1248" y="2736"/>
            <a:chExt cx="240" cy="192"/>
          </a:xfrm>
        </p:grpSpPr>
        <p:sp>
          <p:nvSpPr>
            <p:cNvPr id="70253" name="Line 621"/>
            <p:cNvSpPr>
              <a:spLocks noChangeShapeType="1"/>
            </p:cNvSpPr>
            <p:nvPr/>
          </p:nvSpPr>
          <p:spPr bwMode="auto">
            <a:xfrm flipV="1">
              <a:off x="1296" y="2736"/>
              <a:ext cx="192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4" name="Line 622"/>
            <p:cNvSpPr>
              <a:spLocks noChangeShapeType="1"/>
            </p:cNvSpPr>
            <p:nvPr/>
          </p:nvSpPr>
          <p:spPr bwMode="auto">
            <a:xfrm flipH="1">
              <a:off x="1248" y="2832"/>
              <a:ext cx="192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55" name="Line 623"/>
            <p:cNvSpPr>
              <a:spLocks noChangeShapeType="1"/>
            </p:cNvSpPr>
            <p:nvPr/>
          </p:nvSpPr>
          <p:spPr bwMode="auto">
            <a:xfrm>
              <a:off x="1296" y="283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0256" name="Object 624"/>
          <p:cNvGraphicFramePr>
            <a:graphicFrameLocks noChangeAspect="1"/>
          </p:cNvGraphicFramePr>
          <p:nvPr/>
        </p:nvGraphicFramePr>
        <p:xfrm>
          <a:off x="3962400" y="2741613"/>
          <a:ext cx="979488" cy="368300"/>
        </p:xfrm>
        <a:graphic>
          <a:graphicData uri="http://schemas.openxmlformats.org/presentationml/2006/ole">
            <p:oleObj spid="_x0000_s70256" name="Clip" r:id="rId5" imgW="4395600" imgH="1652040" progId="">
              <p:embed/>
            </p:oleObj>
          </a:graphicData>
        </a:graphic>
      </p:graphicFrame>
      <p:sp>
        <p:nvSpPr>
          <p:cNvPr id="70257" name="Line 625"/>
          <p:cNvSpPr>
            <a:spLocks noChangeShapeType="1"/>
          </p:cNvSpPr>
          <p:nvPr/>
        </p:nvSpPr>
        <p:spPr bwMode="auto">
          <a:xfrm flipV="1">
            <a:off x="4114800" y="2208213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0262" name="Object 630"/>
          <p:cNvGraphicFramePr>
            <a:graphicFrameLocks noChangeAspect="1"/>
          </p:cNvGraphicFramePr>
          <p:nvPr/>
        </p:nvGraphicFramePr>
        <p:xfrm>
          <a:off x="5508625" y="1557338"/>
          <a:ext cx="879475" cy="914400"/>
        </p:xfrm>
        <a:graphic>
          <a:graphicData uri="http://schemas.openxmlformats.org/presentationml/2006/ole">
            <p:oleObj spid="_x0000_s70262" name="Clip" r:id="rId6" imgW="3985920" imgH="4144680" progId="">
              <p:embed/>
            </p:oleObj>
          </a:graphicData>
        </a:graphic>
      </p:graphicFrame>
      <p:sp>
        <p:nvSpPr>
          <p:cNvPr id="70263" name="Text Box 631"/>
          <p:cNvSpPr txBox="1">
            <a:spLocks noChangeArrowheads="1"/>
          </p:cNvSpPr>
          <p:nvPr/>
        </p:nvSpPr>
        <p:spPr bwMode="auto">
          <a:xfrm>
            <a:off x="971550" y="1557338"/>
            <a:ext cx="156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DE" sz="1600">
                <a:latin typeface="Arial" charset="0"/>
              </a:rPr>
              <a:t>mobile terminal</a:t>
            </a:r>
          </a:p>
        </p:txBody>
      </p:sp>
      <p:sp>
        <p:nvSpPr>
          <p:cNvPr id="70264" name="Text Box 632"/>
          <p:cNvSpPr txBox="1">
            <a:spLocks noChangeArrowheads="1"/>
          </p:cNvSpPr>
          <p:nvPr/>
        </p:nvSpPr>
        <p:spPr bwMode="auto">
          <a:xfrm>
            <a:off x="3851275" y="3141663"/>
            <a:ext cx="1312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access point</a:t>
            </a:r>
          </a:p>
        </p:txBody>
      </p:sp>
      <p:sp>
        <p:nvSpPr>
          <p:cNvPr id="70266" name="Text Box 634"/>
          <p:cNvSpPr txBox="1">
            <a:spLocks noChangeArrowheads="1"/>
          </p:cNvSpPr>
          <p:nvPr/>
        </p:nvSpPr>
        <p:spPr bwMode="auto">
          <a:xfrm>
            <a:off x="7812088" y="1125538"/>
            <a:ext cx="9064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de-DE" sz="1600">
                <a:latin typeface="Arial" charset="0"/>
              </a:rPr>
              <a:t>fixed</a:t>
            </a:r>
          </a:p>
          <a:p>
            <a:pPr algn="l" eaLnBrk="0" hangingPunct="0"/>
            <a:r>
              <a:rPr lang="de-DE" sz="1600">
                <a:latin typeface="Arial" charset="0"/>
              </a:rPr>
              <a:t>terminal</a:t>
            </a:r>
          </a:p>
        </p:txBody>
      </p:sp>
      <p:sp>
        <p:nvSpPr>
          <p:cNvPr id="70267" name="Rectangle 635"/>
          <p:cNvSpPr>
            <a:spLocks noChangeArrowheads="1"/>
          </p:cNvSpPr>
          <p:nvPr/>
        </p:nvSpPr>
        <p:spPr bwMode="auto">
          <a:xfrm>
            <a:off x="762000" y="34274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application</a:t>
            </a:r>
          </a:p>
        </p:txBody>
      </p:sp>
      <p:sp>
        <p:nvSpPr>
          <p:cNvPr id="70268" name="Rectangle 636"/>
          <p:cNvSpPr>
            <a:spLocks noChangeArrowheads="1"/>
          </p:cNvSpPr>
          <p:nvPr/>
        </p:nvSpPr>
        <p:spPr bwMode="auto">
          <a:xfrm>
            <a:off x="762000" y="38084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TCP</a:t>
            </a:r>
          </a:p>
        </p:txBody>
      </p:sp>
      <p:sp>
        <p:nvSpPr>
          <p:cNvPr id="70269" name="Rectangle 637"/>
          <p:cNvSpPr>
            <a:spLocks noChangeArrowheads="1"/>
          </p:cNvSpPr>
          <p:nvPr/>
        </p:nvSpPr>
        <p:spPr bwMode="auto">
          <a:xfrm>
            <a:off x="762000" y="53324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802.11 PHY</a:t>
            </a:r>
          </a:p>
        </p:txBody>
      </p:sp>
      <p:sp>
        <p:nvSpPr>
          <p:cNvPr id="70270" name="Rectangle 638"/>
          <p:cNvSpPr>
            <a:spLocks noChangeArrowheads="1"/>
          </p:cNvSpPr>
          <p:nvPr/>
        </p:nvSpPr>
        <p:spPr bwMode="auto">
          <a:xfrm>
            <a:off x="762000" y="49514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802.11 MAC</a:t>
            </a:r>
          </a:p>
        </p:txBody>
      </p:sp>
      <p:sp>
        <p:nvSpPr>
          <p:cNvPr id="70271" name="Rectangle 639"/>
          <p:cNvSpPr>
            <a:spLocks noChangeArrowheads="1"/>
          </p:cNvSpPr>
          <p:nvPr/>
        </p:nvSpPr>
        <p:spPr bwMode="auto">
          <a:xfrm>
            <a:off x="762000" y="41894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IP</a:t>
            </a:r>
          </a:p>
        </p:txBody>
      </p:sp>
      <p:sp>
        <p:nvSpPr>
          <p:cNvPr id="70272" name="Rectangle 640"/>
          <p:cNvSpPr>
            <a:spLocks noChangeArrowheads="1"/>
          </p:cNvSpPr>
          <p:nvPr/>
        </p:nvSpPr>
        <p:spPr bwMode="auto">
          <a:xfrm>
            <a:off x="4572000" y="4951413"/>
            <a:ext cx="1295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802.3 MAC</a:t>
            </a:r>
          </a:p>
        </p:txBody>
      </p:sp>
      <p:sp>
        <p:nvSpPr>
          <p:cNvPr id="70273" name="Rectangle 641"/>
          <p:cNvSpPr>
            <a:spLocks noChangeArrowheads="1"/>
          </p:cNvSpPr>
          <p:nvPr/>
        </p:nvSpPr>
        <p:spPr bwMode="auto">
          <a:xfrm>
            <a:off x="4572000" y="5332413"/>
            <a:ext cx="1295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802.3 PHY</a:t>
            </a:r>
          </a:p>
        </p:txBody>
      </p:sp>
      <p:sp>
        <p:nvSpPr>
          <p:cNvPr id="70274" name="Rectangle 642"/>
          <p:cNvSpPr>
            <a:spLocks noChangeArrowheads="1"/>
          </p:cNvSpPr>
          <p:nvPr/>
        </p:nvSpPr>
        <p:spPr bwMode="auto">
          <a:xfrm>
            <a:off x="6553200" y="34274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application</a:t>
            </a:r>
          </a:p>
        </p:txBody>
      </p:sp>
      <p:sp>
        <p:nvSpPr>
          <p:cNvPr id="70275" name="Rectangle 643"/>
          <p:cNvSpPr>
            <a:spLocks noChangeArrowheads="1"/>
          </p:cNvSpPr>
          <p:nvPr/>
        </p:nvSpPr>
        <p:spPr bwMode="auto">
          <a:xfrm>
            <a:off x="6553200" y="38084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TCP</a:t>
            </a:r>
          </a:p>
        </p:txBody>
      </p:sp>
      <p:sp>
        <p:nvSpPr>
          <p:cNvPr id="70276" name="Rectangle 644"/>
          <p:cNvSpPr>
            <a:spLocks noChangeArrowheads="1"/>
          </p:cNvSpPr>
          <p:nvPr/>
        </p:nvSpPr>
        <p:spPr bwMode="auto">
          <a:xfrm>
            <a:off x="6553200" y="53324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802.3 PHY</a:t>
            </a:r>
          </a:p>
        </p:txBody>
      </p:sp>
      <p:sp>
        <p:nvSpPr>
          <p:cNvPr id="70277" name="Rectangle 645"/>
          <p:cNvSpPr>
            <a:spLocks noChangeArrowheads="1"/>
          </p:cNvSpPr>
          <p:nvPr/>
        </p:nvSpPr>
        <p:spPr bwMode="auto">
          <a:xfrm>
            <a:off x="6553200" y="49514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802.3 MAC</a:t>
            </a:r>
          </a:p>
        </p:txBody>
      </p:sp>
      <p:sp>
        <p:nvSpPr>
          <p:cNvPr id="70278" name="Rectangle 646"/>
          <p:cNvSpPr>
            <a:spLocks noChangeArrowheads="1"/>
          </p:cNvSpPr>
          <p:nvPr/>
        </p:nvSpPr>
        <p:spPr bwMode="auto">
          <a:xfrm>
            <a:off x="6553200" y="41894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IP</a:t>
            </a:r>
          </a:p>
        </p:txBody>
      </p:sp>
      <p:sp>
        <p:nvSpPr>
          <p:cNvPr id="70279" name="Rectangle 647"/>
          <p:cNvSpPr>
            <a:spLocks noChangeArrowheads="1"/>
          </p:cNvSpPr>
          <p:nvPr/>
        </p:nvSpPr>
        <p:spPr bwMode="auto">
          <a:xfrm>
            <a:off x="3276600" y="4951413"/>
            <a:ext cx="1295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802.11 MAC</a:t>
            </a:r>
          </a:p>
        </p:txBody>
      </p:sp>
      <p:sp>
        <p:nvSpPr>
          <p:cNvPr id="70280" name="Rectangle 648"/>
          <p:cNvSpPr>
            <a:spLocks noChangeArrowheads="1"/>
          </p:cNvSpPr>
          <p:nvPr/>
        </p:nvSpPr>
        <p:spPr bwMode="auto">
          <a:xfrm>
            <a:off x="3276600" y="5332413"/>
            <a:ext cx="1295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802.11 PHY</a:t>
            </a:r>
          </a:p>
        </p:txBody>
      </p:sp>
      <p:sp>
        <p:nvSpPr>
          <p:cNvPr id="70281" name="Rectangle 649"/>
          <p:cNvSpPr>
            <a:spLocks noChangeArrowheads="1"/>
          </p:cNvSpPr>
          <p:nvPr/>
        </p:nvSpPr>
        <p:spPr bwMode="auto">
          <a:xfrm>
            <a:off x="3276600" y="4570413"/>
            <a:ext cx="2590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LLC</a:t>
            </a:r>
          </a:p>
        </p:txBody>
      </p:sp>
      <p:sp>
        <p:nvSpPr>
          <p:cNvPr id="70282" name="Line 650"/>
          <p:cNvSpPr>
            <a:spLocks noChangeShapeType="1"/>
          </p:cNvSpPr>
          <p:nvPr/>
        </p:nvSpPr>
        <p:spPr bwMode="auto">
          <a:xfrm>
            <a:off x="1600200" y="57134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283" name="Line 651"/>
          <p:cNvSpPr>
            <a:spLocks noChangeShapeType="1"/>
          </p:cNvSpPr>
          <p:nvPr/>
        </p:nvSpPr>
        <p:spPr bwMode="auto">
          <a:xfrm>
            <a:off x="1600200" y="5942013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284" name="Line 652"/>
          <p:cNvSpPr>
            <a:spLocks noChangeShapeType="1"/>
          </p:cNvSpPr>
          <p:nvPr/>
        </p:nvSpPr>
        <p:spPr bwMode="auto">
          <a:xfrm flipV="1">
            <a:off x="4038600" y="57134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285" name="Line 653"/>
          <p:cNvSpPr>
            <a:spLocks noChangeShapeType="1"/>
          </p:cNvSpPr>
          <p:nvPr/>
        </p:nvSpPr>
        <p:spPr bwMode="auto">
          <a:xfrm>
            <a:off x="5029200" y="57134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286" name="Line 654"/>
          <p:cNvSpPr>
            <a:spLocks noChangeShapeType="1"/>
          </p:cNvSpPr>
          <p:nvPr/>
        </p:nvSpPr>
        <p:spPr bwMode="auto">
          <a:xfrm>
            <a:off x="5029200" y="5942013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287" name="Line 655"/>
          <p:cNvSpPr>
            <a:spLocks noChangeShapeType="1"/>
          </p:cNvSpPr>
          <p:nvPr/>
        </p:nvSpPr>
        <p:spPr bwMode="auto">
          <a:xfrm flipV="1">
            <a:off x="7467600" y="57134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288" name="Text Box 656"/>
          <p:cNvSpPr txBox="1">
            <a:spLocks noChangeArrowheads="1"/>
          </p:cNvSpPr>
          <p:nvPr/>
        </p:nvSpPr>
        <p:spPr bwMode="auto">
          <a:xfrm>
            <a:off x="6011863" y="2420938"/>
            <a:ext cx="137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Arial" charset="0"/>
              </a:rPr>
              <a:t>infrastructure</a:t>
            </a:r>
          </a:p>
          <a:p>
            <a:pPr algn="l" eaLnBrk="0" hangingPunct="0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70289" name="Rectangle 657"/>
          <p:cNvSpPr>
            <a:spLocks noChangeArrowheads="1"/>
          </p:cNvSpPr>
          <p:nvPr/>
        </p:nvSpPr>
        <p:spPr bwMode="auto">
          <a:xfrm>
            <a:off x="762000" y="45704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LLC</a:t>
            </a:r>
          </a:p>
        </p:txBody>
      </p:sp>
      <p:sp>
        <p:nvSpPr>
          <p:cNvPr id="70290" name="Rectangle 658"/>
          <p:cNvSpPr>
            <a:spLocks noChangeArrowheads="1"/>
          </p:cNvSpPr>
          <p:nvPr/>
        </p:nvSpPr>
        <p:spPr bwMode="auto">
          <a:xfrm>
            <a:off x="6553200" y="4570413"/>
            <a:ext cx="167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>
                <a:latin typeface="Arial" charset="0"/>
              </a:rPr>
              <a:t>LLC</a:t>
            </a:r>
          </a:p>
        </p:txBody>
      </p:sp>
      <p:pic>
        <p:nvPicPr>
          <p:cNvPr id="70291" name="Picture 659" descr="j02857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981075"/>
            <a:ext cx="11176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0292" name="AutoShape 660"/>
          <p:cNvCxnSpPr>
            <a:cxnSpLocks noChangeShapeType="1"/>
            <a:stCxn id="0" idx="2"/>
            <a:endCxn id="0" idx="3"/>
          </p:cNvCxnSpPr>
          <p:nvPr/>
        </p:nvCxnSpPr>
        <p:spPr bwMode="auto">
          <a:xfrm flipH="1">
            <a:off x="6388100" y="1668463"/>
            <a:ext cx="903288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0293" name="AutoShape 661"/>
          <p:cNvCxnSpPr>
            <a:cxnSpLocks noChangeShapeType="1"/>
            <a:stCxn id="0" idx="1"/>
            <a:endCxn id="0" idx="0"/>
          </p:cNvCxnSpPr>
          <p:nvPr/>
        </p:nvCxnSpPr>
        <p:spPr bwMode="auto">
          <a:xfrm flipH="1">
            <a:off x="4452938" y="2014538"/>
            <a:ext cx="1055687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0294" name="AutoShape 662"/>
          <p:cNvCxnSpPr>
            <a:cxnSpLocks noChangeShapeType="1"/>
            <a:stCxn id="0" idx="0"/>
          </p:cNvCxnSpPr>
          <p:nvPr/>
        </p:nvCxnSpPr>
        <p:spPr bwMode="auto">
          <a:xfrm flipH="1" flipV="1">
            <a:off x="5292725" y="1268413"/>
            <a:ext cx="655638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0295" name="AutoShape 663"/>
          <p:cNvCxnSpPr>
            <a:cxnSpLocks noChangeShapeType="1"/>
            <a:endCxn id="0" idx="3"/>
          </p:cNvCxnSpPr>
          <p:nvPr/>
        </p:nvCxnSpPr>
        <p:spPr bwMode="auto">
          <a:xfrm flipH="1" flipV="1">
            <a:off x="6388100" y="2014538"/>
            <a:ext cx="1639888" cy="261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AEAEA"/>
      </a:accent1>
      <a:accent2>
        <a:srgbClr val="FF9933"/>
      </a:accent2>
      <a:accent3>
        <a:srgbClr val="FFFFFF"/>
      </a:accent3>
      <a:accent4>
        <a:srgbClr val="000000"/>
      </a:accent4>
      <a:accent5>
        <a:srgbClr val="F3F3F3"/>
      </a:accent5>
      <a:accent6>
        <a:srgbClr val="E78A2D"/>
      </a:accent6>
      <a:hlink>
        <a:srgbClr val="003366"/>
      </a:hlink>
      <a:folHlink>
        <a:srgbClr val="003366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0000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8A2D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DDEFF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DBECFF"/>
        </a:accent5>
        <a:accent6>
          <a:srgbClr val="E78A2D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E78A2D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AEAEA"/>
      </a:accent1>
      <a:accent2>
        <a:srgbClr val="FF9933"/>
      </a:accent2>
      <a:accent3>
        <a:srgbClr val="FFFFFF"/>
      </a:accent3>
      <a:accent4>
        <a:srgbClr val="000000"/>
      </a:accent4>
      <a:accent5>
        <a:srgbClr val="F3F3F3"/>
      </a:accent5>
      <a:accent6>
        <a:srgbClr val="E78A2D"/>
      </a:accent6>
      <a:hlink>
        <a:srgbClr val="003366"/>
      </a:hlink>
      <a:folHlink>
        <a:srgbClr val="003366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E78A2D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DDEFF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DBECFF"/>
        </a:accent5>
        <a:accent6>
          <a:srgbClr val="E78A2D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E78A2D"/>
        </a:accent6>
        <a:hlink>
          <a:srgbClr val="003366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C01-Introduction</Template>
  <TotalTime>0</TotalTime>
  <Words>9089</Words>
  <Application>Microsoft Office PowerPoint</Application>
  <PresentationFormat>Ekran Gösterisi (4:3)</PresentationFormat>
  <Paragraphs>2427</Paragraphs>
  <Slides>85</Slides>
  <Notes>84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Katıştırılmış OLE Hizmet Programları</vt:lpstr>
      </vt:variant>
      <vt:variant>
        <vt:i4>3</vt:i4>
      </vt:variant>
      <vt:variant>
        <vt:lpstr>Slayt Başlıkları</vt:lpstr>
      </vt:variant>
      <vt:variant>
        <vt:i4>85</vt:i4>
      </vt:variant>
    </vt:vector>
  </HeadingPairs>
  <TitlesOfParts>
    <vt:vector size="90" baseType="lpstr">
      <vt:lpstr>Default Design</vt:lpstr>
      <vt:lpstr>Benutzerdefiniertes Design</vt:lpstr>
      <vt:lpstr>Clip</vt:lpstr>
      <vt:lpstr>Bitmap Image</vt:lpstr>
      <vt:lpstr>Microsoft Clip Gallery</vt:lpstr>
      <vt:lpstr>Mobile Communications  Chapter 7: Wireless LANs</vt:lpstr>
      <vt:lpstr>Mobile Communication Technology according to IEEE (examples)</vt:lpstr>
      <vt:lpstr>Characteristics of wireless LANs</vt:lpstr>
      <vt:lpstr>Design goals for wireless LANs</vt:lpstr>
      <vt:lpstr>Comparison: infrared vs. radio transmission</vt:lpstr>
      <vt:lpstr>Comparison: infrastructure vs. ad-hoc networks</vt:lpstr>
      <vt:lpstr>802.11 - Architecture of an infrastructure network</vt:lpstr>
      <vt:lpstr>802.11 - Architecture of an ad-hoc network</vt:lpstr>
      <vt:lpstr>IEEE standard 802.11</vt:lpstr>
      <vt:lpstr>802.11 - Layers and functions</vt:lpstr>
      <vt:lpstr>802.11 - Physical layer</vt:lpstr>
      <vt:lpstr>802.11 - MAC layer principles I</vt:lpstr>
      <vt:lpstr>802.11 - MAC layer Principles II</vt:lpstr>
      <vt:lpstr>802.11 - CSMA/CA access method I</vt:lpstr>
      <vt:lpstr>802.11 – CSMA/CA Broadcast</vt:lpstr>
      <vt:lpstr>802.11 - CSMA/CA unicast</vt:lpstr>
      <vt:lpstr>802.11 – DCF with RTS/CTS</vt:lpstr>
      <vt:lpstr>Fragmentation mode</vt:lpstr>
      <vt:lpstr>802.11 Point Coordination Function I (almost never used)</vt:lpstr>
      <vt:lpstr>802.11 Point Coordination Function II</vt:lpstr>
      <vt:lpstr>802.11 Frame - addressing</vt:lpstr>
      <vt:lpstr>802.11 Frame - addressing</vt:lpstr>
      <vt:lpstr>802.11 Frame - more</vt:lpstr>
      <vt:lpstr>Special Frames: ACK, RTS, CTS</vt:lpstr>
      <vt:lpstr>802.11 - MAC management</vt:lpstr>
      <vt:lpstr>Synchronization (infrastructure case)</vt:lpstr>
      <vt:lpstr>Synchronization (ad-hoc case)</vt:lpstr>
      <vt:lpstr>Power management</vt:lpstr>
      <vt:lpstr>Power saving with wake-up patterns (infrastructure)</vt:lpstr>
      <vt:lpstr>Power saving with wake-up patterns (ad-hoc)</vt:lpstr>
      <vt:lpstr>802.11 - Roaming</vt:lpstr>
      <vt:lpstr>WLAN: IEEE 802.11b</vt:lpstr>
      <vt:lpstr>IEEE 802.11b – PHY frame formats</vt:lpstr>
      <vt:lpstr>Channel selection (non-overlapping)</vt:lpstr>
      <vt:lpstr>WLAN: IEEE 802.11a</vt:lpstr>
      <vt:lpstr>IEEE 802.11a – PHY frame format</vt:lpstr>
      <vt:lpstr>Operating channels of 802.11a in Europe</vt:lpstr>
      <vt:lpstr>Operating channels for 802.11a / US U-NII</vt:lpstr>
      <vt:lpstr>OFDM in IEEE 802.11a</vt:lpstr>
      <vt:lpstr>WLAN: IEEE 802.11 – current developments (06/2009)</vt:lpstr>
      <vt:lpstr>WLAN: IEEE 802.11– current developments (06/2009) </vt:lpstr>
      <vt:lpstr>WLAN: IEEE 802.11– current developments (06/2009) </vt:lpstr>
      <vt:lpstr>Bluetooth</vt:lpstr>
      <vt:lpstr>Bluetooth</vt:lpstr>
      <vt:lpstr>History and hi-tech…</vt:lpstr>
      <vt:lpstr>…and the real rune stone</vt:lpstr>
      <vt:lpstr>Characteristics</vt:lpstr>
      <vt:lpstr>Piconet</vt:lpstr>
      <vt:lpstr>Forming a piconet</vt:lpstr>
      <vt:lpstr>Scatternet</vt:lpstr>
      <vt:lpstr>Bluetooth protocol stack</vt:lpstr>
      <vt:lpstr>Frequency selection during data transmission</vt:lpstr>
      <vt:lpstr>Baseband</vt:lpstr>
      <vt:lpstr>SCO payload types</vt:lpstr>
      <vt:lpstr>ACL Payload types</vt:lpstr>
      <vt:lpstr>Baseband data rates</vt:lpstr>
      <vt:lpstr>Baseband link types</vt:lpstr>
      <vt:lpstr>Robustness</vt:lpstr>
      <vt:lpstr>Baseband states of a Bluetooth device</vt:lpstr>
      <vt:lpstr>Example: Power consumption/CSR BlueCore2</vt:lpstr>
      <vt:lpstr>Example: Bluetooth/USB adapter (2002: 50€, today: some cents if integrated)</vt:lpstr>
      <vt:lpstr>L2CAP - Logical Link Control and Adaptation Protocol </vt:lpstr>
      <vt:lpstr>L2CAP logical channels</vt:lpstr>
      <vt:lpstr>L2CAP packet formats</vt:lpstr>
      <vt:lpstr>Security</vt:lpstr>
      <vt:lpstr>SDP – Service Discovery Protocol</vt:lpstr>
      <vt:lpstr>Additional protocols to support legacy protocols/apps.</vt:lpstr>
      <vt:lpstr>Profiles</vt:lpstr>
      <vt:lpstr>Bluetooth versions</vt:lpstr>
      <vt:lpstr>WPAN: IEEE 802.15.1 – Bluetooth</vt:lpstr>
      <vt:lpstr>WPAN: IEEE 802.15 – future developments 1</vt:lpstr>
      <vt:lpstr>WPAN: IEEE 802.15 – future developments 2</vt:lpstr>
      <vt:lpstr>WPAN: IEEE 802.15 – future developments 3</vt:lpstr>
      <vt:lpstr>ZigBee</vt:lpstr>
      <vt:lpstr>WPAN: IEEE 802.15 – future developments 4</vt:lpstr>
      <vt:lpstr>Some more IEEE standards for mobile communications</vt:lpstr>
      <vt:lpstr>RF Controllers – ISM bands</vt:lpstr>
      <vt:lpstr>RFID – Radio Frequency Identification (1)</vt:lpstr>
      <vt:lpstr>RFID – Radio Frequency Identification (2)</vt:lpstr>
      <vt:lpstr>RFID – Radio Frequency Identification (3)</vt:lpstr>
      <vt:lpstr>RFID – Radio Frequency Identification (4)</vt:lpstr>
      <vt:lpstr>RFID – Radio Frequency Identification (5)</vt:lpstr>
      <vt:lpstr>RFID – Radio Frequency Identification (6)</vt:lpstr>
      <vt:lpstr>ISM band interference</vt:lpstr>
      <vt:lpstr>802.11 vs.(?) 802.15/Bluetooth</vt:lpstr>
    </vt:vector>
  </TitlesOfParts>
  <Company>FU Berlin, Germany</Company>
  <LinksUpToDate>false</LinksUpToDate>
  <SharedDoc>false</SharedDoc>
  <HyperlinkBase>www.jochenschiller.de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Communications</dc:title>
  <dc:subject>Chapter 7 - Wireless LANs</dc:subject>
  <dc:creator>Jochen H. Schiller</dc:creator>
  <cp:keywords>wireless LAN, 802.11, 802.15, Bluetooth, RFID</cp:keywords>
  <cp:lastModifiedBy>korcak</cp:lastModifiedBy>
  <cp:revision>210</cp:revision>
  <cp:lastPrinted>1999-03-21T16:43:53Z</cp:lastPrinted>
  <dcterms:created xsi:type="dcterms:W3CDTF">1997-11-03T15:44:45Z</dcterms:created>
  <dcterms:modified xsi:type="dcterms:W3CDTF">2012-03-26T09:46:01Z</dcterms:modified>
  <cp:category>lecture</cp:category>
</cp:coreProperties>
</file>