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52" r:id="rId2"/>
  </p:sldMasterIdLst>
  <p:notesMasterIdLst>
    <p:notesMasterId r:id="rId21"/>
  </p:notesMasterIdLst>
  <p:handoutMasterIdLst>
    <p:handoutMasterId r:id="rId22"/>
  </p:handoutMasterIdLst>
  <p:sldIdLst>
    <p:sldId id="274" r:id="rId3"/>
    <p:sldId id="289" r:id="rId4"/>
    <p:sldId id="275" r:id="rId5"/>
    <p:sldId id="276" r:id="rId6"/>
    <p:sldId id="277" r:id="rId7"/>
    <p:sldId id="278" r:id="rId8"/>
    <p:sldId id="287" r:id="rId9"/>
    <p:sldId id="284" r:id="rId10"/>
    <p:sldId id="279" r:id="rId11"/>
    <p:sldId id="285" r:id="rId12"/>
    <p:sldId id="288" r:id="rId13"/>
    <p:sldId id="280" r:id="rId14"/>
    <p:sldId id="281" r:id="rId15"/>
    <p:sldId id="282" r:id="rId16"/>
    <p:sldId id="283" r:id="rId17"/>
    <p:sldId id="286" r:id="rId18"/>
    <p:sldId id="290" r:id="rId19"/>
    <p:sldId id="291" r:id="rId20"/>
  </p:sldIdLst>
  <p:sldSz cx="9144000" cy="6858000" type="screen4x3"/>
  <p:notesSz cx="6794500" cy="9906000"/>
  <p:defaultTextStyle>
    <a:defPPr>
      <a:defRPr lang="de-DE"/>
    </a:defPPr>
    <a:lvl1pPr algn="ctr" rtl="0" fontAlgn="base">
      <a:spcBef>
        <a:spcPct val="0"/>
      </a:spcBef>
      <a:spcAft>
        <a:spcPct val="0"/>
      </a:spcAft>
      <a:defRPr kern="1200">
        <a:solidFill>
          <a:schemeClr val="tx1"/>
        </a:solidFill>
        <a:latin typeface="Verdana" pitchFamily="34" charset="0"/>
        <a:ea typeface="+mn-ea"/>
        <a:cs typeface="+mn-cs"/>
      </a:defRPr>
    </a:lvl1pPr>
    <a:lvl2pPr marL="457200" algn="ctr" rtl="0" fontAlgn="base">
      <a:spcBef>
        <a:spcPct val="0"/>
      </a:spcBef>
      <a:spcAft>
        <a:spcPct val="0"/>
      </a:spcAft>
      <a:defRPr kern="1200">
        <a:solidFill>
          <a:schemeClr val="tx1"/>
        </a:solidFill>
        <a:latin typeface="Verdana" pitchFamily="34" charset="0"/>
        <a:ea typeface="+mn-ea"/>
        <a:cs typeface="+mn-cs"/>
      </a:defRPr>
    </a:lvl2pPr>
    <a:lvl3pPr marL="914400" algn="ctr" rtl="0" fontAlgn="base">
      <a:spcBef>
        <a:spcPct val="0"/>
      </a:spcBef>
      <a:spcAft>
        <a:spcPct val="0"/>
      </a:spcAft>
      <a:defRPr kern="1200">
        <a:solidFill>
          <a:schemeClr val="tx1"/>
        </a:solidFill>
        <a:latin typeface="Verdana" pitchFamily="34" charset="0"/>
        <a:ea typeface="+mn-ea"/>
        <a:cs typeface="+mn-cs"/>
      </a:defRPr>
    </a:lvl3pPr>
    <a:lvl4pPr marL="1371600" algn="ctr" rtl="0" fontAlgn="base">
      <a:spcBef>
        <a:spcPct val="0"/>
      </a:spcBef>
      <a:spcAft>
        <a:spcPct val="0"/>
      </a:spcAft>
      <a:defRPr kern="1200">
        <a:solidFill>
          <a:schemeClr val="tx1"/>
        </a:solidFill>
        <a:latin typeface="Verdana" pitchFamily="34" charset="0"/>
        <a:ea typeface="+mn-ea"/>
        <a:cs typeface="+mn-cs"/>
      </a:defRPr>
    </a:lvl4pPr>
    <a:lvl5pPr marL="1828800" algn="ctr"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E3054F"/>
    <a:srgbClr val="E8004D"/>
    <a:srgbClr val="F4EE00"/>
    <a:srgbClr val="FF00FF"/>
    <a:srgbClr val="01FFBC"/>
    <a:srgbClr val="FF6699"/>
    <a:srgbClr val="FF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54" autoAdjust="0"/>
    <p:restoredTop sz="94659" autoAdjust="0"/>
  </p:normalViewPr>
  <p:slideViewPr>
    <p:cSldViewPr>
      <p:cViewPr varScale="1">
        <p:scale>
          <a:sx n="73" d="100"/>
          <a:sy n="73" d="100"/>
        </p:scale>
        <p:origin x="-14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502" y="-90"/>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16238" cy="531813"/>
          </a:xfrm>
          <a:prstGeom prst="rect">
            <a:avLst/>
          </a:prstGeom>
          <a:noFill/>
          <a:ln w="9525">
            <a:noFill/>
            <a:miter lim="800000"/>
            <a:headEnd/>
            <a:tailEnd/>
          </a:ln>
          <a:effectLst/>
        </p:spPr>
        <p:txBody>
          <a:bodyPr vert="horz" wrap="square" lIns="91648" tIns="45824" rIns="91648" bIns="45824" numCol="1" anchor="t" anchorCtr="0" compatLnSpc="1">
            <a:prstTxWarp prst="textNoShape">
              <a:avLst/>
            </a:prstTxWarp>
          </a:bodyPr>
          <a:lstStyle>
            <a:lvl1pPr algn="l" defTabSz="915988" eaLnBrk="0" hangingPunct="0">
              <a:defRPr sz="1200" smtClean="0">
                <a:latin typeface="Arial" charset="0"/>
              </a:defRPr>
            </a:lvl1pPr>
          </a:lstStyle>
          <a:p>
            <a:pPr>
              <a:defRPr/>
            </a:pPr>
            <a:r>
              <a:rPr lang="de-DE"/>
              <a:t>Freie Universität Berlin</a:t>
            </a:r>
          </a:p>
          <a:p>
            <a:pPr>
              <a:defRPr/>
            </a:pPr>
            <a:r>
              <a:rPr lang="de-DE"/>
              <a:t>Computer Systems &amp; Telematics</a:t>
            </a:r>
            <a:endParaRPr lang="en-US" sz="1100"/>
          </a:p>
        </p:txBody>
      </p:sp>
      <p:sp>
        <p:nvSpPr>
          <p:cNvPr id="17411" name="Rectangle 3"/>
          <p:cNvSpPr>
            <a:spLocks noGrp="1" noChangeArrowheads="1"/>
          </p:cNvSpPr>
          <p:nvPr>
            <p:ph type="dt" sz="quarter" idx="1"/>
          </p:nvPr>
        </p:nvSpPr>
        <p:spPr bwMode="auto">
          <a:xfrm>
            <a:off x="3803650" y="0"/>
            <a:ext cx="2990850" cy="531813"/>
          </a:xfrm>
          <a:prstGeom prst="rect">
            <a:avLst/>
          </a:prstGeom>
          <a:noFill/>
          <a:ln w="9525">
            <a:noFill/>
            <a:miter lim="800000"/>
            <a:headEnd/>
            <a:tailEnd/>
          </a:ln>
          <a:effectLst/>
        </p:spPr>
        <p:txBody>
          <a:bodyPr vert="horz" wrap="square" lIns="91648" tIns="45824" rIns="91648" bIns="45824" numCol="1" anchor="t" anchorCtr="0" compatLnSpc="1">
            <a:prstTxWarp prst="textNoShape">
              <a:avLst/>
            </a:prstTxWarp>
          </a:bodyPr>
          <a:lstStyle>
            <a:lvl1pPr algn="r" defTabSz="915988" eaLnBrk="0" hangingPunct="0">
              <a:defRPr sz="1100" smtClean="0">
                <a:latin typeface="Arial" charset="0"/>
              </a:defRPr>
            </a:lvl1pPr>
          </a:lstStyle>
          <a:p>
            <a:pPr>
              <a:defRPr/>
            </a:pPr>
            <a:r>
              <a:rPr lang="en-US"/>
              <a:t>Mobile Communications</a:t>
            </a:r>
          </a:p>
          <a:p>
            <a:pPr>
              <a:defRPr/>
            </a:pPr>
            <a:r>
              <a:rPr lang="en-US"/>
              <a:t>Chapter 9: Transport Protocols</a:t>
            </a:r>
          </a:p>
        </p:txBody>
      </p:sp>
      <p:sp>
        <p:nvSpPr>
          <p:cNvPr id="17412" name="Rectangle 4"/>
          <p:cNvSpPr>
            <a:spLocks noGrp="1" noChangeArrowheads="1"/>
          </p:cNvSpPr>
          <p:nvPr>
            <p:ph type="ftr" sz="quarter" idx="2"/>
          </p:nvPr>
        </p:nvSpPr>
        <p:spPr bwMode="auto">
          <a:xfrm>
            <a:off x="0" y="9448800"/>
            <a:ext cx="2916238" cy="457200"/>
          </a:xfrm>
          <a:prstGeom prst="rect">
            <a:avLst/>
          </a:prstGeom>
          <a:noFill/>
          <a:ln w="9525">
            <a:noFill/>
            <a:miter lim="800000"/>
            <a:headEnd/>
            <a:tailEnd/>
          </a:ln>
          <a:effectLst/>
        </p:spPr>
        <p:txBody>
          <a:bodyPr vert="horz" wrap="square" lIns="91648" tIns="45824" rIns="91648" bIns="45824" numCol="1" anchor="b" anchorCtr="0" compatLnSpc="1">
            <a:prstTxWarp prst="textNoShape">
              <a:avLst/>
            </a:prstTxWarp>
          </a:bodyPr>
          <a:lstStyle>
            <a:lvl1pPr algn="l" defTabSz="915988" eaLnBrk="0" hangingPunct="0">
              <a:defRPr sz="1100" smtClean="0">
                <a:latin typeface="Arial" charset="0"/>
              </a:defRPr>
            </a:lvl1pPr>
          </a:lstStyle>
          <a:p>
            <a:pPr>
              <a:defRPr/>
            </a:pPr>
            <a:r>
              <a:rPr lang="en-US"/>
              <a:t>Prof. Dr.-Ing. Jochen H. Schiller</a:t>
            </a:r>
          </a:p>
          <a:p>
            <a:pPr>
              <a:defRPr/>
            </a:pPr>
            <a:r>
              <a:rPr lang="en-US"/>
              <a:t>2005</a:t>
            </a:r>
          </a:p>
        </p:txBody>
      </p:sp>
      <p:sp>
        <p:nvSpPr>
          <p:cNvPr id="17413" name="Rectangle 5"/>
          <p:cNvSpPr>
            <a:spLocks noGrp="1" noChangeArrowheads="1"/>
          </p:cNvSpPr>
          <p:nvPr>
            <p:ph type="sldNum" sz="quarter" idx="3"/>
          </p:nvPr>
        </p:nvSpPr>
        <p:spPr bwMode="auto">
          <a:xfrm>
            <a:off x="3803650" y="9448800"/>
            <a:ext cx="2990850" cy="457200"/>
          </a:xfrm>
          <a:prstGeom prst="rect">
            <a:avLst/>
          </a:prstGeom>
          <a:noFill/>
          <a:ln w="9525">
            <a:noFill/>
            <a:miter lim="800000"/>
            <a:headEnd/>
            <a:tailEnd/>
          </a:ln>
          <a:effectLst/>
        </p:spPr>
        <p:txBody>
          <a:bodyPr vert="horz" wrap="square" lIns="91648" tIns="45824" rIns="91648" bIns="45824" numCol="1" anchor="b" anchorCtr="0" compatLnSpc="1">
            <a:prstTxWarp prst="textNoShape">
              <a:avLst/>
            </a:prstTxWarp>
          </a:bodyPr>
          <a:lstStyle>
            <a:lvl1pPr algn="r" defTabSz="915988" eaLnBrk="0" hangingPunct="0">
              <a:defRPr sz="1100" smtClean="0">
                <a:latin typeface="Arial" charset="0"/>
              </a:defRPr>
            </a:lvl1pPr>
          </a:lstStyle>
          <a:p>
            <a:pPr>
              <a:defRPr/>
            </a:pPr>
            <a:r>
              <a:rPr lang="en-US"/>
              <a:t>9.</a:t>
            </a:r>
            <a:fld id="{18B41275-D4E7-4F50-9922-8BB89745974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1026"/>
          <p:cNvSpPr>
            <a:spLocks noGrp="1" noChangeArrowheads="1"/>
          </p:cNvSpPr>
          <p:nvPr>
            <p:ph type="hdr" sz="quarter"/>
          </p:nvPr>
        </p:nvSpPr>
        <p:spPr bwMode="auto">
          <a:xfrm>
            <a:off x="0" y="0"/>
            <a:ext cx="2932113" cy="471488"/>
          </a:xfrm>
          <a:prstGeom prst="rect">
            <a:avLst/>
          </a:prstGeom>
          <a:noFill/>
          <a:ln w="9525">
            <a:noFill/>
            <a:miter lim="800000"/>
            <a:headEnd/>
            <a:tailEnd/>
          </a:ln>
          <a:effectLst/>
        </p:spPr>
        <p:txBody>
          <a:bodyPr vert="horz" wrap="square" lIns="91648" tIns="45824" rIns="91648" bIns="45824" numCol="1" anchor="t" anchorCtr="0" compatLnSpc="1">
            <a:prstTxWarp prst="textNoShape">
              <a:avLst/>
            </a:prstTxWarp>
          </a:bodyPr>
          <a:lstStyle>
            <a:lvl1pPr algn="l" defTabSz="915988" eaLnBrk="0" hangingPunct="0">
              <a:defRPr sz="1100" i="1" smtClean="0">
                <a:latin typeface="Arial" charset="0"/>
              </a:defRPr>
            </a:lvl1pPr>
          </a:lstStyle>
          <a:p>
            <a:pPr>
              <a:defRPr/>
            </a:pPr>
            <a:r>
              <a:rPr lang="en-US"/>
              <a:t>Universität Karlsruhe</a:t>
            </a:r>
          </a:p>
          <a:p>
            <a:pPr>
              <a:defRPr/>
            </a:pPr>
            <a:r>
              <a:rPr lang="en-US"/>
              <a:t>Institut für Telematik</a:t>
            </a:r>
          </a:p>
        </p:txBody>
      </p:sp>
      <p:sp>
        <p:nvSpPr>
          <p:cNvPr id="29699" name="Rectangle 1027"/>
          <p:cNvSpPr>
            <a:spLocks noGrp="1" noChangeArrowheads="1"/>
          </p:cNvSpPr>
          <p:nvPr>
            <p:ph type="dt" idx="1"/>
          </p:nvPr>
        </p:nvSpPr>
        <p:spPr bwMode="auto">
          <a:xfrm>
            <a:off x="3833813" y="0"/>
            <a:ext cx="2930525" cy="471488"/>
          </a:xfrm>
          <a:prstGeom prst="rect">
            <a:avLst/>
          </a:prstGeom>
          <a:noFill/>
          <a:ln w="9525">
            <a:noFill/>
            <a:miter lim="800000"/>
            <a:headEnd/>
            <a:tailEnd/>
          </a:ln>
          <a:effectLst/>
        </p:spPr>
        <p:txBody>
          <a:bodyPr vert="horz" wrap="square" lIns="91648" tIns="45824" rIns="91648" bIns="45824" numCol="1" anchor="t" anchorCtr="0" compatLnSpc="1">
            <a:prstTxWarp prst="textNoShape">
              <a:avLst/>
            </a:prstTxWarp>
          </a:bodyPr>
          <a:lstStyle>
            <a:lvl1pPr algn="r" defTabSz="915988" eaLnBrk="0" hangingPunct="0">
              <a:defRPr sz="1100" i="1" smtClean="0">
                <a:latin typeface="Arial" charset="0"/>
              </a:defRPr>
            </a:lvl1pPr>
          </a:lstStyle>
          <a:p>
            <a:pPr>
              <a:defRPr/>
            </a:pPr>
            <a:r>
              <a:rPr lang="en-US"/>
              <a:t>Mobilkommunikation</a:t>
            </a:r>
          </a:p>
          <a:p>
            <a:pPr>
              <a:defRPr/>
            </a:pPr>
            <a:r>
              <a:rPr lang="en-US"/>
              <a:t>SS 1998</a:t>
            </a:r>
          </a:p>
        </p:txBody>
      </p:sp>
      <p:sp>
        <p:nvSpPr>
          <p:cNvPr id="22532" name="Rectangle 1028"/>
          <p:cNvSpPr>
            <a:spLocks noGrp="1" noRot="1" noChangeAspect="1" noChangeArrowheads="1" noTextEdit="1"/>
          </p:cNvSpPr>
          <p:nvPr>
            <p:ph type="sldImg" idx="2"/>
          </p:nvPr>
        </p:nvSpPr>
        <p:spPr bwMode="auto">
          <a:xfrm>
            <a:off x="869950" y="706438"/>
            <a:ext cx="5021263" cy="3765550"/>
          </a:xfrm>
          <a:prstGeom prst="rect">
            <a:avLst/>
          </a:prstGeom>
          <a:noFill/>
          <a:ln w="9525">
            <a:solidFill>
              <a:srgbClr val="000000"/>
            </a:solidFill>
            <a:miter lim="800000"/>
            <a:headEnd/>
            <a:tailEnd/>
          </a:ln>
        </p:spPr>
      </p:sp>
      <p:sp>
        <p:nvSpPr>
          <p:cNvPr id="29701" name="Rectangle 1029"/>
          <p:cNvSpPr>
            <a:spLocks noGrp="1" noChangeArrowheads="1"/>
          </p:cNvSpPr>
          <p:nvPr>
            <p:ph type="body" sz="quarter" idx="3"/>
          </p:nvPr>
        </p:nvSpPr>
        <p:spPr bwMode="auto">
          <a:xfrm>
            <a:off x="900113" y="4705350"/>
            <a:ext cx="4962525" cy="4471988"/>
          </a:xfrm>
          <a:prstGeom prst="rect">
            <a:avLst/>
          </a:prstGeom>
          <a:noFill/>
          <a:ln w="9525">
            <a:noFill/>
            <a:miter lim="800000"/>
            <a:headEnd/>
            <a:tailEnd/>
          </a:ln>
          <a:effectLst/>
        </p:spPr>
        <p:txBody>
          <a:bodyPr vert="horz" wrap="square" lIns="91648" tIns="45824" rIns="91648" bIns="45824"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9702" name="Rectangle 1030"/>
          <p:cNvSpPr>
            <a:spLocks noGrp="1" noChangeArrowheads="1"/>
          </p:cNvSpPr>
          <p:nvPr>
            <p:ph type="ftr" sz="quarter" idx="4"/>
          </p:nvPr>
        </p:nvSpPr>
        <p:spPr bwMode="auto">
          <a:xfrm>
            <a:off x="0" y="9412288"/>
            <a:ext cx="2932113" cy="473075"/>
          </a:xfrm>
          <a:prstGeom prst="rect">
            <a:avLst/>
          </a:prstGeom>
          <a:noFill/>
          <a:ln w="9525">
            <a:noFill/>
            <a:miter lim="800000"/>
            <a:headEnd/>
            <a:tailEnd/>
          </a:ln>
          <a:effectLst/>
        </p:spPr>
        <p:txBody>
          <a:bodyPr vert="horz" wrap="square" lIns="91648" tIns="45824" rIns="91648" bIns="45824" numCol="1" anchor="b" anchorCtr="0" compatLnSpc="1">
            <a:prstTxWarp prst="textNoShape">
              <a:avLst/>
            </a:prstTxWarp>
          </a:bodyPr>
          <a:lstStyle>
            <a:lvl1pPr algn="l" defTabSz="915988" eaLnBrk="0" hangingPunct="0">
              <a:defRPr sz="1100" i="1" smtClean="0">
                <a:latin typeface="Arial" charset="0"/>
              </a:defRPr>
            </a:lvl1pPr>
          </a:lstStyle>
          <a:p>
            <a:pPr>
              <a:defRPr/>
            </a:pPr>
            <a:r>
              <a:rPr lang="en-US"/>
              <a:t>Prof. Dr. Dr. h.c. G. Krüger</a:t>
            </a:r>
          </a:p>
          <a:p>
            <a:pPr>
              <a:defRPr/>
            </a:pPr>
            <a:r>
              <a:rPr lang="en-US"/>
              <a:t>E. Dorner / Dr. J. Schiller</a:t>
            </a:r>
          </a:p>
        </p:txBody>
      </p:sp>
      <p:sp>
        <p:nvSpPr>
          <p:cNvPr id="29703" name="Rectangle 1031"/>
          <p:cNvSpPr>
            <a:spLocks noGrp="1" noChangeArrowheads="1"/>
          </p:cNvSpPr>
          <p:nvPr>
            <p:ph type="sldNum" sz="quarter" idx="5"/>
          </p:nvPr>
        </p:nvSpPr>
        <p:spPr bwMode="auto">
          <a:xfrm>
            <a:off x="3833813" y="9412288"/>
            <a:ext cx="2930525" cy="473075"/>
          </a:xfrm>
          <a:prstGeom prst="rect">
            <a:avLst/>
          </a:prstGeom>
          <a:noFill/>
          <a:ln w="9525">
            <a:noFill/>
            <a:miter lim="800000"/>
            <a:headEnd/>
            <a:tailEnd/>
          </a:ln>
          <a:effectLst/>
        </p:spPr>
        <p:txBody>
          <a:bodyPr vert="horz" wrap="square" lIns="91648" tIns="45824" rIns="91648" bIns="45824" numCol="1" anchor="b" anchorCtr="0" compatLnSpc="1">
            <a:prstTxWarp prst="textNoShape">
              <a:avLst/>
            </a:prstTxWarp>
          </a:bodyPr>
          <a:lstStyle>
            <a:lvl1pPr algn="r" defTabSz="915988" eaLnBrk="0" hangingPunct="0">
              <a:defRPr sz="1100" i="1" smtClean="0">
                <a:latin typeface="Arial" charset="0"/>
              </a:defRPr>
            </a:lvl1pPr>
          </a:lstStyle>
          <a:p>
            <a:pPr>
              <a:defRPr/>
            </a:pPr>
            <a:fld id="{F2D2CB38-04F4-4ADA-95BA-F4962762868C}"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4"/>
          <p:cNvSpPr>
            <a:spLocks noChangeShapeType="1"/>
          </p:cNvSpPr>
          <p:nvPr/>
        </p:nvSpPr>
        <p:spPr bwMode="auto">
          <a:xfrm>
            <a:off x="0" y="908050"/>
            <a:ext cx="9144000" cy="0"/>
          </a:xfrm>
          <a:prstGeom prst="line">
            <a:avLst/>
          </a:prstGeom>
          <a:noFill/>
          <a:ln w="12700">
            <a:solidFill>
              <a:srgbClr val="003366"/>
            </a:solidFill>
            <a:round/>
            <a:headEnd/>
            <a:tailEnd/>
          </a:ln>
          <a:effectLst/>
        </p:spPr>
        <p:txBody>
          <a:bodyPr>
            <a:spAutoFit/>
          </a:bodyPr>
          <a:lstStyle/>
          <a:p>
            <a:pPr>
              <a:defRPr/>
            </a:pPr>
            <a:endParaRPr lang="en-US"/>
          </a:p>
        </p:txBody>
      </p:sp>
      <p:sp>
        <p:nvSpPr>
          <p:cNvPr id="5" name="Line 5"/>
          <p:cNvSpPr>
            <a:spLocks noChangeShapeType="1"/>
          </p:cNvSpPr>
          <p:nvPr/>
        </p:nvSpPr>
        <p:spPr bwMode="auto">
          <a:xfrm>
            <a:off x="0" y="6381750"/>
            <a:ext cx="9144000" cy="0"/>
          </a:xfrm>
          <a:prstGeom prst="line">
            <a:avLst/>
          </a:prstGeom>
          <a:noFill/>
          <a:ln w="12700">
            <a:solidFill>
              <a:srgbClr val="003366"/>
            </a:solidFill>
            <a:round/>
            <a:headEnd/>
            <a:tailEnd/>
          </a:ln>
          <a:effectLst/>
        </p:spPr>
        <p:txBody>
          <a:bodyPr>
            <a:spAutoFit/>
          </a:bodyPr>
          <a:lstStyle/>
          <a:p>
            <a:pPr>
              <a:defRPr/>
            </a:pPr>
            <a:endParaRPr lang="en-US"/>
          </a:p>
        </p:txBody>
      </p:sp>
      <p:sp>
        <p:nvSpPr>
          <p:cNvPr id="6" name="Text Box 6"/>
          <p:cNvSpPr txBox="1">
            <a:spLocks noChangeArrowheads="1"/>
          </p:cNvSpPr>
          <p:nvPr/>
        </p:nvSpPr>
        <p:spPr bwMode="auto">
          <a:xfrm>
            <a:off x="8172450" y="6381750"/>
            <a:ext cx="971550" cy="366713"/>
          </a:xfrm>
          <a:prstGeom prst="rect">
            <a:avLst/>
          </a:prstGeom>
          <a:noFill/>
          <a:ln w="25400" algn="ctr">
            <a:noFill/>
            <a:miter lim="800000"/>
            <a:headEnd/>
            <a:tailEnd/>
          </a:ln>
          <a:effectLst/>
        </p:spPr>
        <p:txBody>
          <a:bodyPr>
            <a:spAutoFit/>
          </a:bodyPr>
          <a:lstStyle/>
          <a:p>
            <a:pPr>
              <a:defRPr/>
            </a:pPr>
            <a:r>
              <a:rPr lang="en-US"/>
              <a:t>9.</a:t>
            </a:r>
            <a:fld id="{FA9CA3AF-9C50-40A2-8F59-F2844AAC0C2C}" type="slidenum">
              <a:rPr lang="en-US"/>
              <a:pPr>
                <a:defRPr/>
              </a:pPr>
              <a:t>‹#›</a:t>
            </a:fld>
            <a:endParaRPr lang="de-DE"/>
          </a:p>
        </p:txBody>
      </p:sp>
      <p:pic>
        <p:nvPicPr>
          <p:cNvPr id="7" name="Picture 8" descr="Logo_RGB"/>
          <p:cNvPicPr>
            <a:picLocks noChangeAspect="1" noChangeArrowheads="1"/>
          </p:cNvPicPr>
          <p:nvPr/>
        </p:nvPicPr>
        <p:blipFill>
          <a:blip r:embed="rId2" cstate="print"/>
          <a:srcRect/>
          <a:stretch>
            <a:fillRect/>
          </a:stretch>
        </p:blipFill>
        <p:spPr bwMode="auto">
          <a:xfrm>
            <a:off x="6227763" y="79375"/>
            <a:ext cx="2874962" cy="760413"/>
          </a:xfrm>
          <a:prstGeom prst="rect">
            <a:avLst/>
          </a:prstGeom>
          <a:noFill/>
          <a:ln w="9525">
            <a:noFill/>
            <a:miter lim="800000"/>
            <a:headEnd/>
            <a:tailEnd/>
          </a:ln>
        </p:spPr>
      </p:pic>
      <p:sp>
        <p:nvSpPr>
          <p:cNvPr id="113666" name="Rectangle 2"/>
          <p:cNvSpPr>
            <a:spLocks noGrp="1" noChangeArrowheads="1"/>
          </p:cNvSpPr>
          <p:nvPr>
            <p:ph type="ctrTitle"/>
          </p:nvPr>
        </p:nvSpPr>
        <p:spPr>
          <a:xfrm>
            <a:off x="685800" y="2130425"/>
            <a:ext cx="7772400" cy="1470025"/>
          </a:xfrm>
        </p:spPr>
        <p:txBody>
          <a:bodyPr/>
          <a:lstStyle>
            <a:lvl1pPr>
              <a:defRPr b="1"/>
            </a:lvl1pPr>
          </a:lstStyle>
          <a:p>
            <a:r>
              <a:rPr lang="en-US"/>
              <a:t>Titelmasterformat durch Klicken bearbeiten</a:t>
            </a:r>
          </a:p>
        </p:txBody>
      </p:sp>
      <p:sp>
        <p:nvSpPr>
          <p:cNvPr id="113667"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r>
              <a:rPr lang="en-US"/>
              <a:t>Formatvorlage des Untertitelmasters durch Klicken bearbeiten</a:t>
            </a:r>
          </a:p>
        </p:txBody>
      </p:sp>
      <p:sp>
        <p:nvSpPr>
          <p:cNvPr id="8" name="Rectangle 7"/>
          <p:cNvSpPr>
            <a:spLocks noGrp="1" noChangeArrowheads="1"/>
          </p:cNvSpPr>
          <p:nvPr>
            <p:ph type="ftr" sz="quarter" idx="10"/>
          </p:nvPr>
        </p:nvSpPr>
        <p:spPr/>
        <p:txBody>
          <a:bodyPr/>
          <a:lstStyle>
            <a:lvl1pPr>
              <a:defRPr smtClean="0"/>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69100" y="0"/>
            <a:ext cx="2195513" cy="6329363"/>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179388" y="0"/>
            <a:ext cx="6437312" cy="63293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79388" y="0"/>
            <a:ext cx="6048375" cy="835025"/>
          </a:xfrm>
        </p:spPr>
        <p:txBody>
          <a:bodyPr/>
          <a:lstStyle/>
          <a:p>
            <a:r>
              <a:rPr lang="de-DE" smtClean="0"/>
              <a:t>Titelmasterformat durch Klicken bearbeiten</a:t>
            </a:r>
            <a:endParaRPr lang="en-US"/>
          </a:p>
        </p:txBody>
      </p:sp>
      <p:sp>
        <p:nvSpPr>
          <p:cNvPr id="3" name="Textplatzhalter 2"/>
          <p:cNvSpPr>
            <a:spLocks noGrp="1"/>
          </p:cNvSpPr>
          <p:nvPr>
            <p:ph type="body" sz="half" idx="1"/>
          </p:nvPr>
        </p:nvSpPr>
        <p:spPr>
          <a:xfrm>
            <a:off x="179388" y="981075"/>
            <a:ext cx="4316412" cy="53482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981075"/>
            <a:ext cx="4316413" cy="53482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US"/>
          </a:p>
        </p:txBody>
      </p:sp>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Tree>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61138" y="274638"/>
            <a:ext cx="2125662"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179388" y="274638"/>
            <a:ext cx="6229350" cy="5851525"/>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179388" y="981075"/>
            <a:ext cx="4316412" cy="534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981075"/>
            <a:ext cx="4316413" cy="534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Prof. Dr.-Ing. Jochen H. Schiller    www.jochenschiller.de    MC - 2009</a:t>
            </a:r>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79388" y="0"/>
            <a:ext cx="6048375" cy="835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smtClean="0"/>
              <a:t>Klicken Sie, um das Titelformat zu bearbeiten</a:t>
            </a:r>
            <a:endParaRPr lang="en-US" smtClean="0"/>
          </a:p>
        </p:txBody>
      </p:sp>
      <p:sp>
        <p:nvSpPr>
          <p:cNvPr id="6147" name="Rectangle 3"/>
          <p:cNvSpPr>
            <a:spLocks noGrp="1" noChangeArrowheads="1"/>
          </p:cNvSpPr>
          <p:nvPr>
            <p:ph type="body" idx="1"/>
          </p:nvPr>
        </p:nvSpPr>
        <p:spPr bwMode="auto">
          <a:xfrm>
            <a:off x="179388" y="981075"/>
            <a:ext cx="8785225" cy="534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4" name="Line 4"/>
          <p:cNvSpPr>
            <a:spLocks noChangeShapeType="1"/>
          </p:cNvSpPr>
          <p:nvPr/>
        </p:nvSpPr>
        <p:spPr bwMode="auto">
          <a:xfrm>
            <a:off x="0" y="908050"/>
            <a:ext cx="9144000" cy="0"/>
          </a:xfrm>
          <a:prstGeom prst="line">
            <a:avLst/>
          </a:prstGeom>
          <a:noFill/>
          <a:ln w="12700">
            <a:solidFill>
              <a:srgbClr val="003366"/>
            </a:solidFill>
            <a:round/>
            <a:headEnd/>
            <a:tailEnd/>
          </a:ln>
          <a:effectLst/>
        </p:spPr>
        <p:txBody>
          <a:bodyPr>
            <a:spAutoFit/>
          </a:bodyPr>
          <a:lstStyle/>
          <a:p>
            <a:pPr>
              <a:defRPr/>
            </a:pPr>
            <a:endParaRPr lang="en-US"/>
          </a:p>
        </p:txBody>
      </p:sp>
      <p:sp>
        <p:nvSpPr>
          <p:cNvPr id="112645" name="Rectangle 5"/>
          <p:cNvSpPr>
            <a:spLocks noGrp="1" noChangeArrowheads="1"/>
          </p:cNvSpPr>
          <p:nvPr>
            <p:ph type="ftr" sz="quarter" idx="3"/>
          </p:nvPr>
        </p:nvSpPr>
        <p:spPr bwMode="auto">
          <a:xfrm>
            <a:off x="179388" y="6437313"/>
            <a:ext cx="79930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smtClean="0"/>
            </a:lvl1pPr>
          </a:lstStyle>
          <a:p>
            <a:pPr>
              <a:defRPr/>
            </a:pPr>
            <a:r>
              <a:rPr lang="en-US" smtClean="0"/>
              <a:t>Prof. Dr.-Ing. Jochen H. Schiller    www.jochenschiller.de    MC - 2009</a:t>
            </a:r>
            <a:endParaRPr lang="en-US"/>
          </a:p>
        </p:txBody>
      </p:sp>
      <p:sp>
        <p:nvSpPr>
          <p:cNvPr id="112646" name="Line 6"/>
          <p:cNvSpPr>
            <a:spLocks noChangeShapeType="1"/>
          </p:cNvSpPr>
          <p:nvPr/>
        </p:nvSpPr>
        <p:spPr bwMode="auto">
          <a:xfrm>
            <a:off x="0" y="6381750"/>
            <a:ext cx="9144000" cy="0"/>
          </a:xfrm>
          <a:prstGeom prst="line">
            <a:avLst/>
          </a:prstGeom>
          <a:noFill/>
          <a:ln w="12700">
            <a:solidFill>
              <a:srgbClr val="003366"/>
            </a:solidFill>
            <a:round/>
            <a:headEnd/>
            <a:tailEnd/>
          </a:ln>
          <a:effectLst/>
        </p:spPr>
        <p:txBody>
          <a:bodyPr>
            <a:spAutoFit/>
          </a:bodyPr>
          <a:lstStyle/>
          <a:p>
            <a:pPr>
              <a:defRPr/>
            </a:pPr>
            <a:endParaRPr lang="en-US"/>
          </a:p>
        </p:txBody>
      </p:sp>
      <p:sp>
        <p:nvSpPr>
          <p:cNvPr id="112647" name="Text Box 7"/>
          <p:cNvSpPr txBox="1">
            <a:spLocks noChangeArrowheads="1"/>
          </p:cNvSpPr>
          <p:nvPr/>
        </p:nvSpPr>
        <p:spPr bwMode="auto">
          <a:xfrm>
            <a:off x="8172450" y="6381750"/>
            <a:ext cx="971550" cy="366713"/>
          </a:xfrm>
          <a:prstGeom prst="rect">
            <a:avLst/>
          </a:prstGeom>
          <a:noFill/>
          <a:ln w="25400" algn="ctr">
            <a:noFill/>
            <a:miter lim="800000"/>
            <a:headEnd/>
            <a:tailEnd/>
          </a:ln>
          <a:effectLst/>
        </p:spPr>
        <p:txBody>
          <a:bodyPr>
            <a:spAutoFit/>
          </a:bodyPr>
          <a:lstStyle/>
          <a:p>
            <a:pPr>
              <a:defRPr/>
            </a:pPr>
            <a:r>
              <a:rPr lang="en-US"/>
              <a:t>9.</a:t>
            </a:r>
            <a:fld id="{951B686D-2E9E-4FB6-A680-9298617689FD}" type="slidenum">
              <a:rPr lang="en-US"/>
              <a:pPr>
                <a:defRPr/>
              </a:pPr>
              <a:t>‹#›</a:t>
            </a:fld>
            <a:endParaRPr lang="de-DE"/>
          </a:p>
        </p:txBody>
      </p:sp>
      <p:pic>
        <p:nvPicPr>
          <p:cNvPr id="6152" name="Picture 8" descr="Logo_RGB"/>
          <p:cNvPicPr>
            <a:picLocks noChangeAspect="1" noChangeArrowheads="1"/>
          </p:cNvPicPr>
          <p:nvPr/>
        </p:nvPicPr>
        <p:blipFill>
          <a:blip r:embed="rId14" cstate="print"/>
          <a:srcRect/>
          <a:stretch>
            <a:fillRect/>
          </a:stretch>
        </p:blipFill>
        <p:spPr bwMode="auto">
          <a:xfrm>
            <a:off x="6227763" y="79375"/>
            <a:ext cx="2874962" cy="760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advClick="0"/>
  <p:hf sldNum="0"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defRPr>
      </a:lvl2pPr>
      <a:lvl3pPr algn="l" rtl="0" eaLnBrk="0" fontAlgn="base" hangingPunct="0">
        <a:spcBef>
          <a:spcPct val="0"/>
        </a:spcBef>
        <a:spcAft>
          <a:spcPct val="0"/>
        </a:spcAft>
        <a:defRPr sz="2400">
          <a:solidFill>
            <a:schemeClr val="tx2"/>
          </a:solidFill>
          <a:latin typeface="Verdana" pitchFamily="34" charset="0"/>
        </a:defRPr>
      </a:lvl3pPr>
      <a:lvl4pPr algn="l" rtl="0" eaLnBrk="0" fontAlgn="base" hangingPunct="0">
        <a:spcBef>
          <a:spcPct val="0"/>
        </a:spcBef>
        <a:spcAft>
          <a:spcPct val="0"/>
        </a:spcAft>
        <a:defRPr sz="2400">
          <a:solidFill>
            <a:schemeClr val="tx2"/>
          </a:solidFill>
          <a:latin typeface="Verdana" pitchFamily="34" charset="0"/>
        </a:defRPr>
      </a:lvl4pPr>
      <a:lvl5pPr algn="l" rtl="0" eaLnBrk="0" fontAlgn="base" hangingPunct="0">
        <a:spcBef>
          <a:spcPct val="0"/>
        </a:spcBef>
        <a:spcAft>
          <a:spcPct val="0"/>
        </a:spcAft>
        <a:defRPr sz="2400">
          <a:solidFill>
            <a:schemeClr val="tx2"/>
          </a:solidFill>
          <a:latin typeface="Verdana" pitchFamily="34" charset="0"/>
        </a:defRPr>
      </a:lvl5pPr>
      <a:lvl6pPr marL="457200" algn="l" rtl="0" fontAlgn="base">
        <a:spcBef>
          <a:spcPct val="0"/>
        </a:spcBef>
        <a:spcAft>
          <a:spcPct val="0"/>
        </a:spcAft>
        <a:defRPr sz="2400">
          <a:solidFill>
            <a:schemeClr val="tx2"/>
          </a:solidFill>
          <a:latin typeface="Verdana" pitchFamily="34" charset="0"/>
        </a:defRPr>
      </a:lvl6pPr>
      <a:lvl7pPr marL="914400" algn="l" rtl="0" fontAlgn="base">
        <a:spcBef>
          <a:spcPct val="0"/>
        </a:spcBef>
        <a:spcAft>
          <a:spcPct val="0"/>
        </a:spcAft>
        <a:defRPr sz="2400">
          <a:solidFill>
            <a:schemeClr val="tx2"/>
          </a:solidFill>
          <a:latin typeface="Verdana" pitchFamily="34" charset="0"/>
        </a:defRPr>
      </a:lvl7pPr>
      <a:lvl8pPr marL="1371600" algn="l" rtl="0" fontAlgn="base">
        <a:spcBef>
          <a:spcPct val="0"/>
        </a:spcBef>
        <a:spcAft>
          <a:spcPct val="0"/>
        </a:spcAft>
        <a:defRPr sz="2400">
          <a:solidFill>
            <a:schemeClr val="tx2"/>
          </a:solidFill>
          <a:latin typeface="Verdana" pitchFamily="34" charset="0"/>
        </a:defRPr>
      </a:lvl8pPr>
      <a:lvl9pPr marL="1828800" algn="l" rtl="0" fontAlgn="base">
        <a:spcBef>
          <a:spcPct val="0"/>
        </a:spcBef>
        <a:spcAft>
          <a:spcPct val="0"/>
        </a:spcAft>
        <a:defRPr sz="2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rgbClr val="003366"/>
        </a:buClr>
        <a:buSzPct val="120000"/>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003366"/>
        </a:buClr>
        <a:buChar char="•"/>
        <a:defRPr sz="2000">
          <a:solidFill>
            <a:schemeClr val="tx1"/>
          </a:solidFill>
          <a:latin typeface="+mn-lt"/>
        </a:defRPr>
      </a:lvl2pPr>
      <a:lvl3pPr marL="1143000" indent="-228600" algn="l" rtl="0" eaLnBrk="0" fontAlgn="base" hangingPunct="0">
        <a:spcBef>
          <a:spcPct val="20000"/>
        </a:spcBef>
        <a:spcAft>
          <a:spcPct val="0"/>
        </a:spcAft>
        <a:buClr>
          <a:srgbClr val="003366"/>
        </a:buClr>
        <a:buChar char="•"/>
        <a:defRPr>
          <a:solidFill>
            <a:schemeClr val="tx1"/>
          </a:solidFill>
          <a:latin typeface="+mn-lt"/>
        </a:defRPr>
      </a:lvl3pPr>
      <a:lvl4pPr marL="1600200" indent="-228600" algn="l" rtl="0" eaLnBrk="0" fontAlgn="base" hangingPunct="0">
        <a:spcBef>
          <a:spcPct val="20000"/>
        </a:spcBef>
        <a:spcAft>
          <a:spcPct val="0"/>
        </a:spcAft>
        <a:buClr>
          <a:srgbClr val="003366"/>
        </a:buClr>
        <a:buChar char="•"/>
        <a:defRPr sz="1600">
          <a:solidFill>
            <a:schemeClr val="tx1"/>
          </a:solidFill>
          <a:latin typeface="+mn-lt"/>
        </a:defRPr>
      </a:lvl4pPr>
      <a:lvl5pPr marL="2057400" indent="-228600" algn="l" rtl="0" eaLnBrk="0" fontAlgn="base" hangingPunct="0">
        <a:spcBef>
          <a:spcPct val="20000"/>
        </a:spcBef>
        <a:spcAft>
          <a:spcPct val="0"/>
        </a:spcAft>
        <a:buClr>
          <a:srgbClr val="003366"/>
        </a:buClr>
        <a:buChar char="-"/>
        <a:defRPr sz="1400">
          <a:solidFill>
            <a:schemeClr val="tx1"/>
          </a:solidFill>
          <a:latin typeface="+mn-lt"/>
        </a:defRPr>
      </a:lvl5pPr>
      <a:lvl6pPr marL="2514600" indent="-228600" algn="l" rtl="0" fontAlgn="base">
        <a:spcBef>
          <a:spcPct val="20000"/>
        </a:spcBef>
        <a:spcAft>
          <a:spcPct val="0"/>
        </a:spcAft>
        <a:buClr>
          <a:srgbClr val="003366"/>
        </a:buClr>
        <a:buChar char="-"/>
        <a:defRPr sz="1400">
          <a:solidFill>
            <a:schemeClr val="tx1"/>
          </a:solidFill>
          <a:latin typeface="+mn-lt"/>
        </a:defRPr>
      </a:lvl6pPr>
      <a:lvl7pPr marL="2971800" indent="-228600" algn="l" rtl="0" fontAlgn="base">
        <a:spcBef>
          <a:spcPct val="20000"/>
        </a:spcBef>
        <a:spcAft>
          <a:spcPct val="0"/>
        </a:spcAft>
        <a:buClr>
          <a:srgbClr val="003366"/>
        </a:buClr>
        <a:buChar char="-"/>
        <a:defRPr sz="1400">
          <a:solidFill>
            <a:schemeClr val="tx1"/>
          </a:solidFill>
          <a:latin typeface="+mn-lt"/>
        </a:defRPr>
      </a:lvl7pPr>
      <a:lvl8pPr marL="3429000" indent="-228600" algn="l" rtl="0" fontAlgn="base">
        <a:spcBef>
          <a:spcPct val="20000"/>
        </a:spcBef>
        <a:spcAft>
          <a:spcPct val="0"/>
        </a:spcAft>
        <a:buClr>
          <a:srgbClr val="003366"/>
        </a:buClr>
        <a:buChar char="-"/>
        <a:defRPr sz="1400">
          <a:solidFill>
            <a:schemeClr val="tx1"/>
          </a:solidFill>
          <a:latin typeface="+mn-lt"/>
        </a:defRPr>
      </a:lvl8pPr>
      <a:lvl9pPr marL="3886200" indent="-228600" algn="l" rtl="0" fontAlgn="base">
        <a:spcBef>
          <a:spcPct val="20000"/>
        </a:spcBef>
        <a:spcAft>
          <a:spcPct val="0"/>
        </a:spcAft>
        <a:buClr>
          <a:srgbClr val="003366"/>
        </a:buClr>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79388" y="274638"/>
            <a:ext cx="85074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Hier einfach nur ein paar Farben</a:t>
            </a:r>
          </a:p>
        </p:txBody>
      </p:sp>
      <p:sp>
        <p:nvSpPr>
          <p:cNvPr id="115715" name="Rectangle 3"/>
          <p:cNvSpPr>
            <a:spLocks noChangeArrowheads="1"/>
          </p:cNvSpPr>
          <p:nvPr/>
        </p:nvSpPr>
        <p:spPr bwMode="auto">
          <a:xfrm>
            <a:off x="611188" y="2205038"/>
            <a:ext cx="647700" cy="576262"/>
          </a:xfrm>
          <a:prstGeom prst="rect">
            <a:avLst/>
          </a:prstGeom>
          <a:solidFill>
            <a:srgbClr val="98CC00"/>
          </a:solidFill>
          <a:ln w="38100" algn="ctr">
            <a:noFill/>
            <a:miter lim="800000"/>
            <a:headEnd/>
            <a:tailEnd/>
          </a:ln>
          <a:effectLst/>
        </p:spPr>
        <p:txBody>
          <a:bodyPr wrap="none" anchor="ctr"/>
          <a:lstStyle/>
          <a:p>
            <a:pPr>
              <a:defRPr/>
            </a:pPr>
            <a:endParaRPr lang="en-US"/>
          </a:p>
        </p:txBody>
      </p:sp>
      <p:sp>
        <p:nvSpPr>
          <p:cNvPr id="115716" name="Rectangle 4"/>
          <p:cNvSpPr>
            <a:spLocks noChangeArrowheads="1"/>
          </p:cNvSpPr>
          <p:nvPr/>
        </p:nvSpPr>
        <p:spPr bwMode="auto">
          <a:xfrm>
            <a:off x="611188" y="1484313"/>
            <a:ext cx="647700" cy="576262"/>
          </a:xfrm>
          <a:prstGeom prst="rect">
            <a:avLst/>
          </a:prstGeom>
          <a:solidFill>
            <a:schemeClr val="hlink"/>
          </a:solidFill>
          <a:ln w="38100" algn="ctr">
            <a:noFill/>
            <a:miter lim="800000"/>
            <a:headEnd/>
            <a:tailEnd/>
          </a:ln>
          <a:effectLst/>
        </p:spPr>
        <p:txBody>
          <a:bodyPr wrap="none" anchor="ctr"/>
          <a:lstStyle/>
          <a:p>
            <a:pPr>
              <a:defRPr/>
            </a:pPr>
            <a:endParaRPr lang="en-US"/>
          </a:p>
        </p:txBody>
      </p:sp>
      <p:sp>
        <p:nvSpPr>
          <p:cNvPr id="115717" name="Rectangle 5"/>
          <p:cNvSpPr>
            <a:spLocks noChangeArrowheads="1"/>
          </p:cNvSpPr>
          <p:nvPr/>
        </p:nvSpPr>
        <p:spPr bwMode="auto">
          <a:xfrm>
            <a:off x="611188" y="5445125"/>
            <a:ext cx="647700" cy="576263"/>
          </a:xfrm>
          <a:prstGeom prst="rect">
            <a:avLst/>
          </a:prstGeom>
          <a:solidFill>
            <a:schemeClr val="accent2"/>
          </a:solidFill>
          <a:ln w="38100" algn="ctr">
            <a:noFill/>
            <a:miter lim="800000"/>
            <a:headEnd/>
            <a:tailEnd/>
          </a:ln>
          <a:effectLst/>
        </p:spPr>
        <p:txBody>
          <a:bodyPr wrap="none" anchor="ctr"/>
          <a:lstStyle/>
          <a:p>
            <a:pPr>
              <a:defRPr/>
            </a:pPr>
            <a:endParaRPr lang="en-US"/>
          </a:p>
        </p:txBody>
      </p:sp>
      <p:sp>
        <p:nvSpPr>
          <p:cNvPr id="115718" name="Rectangle 6"/>
          <p:cNvSpPr>
            <a:spLocks noChangeArrowheads="1"/>
          </p:cNvSpPr>
          <p:nvPr/>
        </p:nvSpPr>
        <p:spPr bwMode="auto">
          <a:xfrm>
            <a:off x="611188" y="4724400"/>
            <a:ext cx="647700" cy="576263"/>
          </a:xfrm>
          <a:prstGeom prst="rect">
            <a:avLst/>
          </a:prstGeom>
          <a:solidFill>
            <a:srgbClr val="CC0000"/>
          </a:solidFill>
          <a:ln w="38100" algn="ctr">
            <a:noFill/>
            <a:miter lim="800000"/>
            <a:headEnd/>
            <a:tailEnd/>
          </a:ln>
          <a:effectLst/>
        </p:spPr>
        <p:txBody>
          <a:bodyPr wrap="none" anchor="ctr"/>
          <a:lstStyle/>
          <a:p>
            <a:pPr>
              <a:defRPr/>
            </a:pPr>
            <a:endParaRPr lang="en-US"/>
          </a:p>
        </p:txBody>
      </p:sp>
      <p:sp>
        <p:nvSpPr>
          <p:cNvPr id="115719" name="Rectangle 7"/>
          <p:cNvSpPr>
            <a:spLocks noChangeArrowheads="1"/>
          </p:cNvSpPr>
          <p:nvPr/>
        </p:nvSpPr>
        <p:spPr bwMode="auto">
          <a:xfrm>
            <a:off x="8027988" y="1484313"/>
            <a:ext cx="647700" cy="576262"/>
          </a:xfrm>
          <a:prstGeom prst="rect">
            <a:avLst/>
          </a:prstGeom>
          <a:solidFill>
            <a:schemeClr val="hlink">
              <a:alpha val="10001"/>
            </a:schemeClr>
          </a:solidFill>
          <a:ln w="38100" algn="ctr">
            <a:noFill/>
            <a:miter lim="800000"/>
            <a:headEnd/>
            <a:tailEnd/>
          </a:ln>
          <a:effectLst/>
        </p:spPr>
        <p:txBody>
          <a:bodyPr wrap="none" anchor="ctr"/>
          <a:lstStyle/>
          <a:p>
            <a:pPr>
              <a:defRPr/>
            </a:pPr>
            <a:endParaRPr lang="en-US"/>
          </a:p>
        </p:txBody>
      </p:sp>
      <p:grpSp>
        <p:nvGrpSpPr>
          <p:cNvPr id="7176" name="Group 8"/>
          <p:cNvGrpSpPr>
            <a:grpSpLocks/>
          </p:cNvGrpSpPr>
          <p:nvPr/>
        </p:nvGrpSpPr>
        <p:grpSpPr bwMode="auto">
          <a:xfrm>
            <a:off x="2268538" y="1484313"/>
            <a:ext cx="5689600" cy="576262"/>
            <a:chOff x="1791" y="935"/>
            <a:chExt cx="3584" cy="363"/>
          </a:xfrm>
        </p:grpSpPr>
        <p:sp>
          <p:nvSpPr>
            <p:cNvPr id="115721" name="Rectangle 9"/>
            <p:cNvSpPr>
              <a:spLocks noChangeArrowheads="1"/>
            </p:cNvSpPr>
            <p:nvPr/>
          </p:nvSpPr>
          <p:spPr bwMode="auto">
            <a:xfrm>
              <a:off x="3152" y="935"/>
              <a:ext cx="408" cy="363"/>
            </a:xfrm>
            <a:prstGeom prst="rect">
              <a:avLst/>
            </a:prstGeom>
            <a:solidFill>
              <a:schemeClr val="hlink">
                <a:alpha val="60001"/>
              </a:schemeClr>
            </a:solidFill>
            <a:ln w="38100" algn="ctr">
              <a:noFill/>
              <a:miter lim="800000"/>
              <a:headEnd/>
              <a:tailEnd/>
            </a:ln>
            <a:effectLst/>
          </p:spPr>
          <p:txBody>
            <a:bodyPr wrap="none" anchor="ctr"/>
            <a:lstStyle/>
            <a:p>
              <a:pPr>
                <a:defRPr/>
              </a:pPr>
              <a:endParaRPr lang="en-US"/>
            </a:p>
          </p:txBody>
        </p:sp>
        <p:sp>
          <p:nvSpPr>
            <p:cNvPr id="115722" name="Rectangle 10"/>
            <p:cNvSpPr>
              <a:spLocks noChangeArrowheads="1"/>
            </p:cNvSpPr>
            <p:nvPr/>
          </p:nvSpPr>
          <p:spPr bwMode="auto">
            <a:xfrm>
              <a:off x="2699" y="935"/>
              <a:ext cx="408" cy="363"/>
            </a:xfrm>
            <a:prstGeom prst="rect">
              <a:avLst/>
            </a:prstGeom>
            <a:solidFill>
              <a:schemeClr val="hlink">
                <a:alpha val="70000"/>
              </a:schemeClr>
            </a:solidFill>
            <a:ln w="38100" algn="ctr">
              <a:noFill/>
              <a:miter lim="800000"/>
              <a:headEnd/>
              <a:tailEnd/>
            </a:ln>
            <a:effectLst/>
          </p:spPr>
          <p:txBody>
            <a:bodyPr wrap="none" anchor="ctr"/>
            <a:lstStyle/>
            <a:p>
              <a:pPr>
                <a:defRPr/>
              </a:pPr>
              <a:endParaRPr lang="en-US"/>
            </a:p>
          </p:txBody>
        </p:sp>
        <p:sp>
          <p:nvSpPr>
            <p:cNvPr id="115723" name="Rectangle 11"/>
            <p:cNvSpPr>
              <a:spLocks noChangeArrowheads="1"/>
            </p:cNvSpPr>
            <p:nvPr/>
          </p:nvSpPr>
          <p:spPr bwMode="auto">
            <a:xfrm>
              <a:off x="2245" y="935"/>
              <a:ext cx="408" cy="363"/>
            </a:xfrm>
            <a:prstGeom prst="rect">
              <a:avLst/>
            </a:prstGeom>
            <a:solidFill>
              <a:schemeClr val="hlink">
                <a:alpha val="80000"/>
              </a:schemeClr>
            </a:solidFill>
            <a:ln w="38100" algn="ctr">
              <a:noFill/>
              <a:miter lim="800000"/>
              <a:headEnd/>
              <a:tailEnd/>
            </a:ln>
            <a:effectLst/>
          </p:spPr>
          <p:txBody>
            <a:bodyPr wrap="none" anchor="ctr"/>
            <a:lstStyle/>
            <a:p>
              <a:pPr>
                <a:defRPr/>
              </a:pPr>
              <a:endParaRPr lang="en-US"/>
            </a:p>
          </p:txBody>
        </p:sp>
        <p:sp>
          <p:nvSpPr>
            <p:cNvPr id="115724" name="Rectangle 12"/>
            <p:cNvSpPr>
              <a:spLocks noChangeArrowheads="1"/>
            </p:cNvSpPr>
            <p:nvPr/>
          </p:nvSpPr>
          <p:spPr bwMode="auto">
            <a:xfrm>
              <a:off x="1791" y="935"/>
              <a:ext cx="408" cy="363"/>
            </a:xfrm>
            <a:prstGeom prst="rect">
              <a:avLst/>
            </a:prstGeom>
            <a:solidFill>
              <a:schemeClr val="hlink">
                <a:alpha val="89999"/>
              </a:schemeClr>
            </a:solidFill>
            <a:ln w="38100" algn="ctr">
              <a:noFill/>
              <a:miter lim="800000"/>
              <a:headEnd/>
              <a:tailEnd/>
            </a:ln>
            <a:effectLst/>
          </p:spPr>
          <p:txBody>
            <a:bodyPr wrap="none" anchor="ctr"/>
            <a:lstStyle/>
            <a:p>
              <a:pPr>
                <a:defRPr/>
              </a:pPr>
              <a:endParaRPr lang="en-US"/>
            </a:p>
          </p:txBody>
        </p:sp>
        <p:sp>
          <p:nvSpPr>
            <p:cNvPr id="115725" name="Rectangle 13"/>
            <p:cNvSpPr>
              <a:spLocks noChangeArrowheads="1"/>
            </p:cNvSpPr>
            <p:nvPr/>
          </p:nvSpPr>
          <p:spPr bwMode="auto">
            <a:xfrm>
              <a:off x="4967" y="935"/>
              <a:ext cx="408" cy="363"/>
            </a:xfrm>
            <a:prstGeom prst="rect">
              <a:avLst/>
            </a:prstGeom>
            <a:solidFill>
              <a:schemeClr val="hlink">
                <a:alpha val="20000"/>
              </a:schemeClr>
            </a:solidFill>
            <a:ln w="38100" algn="ctr">
              <a:noFill/>
              <a:miter lim="800000"/>
              <a:headEnd/>
              <a:tailEnd/>
            </a:ln>
            <a:effectLst/>
          </p:spPr>
          <p:txBody>
            <a:bodyPr wrap="none" anchor="ctr"/>
            <a:lstStyle/>
            <a:p>
              <a:pPr>
                <a:defRPr/>
              </a:pPr>
              <a:endParaRPr lang="en-US"/>
            </a:p>
          </p:txBody>
        </p:sp>
        <p:sp>
          <p:nvSpPr>
            <p:cNvPr id="115726" name="Rectangle 14"/>
            <p:cNvSpPr>
              <a:spLocks noChangeArrowheads="1"/>
            </p:cNvSpPr>
            <p:nvPr/>
          </p:nvSpPr>
          <p:spPr bwMode="auto">
            <a:xfrm>
              <a:off x="4513" y="935"/>
              <a:ext cx="408" cy="363"/>
            </a:xfrm>
            <a:prstGeom prst="rect">
              <a:avLst/>
            </a:prstGeom>
            <a:solidFill>
              <a:schemeClr val="hlink">
                <a:alpha val="30000"/>
              </a:schemeClr>
            </a:solidFill>
            <a:ln w="38100" algn="ctr">
              <a:noFill/>
              <a:miter lim="800000"/>
              <a:headEnd/>
              <a:tailEnd/>
            </a:ln>
            <a:effectLst/>
          </p:spPr>
          <p:txBody>
            <a:bodyPr wrap="none" anchor="ctr"/>
            <a:lstStyle/>
            <a:p>
              <a:pPr>
                <a:defRPr/>
              </a:pPr>
              <a:endParaRPr lang="en-US"/>
            </a:p>
          </p:txBody>
        </p:sp>
        <p:sp>
          <p:nvSpPr>
            <p:cNvPr id="115727" name="Rectangle 15"/>
            <p:cNvSpPr>
              <a:spLocks noChangeArrowheads="1"/>
            </p:cNvSpPr>
            <p:nvPr/>
          </p:nvSpPr>
          <p:spPr bwMode="auto">
            <a:xfrm>
              <a:off x="4059" y="935"/>
              <a:ext cx="408" cy="363"/>
            </a:xfrm>
            <a:prstGeom prst="rect">
              <a:avLst/>
            </a:prstGeom>
            <a:solidFill>
              <a:schemeClr val="hlink">
                <a:alpha val="39999"/>
              </a:schemeClr>
            </a:solidFill>
            <a:ln w="38100" algn="ctr">
              <a:noFill/>
              <a:miter lim="800000"/>
              <a:headEnd/>
              <a:tailEnd/>
            </a:ln>
            <a:effectLst/>
          </p:spPr>
          <p:txBody>
            <a:bodyPr wrap="none" anchor="ctr"/>
            <a:lstStyle/>
            <a:p>
              <a:pPr>
                <a:defRPr/>
              </a:pPr>
              <a:endParaRPr lang="en-US"/>
            </a:p>
          </p:txBody>
        </p:sp>
        <p:sp>
          <p:nvSpPr>
            <p:cNvPr id="115728" name="Rectangle 16"/>
            <p:cNvSpPr>
              <a:spLocks noChangeArrowheads="1"/>
            </p:cNvSpPr>
            <p:nvPr/>
          </p:nvSpPr>
          <p:spPr bwMode="auto">
            <a:xfrm>
              <a:off x="3606" y="935"/>
              <a:ext cx="408" cy="363"/>
            </a:xfrm>
            <a:prstGeom prst="rect">
              <a:avLst/>
            </a:prstGeom>
            <a:solidFill>
              <a:schemeClr val="hlink">
                <a:alpha val="50000"/>
              </a:schemeClr>
            </a:solidFill>
            <a:ln w="38100" algn="ctr">
              <a:noFill/>
              <a:miter lim="800000"/>
              <a:headEnd/>
              <a:tailEnd/>
            </a:ln>
            <a:effectLst/>
          </p:spPr>
          <p:txBody>
            <a:bodyPr wrap="none" anchor="ctr"/>
            <a:lstStyle/>
            <a:p>
              <a:pPr>
                <a:defRPr/>
              </a:pPr>
              <a:endParaRPr lang="en-US"/>
            </a:p>
          </p:txBody>
        </p:sp>
      </p:grpSp>
      <p:sp>
        <p:nvSpPr>
          <p:cNvPr id="115729" name="Rectangle 17"/>
          <p:cNvSpPr>
            <a:spLocks noChangeArrowheads="1"/>
          </p:cNvSpPr>
          <p:nvPr/>
        </p:nvSpPr>
        <p:spPr bwMode="auto">
          <a:xfrm>
            <a:off x="4427538" y="3644900"/>
            <a:ext cx="647700" cy="576263"/>
          </a:xfrm>
          <a:prstGeom prst="rect">
            <a:avLst/>
          </a:prstGeom>
          <a:solidFill>
            <a:schemeClr val="tx1">
              <a:alpha val="60001"/>
            </a:schemeClr>
          </a:solidFill>
          <a:ln w="38100" algn="ctr">
            <a:noFill/>
            <a:miter lim="800000"/>
            <a:headEnd/>
            <a:tailEnd/>
          </a:ln>
          <a:effectLst/>
        </p:spPr>
        <p:txBody>
          <a:bodyPr wrap="none" anchor="ctr"/>
          <a:lstStyle/>
          <a:p>
            <a:pPr>
              <a:defRPr/>
            </a:pPr>
            <a:endParaRPr lang="en-US"/>
          </a:p>
        </p:txBody>
      </p:sp>
      <p:sp>
        <p:nvSpPr>
          <p:cNvPr id="115730" name="Rectangle 18"/>
          <p:cNvSpPr>
            <a:spLocks noChangeArrowheads="1"/>
          </p:cNvSpPr>
          <p:nvPr/>
        </p:nvSpPr>
        <p:spPr bwMode="auto">
          <a:xfrm>
            <a:off x="3708400" y="3644900"/>
            <a:ext cx="647700" cy="576263"/>
          </a:xfrm>
          <a:prstGeom prst="rect">
            <a:avLst/>
          </a:prstGeom>
          <a:solidFill>
            <a:schemeClr val="tx1">
              <a:alpha val="70000"/>
            </a:schemeClr>
          </a:solidFill>
          <a:ln w="38100" algn="ctr">
            <a:noFill/>
            <a:miter lim="800000"/>
            <a:headEnd/>
            <a:tailEnd/>
          </a:ln>
          <a:effectLst/>
        </p:spPr>
        <p:txBody>
          <a:bodyPr wrap="none" anchor="ctr"/>
          <a:lstStyle/>
          <a:p>
            <a:pPr>
              <a:defRPr/>
            </a:pPr>
            <a:endParaRPr lang="en-US"/>
          </a:p>
        </p:txBody>
      </p:sp>
      <p:sp>
        <p:nvSpPr>
          <p:cNvPr id="115731" name="Rectangle 19"/>
          <p:cNvSpPr>
            <a:spLocks noChangeArrowheads="1"/>
          </p:cNvSpPr>
          <p:nvPr/>
        </p:nvSpPr>
        <p:spPr bwMode="auto">
          <a:xfrm>
            <a:off x="2987675" y="3644900"/>
            <a:ext cx="647700" cy="576263"/>
          </a:xfrm>
          <a:prstGeom prst="rect">
            <a:avLst/>
          </a:prstGeom>
          <a:solidFill>
            <a:schemeClr val="tx1">
              <a:alpha val="80000"/>
            </a:schemeClr>
          </a:solidFill>
          <a:ln w="38100" algn="ctr">
            <a:noFill/>
            <a:miter lim="800000"/>
            <a:headEnd/>
            <a:tailEnd/>
          </a:ln>
          <a:effectLst/>
        </p:spPr>
        <p:txBody>
          <a:bodyPr wrap="none" anchor="ctr"/>
          <a:lstStyle/>
          <a:p>
            <a:pPr>
              <a:defRPr/>
            </a:pPr>
            <a:endParaRPr lang="en-US"/>
          </a:p>
        </p:txBody>
      </p:sp>
      <p:sp>
        <p:nvSpPr>
          <p:cNvPr id="115732" name="Rectangle 20"/>
          <p:cNvSpPr>
            <a:spLocks noChangeArrowheads="1"/>
          </p:cNvSpPr>
          <p:nvPr/>
        </p:nvSpPr>
        <p:spPr bwMode="auto">
          <a:xfrm>
            <a:off x="2268538" y="3644900"/>
            <a:ext cx="647700" cy="576263"/>
          </a:xfrm>
          <a:prstGeom prst="rect">
            <a:avLst/>
          </a:prstGeom>
          <a:solidFill>
            <a:schemeClr val="tx1">
              <a:alpha val="89999"/>
            </a:schemeClr>
          </a:solidFill>
          <a:ln w="38100" algn="ctr">
            <a:noFill/>
            <a:miter lim="800000"/>
            <a:headEnd/>
            <a:tailEnd/>
          </a:ln>
          <a:effectLst/>
        </p:spPr>
        <p:txBody>
          <a:bodyPr wrap="none" anchor="ctr"/>
          <a:lstStyle/>
          <a:p>
            <a:pPr>
              <a:defRPr/>
            </a:pPr>
            <a:endParaRPr lang="en-US"/>
          </a:p>
        </p:txBody>
      </p:sp>
      <p:sp>
        <p:nvSpPr>
          <p:cNvPr id="115733" name="Rectangle 21"/>
          <p:cNvSpPr>
            <a:spLocks noChangeArrowheads="1"/>
          </p:cNvSpPr>
          <p:nvPr/>
        </p:nvSpPr>
        <p:spPr bwMode="auto">
          <a:xfrm>
            <a:off x="611188" y="3644900"/>
            <a:ext cx="647700" cy="576263"/>
          </a:xfrm>
          <a:prstGeom prst="rect">
            <a:avLst/>
          </a:prstGeom>
          <a:solidFill>
            <a:schemeClr val="tx1"/>
          </a:solidFill>
          <a:ln w="38100" algn="ctr">
            <a:noFill/>
            <a:miter lim="800000"/>
            <a:headEnd/>
            <a:tailEnd/>
          </a:ln>
          <a:effectLst/>
        </p:spPr>
        <p:txBody>
          <a:bodyPr wrap="none" anchor="ctr"/>
          <a:lstStyle/>
          <a:p>
            <a:pPr>
              <a:defRPr/>
            </a:pPr>
            <a:endParaRPr lang="en-US"/>
          </a:p>
        </p:txBody>
      </p:sp>
      <p:sp>
        <p:nvSpPr>
          <p:cNvPr id="115734" name="Rectangle 22"/>
          <p:cNvSpPr>
            <a:spLocks noChangeArrowheads="1"/>
          </p:cNvSpPr>
          <p:nvPr/>
        </p:nvSpPr>
        <p:spPr bwMode="auto">
          <a:xfrm>
            <a:off x="611188" y="2924175"/>
            <a:ext cx="647700" cy="576263"/>
          </a:xfrm>
          <a:prstGeom prst="rect">
            <a:avLst/>
          </a:prstGeom>
          <a:solidFill>
            <a:schemeClr val="bg1"/>
          </a:solidFill>
          <a:ln w="3175" algn="ctr">
            <a:solidFill>
              <a:schemeClr val="tx1"/>
            </a:solidFill>
            <a:miter lim="800000"/>
            <a:headEnd/>
            <a:tailEnd/>
          </a:ln>
          <a:effectLst/>
        </p:spPr>
        <p:txBody>
          <a:bodyPr wrap="none" anchor="ctr"/>
          <a:lstStyle/>
          <a:p>
            <a:pPr>
              <a:defRPr/>
            </a:pPr>
            <a:endParaRPr lang="en-US"/>
          </a:p>
        </p:txBody>
      </p:sp>
      <p:sp>
        <p:nvSpPr>
          <p:cNvPr id="115735" name="Rectangle 23"/>
          <p:cNvSpPr>
            <a:spLocks noChangeArrowheads="1"/>
          </p:cNvSpPr>
          <p:nvPr/>
        </p:nvSpPr>
        <p:spPr bwMode="auto">
          <a:xfrm>
            <a:off x="7308850" y="3644900"/>
            <a:ext cx="647700" cy="576263"/>
          </a:xfrm>
          <a:prstGeom prst="rect">
            <a:avLst/>
          </a:prstGeom>
          <a:solidFill>
            <a:schemeClr val="tx1">
              <a:alpha val="20000"/>
            </a:schemeClr>
          </a:solidFill>
          <a:ln w="38100" algn="ctr">
            <a:noFill/>
            <a:miter lim="800000"/>
            <a:headEnd/>
            <a:tailEnd/>
          </a:ln>
          <a:effectLst/>
        </p:spPr>
        <p:txBody>
          <a:bodyPr wrap="none" anchor="ctr"/>
          <a:lstStyle/>
          <a:p>
            <a:pPr>
              <a:defRPr/>
            </a:pPr>
            <a:endParaRPr lang="en-US"/>
          </a:p>
        </p:txBody>
      </p:sp>
      <p:sp>
        <p:nvSpPr>
          <p:cNvPr id="115736" name="Rectangle 24"/>
          <p:cNvSpPr>
            <a:spLocks noChangeArrowheads="1"/>
          </p:cNvSpPr>
          <p:nvPr/>
        </p:nvSpPr>
        <p:spPr bwMode="auto">
          <a:xfrm>
            <a:off x="6588125" y="3644900"/>
            <a:ext cx="647700" cy="576263"/>
          </a:xfrm>
          <a:prstGeom prst="rect">
            <a:avLst/>
          </a:prstGeom>
          <a:solidFill>
            <a:schemeClr val="tx1">
              <a:alpha val="30000"/>
            </a:schemeClr>
          </a:solidFill>
          <a:ln w="38100" algn="ctr">
            <a:noFill/>
            <a:miter lim="800000"/>
            <a:headEnd/>
            <a:tailEnd/>
          </a:ln>
          <a:effectLst/>
        </p:spPr>
        <p:txBody>
          <a:bodyPr wrap="none" anchor="ctr"/>
          <a:lstStyle/>
          <a:p>
            <a:pPr>
              <a:defRPr/>
            </a:pPr>
            <a:endParaRPr lang="en-US"/>
          </a:p>
        </p:txBody>
      </p:sp>
      <p:sp>
        <p:nvSpPr>
          <p:cNvPr id="115737" name="Rectangle 25"/>
          <p:cNvSpPr>
            <a:spLocks noChangeArrowheads="1"/>
          </p:cNvSpPr>
          <p:nvPr/>
        </p:nvSpPr>
        <p:spPr bwMode="auto">
          <a:xfrm>
            <a:off x="5867400" y="3644900"/>
            <a:ext cx="647700" cy="576263"/>
          </a:xfrm>
          <a:prstGeom prst="rect">
            <a:avLst/>
          </a:prstGeom>
          <a:solidFill>
            <a:schemeClr val="tx1">
              <a:alpha val="39999"/>
            </a:schemeClr>
          </a:solidFill>
          <a:ln w="38100" algn="ctr">
            <a:noFill/>
            <a:miter lim="800000"/>
            <a:headEnd/>
            <a:tailEnd/>
          </a:ln>
          <a:effectLst/>
        </p:spPr>
        <p:txBody>
          <a:bodyPr wrap="none" anchor="ctr"/>
          <a:lstStyle/>
          <a:p>
            <a:pPr>
              <a:defRPr/>
            </a:pPr>
            <a:endParaRPr lang="en-US"/>
          </a:p>
        </p:txBody>
      </p:sp>
      <p:sp>
        <p:nvSpPr>
          <p:cNvPr id="115738" name="Rectangle 26"/>
          <p:cNvSpPr>
            <a:spLocks noChangeArrowheads="1"/>
          </p:cNvSpPr>
          <p:nvPr/>
        </p:nvSpPr>
        <p:spPr bwMode="auto">
          <a:xfrm>
            <a:off x="5148263" y="3644900"/>
            <a:ext cx="647700" cy="576263"/>
          </a:xfrm>
          <a:prstGeom prst="rect">
            <a:avLst/>
          </a:prstGeom>
          <a:solidFill>
            <a:schemeClr val="tx1">
              <a:alpha val="50000"/>
            </a:schemeClr>
          </a:solidFill>
          <a:ln w="38100" algn="ctr">
            <a:noFill/>
            <a:miter lim="800000"/>
            <a:headEnd/>
            <a:tailEnd/>
          </a:ln>
          <a:effectLst/>
        </p:spPr>
        <p:txBody>
          <a:bodyPr wrap="none" anchor="ctr"/>
          <a:lstStyle/>
          <a:p>
            <a:pPr>
              <a:defRPr/>
            </a:pPr>
            <a:endParaRPr lang="en-US"/>
          </a:p>
        </p:txBody>
      </p:sp>
      <p:sp>
        <p:nvSpPr>
          <p:cNvPr id="115739" name="Rectangle 27"/>
          <p:cNvSpPr>
            <a:spLocks noChangeArrowheads="1"/>
          </p:cNvSpPr>
          <p:nvPr/>
        </p:nvSpPr>
        <p:spPr bwMode="auto">
          <a:xfrm>
            <a:off x="8027988" y="3644900"/>
            <a:ext cx="647700" cy="576263"/>
          </a:xfrm>
          <a:prstGeom prst="rect">
            <a:avLst/>
          </a:prstGeom>
          <a:solidFill>
            <a:schemeClr val="tx1">
              <a:alpha val="10001"/>
            </a:schemeClr>
          </a:solidFill>
          <a:ln w="38100" algn="ctr">
            <a:noFill/>
            <a:miter lim="800000"/>
            <a:headEnd/>
            <a:tailEnd/>
          </a:ln>
          <a:effectLst/>
        </p:spPr>
        <p:txBody>
          <a:bodyPr wrap="none" anchor="ctr"/>
          <a:lstStyle/>
          <a:p>
            <a:pPr>
              <a:defRPr/>
            </a:pPr>
            <a:endParaRPr lang="en-US"/>
          </a:p>
        </p:txBody>
      </p:sp>
      <p:sp>
        <p:nvSpPr>
          <p:cNvPr id="115740" name="Text Box 28"/>
          <p:cNvSpPr txBox="1">
            <a:spLocks noChangeArrowheads="1"/>
          </p:cNvSpPr>
          <p:nvPr/>
        </p:nvSpPr>
        <p:spPr bwMode="auto">
          <a:xfrm>
            <a:off x="1331913" y="1450975"/>
            <a:ext cx="863600" cy="677863"/>
          </a:xfrm>
          <a:prstGeom prst="rect">
            <a:avLst/>
          </a:prstGeom>
          <a:noFill/>
          <a:ln w="25400" algn="ctr">
            <a:noFill/>
            <a:miter lim="800000"/>
            <a:headEnd/>
            <a:tailEnd/>
          </a:ln>
          <a:effectLst/>
        </p:spPr>
        <p:txBody>
          <a:bodyPr lIns="36000">
            <a:spAutoFit/>
          </a:bodyPr>
          <a:lstStyle/>
          <a:p>
            <a:pPr algn="l">
              <a:lnSpc>
                <a:spcPct val="80000"/>
              </a:lnSpc>
              <a:defRPr/>
            </a:pPr>
            <a:r>
              <a:rPr lang="de-DE" sz="1600"/>
              <a:t>R: 0</a:t>
            </a:r>
          </a:p>
          <a:p>
            <a:pPr algn="l">
              <a:lnSpc>
                <a:spcPct val="80000"/>
              </a:lnSpc>
              <a:defRPr/>
            </a:pPr>
            <a:r>
              <a:rPr lang="de-DE" sz="1600"/>
              <a:t>G: 51</a:t>
            </a:r>
          </a:p>
          <a:p>
            <a:pPr algn="l">
              <a:lnSpc>
                <a:spcPct val="80000"/>
              </a:lnSpc>
              <a:defRPr/>
            </a:pPr>
            <a:r>
              <a:rPr lang="de-DE" sz="1600"/>
              <a:t>B: 102</a:t>
            </a:r>
            <a:endParaRPr lang="en-US" sz="1600"/>
          </a:p>
        </p:txBody>
      </p:sp>
      <p:sp>
        <p:nvSpPr>
          <p:cNvPr id="115741" name="Text Box 29"/>
          <p:cNvSpPr txBox="1">
            <a:spLocks noChangeArrowheads="1"/>
          </p:cNvSpPr>
          <p:nvPr/>
        </p:nvSpPr>
        <p:spPr bwMode="auto">
          <a:xfrm>
            <a:off x="1331913" y="2176463"/>
            <a:ext cx="863600" cy="677862"/>
          </a:xfrm>
          <a:prstGeom prst="rect">
            <a:avLst/>
          </a:prstGeom>
          <a:noFill/>
          <a:ln w="25400" algn="ctr">
            <a:noFill/>
            <a:miter lim="800000"/>
            <a:headEnd/>
            <a:tailEnd/>
          </a:ln>
          <a:effectLst/>
        </p:spPr>
        <p:txBody>
          <a:bodyPr lIns="36000">
            <a:spAutoFit/>
          </a:bodyPr>
          <a:lstStyle/>
          <a:p>
            <a:pPr algn="l">
              <a:lnSpc>
                <a:spcPct val="80000"/>
              </a:lnSpc>
              <a:defRPr/>
            </a:pPr>
            <a:r>
              <a:rPr lang="de-DE" sz="1600"/>
              <a:t>R: 153</a:t>
            </a:r>
          </a:p>
          <a:p>
            <a:pPr algn="l">
              <a:lnSpc>
                <a:spcPct val="80000"/>
              </a:lnSpc>
              <a:defRPr/>
            </a:pPr>
            <a:r>
              <a:rPr lang="de-DE" sz="1600"/>
              <a:t>G: 204</a:t>
            </a:r>
          </a:p>
          <a:p>
            <a:pPr algn="l">
              <a:lnSpc>
                <a:spcPct val="80000"/>
              </a:lnSpc>
              <a:defRPr/>
            </a:pPr>
            <a:r>
              <a:rPr lang="de-DE" sz="1600"/>
              <a:t>B: 0</a:t>
            </a:r>
            <a:endParaRPr lang="en-US" sz="1600"/>
          </a:p>
        </p:txBody>
      </p:sp>
      <p:sp>
        <p:nvSpPr>
          <p:cNvPr id="115742" name="Text Box 30"/>
          <p:cNvSpPr txBox="1">
            <a:spLocks noChangeArrowheads="1"/>
          </p:cNvSpPr>
          <p:nvPr/>
        </p:nvSpPr>
        <p:spPr bwMode="auto">
          <a:xfrm>
            <a:off x="1331913" y="2905125"/>
            <a:ext cx="863600" cy="677863"/>
          </a:xfrm>
          <a:prstGeom prst="rect">
            <a:avLst/>
          </a:prstGeom>
          <a:noFill/>
          <a:ln w="25400" algn="ctr">
            <a:noFill/>
            <a:miter lim="800000"/>
            <a:headEnd/>
            <a:tailEnd/>
          </a:ln>
          <a:effectLst/>
        </p:spPr>
        <p:txBody>
          <a:bodyPr lIns="36000">
            <a:spAutoFit/>
          </a:bodyPr>
          <a:lstStyle/>
          <a:p>
            <a:pPr algn="l">
              <a:lnSpc>
                <a:spcPct val="80000"/>
              </a:lnSpc>
              <a:defRPr/>
            </a:pPr>
            <a:r>
              <a:rPr lang="de-DE" sz="1600"/>
              <a:t>R: 255</a:t>
            </a:r>
          </a:p>
          <a:p>
            <a:pPr algn="l">
              <a:lnSpc>
                <a:spcPct val="80000"/>
              </a:lnSpc>
              <a:defRPr/>
            </a:pPr>
            <a:r>
              <a:rPr lang="de-DE" sz="1600"/>
              <a:t>G: 255</a:t>
            </a:r>
          </a:p>
          <a:p>
            <a:pPr algn="l">
              <a:lnSpc>
                <a:spcPct val="80000"/>
              </a:lnSpc>
              <a:defRPr/>
            </a:pPr>
            <a:r>
              <a:rPr lang="de-DE" sz="1600"/>
              <a:t>B: 255</a:t>
            </a:r>
            <a:endParaRPr lang="en-US" sz="1600"/>
          </a:p>
        </p:txBody>
      </p:sp>
      <p:sp>
        <p:nvSpPr>
          <p:cNvPr id="115743" name="Text Box 31"/>
          <p:cNvSpPr txBox="1">
            <a:spLocks noChangeArrowheads="1"/>
          </p:cNvSpPr>
          <p:nvPr/>
        </p:nvSpPr>
        <p:spPr bwMode="auto">
          <a:xfrm>
            <a:off x="1331913" y="3611563"/>
            <a:ext cx="863600" cy="677862"/>
          </a:xfrm>
          <a:prstGeom prst="rect">
            <a:avLst/>
          </a:prstGeom>
          <a:noFill/>
          <a:ln w="25400" algn="ctr">
            <a:noFill/>
            <a:miter lim="800000"/>
            <a:headEnd/>
            <a:tailEnd/>
          </a:ln>
          <a:effectLst/>
        </p:spPr>
        <p:txBody>
          <a:bodyPr lIns="36000">
            <a:spAutoFit/>
          </a:bodyPr>
          <a:lstStyle/>
          <a:p>
            <a:pPr algn="l">
              <a:lnSpc>
                <a:spcPct val="80000"/>
              </a:lnSpc>
              <a:defRPr/>
            </a:pPr>
            <a:r>
              <a:rPr lang="de-DE" sz="1600"/>
              <a:t>R: 0</a:t>
            </a:r>
          </a:p>
          <a:p>
            <a:pPr algn="l">
              <a:lnSpc>
                <a:spcPct val="80000"/>
              </a:lnSpc>
              <a:defRPr/>
            </a:pPr>
            <a:r>
              <a:rPr lang="de-DE" sz="1600"/>
              <a:t>G: 0</a:t>
            </a:r>
          </a:p>
          <a:p>
            <a:pPr algn="l">
              <a:lnSpc>
                <a:spcPct val="80000"/>
              </a:lnSpc>
              <a:defRPr/>
            </a:pPr>
            <a:r>
              <a:rPr lang="de-DE" sz="1600"/>
              <a:t>B: 0</a:t>
            </a:r>
            <a:endParaRPr lang="en-US" sz="1600"/>
          </a:p>
        </p:txBody>
      </p:sp>
      <p:sp>
        <p:nvSpPr>
          <p:cNvPr id="115744" name="Text Box 32"/>
          <p:cNvSpPr txBox="1">
            <a:spLocks noChangeArrowheads="1"/>
          </p:cNvSpPr>
          <p:nvPr/>
        </p:nvSpPr>
        <p:spPr bwMode="auto">
          <a:xfrm>
            <a:off x="1331913" y="4691063"/>
            <a:ext cx="863600" cy="677862"/>
          </a:xfrm>
          <a:prstGeom prst="rect">
            <a:avLst/>
          </a:prstGeom>
          <a:noFill/>
          <a:ln w="25400" algn="ctr">
            <a:noFill/>
            <a:miter lim="800000"/>
            <a:headEnd/>
            <a:tailEnd/>
          </a:ln>
          <a:effectLst/>
        </p:spPr>
        <p:txBody>
          <a:bodyPr lIns="36000">
            <a:spAutoFit/>
          </a:bodyPr>
          <a:lstStyle/>
          <a:p>
            <a:pPr algn="l">
              <a:lnSpc>
                <a:spcPct val="80000"/>
              </a:lnSpc>
              <a:defRPr/>
            </a:pPr>
            <a:r>
              <a:rPr lang="de-DE" sz="1600"/>
              <a:t>R: 204</a:t>
            </a:r>
          </a:p>
          <a:p>
            <a:pPr algn="l">
              <a:lnSpc>
                <a:spcPct val="80000"/>
              </a:lnSpc>
              <a:defRPr/>
            </a:pPr>
            <a:r>
              <a:rPr lang="de-DE" sz="1600"/>
              <a:t>G: 0</a:t>
            </a:r>
          </a:p>
          <a:p>
            <a:pPr algn="l">
              <a:lnSpc>
                <a:spcPct val="80000"/>
              </a:lnSpc>
              <a:defRPr/>
            </a:pPr>
            <a:r>
              <a:rPr lang="de-DE" sz="1600"/>
              <a:t>B: 0</a:t>
            </a:r>
            <a:endParaRPr lang="en-US" sz="1600"/>
          </a:p>
        </p:txBody>
      </p:sp>
      <p:sp>
        <p:nvSpPr>
          <p:cNvPr id="115745" name="Text Box 33"/>
          <p:cNvSpPr txBox="1">
            <a:spLocks noChangeArrowheads="1"/>
          </p:cNvSpPr>
          <p:nvPr/>
        </p:nvSpPr>
        <p:spPr bwMode="auto">
          <a:xfrm>
            <a:off x="1336675" y="5402263"/>
            <a:ext cx="863600" cy="677862"/>
          </a:xfrm>
          <a:prstGeom prst="rect">
            <a:avLst/>
          </a:prstGeom>
          <a:noFill/>
          <a:ln w="25400" algn="ctr">
            <a:noFill/>
            <a:miter lim="800000"/>
            <a:headEnd/>
            <a:tailEnd/>
          </a:ln>
          <a:effectLst/>
        </p:spPr>
        <p:txBody>
          <a:bodyPr lIns="36000">
            <a:spAutoFit/>
          </a:bodyPr>
          <a:lstStyle/>
          <a:p>
            <a:pPr algn="l">
              <a:lnSpc>
                <a:spcPct val="80000"/>
              </a:lnSpc>
              <a:defRPr/>
            </a:pPr>
            <a:r>
              <a:rPr lang="de-DE" sz="1600"/>
              <a:t>R: 255</a:t>
            </a:r>
          </a:p>
          <a:p>
            <a:pPr algn="l">
              <a:lnSpc>
                <a:spcPct val="80000"/>
              </a:lnSpc>
              <a:defRPr/>
            </a:pPr>
            <a:r>
              <a:rPr lang="de-DE" sz="1600"/>
              <a:t>G: 153</a:t>
            </a:r>
          </a:p>
          <a:p>
            <a:pPr algn="l">
              <a:lnSpc>
                <a:spcPct val="80000"/>
              </a:lnSpc>
              <a:defRPr/>
            </a:pPr>
            <a:r>
              <a:rPr lang="de-DE" sz="1600"/>
              <a:t>B: 51</a:t>
            </a:r>
            <a:endParaRPr lang="en-US" sz="1600"/>
          </a:p>
        </p:txBody>
      </p:sp>
      <p:sp>
        <p:nvSpPr>
          <p:cNvPr id="115746" name="Text Box 34"/>
          <p:cNvSpPr txBox="1">
            <a:spLocks noChangeArrowheads="1"/>
          </p:cNvSpPr>
          <p:nvPr/>
        </p:nvSpPr>
        <p:spPr bwMode="auto">
          <a:xfrm>
            <a:off x="2339975" y="4868863"/>
            <a:ext cx="5903913" cy="1054100"/>
          </a:xfrm>
          <a:prstGeom prst="rect">
            <a:avLst/>
          </a:prstGeom>
          <a:noFill/>
          <a:ln w="25400" algn="ctr">
            <a:noFill/>
            <a:miter lim="800000"/>
            <a:headEnd/>
            <a:tailEnd/>
          </a:ln>
          <a:effectLst/>
        </p:spPr>
        <p:txBody>
          <a:bodyPr>
            <a:spAutoFit/>
          </a:bodyPr>
          <a:lstStyle/>
          <a:p>
            <a:pPr>
              <a:spcBef>
                <a:spcPct val="50000"/>
              </a:spcBef>
              <a:defRPr/>
            </a:pPr>
            <a:r>
              <a:rPr lang="de-DE"/>
              <a:t>Auszeichnungs- und Warnfarben: </a:t>
            </a:r>
            <a:br>
              <a:rPr lang="de-DE"/>
            </a:br>
            <a:r>
              <a:rPr lang="de-DE"/>
              <a:t>rot (Pantone 1795) und orange (Pantone 137)</a:t>
            </a:r>
          </a:p>
          <a:p>
            <a:pPr>
              <a:spcBef>
                <a:spcPct val="50000"/>
              </a:spcBef>
              <a:defRPr/>
            </a:pPr>
            <a:r>
              <a:rPr lang="de-DE"/>
              <a:t>zur Setzung von Akzenten, sparsamer Einsatz </a:t>
            </a:r>
            <a:endParaRPr lang="en-US"/>
          </a:p>
        </p:txBody>
      </p:sp>
      <p:sp>
        <p:nvSpPr>
          <p:cNvPr id="115747" name="Text Box 35"/>
          <p:cNvSpPr txBox="1">
            <a:spLocks noChangeArrowheads="1"/>
          </p:cNvSpPr>
          <p:nvPr/>
        </p:nvSpPr>
        <p:spPr bwMode="auto">
          <a:xfrm>
            <a:off x="2484438" y="2349500"/>
            <a:ext cx="6264275" cy="915988"/>
          </a:xfrm>
          <a:prstGeom prst="rect">
            <a:avLst/>
          </a:prstGeom>
          <a:noFill/>
          <a:ln w="25400" algn="ctr">
            <a:noFill/>
            <a:miter lim="800000"/>
            <a:headEnd/>
            <a:tailEnd/>
          </a:ln>
          <a:effectLst/>
        </p:spPr>
        <p:txBody>
          <a:bodyPr>
            <a:spAutoFit/>
          </a:bodyPr>
          <a:lstStyle/>
          <a:p>
            <a:pPr>
              <a:spcBef>
                <a:spcPct val="50000"/>
              </a:spcBef>
              <a:defRPr/>
            </a:pPr>
            <a:r>
              <a:rPr lang="de-DE"/>
              <a:t>Hausfarben: Blau </a:t>
            </a:r>
            <a:r>
              <a:rPr lang="de-DE" sz="1600"/>
              <a:t>(Pantone 280),</a:t>
            </a:r>
            <a:r>
              <a:rPr lang="de-DE"/>
              <a:t> Grün </a:t>
            </a:r>
            <a:r>
              <a:rPr lang="de-DE" sz="1600"/>
              <a:t>(Pantone 381)</a:t>
            </a:r>
            <a:r>
              <a:rPr lang="de-DE"/>
              <a:t>,</a:t>
            </a:r>
            <a:br>
              <a:rPr lang="de-DE"/>
            </a:br>
            <a:r>
              <a:rPr lang="de-DE"/>
              <a:t>Hintergrundfarbe Weiß, Textfarbe Schwarz, </a:t>
            </a:r>
            <a:br>
              <a:rPr lang="de-DE"/>
            </a:br>
            <a:r>
              <a:rPr lang="de-DE"/>
              <a:t>sowie alle Graustufen und alle Tonwerte des Blau </a:t>
            </a:r>
            <a:endParaRPr lang="en-US"/>
          </a:p>
        </p:txBody>
      </p:sp>
      <p:sp>
        <p:nvSpPr>
          <p:cNvPr id="115748" name="Line 36"/>
          <p:cNvSpPr>
            <a:spLocks noChangeShapeType="1"/>
          </p:cNvSpPr>
          <p:nvPr/>
        </p:nvSpPr>
        <p:spPr bwMode="auto">
          <a:xfrm>
            <a:off x="66675" y="4437063"/>
            <a:ext cx="8964613" cy="0"/>
          </a:xfrm>
          <a:prstGeom prst="line">
            <a:avLst/>
          </a:prstGeom>
          <a:noFill/>
          <a:ln w="9525">
            <a:solidFill>
              <a:schemeClr val="tx1"/>
            </a:solidFill>
            <a:round/>
            <a:headEnd/>
            <a:tailEnd/>
          </a:ln>
          <a:effectLst/>
        </p:spPr>
        <p:txBody>
          <a:bodyPr wrap="none" anchor="ctr">
            <a:spAutoFit/>
          </a:bodyPr>
          <a:lstStyle/>
          <a:p>
            <a:pPr>
              <a:defRPr/>
            </a:pPr>
            <a:endParaRPr lang="en-US"/>
          </a:p>
        </p:txBody>
      </p:sp>
      <p:sp>
        <p:nvSpPr>
          <p:cNvPr id="115749" name="Rectangle 37"/>
          <p:cNvSpPr>
            <a:spLocks noChangeArrowheads="1"/>
          </p:cNvSpPr>
          <p:nvPr/>
        </p:nvSpPr>
        <p:spPr bwMode="auto">
          <a:xfrm>
            <a:off x="179388" y="6437313"/>
            <a:ext cx="7993062" cy="304800"/>
          </a:xfrm>
          <a:prstGeom prst="rect">
            <a:avLst/>
          </a:prstGeom>
          <a:noFill/>
          <a:ln w="9525">
            <a:noFill/>
            <a:miter lim="800000"/>
            <a:headEnd/>
            <a:tailEnd/>
          </a:ln>
          <a:effectLst/>
        </p:spPr>
        <p:txBody>
          <a:bodyPr/>
          <a:lstStyle/>
          <a:p>
            <a:pPr algn="l" eaLnBrk="0" hangingPunct="0">
              <a:defRPr/>
            </a:pPr>
            <a:r>
              <a:rPr lang="en-US" sz="1200"/>
              <a:t>Prof. Dr.-Ing. Jochen H. Schiller	www.jochenschiller.de		2005-12-05	</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advClick="0"/>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Word_97_-_2003_Belgesi1.doc"/><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10"/>
          <p:cNvSpPr>
            <a:spLocks noGrp="1" noChangeArrowheads="1"/>
          </p:cNvSpPr>
          <p:nvPr>
            <p:ph type="ctrTitle"/>
          </p:nvPr>
        </p:nvSpPr>
        <p:spPr/>
        <p:txBody>
          <a:bodyPr/>
          <a:lstStyle/>
          <a:p>
            <a:pPr eaLnBrk="1" hangingPunct="1"/>
            <a:r>
              <a:rPr lang="en-US" smtClean="0"/>
              <a:t>Mobile Communications </a:t>
            </a:r>
            <a:br>
              <a:rPr lang="en-US" smtClean="0"/>
            </a:br>
            <a:r>
              <a:rPr lang="en-US" smtClean="0"/>
              <a:t>Chapter 9: Mobile Transport Layer</a:t>
            </a:r>
          </a:p>
        </p:txBody>
      </p:sp>
      <p:sp>
        <p:nvSpPr>
          <p:cNvPr id="9220" name="Rectangle 11"/>
          <p:cNvSpPr>
            <a:spLocks noGrp="1" noChangeArrowheads="1"/>
          </p:cNvSpPr>
          <p:nvPr>
            <p:ph type="subTitle" idx="1"/>
          </p:nvPr>
        </p:nvSpPr>
        <p:spPr/>
        <p:txBody>
          <a:bodyPr/>
          <a:lstStyle/>
          <a:p>
            <a:pPr marL="257175" indent="-257175" eaLnBrk="1" hangingPunct="1">
              <a:lnSpc>
                <a:spcPct val="80000"/>
              </a:lnSpc>
              <a:buFontTx/>
              <a:buChar char="•"/>
            </a:pPr>
            <a:r>
              <a:rPr lang="en-US" sz="1500" smtClean="0"/>
              <a:t>Motivation, TCP-mechanisms</a:t>
            </a:r>
          </a:p>
          <a:p>
            <a:pPr marL="257175" indent="-257175" eaLnBrk="1" hangingPunct="1">
              <a:lnSpc>
                <a:spcPct val="80000"/>
              </a:lnSpc>
              <a:buFontTx/>
              <a:buChar char="•"/>
            </a:pPr>
            <a:r>
              <a:rPr lang="en-US" sz="1500" smtClean="0"/>
              <a:t>Classical approaches (Indirect TCP, Snooping TCP, Mobile TCP)</a:t>
            </a:r>
          </a:p>
          <a:p>
            <a:pPr marL="257175" indent="-257175" eaLnBrk="1" hangingPunct="1">
              <a:lnSpc>
                <a:spcPct val="80000"/>
              </a:lnSpc>
              <a:buFontTx/>
              <a:buChar char="•"/>
            </a:pPr>
            <a:r>
              <a:rPr lang="en-US" sz="1500" smtClean="0"/>
              <a:t>PEPs in general</a:t>
            </a:r>
          </a:p>
          <a:p>
            <a:pPr marL="257175" indent="-257175" eaLnBrk="1" hangingPunct="1">
              <a:lnSpc>
                <a:spcPct val="80000"/>
              </a:lnSpc>
              <a:buFontTx/>
              <a:buChar char="•"/>
            </a:pPr>
            <a:r>
              <a:rPr lang="en-US" sz="1500" smtClean="0"/>
              <a:t>Additional optimizations (Fast retransmit/recovery, Transmission freezing, Selective retransmission, Transaction oriented TCP)</a:t>
            </a:r>
          </a:p>
          <a:p>
            <a:pPr marL="257175" indent="-257175" eaLnBrk="1" hangingPunct="1">
              <a:lnSpc>
                <a:spcPct val="80000"/>
              </a:lnSpc>
              <a:buFontTx/>
              <a:buChar char="•"/>
            </a:pPr>
            <a:r>
              <a:rPr lang="en-US" sz="1500" smtClean="0"/>
              <a:t>TCP for 2.5G/3G wireless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Snooping TCP II</a:t>
            </a:r>
          </a:p>
        </p:txBody>
      </p:sp>
      <p:sp>
        <p:nvSpPr>
          <p:cNvPr id="15364" name="Rectangle 3"/>
          <p:cNvSpPr>
            <a:spLocks noGrp="1" noChangeArrowheads="1"/>
          </p:cNvSpPr>
          <p:nvPr>
            <p:ph type="body" idx="1"/>
          </p:nvPr>
        </p:nvSpPr>
        <p:spPr/>
        <p:txBody>
          <a:bodyPr/>
          <a:lstStyle/>
          <a:p>
            <a:pPr eaLnBrk="1" hangingPunct="1"/>
            <a:r>
              <a:rPr lang="en-US" sz="2000" smtClean="0"/>
              <a:t>Data transfer to the mobile host</a:t>
            </a:r>
          </a:p>
          <a:p>
            <a:pPr lvl="1" eaLnBrk="1" hangingPunct="1"/>
            <a:r>
              <a:rPr lang="en-US" sz="1800" smtClean="0"/>
              <a:t>FA buffers data until it receives ACK of the MH, FA detects packet loss via duplicated ACKs or time-out</a:t>
            </a:r>
          </a:p>
          <a:p>
            <a:pPr lvl="1" eaLnBrk="1" hangingPunct="1"/>
            <a:r>
              <a:rPr lang="en-US" sz="1800" smtClean="0"/>
              <a:t>fast retransmission possible, transparent for the fixed network</a:t>
            </a:r>
          </a:p>
          <a:p>
            <a:pPr eaLnBrk="1" hangingPunct="1"/>
            <a:r>
              <a:rPr lang="en-US" sz="2000" smtClean="0"/>
              <a:t>Data transfer from the mobile host</a:t>
            </a:r>
          </a:p>
          <a:p>
            <a:pPr lvl="1" eaLnBrk="1" hangingPunct="1"/>
            <a:r>
              <a:rPr lang="en-US" sz="1800" smtClean="0"/>
              <a:t>FA detects packet loss on the wireless link via sequence numbers, FA answers directly with a NACK to the MH</a:t>
            </a:r>
          </a:p>
          <a:p>
            <a:pPr lvl="1" eaLnBrk="1" hangingPunct="1"/>
            <a:r>
              <a:rPr lang="en-US" sz="1800" smtClean="0"/>
              <a:t>MH can now retransmit data with only a very short delay</a:t>
            </a:r>
          </a:p>
          <a:p>
            <a:pPr eaLnBrk="1" hangingPunct="1"/>
            <a:r>
              <a:rPr lang="en-US" sz="2000" smtClean="0"/>
              <a:t>Integration of the MAC layer</a:t>
            </a:r>
          </a:p>
          <a:p>
            <a:pPr lvl="1" eaLnBrk="1" hangingPunct="1"/>
            <a:r>
              <a:rPr lang="en-US" sz="1800" smtClean="0"/>
              <a:t>MAC layer often has similar mechanisms to those of TCP</a:t>
            </a:r>
          </a:p>
          <a:p>
            <a:pPr lvl="1" eaLnBrk="1" hangingPunct="1"/>
            <a:r>
              <a:rPr lang="en-US" sz="1800" smtClean="0"/>
              <a:t>thus, the MAC layer can already detect duplicated packets due to retransmissions and discard them </a:t>
            </a:r>
          </a:p>
          <a:p>
            <a:pPr eaLnBrk="1" hangingPunct="1"/>
            <a:r>
              <a:rPr lang="en-US" sz="2000" smtClean="0"/>
              <a:t>Problems</a:t>
            </a:r>
          </a:p>
          <a:p>
            <a:pPr lvl="1" eaLnBrk="1" hangingPunct="1"/>
            <a:r>
              <a:rPr lang="en-US" sz="1800" smtClean="0"/>
              <a:t>snooping TCP does not isolate the wireless link as good as I-TCP</a:t>
            </a:r>
          </a:p>
          <a:p>
            <a:pPr lvl="1" eaLnBrk="1" hangingPunct="1"/>
            <a:r>
              <a:rPr lang="en-US" sz="1800" smtClean="0"/>
              <a:t>snooping might be useless depending on encryption schemes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5"/>
          <p:cNvSpPr>
            <a:spLocks noGrp="1" noChangeArrowheads="1"/>
          </p:cNvSpPr>
          <p:nvPr>
            <p:ph type="title"/>
          </p:nvPr>
        </p:nvSpPr>
        <p:spPr/>
        <p:txBody>
          <a:bodyPr/>
          <a:lstStyle/>
          <a:p>
            <a:pPr eaLnBrk="1" hangingPunct="1"/>
            <a:r>
              <a:rPr lang="en-US" smtClean="0"/>
              <a:t>Early approach: Mobile TCP</a:t>
            </a:r>
          </a:p>
        </p:txBody>
      </p:sp>
      <p:sp>
        <p:nvSpPr>
          <p:cNvPr id="16388" name="Rectangle 6"/>
          <p:cNvSpPr>
            <a:spLocks noGrp="1" noChangeArrowheads="1"/>
          </p:cNvSpPr>
          <p:nvPr>
            <p:ph type="body" idx="1"/>
          </p:nvPr>
        </p:nvSpPr>
        <p:spPr/>
        <p:txBody>
          <a:bodyPr/>
          <a:lstStyle/>
          <a:p>
            <a:pPr eaLnBrk="1" hangingPunct="1"/>
            <a:r>
              <a:rPr lang="en-US" sz="2000" smtClean="0"/>
              <a:t>Special handling of lengthy and/or frequent disconnections</a:t>
            </a:r>
          </a:p>
          <a:p>
            <a:pPr eaLnBrk="1" hangingPunct="1"/>
            <a:r>
              <a:rPr lang="en-US" sz="2000" smtClean="0"/>
              <a:t>M-TCP splits as I-TCP does</a:t>
            </a:r>
          </a:p>
          <a:p>
            <a:pPr lvl="1" eaLnBrk="1" hangingPunct="1"/>
            <a:r>
              <a:rPr lang="en-US" sz="1800" smtClean="0"/>
              <a:t>unmodified TCP fixed network to supervisory host (SH)</a:t>
            </a:r>
          </a:p>
          <a:p>
            <a:pPr lvl="1" eaLnBrk="1" hangingPunct="1"/>
            <a:r>
              <a:rPr lang="en-US" sz="1800" smtClean="0"/>
              <a:t>optimized TCP SH to MH</a:t>
            </a:r>
          </a:p>
          <a:p>
            <a:pPr eaLnBrk="1" hangingPunct="1"/>
            <a:r>
              <a:rPr lang="en-US" sz="2000" smtClean="0"/>
              <a:t>Supervisory host</a:t>
            </a:r>
          </a:p>
          <a:p>
            <a:pPr lvl="1" eaLnBrk="1" hangingPunct="1"/>
            <a:r>
              <a:rPr lang="en-US" sz="1800" smtClean="0"/>
              <a:t>no caching, no retransmission</a:t>
            </a:r>
          </a:p>
          <a:p>
            <a:pPr lvl="1" eaLnBrk="1" hangingPunct="1"/>
            <a:r>
              <a:rPr lang="en-US" sz="1800" smtClean="0"/>
              <a:t>monitors all packets, if disconnection detected</a:t>
            </a:r>
          </a:p>
          <a:p>
            <a:pPr lvl="2" eaLnBrk="1" hangingPunct="1"/>
            <a:r>
              <a:rPr lang="en-US" sz="1600" smtClean="0"/>
              <a:t>set sender window size to 0</a:t>
            </a:r>
          </a:p>
          <a:p>
            <a:pPr lvl="2" eaLnBrk="1" hangingPunct="1"/>
            <a:r>
              <a:rPr lang="en-US" sz="1600" smtClean="0"/>
              <a:t>sender automatically goes into persistent mode</a:t>
            </a:r>
          </a:p>
          <a:p>
            <a:pPr lvl="1" eaLnBrk="1" hangingPunct="1"/>
            <a:r>
              <a:rPr lang="en-US" sz="1800" smtClean="0"/>
              <a:t>old or new SH reopen the window</a:t>
            </a:r>
          </a:p>
          <a:p>
            <a:pPr eaLnBrk="1" hangingPunct="1"/>
            <a:r>
              <a:rPr lang="en-US" sz="2000" smtClean="0"/>
              <a:t>Advantages</a:t>
            </a:r>
          </a:p>
          <a:p>
            <a:pPr lvl="1" eaLnBrk="1" hangingPunct="1"/>
            <a:r>
              <a:rPr lang="en-US" sz="1800" smtClean="0"/>
              <a:t>maintains semantics, supports disconnection, no buffer forwarding</a:t>
            </a:r>
          </a:p>
          <a:p>
            <a:pPr eaLnBrk="1" hangingPunct="1"/>
            <a:r>
              <a:rPr lang="en-US" sz="2000" smtClean="0"/>
              <a:t>Disadvantages</a:t>
            </a:r>
          </a:p>
          <a:p>
            <a:pPr lvl="1" eaLnBrk="1" hangingPunct="1"/>
            <a:r>
              <a:rPr lang="en-US" sz="1800" smtClean="0"/>
              <a:t>loss on wireless link propagated into fixed network</a:t>
            </a:r>
          </a:p>
          <a:p>
            <a:pPr lvl="1" eaLnBrk="1" hangingPunct="1"/>
            <a:r>
              <a:rPr lang="en-US" sz="1800" smtClean="0"/>
              <a:t>adapted TCP on wireless link</a:t>
            </a:r>
          </a:p>
          <a:p>
            <a:pPr lvl="1" eaLnBrk="1" hangingPunct="1"/>
            <a:endParaRPr lang="en-US" sz="1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mtClean="0"/>
              <a:t>Fast retransmit/fast recovery</a:t>
            </a:r>
          </a:p>
        </p:txBody>
      </p:sp>
      <p:sp>
        <p:nvSpPr>
          <p:cNvPr id="17412" name="Rectangle 3"/>
          <p:cNvSpPr>
            <a:spLocks noGrp="1" noChangeArrowheads="1"/>
          </p:cNvSpPr>
          <p:nvPr>
            <p:ph type="body" idx="1"/>
          </p:nvPr>
        </p:nvSpPr>
        <p:spPr/>
        <p:txBody>
          <a:bodyPr/>
          <a:lstStyle/>
          <a:p>
            <a:pPr eaLnBrk="1" hangingPunct="1"/>
            <a:r>
              <a:rPr lang="en-US" smtClean="0"/>
              <a:t>Change of foreign agent often results in packet loss </a:t>
            </a:r>
          </a:p>
          <a:p>
            <a:pPr lvl="1" eaLnBrk="1" hangingPunct="1"/>
            <a:r>
              <a:rPr lang="en-US" smtClean="0"/>
              <a:t>TCP reacts with slow-start although there is no congestion</a:t>
            </a:r>
          </a:p>
          <a:p>
            <a:pPr eaLnBrk="1" hangingPunct="1"/>
            <a:r>
              <a:rPr lang="en-US" smtClean="0"/>
              <a:t>Forced fast retransmit</a:t>
            </a:r>
          </a:p>
          <a:p>
            <a:pPr lvl="1" eaLnBrk="1" hangingPunct="1"/>
            <a:r>
              <a:rPr lang="en-US" smtClean="0"/>
              <a:t>as soon as the mobile host has registered with a new foreign agent, the MH sends duplicated acknowledgements on purpose</a:t>
            </a:r>
          </a:p>
          <a:p>
            <a:pPr lvl="1" eaLnBrk="1" hangingPunct="1"/>
            <a:r>
              <a:rPr lang="en-US" smtClean="0"/>
              <a:t>this forces the fast retransmit mode at the communication partners</a:t>
            </a:r>
          </a:p>
          <a:p>
            <a:pPr lvl="1" eaLnBrk="1" hangingPunct="1"/>
            <a:r>
              <a:rPr lang="en-US" smtClean="0"/>
              <a:t>additionally, the TCP on the MH is forced to continue sending with the actual window size and not to go into slow-start after registration</a:t>
            </a:r>
          </a:p>
          <a:p>
            <a:pPr eaLnBrk="1" hangingPunct="1"/>
            <a:r>
              <a:rPr lang="en-US" smtClean="0"/>
              <a:t>Advantage</a:t>
            </a:r>
          </a:p>
          <a:p>
            <a:pPr lvl="1" eaLnBrk="1" hangingPunct="1"/>
            <a:r>
              <a:rPr lang="en-US" smtClean="0"/>
              <a:t>simple changes result in significant higher performance </a:t>
            </a:r>
          </a:p>
          <a:p>
            <a:pPr eaLnBrk="1" hangingPunct="1"/>
            <a:r>
              <a:rPr lang="en-US" smtClean="0"/>
              <a:t>Disadvantage</a:t>
            </a:r>
          </a:p>
          <a:p>
            <a:pPr lvl="1" eaLnBrk="1" hangingPunct="1"/>
            <a:r>
              <a:rPr lang="en-US" smtClean="0"/>
              <a:t>further mix of IP and TCP, no transparent approach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mtClean="0"/>
              <a:t>Transmission/time-out freezing</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Mobile hosts can be disconnected for a longer time</a:t>
            </a:r>
          </a:p>
          <a:p>
            <a:pPr lvl="1" eaLnBrk="1" hangingPunct="1">
              <a:lnSpc>
                <a:spcPct val="90000"/>
              </a:lnSpc>
            </a:pPr>
            <a:r>
              <a:rPr lang="en-US" smtClean="0"/>
              <a:t>no packet exchange possible, e.g., in a tunnel, disconnection due to overloaded cells or mux. with higher priority traffic</a:t>
            </a:r>
          </a:p>
          <a:p>
            <a:pPr lvl="1" eaLnBrk="1" hangingPunct="1">
              <a:lnSpc>
                <a:spcPct val="90000"/>
              </a:lnSpc>
            </a:pPr>
            <a:r>
              <a:rPr lang="en-US" smtClean="0"/>
              <a:t>TCP disconnects after time-out completely</a:t>
            </a:r>
          </a:p>
          <a:p>
            <a:pPr eaLnBrk="1" hangingPunct="1">
              <a:lnSpc>
                <a:spcPct val="90000"/>
              </a:lnSpc>
            </a:pPr>
            <a:r>
              <a:rPr lang="en-US" smtClean="0"/>
              <a:t>TCP freezing</a:t>
            </a:r>
          </a:p>
          <a:p>
            <a:pPr lvl="1" eaLnBrk="1" hangingPunct="1">
              <a:lnSpc>
                <a:spcPct val="90000"/>
              </a:lnSpc>
            </a:pPr>
            <a:r>
              <a:rPr lang="en-US" smtClean="0"/>
              <a:t>MAC layer is often able to detect interruption in advance</a:t>
            </a:r>
          </a:p>
          <a:p>
            <a:pPr lvl="1" eaLnBrk="1" hangingPunct="1">
              <a:lnSpc>
                <a:spcPct val="90000"/>
              </a:lnSpc>
            </a:pPr>
            <a:r>
              <a:rPr lang="en-US" smtClean="0"/>
              <a:t>MAC can inform TCP layer of upcoming loss of connection</a:t>
            </a:r>
          </a:p>
          <a:p>
            <a:pPr lvl="1" eaLnBrk="1" hangingPunct="1">
              <a:lnSpc>
                <a:spcPct val="90000"/>
              </a:lnSpc>
            </a:pPr>
            <a:r>
              <a:rPr lang="en-US" smtClean="0"/>
              <a:t>TCP stops sending, but does now not assume a congested link </a:t>
            </a:r>
          </a:p>
          <a:p>
            <a:pPr lvl="1" eaLnBrk="1" hangingPunct="1">
              <a:lnSpc>
                <a:spcPct val="90000"/>
              </a:lnSpc>
            </a:pPr>
            <a:r>
              <a:rPr lang="en-US" smtClean="0"/>
              <a:t>MAC layer signals again if reconnected </a:t>
            </a:r>
          </a:p>
          <a:p>
            <a:pPr eaLnBrk="1" hangingPunct="1">
              <a:lnSpc>
                <a:spcPct val="90000"/>
              </a:lnSpc>
            </a:pPr>
            <a:r>
              <a:rPr lang="en-US" smtClean="0"/>
              <a:t>Advantage</a:t>
            </a:r>
          </a:p>
          <a:p>
            <a:pPr lvl="1" eaLnBrk="1" hangingPunct="1">
              <a:lnSpc>
                <a:spcPct val="90000"/>
              </a:lnSpc>
            </a:pPr>
            <a:r>
              <a:rPr lang="en-US" smtClean="0"/>
              <a:t>scheme is independent of data </a:t>
            </a:r>
          </a:p>
          <a:p>
            <a:pPr eaLnBrk="1" hangingPunct="1">
              <a:lnSpc>
                <a:spcPct val="90000"/>
              </a:lnSpc>
            </a:pPr>
            <a:r>
              <a:rPr lang="en-US" smtClean="0"/>
              <a:t>Disadvantage</a:t>
            </a:r>
          </a:p>
          <a:p>
            <a:pPr lvl="1" eaLnBrk="1" hangingPunct="1">
              <a:lnSpc>
                <a:spcPct val="90000"/>
              </a:lnSpc>
            </a:pPr>
            <a:r>
              <a:rPr lang="en-US" smtClean="0"/>
              <a:t>TCP on mobile host has to be changed, mechanism depends on MAC layer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mtClean="0"/>
              <a:t>Selective retransmission</a:t>
            </a:r>
          </a:p>
        </p:txBody>
      </p:sp>
      <p:sp>
        <p:nvSpPr>
          <p:cNvPr id="19460" name="Rectangle 3"/>
          <p:cNvSpPr>
            <a:spLocks noGrp="1" noChangeArrowheads="1"/>
          </p:cNvSpPr>
          <p:nvPr>
            <p:ph type="body" idx="1"/>
          </p:nvPr>
        </p:nvSpPr>
        <p:spPr/>
        <p:txBody>
          <a:bodyPr/>
          <a:lstStyle/>
          <a:p>
            <a:pPr eaLnBrk="1" hangingPunct="1">
              <a:lnSpc>
                <a:spcPct val="90000"/>
              </a:lnSpc>
            </a:pPr>
            <a:r>
              <a:rPr lang="en-US" smtClean="0"/>
              <a:t>TCP acknowledgements are often cumulative</a:t>
            </a:r>
          </a:p>
          <a:p>
            <a:pPr lvl="1" eaLnBrk="1" hangingPunct="1">
              <a:lnSpc>
                <a:spcPct val="90000"/>
              </a:lnSpc>
            </a:pPr>
            <a:r>
              <a:rPr lang="en-US" smtClean="0"/>
              <a:t>ACK n acknowledges correct and in-sequence receipt of packets up to n</a:t>
            </a:r>
          </a:p>
          <a:p>
            <a:pPr lvl="1" eaLnBrk="1" hangingPunct="1">
              <a:lnSpc>
                <a:spcPct val="90000"/>
              </a:lnSpc>
            </a:pPr>
            <a:r>
              <a:rPr lang="en-US" smtClean="0"/>
              <a:t>if single packets are missing quite often a whole packet sequence beginning at the gap has to be retransmitted (go-back-n), thus wasting bandwidth</a:t>
            </a:r>
          </a:p>
          <a:p>
            <a:pPr eaLnBrk="1" hangingPunct="1">
              <a:lnSpc>
                <a:spcPct val="90000"/>
              </a:lnSpc>
            </a:pPr>
            <a:r>
              <a:rPr lang="en-US" smtClean="0"/>
              <a:t>Selective retransmission as one solution</a:t>
            </a:r>
          </a:p>
          <a:p>
            <a:pPr lvl="1" eaLnBrk="1" hangingPunct="1">
              <a:lnSpc>
                <a:spcPct val="90000"/>
              </a:lnSpc>
            </a:pPr>
            <a:r>
              <a:rPr lang="en-US" smtClean="0"/>
              <a:t>RFC2018 allows for acknowledgements of single packets, not only acknowledgements of in-sequence packet streams without gaps</a:t>
            </a:r>
          </a:p>
          <a:p>
            <a:pPr lvl="1" eaLnBrk="1" hangingPunct="1">
              <a:lnSpc>
                <a:spcPct val="90000"/>
              </a:lnSpc>
            </a:pPr>
            <a:r>
              <a:rPr lang="en-US" smtClean="0"/>
              <a:t>sender can now retransmit only the missing packets</a:t>
            </a:r>
          </a:p>
          <a:p>
            <a:pPr eaLnBrk="1" hangingPunct="1">
              <a:lnSpc>
                <a:spcPct val="90000"/>
              </a:lnSpc>
            </a:pPr>
            <a:r>
              <a:rPr lang="en-US" smtClean="0"/>
              <a:t>Advantage</a:t>
            </a:r>
          </a:p>
          <a:p>
            <a:pPr lvl="1" eaLnBrk="1" hangingPunct="1">
              <a:lnSpc>
                <a:spcPct val="90000"/>
              </a:lnSpc>
            </a:pPr>
            <a:r>
              <a:rPr lang="en-US" smtClean="0"/>
              <a:t>much higher efficiency</a:t>
            </a:r>
          </a:p>
          <a:p>
            <a:pPr eaLnBrk="1" hangingPunct="1">
              <a:lnSpc>
                <a:spcPct val="90000"/>
              </a:lnSpc>
            </a:pPr>
            <a:r>
              <a:rPr lang="en-US" smtClean="0"/>
              <a:t>Disadvantage</a:t>
            </a:r>
          </a:p>
          <a:p>
            <a:pPr lvl="1" eaLnBrk="1" hangingPunct="1">
              <a:lnSpc>
                <a:spcPct val="90000"/>
              </a:lnSpc>
            </a:pPr>
            <a:r>
              <a:rPr lang="en-US" smtClean="0"/>
              <a:t>more complex software in a receiver, more buffer needed at the receiver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smtClean="0"/>
              <a:t>Transaction oriented TCP</a:t>
            </a:r>
          </a:p>
        </p:txBody>
      </p:sp>
      <p:sp>
        <p:nvSpPr>
          <p:cNvPr id="20484" name="Rectangle 3"/>
          <p:cNvSpPr>
            <a:spLocks noGrp="1" noChangeArrowheads="1"/>
          </p:cNvSpPr>
          <p:nvPr>
            <p:ph type="body" idx="1"/>
          </p:nvPr>
        </p:nvSpPr>
        <p:spPr/>
        <p:txBody>
          <a:bodyPr/>
          <a:lstStyle/>
          <a:p>
            <a:pPr eaLnBrk="1" hangingPunct="1">
              <a:lnSpc>
                <a:spcPct val="90000"/>
              </a:lnSpc>
            </a:pPr>
            <a:r>
              <a:rPr lang="en-US" smtClean="0"/>
              <a:t>TCP phases</a:t>
            </a:r>
          </a:p>
          <a:p>
            <a:pPr lvl="1" eaLnBrk="1" hangingPunct="1">
              <a:lnSpc>
                <a:spcPct val="90000"/>
              </a:lnSpc>
            </a:pPr>
            <a:r>
              <a:rPr lang="en-US" smtClean="0"/>
              <a:t>connection setup, data transmission, connection release </a:t>
            </a:r>
          </a:p>
          <a:p>
            <a:pPr lvl="1" eaLnBrk="1" hangingPunct="1">
              <a:lnSpc>
                <a:spcPct val="90000"/>
              </a:lnSpc>
            </a:pPr>
            <a:r>
              <a:rPr lang="en-US" smtClean="0"/>
              <a:t>using 3-way-handshake needs 3 packets for setup and release, respectively</a:t>
            </a:r>
          </a:p>
          <a:p>
            <a:pPr lvl="1" eaLnBrk="1" hangingPunct="1">
              <a:lnSpc>
                <a:spcPct val="90000"/>
              </a:lnSpc>
            </a:pPr>
            <a:r>
              <a:rPr lang="en-US" smtClean="0"/>
              <a:t>thus, even short messages need a minimum of 7 packets!</a:t>
            </a:r>
          </a:p>
          <a:p>
            <a:pPr eaLnBrk="1" hangingPunct="1">
              <a:lnSpc>
                <a:spcPct val="90000"/>
              </a:lnSpc>
            </a:pPr>
            <a:r>
              <a:rPr lang="en-US" smtClean="0"/>
              <a:t>Transaction oriented TCP</a:t>
            </a:r>
          </a:p>
          <a:p>
            <a:pPr lvl="1" eaLnBrk="1" hangingPunct="1">
              <a:lnSpc>
                <a:spcPct val="90000"/>
              </a:lnSpc>
            </a:pPr>
            <a:r>
              <a:rPr lang="en-US" smtClean="0"/>
              <a:t>RFC1644, T-TCP, describes a TCP version to avoid this overhead</a:t>
            </a:r>
          </a:p>
          <a:p>
            <a:pPr lvl="1" eaLnBrk="1" hangingPunct="1">
              <a:lnSpc>
                <a:spcPct val="90000"/>
              </a:lnSpc>
            </a:pPr>
            <a:r>
              <a:rPr lang="en-US" smtClean="0"/>
              <a:t>connection setup, data transfer and connection release can be combined</a:t>
            </a:r>
          </a:p>
          <a:p>
            <a:pPr lvl="1" eaLnBrk="1" hangingPunct="1">
              <a:lnSpc>
                <a:spcPct val="90000"/>
              </a:lnSpc>
            </a:pPr>
            <a:r>
              <a:rPr lang="en-US" smtClean="0"/>
              <a:t>thus, only 2 or 3 packets are needed</a:t>
            </a:r>
          </a:p>
          <a:p>
            <a:pPr eaLnBrk="1" hangingPunct="1">
              <a:lnSpc>
                <a:spcPct val="90000"/>
              </a:lnSpc>
            </a:pPr>
            <a:r>
              <a:rPr lang="en-US" smtClean="0"/>
              <a:t>Advantage</a:t>
            </a:r>
          </a:p>
          <a:p>
            <a:pPr lvl="1" eaLnBrk="1" hangingPunct="1">
              <a:lnSpc>
                <a:spcPct val="90000"/>
              </a:lnSpc>
            </a:pPr>
            <a:r>
              <a:rPr lang="en-US" smtClean="0"/>
              <a:t>efficiency</a:t>
            </a:r>
          </a:p>
          <a:p>
            <a:pPr eaLnBrk="1" hangingPunct="1">
              <a:lnSpc>
                <a:spcPct val="90000"/>
              </a:lnSpc>
            </a:pPr>
            <a:r>
              <a:rPr lang="en-US" smtClean="0"/>
              <a:t>Disadvantage</a:t>
            </a:r>
          </a:p>
          <a:p>
            <a:pPr lvl="1" eaLnBrk="1" hangingPunct="1">
              <a:lnSpc>
                <a:spcPct val="90000"/>
              </a:lnSpc>
            </a:pPr>
            <a:r>
              <a:rPr lang="en-US" smtClean="0"/>
              <a:t>requires changed TCP</a:t>
            </a:r>
          </a:p>
          <a:p>
            <a:pPr lvl="1" eaLnBrk="1" hangingPunct="1">
              <a:lnSpc>
                <a:spcPct val="90000"/>
              </a:lnSpc>
            </a:pPr>
            <a:r>
              <a:rPr lang="en-US" smtClean="0"/>
              <a:t>mobility not longer transparent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5"/>
          <p:cNvSpPr>
            <a:spLocks noGrp="1" noChangeArrowheads="1"/>
          </p:cNvSpPr>
          <p:nvPr>
            <p:ph type="title"/>
          </p:nvPr>
        </p:nvSpPr>
        <p:spPr/>
        <p:txBody>
          <a:bodyPr/>
          <a:lstStyle/>
          <a:p>
            <a:pPr eaLnBrk="1" hangingPunct="1"/>
            <a:r>
              <a:rPr lang="en-US" smtClean="0"/>
              <a:t>Comparison of different approaches for a “mobile” TCP</a:t>
            </a:r>
          </a:p>
        </p:txBody>
      </p:sp>
      <p:graphicFrame>
        <p:nvGraphicFramePr>
          <p:cNvPr id="4098" name="Object 3"/>
          <p:cNvGraphicFramePr>
            <a:graphicFrameLocks noChangeAspect="1"/>
          </p:cNvGraphicFramePr>
          <p:nvPr>
            <p:ph type="tbl" idx="4294967295"/>
          </p:nvPr>
        </p:nvGraphicFramePr>
        <p:xfrm>
          <a:off x="323850" y="1130300"/>
          <a:ext cx="8445500" cy="5251450"/>
        </p:xfrm>
        <a:graphic>
          <a:graphicData uri="http://schemas.openxmlformats.org/presentationml/2006/ole">
            <p:oleObj spid="_x0000_s4098" name="Dokument" r:id="rId3" imgW="8444160" imgH="5250600" progId="Word.Documen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smtClean="0"/>
              <a:t>TCP Improvements I</a:t>
            </a:r>
          </a:p>
        </p:txBody>
      </p:sp>
      <p:sp>
        <p:nvSpPr>
          <p:cNvPr id="5125" name="Rectangle 3"/>
          <p:cNvSpPr>
            <a:spLocks noGrp="1" noChangeArrowheads="1"/>
          </p:cNvSpPr>
          <p:nvPr>
            <p:ph type="body" idx="1"/>
          </p:nvPr>
        </p:nvSpPr>
        <p:spPr/>
        <p:txBody>
          <a:bodyPr/>
          <a:lstStyle/>
          <a:p>
            <a:pPr eaLnBrk="1" hangingPunct="1">
              <a:lnSpc>
                <a:spcPct val="90000"/>
              </a:lnSpc>
            </a:pPr>
            <a:r>
              <a:rPr lang="en-US" smtClean="0"/>
              <a:t>Initial research work</a:t>
            </a:r>
          </a:p>
          <a:p>
            <a:pPr lvl="1" eaLnBrk="1" hangingPunct="1">
              <a:lnSpc>
                <a:spcPct val="90000"/>
              </a:lnSpc>
            </a:pPr>
            <a:r>
              <a:rPr lang="en-US" smtClean="0"/>
              <a:t>Indirect TCP, Snoop TCP, M-TCP, T/TCP,</a:t>
            </a:r>
            <a:br>
              <a:rPr lang="en-US" smtClean="0"/>
            </a:br>
            <a:r>
              <a:rPr lang="en-US" smtClean="0"/>
              <a:t>SACK, Transmission/time-out freezing, …</a:t>
            </a:r>
          </a:p>
          <a:p>
            <a:pPr eaLnBrk="1" hangingPunct="1">
              <a:lnSpc>
                <a:spcPct val="90000"/>
              </a:lnSpc>
            </a:pPr>
            <a:r>
              <a:rPr lang="en-US" smtClean="0">
                <a:solidFill>
                  <a:srgbClr val="3333CC"/>
                </a:solidFill>
              </a:rPr>
              <a:t>TCP over 2.5/3G wireless networks</a:t>
            </a:r>
          </a:p>
          <a:p>
            <a:pPr lvl="1" eaLnBrk="1" hangingPunct="1">
              <a:lnSpc>
                <a:spcPct val="90000"/>
              </a:lnSpc>
            </a:pPr>
            <a:r>
              <a:rPr lang="en-US" smtClean="0"/>
              <a:t>Fine tuning today’s TCP</a:t>
            </a:r>
          </a:p>
          <a:p>
            <a:pPr lvl="1" eaLnBrk="1" hangingPunct="1">
              <a:lnSpc>
                <a:spcPct val="90000"/>
              </a:lnSpc>
            </a:pPr>
            <a:r>
              <a:rPr lang="en-US" smtClean="0"/>
              <a:t>Learn to live with</a:t>
            </a:r>
          </a:p>
          <a:p>
            <a:pPr lvl="2" eaLnBrk="1" hangingPunct="1">
              <a:lnSpc>
                <a:spcPct val="90000"/>
              </a:lnSpc>
            </a:pPr>
            <a:r>
              <a:rPr lang="en-US" smtClean="0"/>
              <a:t>Data rates: 64 kbit/s up, 115-384 kbit/s down; asymmetry: 3-6, but also up to 1000 (broadcast systems), periodic allocation/release of channels</a:t>
            </a:r>
          </a:p>
          <a:p>
            <a:pPr lvl="2" eaLnBrk="1" hangingPunct="1">
              <a:lnSpc>
                <a:spcPct val="90000"/>
              </a:lnSpc>
            </a:pPr>
            <a:r>
              <a:rPr lang="en-US" smtClean="0"/>
              <a:t>High latency, high jitter, packet loss</a:t>
            </a:r>
          </a:p>
          <a:p>
            <a:pPr lvl="1" eaLnBrk="1" hangingPunct="1">
              <a:lnSpc>
                <a:spcPct val="90000"/>
              </a:lnSpc>
            </a:pPr>
            <a:r>
              <a:rPr lang="en-US" smtClean="0"/>
              <a:t>Suggestions</a:t>
            </a:r>
          </a:p>
          <a:p>
            <a:pPr lvl="2" eaLnBrk="1" hangingPunct="1">
              <a:lnSpc>
                <a:spcPct val="90000"/>
              </a:lnSpc>
            </a:pPr>
            <a:r>
              <a:rPr lang="en-US" smtClean="0"/>
              <a:t>Large (initial) sending windows, large maximum transfer unit, selective acknowledgement, explicit congestion notification, time stamp, no header compression</a:t>
            </a:r>
          </a:p>
          <a:p>
            <a:pPr lvl="1" eaLnBrk="1" hangingPunct="1">
              <a:lnSpc>
                <a:spcPct val="90000"/>
              </a:lnSpc>
            </a:pPr>
            <a:r>
              <a:rPr lang="en-US" smtClean="0"/>
              <a:t>Widespread use</a:t>
            </a:r>
          </a:p>
          <a:p>
            <a:pPr lvl="2" eaLnBrk="1" hangingPunct="1">
              <a:lnSpc>
                <a:spcPct val="90000"/>
              </a:lnSpc>
            </a:pPr>
            <a:r>
              <a:rPr lang="en-US" smtClean="0"/>
              <a:t>i-mode running over FOMA</a:t>
            </a:r>
          </a:p>
          <a:p>
            <a:pPr lvl="2" eaLnBrk="1" hangingPunct="1">
              <a:lnSpc>
                <a:spcPct val="90000"/>
              </a:lnSpc>
            </a:pPr>
            <a:r>
              <a:rPr lang="en-US" smtClean="0"/>
              <a:t>WAP 2.0 (“TCP with wireless profile”)</a:t>
            </a:r>
          </a:p>
        </p:txBody>
      </p:sp>
      <p:sp>
        <p:nvSpPr>
          <p:cNvPr id="5126" name="Rectangle 4"/>
          <p:cNvSpPr>
            <a:spLocks noChangeArrowheads="1"/>
          </p:cNvSpPr>
          <p:nvPr/>
        </p:nvSpPr>
        <p:spPr bwMode="auto">
          <a:xfrm>
            <a:off x="6659563" y="1095375"/>
            <a:ext cx="2209800" cy="1828800"/>
          </a:xfrm>
          <a:prstGeom prst="rect">
            <a:avLst/>
          </a:prstGeom>
          <a:solidFill>
            <a:srgbClr val="DADAF6"/>
          </a:solidFill>
          <a:ln w="9525">
            <a:noFill/>
            <a:miter lim="800000"/>
            <a:headEnd/>
            <a:tailEnd/>
          </a:ln>
        </p:spPr>
        <p:txBody>
          <a:bodyPr anchor="ctr"/>
          <a:lstStyle/>
          <a:p>
            <a:pPr eaLnBrk="0" hangingPunct="0"/>
            <a:endParaRPr lang="en-US" sz="1600">
              <a:latin typeface="Arial" charset="0"/>
              <a:sym typeface="Symbol" pitchFamily="18" charset="2"/>
            </a:endParaRPr>
          </a:p>
        </p:txBody>
      </p:sp>
      <p:graphicFrame>
        <p:nvGraphicFramePr>
          <p:cNvPr id="5122" name="Object 5"/>
          <p:cNvGraphicFramePr>
            <a:graphicFrameLocks noChangeAspect="1"/>
          </p:cNvGraphicFramePr>
          <p:nvPr/>
        </p:nvGraphicFramePr>
        <p:xfrm>
          <a:off x="6735763" y="1095375"/>
          <a:ext cx="2089150" cy="822325"/>
        </p:xfrm>
        <a:graphic>
          <a:graphicData uri="http://schemas.openxmlformats.org/presentationml/2006/ole">
            <p:oleObj spid="_x0000_s5122" name="Equation" r:id="rId3" imgW="1130040" imgH="444240" progId="Equation.3">
              <p:embed/>
            </p:oleObj>
          </a:graphicData>
        </a:graphic>
      </p:graphicFrame>
      <p:sp>
        <p:nvSpPr>
          <p:cNvPr id="5127" name="Text Box 6"/>
          <p:cNvSpPr txBox="1">
            <a:spLocks noChangeArrowheads="1"/>
          </p:cNvSpPr>
          <p:nvPr/>
        </p:nvSpPr>
        <p:spPr bwMode="auto">
          <a:xfrm>
            <a:off x="6816725" y="1933575"/>
            <a:ext cx="2011363" cy="942975"/>
          </a:xfrm>
          <a:prstGeom prst="rect">
            <a:avLst/>
          </a:prstGeom>
          <a:noFill/>
          <a:ln w="9525">
            <a:noFill/>
            <a:miter lim="800000"/>
            <a:headEnd/>
            <a:tailEnd/>
          </a:ln>
        </p:spPr>
        <p:txBody>
          <a:bodyPr wrap="none">
            <a:spAutoFit/>
          </a:bodyPr>
          <a:lstStyle/>
          <a:p>
            <a:pPr algn="l" eaLnBrk="0" hangingPunct="0">
              <a:buFontTx/>
              <a:buChar char="•"/>
            </a:pPr>
            <a:r>
              <a:rPr lang="en-US" sz="1400">
                <a:latin typeface="Arial" charset="0"/>
              </a:rPr>
              <a:t> max. TCP </a:t>
            </a:r>
            <a:r>
              <a:rPr lang="en-US" sz="1400" b="1">
                <a:latin typeface="Arial" charset="0"/>
              </a:rPr>
              <a:t>B</a:t>
            </a:r>
            <a:r>
              <a:rPr lang="en-US" sz="1400">
                <a:latin typeface="Arial" charset="0"/>
              </a:rPr>
              <a:t>and</a:t>
            </a:r>
            <a:r>
              <a:rPr lang="en-US" sz="1400" b="1">
                <a:latin typeface="Arial" charset="0"/>
              </a:rPr>
              <a:t>W</a:t>
            </a:r>
            <a:r>
              <a:rPr lang="en-US" sz="1400">
                <a:latin typeface="Arial" charset="0"/>
              </a:rPr>
              <a:t>idth</a:t>
            </a:r>
          </a:p>
          <a:p>
            <a:pPr algn="l" eaLnBrk="0" hangingPunct="0">
              <a:buFontTx/>
              <a:buChar char="•"/>
            </a:pPr>
            <a:r>
              <a:rPr lang="en-US" sz="1400" b="1">
                <a:latin typeface="Arial" charset="0"/>
              </a:rPr>
              <a:t> M</a:t>
            </a:r>
            <a:r>
              <a:rPr lang="en-US" sz="1400">
                <a:latin typeface="Arial" charset="0"/>
              </a:rPr>
              <a:t>ax. </a:t>
            </a:r>
            <a:r>
              <a:rPr lang="en-US" sz="1400" b="1">
                <a:latin typeface="Arial" charset="0"/>
              </a:rPr>
              <a:t>S</a:t>
            </a:r>
            <a:r>
              <a:rPr lang="en-US" sz="1400">
                <a:latin typeface="Arial" charset="0"/>
              </a:rPr>
              <a:t>egment </a:t>
            </a:r>
            <a:r>
              <a:rPr lang="en-US" sz="1400" b="1">
                <a:latin typeface="Arial" charset="0"/>
              </a:rPr>
              <a:t>S</a:t>
            </a:r>
            <a:r>
              <a:rPr lang="en-US" sz="1400">
                <a:latin typeface="Arial" charset="0"/>
              </a:rPr>
              <a:t>ize</a:t>
            </a:r>
          </a:p>
          <a:p>
            <a:pPr algn="l" eaLnBrk="0" hangingPunct="0">
              <a:buFontTx/>
              <a:buChar char="•"/>
            </a:pPr>
            <a:r>
              <a:rPr lang="en-US" sz="1400" b="1">
                <a:latin typeface="Arial" charset="0"/>
              </a:rPr>
              <a:t> R</a:t>
            </a:r>
            <a:r>
              <a:rPr lang="en-US" sz="1400">
                <a:latin typeface="Arial" charset="0"/>
              </a:rPr>
              <a:t>ound </a:t>
            </a:r>
            <a:r>
              <a:rPr lang="en-US" sz="1400" b="1">
                <a:latin typeface="Arial" charset="0"/>
              </a:rPr>
              <a:t>T</a:t>
            </a:r>
            <a:r>
              <a:rPr lang="en-US" sz="1400">
                <a:latin typeface="Arial" charset="0"/>
              </a:rPr>
              <a:t>rip </a:t>
            </a:r>
            <a:r>
              <a:rPr lang="en-US" sz="1400" b="1">
                <a:latin typeface="Arial" charset="0"/>
              </a:rPr>
              <a:t>T</a:t>
            </a:r>
            <a:r>
              <a:rPr lang="en-US" sz="1400">
                <a:latin typeface="Arial" charset="0"/>
              </a:rPr>
              <a:t>ime</a:t>
            </a:r>
          </a:p>
          <a:p>
            <a:pPr algn="l" eaLnBrk="0" hangingPunct="0">
              <a:buFontTx/>
              <a:buChar char="•"/>
            </a:pPr>
            <a:r>
              <a:rPr lang="en-US" sz="1400">
                <a:latin typeface="Arial" charset="0"/>
              </a:rPr>
              <a:t> loss </a:t>
            </a:r>
            <a:r>
              <a:rPr lang="en-US" sz="1400" b="1">
                <a:latin typeface="Arial" charset="0"/>
              </a:rPr>
              <a:t>p</a:t>
            </a:r>
            <a:r>
              <a:rPr lang="en-US" sz="1400">
                <a:latin typeface="Arial" charset="0"/>
              </a:rPr>
              <a:t>robability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TCP Improvements II</a:t>
            </a:r>
          </a:p>
        </p:txBody>
      </p:sp>
      <p:sp>
        <p:nvSpPr>
          <p:cNvPr id="21508" name="Rectangle 3"/>
          <p:cNvSpPr>
            <a:spLocks noGrp="1" noChangeArrowheads="1"/>
          </p:cNvSpPr>
          <p:nvPr>
            <p:ph type="body" idx="1"/>
          </p:nvPr>
        </p:nvSpPr>
        <p:spPr/>
        <p:txBody>
          <a:bodyPr/>
          <a:lstStyle/>
          <a:p>
            <a:pPr eaLnBrk="1" hangingPunct="1">
              <a:lnSpc>
                <a:spcPct val="90000"/>
              </a:lnSpc>
            </a:pPr>
            <a:r>
              <a:rPr lang="en-US" smtClean="0">
                <a:solidFill>
                  <a:srgbClr val="3333CC"/>
                </a:solidFill>
              </a:rPr>
              <a:t>Performance enhancing proxies (PEP, RFC 3135)</a:t>
            </a:r>
          </a:p>
          <a:p>
            <a:pPr lvl="1" eaLnBrk="1" hangingPunct="1">
              <a:lnSpc>
                <a:spcPct val="90000"/>
              </a:lnSpc>
            </a:pPr>
            <a:r>
              <a:rPr lang="en-US" smtClean="0"/>
              <a:t>Transport layer</a:t>
            </a:r>
          </a:p>
          <a:p>
            <a:pPr lvl="2" eaLnBrk="1" hangingPunct="1">
              <a:lnSpc>
                <a:spcPct val="90000"/>
              </a:lnSpc>
            </a:pPr>
            <a:r>
              <a:rPr lang="en-US" smtClean="0"/>
              <a:t>Local retransmissions and acknowledgements</a:t>
            </a:r>
          </a:p>
          <a:p>
            <a:pPr lvl="1" eaLnBrk="1" hangingPunct="1">
              <a:lnSpc>
                <a:spcPct val="90000"/>
              </a:lnSpc>
            </a:pPr>
            <a:r>
              <a:rPr lang="en-US" smtClean="0"/>
              <a:t>Additionally on the application layer</a:t>
            </a:r>
          </a:p>
          <a:p>
            <a:pPr lvl="2" eaLnBrk="1" hangingPunct="1">
              <a:lnSpc>
                <a:spcPct val="90000"/>
              </a:lnSpc>
            </a:pPr>
            <a:r>
              <a:rPr lang="en-US" smtClean="0"/>
              <a:t>Content filtering, compression, picture downscaling</a:t>
            </a:r>
          </a:p>
          <a:p>
            <a:pPr lvl="2" eaLnBrk="1" hangingPunct="1">
              <a:lnSpc>
                <a:spcPct val="90000"/>
              </a:lnSpc>
            </a:pPr>
            <a:r>
              <a:rPr lang="en-US" smtClean="0"/>
              <a:t>E.g., Internet/WAP gateways</a:t>
            </a:r>
          </a:p>
          <a:p>
            <a:pPr lvl="2" eaLnBrk="1" hangingPunct="1">
              <a:lnSpc>
                <a:spcPct val="90000"/>
              </a:lnSpc>
            </a:pPr>
            <a:r>
              <a:rPr lang="en-US" smtClean="0"/>
              <a:t>Web service gateways?</a:t>
            </a:r>
          </a:p>
          <a:p>
            <a:pPr lvl="1" eaLnBrk="1" hangingPunct="1">
              <a:lnSpc>
                <a:spcPct val="90000"/>
              </a:lnSpc>
            </a:pPr>
            <a:r>
              <a:rPr lang="en-US" smtClean="0"/>
              <a:t>Big problem: breaks end-to-end semantics</a:t>
            </a:r>
          </a:p>
          <a:p>
            <a:pPr lvl="2" eaLnBrk="1" hangingPunct="1">
              <a:lnSpc>
                <a:spcPct val="90000"/>
              </a:lnSpc>
            </a:pPr>
            <a:r>
              <a:rPr lang="en-US" smtClean="0"/>
              <a:t>Disables use of IP security</a:t>
            </a:r>
          </a:p>
          <a:p>
            <a:pPr lvl="2" eaLnBrk="1" hangingPunct="1">
              <a:lnSpc>
                <a:spcPct val="90000"/>
              </a:lnSpc>
            </a:pPr>
            <a:r>
              <a:rPr lang="en-US" smtClean="0"/>
              <a:t>Choose between PEP and security!</a:t>
            </a:r>
          </a:p>
          <a:p>
            <a:pPr eaLnBrk="1" hangingPunct="1">
              <a:lnSpc>
                <a:spcPct val="90000"/>
              </a:lnSpc>
            </a:pPr>
            <a:r>
              <a:rPr lang="en-US" smtClean="0"/>
              <a:t>More open issues</a:t>
            </a:r>
          </a:p>
          <a:p>
            <a:pPr lvl="1" eaLnBrk="1" hangingPunct="1">
              <a:lnSpc>
                <a:spcPct val="90000"/>
              </a:lnSpc>
            </a:pPr>
            <a:r>
              <a:rPr lang="en-US" smtClean="0"/>
              <a:t>RFC 3150 (slow links)</a:t>
            </a:r>
          </a:p>
          <a:p>
            <a:pPr lvl="2" eaLnBrk="1" hangingPunct="1">
              <a:lnSpc>
                <a:spcPct val="90000"/>
              </a:lnSpc>
            </a:pPr>
            <a:r>
              <a:rPr lang="en-US" smtClean="0"/>
              <a:t>Recommends header compression, no timestamp</a:t>
            </a:r>
          </a:p>
          <a:p>
            <a:pPr lvl="1" eaLnBrk="1" hangingPunct="1">
              <a:lnSpc>
                <a:spcPct val="90000"/>
              </a:lnSpc>
            </a:pPr>
            <a:r>
              <a:rPr lang="en-US" smtClean="0"/>
              <a:t>RFC 3155 (links with errors)</a:t>
            </a:r>
          </a:p>
          <a:p>
            <a:pPr lvl="2" eaLnBrk="1" hangingPunct="1">
              <a:lnSpc>
                <a:spcPct val="90000"/>
              </a:lnSpc>
            </a:pPr>
            <a:r>
              <a:rPr lang="en-US" smtClean="0"/>
              <a:t>States that explicit congestion notification cannot be used</a:t>
            </a:r>
          </a:p>
          <a:p>
            <a:pPr lvl="1" eaLnBrk="1" hangingPunct="1">
              <a:lnSpc>
                <a:spcPct val="90000"/>
              </a:lnSpc>
            </a:pPr>
            <a:r>
              <a:rPr lang="en-US" smtClean="0"/>
              <a:t>In contrast to 2.5G/3G recommendations!</a:t>
            </a:r>
          </a:p>
        </p:txBody>
      </p:sp>
      <p:sp>
        <p:nvSpPr>
          <p:cNvPr id="21509" name="Oval 4"/>
          <p:cNvSpPr>
            <a:spLocks noChangeArrowheads="1"/>
          </p:cNvSpPr>
          <p:nvPr/>
        </p:nvSpPr>
        <p:spPr bwMode="auto">
          <a:xfrm>
            <a:off x="7334250" y="1196975"/>
            <a:ext cx="1655763" cy="431800"/>
          </a:xfrm>
          <a:prstGeom prst="ellipse">
            <a:avLst/>
          </a:prstGeom>
          <a:solidFill>
            <a:srgbClr val="DADAF6"/>
          </a:solidFill>
          <a:ln w="9525">
            <a:solidFill>
              <a:schemeClr val="tx1"/>
            </a:solidFill>
            <a:miter lim="800000"/>
            <a:headEnd/>
            <a:tailEnd/>
          </a:ln>
        </p:spPr>
        <p:txBody>
          <a:bodyPr wrap="none" anchor="ctr"/>
          <a:lstStyle/>
          <a:p>
            <a:pPr eaLnBrk="0" hangingPunct="0"/>
            <a:r>
              <a:rPr lang="en-US" sz="1600">
                <a:latin typeface="Arial" charset="0"/>
              </a:rPr>
              <a:t>Mobile system</a:t>
            </a:r>
          </a:p>
        </p:txBody>
      </p:sp>
      <p:sp>
        <p:nvSpPr>
          <p:cNvPr id="21510" name="AutoShape 5"/>
          <p:cNvSpPr>
            <a:spLocks noChangeArrowheads="1"/>
          </p:cNvSpPr>
          <p:nvPr/>
        </p:nvSpPr>
        <p:spPr bwMode="auto">
          <a:xfrm>
            <a:off x="7729538" y="2276475"/>
            <a:ext cx="865187" cy="647700"/>
          </a:xfrm>
          <a:prstGeom prst="octagon">
            <a:avLst>
              <a:gd name="adj" fmla="val 29287"/>
            </a:avLst>
          </a:prstGeom>
          <a:solidFill>
            <a:srgbClr val="DADAF6"/>
          </a:solidFill>
          <a:ln w="9525">
            <a:solidFill>
              <a:schemeClr val="tx1"/>
            </a:solidFill>
            <a:miter lim="800000"/>
            <a:headEnd/>
            <a:tailEnd/>
          </a:ln>
        </p:spPr>
        <p:txBody>
          <a:bodyPr wrap="none" anchor="ctr"/>
          <a:lstStyle/>
          <a:p>
            <a:pPr eaLnBrk="0" hangingPunct="0"/>
            <a:r>
              <a:rPr lang="en-US" sz="1600">
                <a:latin typeface="Arial" charset="0"/>
              </a:rPr>
              <a:t>PEP</a:t>
            </a:r>
          </a:p>
        </p:txBody>
      </p:sp>
      <p:sp>
        <p:nvSpPr>
          <p:cNvPr id="21511" name="Oval 7"/>
          <p:cNvSpPr>
            <a:spLocks noChangeArrowheads="1"/>
          </p:cNvSpPr>
          <p:nvPr/>
        </p:nvSpPr>
        <p:spPr bwMode="auto">
          <a:xfrm>
            <a:off x="7334250" y="5013325"/>
            <a:ext cx="1655763" cy="431800"/>
          </a:xfrm>
          <a:prstGeom prst="ellipse">
            <a:avLst/>
          </a:prstGeom>
          <a:solidFill>
            <a:srgbClr val="DADAF6"/>
          </a:solidFill>
          <a:ln w="9525">
            <a:solidFill>
              <a:schemeClr val="tx1"/>
            </a:solidFill>
            <a:miter lim="800000"/>
            <a:headEnd/>
            <a:tailEnd/>
          </a:ln>
        </p:spPr>
        <p:txBody>
          <a:bodyPr wrap="none" anchor="ctr"/>
          <a:lstStyle/>
          <a:p>
            <a:pPr eaLnBrk="0" hangingPunct="0"/>
            <a:r>
              <a:rPr lang="en-US" sz="1600">
                <a:latin typeface="Arial" charset="0"/>
              </a:rPr>
              <a:t>Comm. partner</a:t>
            </a:r>
          </a:p>
        </p:txBody>
      </p:sp>
      <p:sp>
        <p:nvSpPr>
          <p:cNvPr id="21512" name="AutoShape 8"/>
          <p:cNvSpPr>
            <a:spLocks noChangeArrowheads="1"/>
          </p:cNvSpPr>
          <p:nvPr/>
        </p:nvSpPr>
        <p:spPr bwMode="auto">
          <a:xfrm>
            <a:off x="8018463" y="1773238"/>
            <a:ext cx="287337" cy="360362"/>
          </a:xfrm>
          <a:prstGeom prst="upDownArrow">
            <a:avLst>
              <a:gd name="adj1" fmla="val 50000"/>
              <a:gd name="adj2" fmla="val 25083"/>
            </a:avLst>
          </a:prstGeom>
          <a:solidFill>
            <a:srgbClr val="FF9900"/>
          </a:solidFill>
          <a:ln w="9525">
            <a:solidFill>
              <a:schemeClr val="tx1"/>
            </a:solidFill>
            <a:miter lim="800000"/>
            <a:headEnd/>
            <a:tailEnd/>
          </a:ln>
        </p:spPr>
        <p:txBody>
          <a:bodyPr wrap="none" anchor="ctr"/>
          <a:lstStyle/>
          <a:p>
            <a:endParaRPr lang="en-US"/>
          </a:p>
        </p:txBody>
      </p:sp>
      <p:sp>
        <p:nvSpPr>
          <p:cNvPr id="21513" name="Text Box 9"/>
          <p:cNvSpPr txBox="1">
            <a:spLocks noChangeArrowheads="1"/>
          </p:cNvSpPr>
          <p:nvPr/>
        </p:nvSpPr>
        <p:spPr bwMode="auto">
          <a:xfrm>
            <a:off x="8264525" y="1773238"/>
            <a:ext cx="915988" cy="336550"/>
          </a:xfrm>
          <a:prstGeom prst="rect">
            <a:avLst/>
          </a:prstGeom>
          <a:noFill/>
          <a:ln w="9525">
            <a:noFill/>
            <a:miter lim="800000"/>
            <a:headEnd/>
            <a:tailEnd/>
          </a:ln>
        </p:spPr>
        <p:txBody>
          <a:bodyPr wrap="none">
            <a:spAutoFit/>
          </a:bodyPr>
          <a:lstStyle/>
          <a:p>
            <a:pPr algn="l" eaLnBrk="0" hangingPunct="0"/>
            <a:r>
              <a:rPr lang="en-US" sz="1600">
                <a:latin typeface="Arial" charset="0"/>
              </a:rPr>
              <a:t>wireless</a:t>
            </a:r>
          </a:p>
        </p:txBody>
      </p:sp>
      <p:sp>
        <p:nvSpPr>
          <p:cNvPr id="21514" name="AutoShape 10"/>
          <p:cNvSpPr>
            <a:spLocks noChangeArrowheads="1"/>
          </p:cNvSpPr>
          <p:nvPr/>
        </p:nvSpPr>
        <p:spPr bwMode="auto">
          <a:xfrm>
            <a:off x="8018463" y="2997200"/>
            <a:ext cx="287337" cy="360363"/>
          </a:xfrm>
          <a:prstGeom prst="upDownArrow">
            <a:avLst>
              <a:gd name="adj1" fmla="val 50000"/>
              <a:gd name="adj2" fmla="val 25083"/>
            </a:avLst>
          </a:prstGeom>
          <a:solidFill>
            <a:schemeClr val="hlink"/>
          </a:solidFill>
          <a:ln w="9525">
            <a:solidFill>
              <a:schemeClr val="tx1"/>
            </a:solidFill>
            <a:miter lim="800000"/>
            <a:headEnd/>
            <a:tailEnd/>
          </a:ln>
        </p:spPr>
        <p:txBody>
          <a:bodyPr wrap="none" anchor="ctr"/>
          <a:lstStyle/>
          <a:p>
            <a:endParaRPr lang="en-US"/>
          </a:p>
        </p:txBody>
      </p:sp>
      <p:sp>
        <p:nvSpPr>
          <p:cNvPr id="21515" name="AutoShape 11"/>
          <p:cNvSpPr>
            <a:spLocks noChangeArrowheads="1"/>
          </p:cNvSpPr>
          <p:nvPr/>
        </p:nvSpPr>
        <p:spPr bwMode="auto">
          <a:xfrm>
            <a:off x="8018463" y="4508500"/>
            <a:ext cx="287337" cy="360363"/>
          </a:xfrm>
          <a:prstGeom prst="upDownArrow">
            <a:avLst>
              <a:gd name="adj1" fmla="val 50000"/>
              <a:gd name="adj2" fmla="val 25083"/>
            </a:avLst>
          </a:prstGeom>
          <a:solidFill>
            <a:schemeClr val="hlink"/>
          </a:solidFill>
          <a:ln w="9525">
            <a:solidFill>
              <a:schemeClr val="tx1"/>
            </a:solidFill>
            <a:miter lim="800000"/>
            <a:headEnd/>
            <a:tailEnd/>
          </a:ln>
        </p:spPr>
        <p:txBody>
          <a:bodyPr wrap="none" anchor="ctr"/>
          <a:lstStyle/>
          <a:p>
            <a:endParaRPr lang="en-US"/>
          </a:p>
        </p:txBody>
      </p:sp>
      <p:sp>
        <p:nvSpPr>
          <p:cNvPr id="21516" name="Cloud"/>
          <p:cNvSpPr>
            <a:spLocks noChangeAspect="1" noEditPoints="1" noChangeArrowheads="1"/>
          </p:cNvSpPr>
          <p:nvPr/>
        </p:nvSpPr>
        <p:spPr bwMode="auto">
          <a:xfrm>
            <a:off x="7380288" y="3357563"/>
            <a:ext cx="1584325" cy="1060450"/>
          </a:xfrm>
          <a:custGeom>
            <a:avLst/>
            <a:gdLst>
              <a:gd name="T0" fmla="*/ 4914 w 21600"/>
              <a:gd name="T1" fmla="*/ 530225 h 21600"/>
              <a:gd name="T2" fmla="*/ 792163 w 21600"/>
              <a:gd name="T3" fmla="*/ 1059321 h 21600"/>
              <a:gd name="T4" fmla="*/ 1583005 w 21600"/>
              <a:gd name="T5" fmla="*/ 530225 h 21600"/>
              <a:gd name="T6" fmla="*/ 792163 w 21600"/>
              <a:gd name="T7" fmla="*/ 6063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ADAF6"/>
          </a:solidFill>
          <a:ln w="9525" algn="ctr">
            <a:solidFill>
              <a:schemeClr val="tx1"/>
            </a:solidFill>
            <a:miter lim="800000"/>
            <a:headEnd/>
            <a:tailEnd/>
          </a:ln>
        </p:spPr>
        <p:txBody>
          <a:bodyPr wrap="none" anchor="ctr"/>
          <a:lstStyle/>
          <a:p>
            <a:pPr eaLnBrk="0" hangingPunct="0"/>
            <a:r>
              <a:rPr lang="de-DE" sz="1600">
                <a:latin typeface="Arial" charset="0"/>
              </a:rPr>
              <a:t>Internet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smtClean="0"/>
              <a:t>Transport Layer</a:t>
            </a:r>
          </a:p>
        </p:txBody>
      </p:sp>
      <p:sp>
        <p:nvSpPr>
          <p:cNvPr id="10244" name="Rectangle 3"/>
          <p:cNvSpPr>
            <a:spLocks noGrp="1" noChangeArrowheads="1"/>
          </p:cNvSpPr>
          <p:nvPr>
            <p:ph type="body" sz="half" idx="1"/>
          </p:nvPr>
        </p:nvSpPr>
        <p:spPr>
          <a:xfrm>
            <a:off x="179388" y="981075"/>
            <a:ext cx="4306887" cy="5348288"/>
          </a:xfrm>
        </p:spPr>
        <p:txBody>
          <a:bodyPr/>
          <a:lstStyle/>
          <a:p>
            <a:pPr eaLnBrk="1" hangingPunct="1"/>
            <a:r>
              <a:rPr lang="en-US" sz="1800" smtClean="0"/>
              <a:t>E.g. HTTP (used by web services) typically uses TCP</a:t>
            </a:r>
          </a:p>
          <a:p>
            <a:pPr lvl="1" eaLnBrk="1" hangingPunct="1"/>
            <a:r>
              <a:rPr lang="en-US" sz="1600" smtClean="0"/>
              <a:t>Reliable transport between client and server required</a:t>
            </a:r>
          </a:p>
          <a:p>
            <a:pPr eaLnBrk="1" hangingPunct="1"/>
            <a:r>
              <a:rPr lang="en-US" sz="1800" smtClean="0"/>
              <a:t>TCP</a:t>
            </a:r>
          </a:p>
          <a:p>
            <a:pPr lvl="1" eaLnBrk="1" hangingPunct="1"/>
            <a:r>
              <a:rPr lang="en-US" sz="1600" smtClean="0"/>
              <a:t>Steam oriented, not transaction oriented</a:t>
            </a:r>
          </a:p>
          <a:p>
            <a:pPr lvl="1" eaLnBrk="1" hangingPunct="1"/>
            <a:r>
              <a:rPr lang="en-US" sz="1600" smtClean="0"/>
              <a:t>Network friendly: time-out </a:t>
            </a:r>
            <a:br>
              <a:rPr lang="en-US" sz="1600" smtClean="0"/>
            </a:br>
            <a:r>
              <a:rPr lang="en-US" sz="1600" smtClean="0">
                <a:sym typeface="Wingdings" pitchFamily="2" charset="2"/>
              </a:rPr>
              <a:t></a:t>
            </a:r>
            <a:r>
              <a:rPr lang="en-US" sz="1600" smtClean="0"/>
              <a:t> congestion </a:t>
            </a:r>
            <a:br>
              <a:rPr lang="en-US" sz="1600" smtClean="0"/>
            </a:br>
            <a:r>
              <a:rPr lang="en-US" sz="1600" smtClean="0">
                <a:sym typeface="Wingdings" pitchFamily="2" charset="2"/>
              </a:rPr>
              <a:t></a:t>
            </a:r>
            <a:r>
              <a:rPr lang="en-US" sz="1600" smtClean="0"/>
              <a:t> slow down transmission</a:t>
            </a:r>
          </a:p>
          <a:p>
            <a:pPr eaLnBrk="1" hangingPunct="1"/>
            <a:r>
              <a:rPr lang="en-US" sz="1800" smtClean="0"/>
              <a:t>Well known – TCP guesses quite often wrong in wireless and mobile networks</a:t>
            </a:r>
          </a:p>
          <a:p>
            <a:pPr lvl="1" eaLnBrk="1" hangingPunct="1"/>
            <a:r>
              <a:rPr lang="en-US" sz="1600" smtClean="0"/>
              <a:t>Packet loss due to transmission errors</a:t>
            </a:r>
          </a:p>
          <a:p>
            <a:pPr lvl="1" eaLnBrk="1" hangingPunct="1"/>
            <a:r>
              <a:rPr lang="en-US" sz="1600" smtClean="0"/>
              <a:t>Packet loss due to change of network</a:t>
            </a:r>
          </a:p>
          <a:p>
            <a:pPr eaLnBrk="1" hangingPunct="1"/>
            <a:r>
              <a:rPr lang="en-US" sz="1800" smtClean="0"/>
              <a:t>Result</a:t>
            </a:r>
          </a:p>
          <a:p>
            <a:pPr lvl="1" eaLnBrk="1" hangingPunct="1"/>
            <a:r>
              <a:rPr lang="en-US" sz="1600" smtClean="0"/>
              <a:t>Severe performance degradation</a:t>
            </a:r>
          </a:p>
        </p:txBody>
      </p:sp>
      <p:sp>
        <p:nvSpPr>
          <p:cNvPr id="10245" name="Text Box 4"/>
          <p:cNvSpPr txBox="1">
            <a:spLocks noChangeArrowheads="1"/>
          </p:cNvSpPr>
          <p:nvPr/>
        </p:nvSpPr>
        <p:spPr bwMode="auto">
          <a:xfrm>
            <a:off x="4484688" y="1338263"/>
            <a:ext cx="768350" cy="366712"/>
          </a:xfrm>
          <a:prstGeom prst="rect">
            <a:avLst/>
          </a:prstGeom>
          <a:noFill/>
          <a:ln w="25400">
            <a:noFill/>
            <a:miter lim="800000"/>
            <a:headEnd/>
            <a:tailEnd/>
          </a:ln>
        </p:spPr>
        <p:txBody>
          <a:bodyPr wrap="none">
            <a:spAutoFit/>
          </a:bodyPr>
          <a:lstStyle/>
          <a:p>
            <a:pPr algn="l" eaLnBrk="0" hangingPunct="0"/>
            <a:r>
              <a:rPr lang="de-DE">
                <a:latin typeface="Arial" charset="0"/>
              </a:rPr>
              <a:t>Client</a:t>
            </a:r>
            <a:endParaRPr lang="en-US">
              <a:latin typeface="Arial" charset="0"/>
            </a:endParaRPr>
          </a:p>
        </p:txBody>
      </p:sp>
      <p:sp>
        <p:nvSpPr>
          <p:cNvPr id="10246" name="Text Box 5"/>
          <p:cNvSpPr txBox="1">
            <a:spLocks noChangeArrowheads="1"/>
          </p:cNvSpPr>
          <p:nvPr/>
        </p:nvSpPr>
        <p:spPr bwMode="auto">
          <a:xfrm>
            <a:off x="7213600" y="1338263"/>
            <a:ext cx="855663" cy="366712"/>
          </a:xfrm>
          <a:prstGeom prst="rect">
            <a:avLst/>
          </a:prstGeom>
          <a:noFill/>
          <a:ln w="25400">
            <a:noFill/>
            <a:miter lim="800000"/>
            <a:headEnd/>
            <a:tailEnd/>
          </a:ln>
        </p:spPr>
        <p:txBody>
          <a:bodyPr wrap="none">
            <a:spAutoFit/>
          </a:bodyPr>
          <a:lstStyle/>
          <a:p>
            <a:pPr algn="l" eaLnBrk="0" hangingPunct="0"/>
            <a:r>
              <a:rPr lang="de-DE">
                <a:latin typeface="Arial" charset="0"/>
              </a:rPr>
              <a:t>Server</a:t>
            </a:r>
            <a:endParaRPr lang="en-US">
              <a:latin typeface="Arial" charset="0"/>
            </a:endParaRPr>
          </a:p>
        </p:txBody>
      </p:sp>
      <p:sp>
        <p:nvSpPr>
          <p:cNvPr id="10247" name="AutoShape 6"/>
          <p:cNvSpPr>
            <a:spLocks/>
          </p:cNvSpPr>
          <p:nvPr/>
        </p:nvSpPr>
        <p:spPr bwMode="auto">
          <a:xfrm>
            <a:off x="7694613" y="1771650"/>
            <a:ext cx="241300" cy="1223963"/>
          </a:xfrm>
          <a:prstGeom prst="rightBrace">
            <a:avLst>
              <a:gd name="adj1" fmla="val 42270"/>
              <a:gd name="adj2" fmla="val 50000"/>
            </a:avLst>
          </a:prstGeom>
          <a:noFill/>
          <a:ln w="25400">
            <a:solidFill>
              <a:schemeClr val="tx1"/>
            </a:solidFill>
            <a:round/>
            <a:headEnd/>
            <a:tailEnd/>
          </a:ln>
        </p:spPr>
        <p:txBody>
          <a:bodyPr wrap="none" anchor="ctr"/>
          <a:lstStyle/>
          <a:p>
            <a:endParaRPr lang="en-US"/>
          </a:p>
        </p:txBody>
      </p:sp>
      <p:sp>
        <p:nvSpPr>
          <p:cNvPr id="10248" name="Text Box 7"/>
          <p:cNvSpPr txBox="1">
            <a:spLocks noChangeArrowheads="1"/>
          </p:cNvSpPr>
          <p:nvPr/>
        </p:nvSpPr>
        <p:spPr bwMode="auto">
          <a:xfrm>
            <a:off x="7856538" y="2058988"/>
            <a:ext cx="1209675" cy="581025"/>
          </a:xfrm>
          <a:prstGeom prst="rect">
            <a:avLst/>
          </a:prstGeom>
          <a:noFill/>
          <a:ln w="25400">
            <a:noFill/>
            <a:miter lim="800000"/>
            <a:headEnd/>
            <a:tailEnd/>
          </a:ln>
        </p:spPr>
        <p:txBody>
          <a:bodyPr wrap="none">
            <a:spAutoFit/>
          </a:bodyPr>
          <a:lstStyle/>
          <a:p>
            <a:pPr algn="l" eaLnBrk="0" hangingPunct="0"/>
            <a:r>
              <a:rPr lang="de-DE" sz="1600">
                <a:latin typeface="Arial" charset="0"/>
              </a:rPr>
              <a:t>Connection</a:t>
            </a:r>
          </a:p>
          <a:p>
            <a:pPr algn="l" eaLnBrk="0" hangingPunct="0"/>
            <a:r>
              <a:rPr lang="de-DE" sz="1600">
                <a:latin typeface="Arial" charset="0"/>
              </a:rPr>
              <a:t>setup</a:t>
            </a:r>
            <a:endParaRPr lang="en-US" sz="1600">
              <a:latin typeface="Arial" charset="0"/>
            </a:endParaRPr>
          </a:p>
        </p:txBody>
      </p:sp>
      <p:sp>
        <p:nvSpPr>
          <p:cNvPr id="10249" name="AutoShape 8"/>
          <p:cNvSpPr>
            <a:spLocks/>
          </p:cNvSpPr>
          <p:nvPr/>
        </p:nvSpPr>
        <p:spPr bwMode="auto">
          <a:xfrm>
            <a:off x="7694613" y="3068638"/>
            <a:ext cx="241300" cy="935037"/>
          </a:xfrm>
          <a:prstGeom prst="rightBrace">
            <a:avLst>
              <a:gd name="adj1" fmla="val 32292"/>
              <a:gd name="adj2" fmla="val 50000"/>
            </a:avLst>
          </a:prstGeom>
          <a:noFill/>
          <a:ln w="25400">
            <a:solidFill>
              <a:schemeClr val="tx1"/>
            </a:solidFill>
            <a:round/>
            <a:headEnd/>
            <a:tailEnd/>
          </a:ln>
        </p:spPr>
        <p:txBody>
          <a:bodyPr wrap="none" anchor="ctr"/>
          <a:lstStyle/>
          <a:p>
            <a:endParaRPr lang="en-US"/>
          </a:p>
        </p:txBody>
      </p:sp>
      <p:sp>
        <p:nvSpPr>
          <p:cNvPr id="10250" name="Text Box 9"/>
          <p:cNvSpPr txBox="1">
            <a:spLocks noChangeArrowheads="1"/>
          </p:cNvSpPr>
          <p:nvPr/>
        </p:nvSpPr>
        <p:spPr bwMode="auto">
          <a:xfrm>
            <a:off x="7856538" y="3282950"/>
            <a:ext cx="1323975" cy="581025"/>
          </a:xfrm>
          <a:prstGeom prst="rect">
            <a:avLst/>
          </a:prstGeom>
          <a:noFill/>
          <a:ln w="25400">
            <a:noFill/>
            <a:miter lim="800000"/>
            <a:headEnd/>
            <a:tailEnd/>
          </a:ln>
        </p:spPr>
        <p:txBody>
          <a:bodyPr wrap="none">
            <a:spAutoFit/>
          </a:bodyPr>
          <a:lstStyle/>
          <a:p>
            <a:pPr algn="l" eaLnBrk="0" hangingPunct="0"/>
            <a:r>
              <a:rPr lang="de-DE" sz="1600">
                <a:latin typeface="Arial" charset="0"/>
              </a:rPr>
              <a:t>Data</a:t>
            </a:r>
          </a:p>
          <a:p>
            <a:pPr algn="l" eaLnBrk="0" hangingPunct="0"/>
            <a:r>
              <a:rPr lang="de-DE" sz="1600">
                <a:latin typeface="Arial" charset="0"/>
              </a:rPr>
              <a:t>transmission</a:t>
            </a:r>
            <a:endParaRPr lang="en-US" sz="1600">
              <a:latin typeface="Arial" charset="0"/>
            </a:endParaRPr>
          </a:p>
        </p:txBody>
      </p:sp>
      <p:sp>
        <p:nvSpPr>
          <p:cNvPr id="10251" name="Text Box 10"/>
          <p:cNvSpPr txBox="1">
            <a:spLocks noChangeArrowheads="1"/>
          </p:cNvSpPr>
          <p:nvPr/>
        </p:nvSpPr>
        <p:spPr bwMode="auto">
          <a:xfrm>
            <a:off x="7869238" y="4581525"/>
            <a:ext cx="1209675" cy="581025"/>
          </a:xfrm>
          <a:prstGeom prst="rect">
            <a:avLst/>
          </a:prstGeom>
          <a:noFill/>
          <a:ln w="25400">
            <a:noFill/>
            <a:miter lim="800000"/>
            <a:headEnd/>
            <a:tailEnd/>
          </a:ln>
        </p:spPr>
        <p:txBody>
          <a:bodyPr wrap="none">
            <a:spAutoFit/>
          </a:bodyPr>
          <a:lstStyle/>
          <a:p>
            <a:pPr algn="l" eaLnBrk="0" hangingPunct="0"/>
            <a:r>
              <a:rPr lang="de-DE" sz="1600">
                <a:latin typeface="Arial" charset="0"/>
              </a:rPr>
              <a:t>Connection</a:t>
            </a:r>
          </a:p>
          <a:p>
            <a:pPr algn="l" eaLnBrk="0" hangingPunct="0"/>
            <a:r>
              <a:rPr lang="de-DE" sz="1600">
                <a:latin typeface="Arial" charset="0"/>
              </a:rPr>
              <a:t>release</a:t>
            </a:r>
            <a:endParaRPr lang="en-US" sz="1600">
              <a:latin typeface="Arial" charset="0"/>
            </a:endParaRPr>
          </a:p>
        </p:txBody>
      </p:sp>
      <p:sp>
        <p:nvSpPr>
          <p:cNvPr id="10252" name="Line 11"/>
          <p:cNvSpPr>
            <a:spLocks noChangeShapeType="1"/>
          </p:cNvSpPr>
          <p:nvPr/>
        </p:nvSpPr>
        <p:spPr bwMode="auto">
          <a:xfrm>
            <a:off x="4827588" y="1771650"/>
            <a:ext cx="0" cy="3457575"/>
          </a:xfrm>
          <a:prstGeom prst="line">
            <a:avLst/>
          </a:prstGeom>
          <a:noFill/>
          <a:ln w="25400">
            <a:solidFill>
              <a:schemeClr val="tx1"/>
            </a:solidFill>
            <a:round/>
            <a:headEnd/>
            <a:tailEnd type="triangle" w="med" len="med"/>
          </a:ln>
        </p:spPr>
        <p:txBody>
          <a:bodyPr/>
          <a:lstStyle/>
          <a:p>
            <a:endParaRPr lang="en-US"/>
          </a:p>
        </p:txBody>
      </p:sp>
      <p:sp>
        <p:nvSpPr>
          <p:cNvPr id="10253" name="Line 12"/>
          <p:cNvSpPr>
            <a:spLocks noChangeShapeType="1"/>
          </p:cNvSpPr>
          <p:nvPr/>
        </p:nvSpPr>
        <p:spPr bwMode="auto">
          <a:xfrm>
            <a:off x="7602538" y="1771650"/>
            <a:ext cx="0" cy="3457575"/>
          </a:xfrm>
          <a:prstGeom prst="line">
            <a:avLst/>
          </a:prstGeom>
          <a:noFill/>
          <a:ln w="25400">
            <a:solidFill>
              <a:schemeClr val="tx1"/>
            </a:solidFill>
            <a:round/>
            <a:headEnd/>
            <a:tailEnd type="triangle" w="med" len="med"/>
          </a:ln>
        </p:spPr>
        <p:txBody>
          <a:bodyPr/>
          <a:lstStyle/>
          <a:p>
            <a:endParaRPr lang="en-US"/>
          </a:p>
        </p:txBody>
      </p:sp>
      <p:sp>
        <p:nvSpPr>
          <p:cNvPr id="10254" name="Line 13"/>
          <p:cNvSpPr>
            <a:spLocks noChangeShapeType="1"/>
          </p:cNvSpPr>
          <p:nvPr/>
        </p:nvSpPr>
        <p:spPr bwMode="auto">
          <a:xfrm>
            <a:off x="4827588" y="1844675"/>
            <a:ext cx="2774950" cy="71438"/>
          </a:xfrm>
          <a:prstGeom prst="line">
            <a:avLst/>
          </a:prstGeom>
          <a:noFill/>
          <a:ln w="25400">
            <a:solidFill>
              <a:schemeClr val="tx1"/>
            </a:solidFill>
            <a:round/>
            <a:headEnd/>
            <a:tailEnd type="triangle" w="med" len="med"/>
          </a:ln>
        </p:spPr>
        <p:txBody>
          <a:bodyPr/>
          <a:lstStyle/>
          <a:p>
            <a:endParaRPr lang="en-US"/>
          </a:p>
        </p:txBody>
      </p:sp>
      <p:sp>
        <p:nvSpPr>
          <p:cNvPr id="10255" name="Line 14"/>
          <p:cNvSpPr>
            <a:spLocks noChangeShapeType="1"/>
          </p:cNvSpPr>
          <p:nvPr/>
        </p:nvSpPr>
        <p:spPr bwMode="auto">
          <a:xfrm flipH="1">
            <a:off x="4827588" y="2276475"/>
            <a:ext cx="2774950" cy="144463"/>
          </a:xfrm>
          <a:prstGeom prst="line">
            <a:avLst/>
          </a:prstGeom>
          <a:noFill/>
          <a:ln w="25400">
            <a:solidFill>
              <a:schemeClr val="tx1"/>
            </a:solidFill>
            <a:round/>
            <a:headEnd/>
            <a:tailEnd type="triangle" w="med" len="med"/>
          </a:ln>
        </p:spPr>
        <p:txBody>
          <a:bodyPr/>
          <a:lstStyle/>
          <a:p>
            <a:endParaRPr lang="en-US"/>
          </a:p>
        </p:txBody>
      </p:sp>
      <p:sp>
        <p:nvSpPr>
          <p:cNvPr id="10256" name="Text Box 15"/>
          <p:cNvSpPr txBox="1">
            <a:spLocks noChangeArrowheads="1"/>
          </p:cNvSpPr>
          <p:nvPr/>
        </p:nvSpPr>
        <p:spPr bwMode="auto">
          <a:xfrm>
            <a:off x="5637213" y="1554163"/>
            <a:ext cx="1062037" cy="336550"/>
          </a:xfrm>
          <a:prstGeom prst="rect">
            <a:avLst/>
          </a:prstGeom>
          <a:noFill/>
          <a:ln w="25400">
            <a:noFill/>
            <a:miter lim="800000"/>
            <a:headEnd/>
            <a:tailEnd/>
          </a:ln>
        </p:spPr>
        <p:txBody>
          <a:bodyPr wrap="none">
            <a:spAutoFit/>
          </a:bodyPr>
          <a:lstStyle/>
          <a:p>
            <a:pPr algn="l" eaLnBrk="0" hangingPunct="0"/>
            <a:r>
              <a:rPr lang="de-DE" sz="1600">
                <a:latin typeface="Arial" charset="0"/>
              </a:rPr>
              <a:t>TCP SYN</a:t>
            </a:r>
            <a:endParaRPr lang="en-US" sz="1600">
              <a:latin typeface="Arial" charset="0"/>
            </a:endParaRPr>
          </a:p>
        </p:txBody>
      </p:sp>
      <p:sp>
        <p:nvSpPr>
          <p:cNvPr id="10257" name="Text Box 16"/>
          <p:cNvSpPr txBox="1">
            <a:spLocks noChangeArrowheads="1"/>
          </p:cNvSpPr>
          <p:nvPr/>
        </p:nvSpPr>
        <p:spPr bwMode="auto">
          <a:xfrm>
            <a:off x="5421313" y="1985963"/>
            <a:ext cx="1535112" cy="336550"/>
          </a:xfrm>
          <a:prstGeom prst="rect">
            <a:avLst/>
          </a:prstGeom>
          <a:noFill/>
          <a:ln w="25400">
            <a:noFill/>
            <a:miter lim="800000"/>
            <a:headEnd/>
            <a:tailEnd/>
          </a:ln>
        </p:spPr>
        <p:txBody>
          <a:bodyPr wrap="none">
            <a:spAutoFit/>
          </a:bodyPr>
          <a:lstStyle/>
          <a:p>
            <a:pPr algn="l" eaLnBrk="0" hangingPunct="0"/>
            <a:r>
              <a:rPr lang="de-DE" sz="1600">
                <a:latin typeface="Arial" charset="0"/>
              </a:rPr>
              <a:t>TCP SYN/ACK</a:t>
            </a:r>
            <a:endParaRPr lang="en-US" sz="1600">
              <a:latin typeface="Arial" charset="0"/>
            </a:endParaRPr>
          </a:p>
        </p:txBody>
      </p:sp>
      <p:sp>
        <p:nvSpPr>
          <p:cNvPr id="10258" name="Text Box 17"/>
          <p:cNvSpPr txBox="1">
            <a:spLocks noChangeArrowheads="1"/>
          </p:cNvSpPr>
          <p:nvPr/>
        </p:nvSpPr>
        <p:spPr bwMode="auto">
          <a:xfrm>
            <a:off x="5708650" y="2562225"/>
            <a:ext cx="1062038" cy="336550"/>
          </a:xfrm>
          <a:prstGeom prst="rect">
            <a:avLst/>
          </a:prstGeom>
          <a:noFill/>
          <a:ln w="25400">
            <a:noFill/>
            <a:miter lim="800000"/>
            <a:headEnd/>
            <a:tailEnd/>
          </a:ln>
        </p:spPr>
        <p:txBody>
          <a:bodyPr wrap="none">
            <a:spAutoFit/>
          </a:bodyPr>
          <a:lstStyle/>
          <a:p>
            <a:pPr algn="l" eaLnBrk="0" hangingPunct="0"/>
            <a:r>
              <a:rPr lang="de-DE" sz="1600">
                <a:latin typeface="Arial" charset="0"/>
              </a:rPr>
              <a:t>TCP ACK</a:t>
            </a:r>
            <a:endParaRPr lang="en-US" sz="1600">
              <a:latin typeface="Arial" charset="0"/>
            </a:endParaRPr>
          </a:p>
        </p:txBody>
      </p:sp>
      <p:sp>
        <p:nvSpPr>
          <p:cNvPr id="10259" name="Line 18"/>
          <p:cNvSpPr>
            <a:spLocks noChangeShapeType="1"/>
          </p:cNvSpPr>
          <p:nvPr/>
        </p:nvSpPr>
        <p:spPr bwMode="auto">
          <a:xfrm>
            <a:off x="4827588" y="2852738"/>
            <a:ext cx="2774950" cy="71437"/>
          </a:xfrm>
          <a:prstGeom prst="line">
            <a:avLst/>
          </a:prstGeom>
          <a:noFill/>
          <a:ln w="25400">
            <a:solidFill>
              <a:schemeClr val="tx1"/>
            </a:solidFill>
            <a:round/>
            <a:headEnd/>
            <a:tailEnd type="triangle" w="med" len="med"/>
          </a:ln>
        </p:spPr>
        <p:txBody>
          <a:bodyPr/>
          <a:lstStyle/>
          <a:p>
            <a:endParaRPr lang="en-US"/>
          </a:p>
        </p:txBody>
      </p:sp>
      <p:sp>
        <p:nvSpPr>
          <p:cNvPr id="10260" name="Line 19"/>
          <p:cNvSpPr>
            <a:spLocks noChangeShapeType="1"/>
          </p:cNvSpPr>
          <p:nvPr/>
        </p:nvSpPr>
        <p:spPr bwMode="auto">
          <a:xfrm>
            <a:off x="4827588" y="3287713"/>
            <a:ext cx="2774950" cy="71437"/>
          </a:xfrm>
          <a:prstGeom prst="line">
            <a:avLst/>
          </a:prstGeom>
          <a:noFill/>
          <a:ln w="25400">
            <a:solidFill>
              <a:schemeClr val="tx1"/>
            </a:solidFill>
            <a:round/>
            <a:headEnd/>
            <a:tailEnd type="triangle" w="med" len="med"/>
          </a:ln>
        </p:spPr>
        <p:txBody>
          <a:bodyPr/>
          <a:lstStyle/>
          <a:p>
            <a:endParaRPr lang="en-US"/>
          </a:p>
        </p:txBody>
      </p:sp>
      <p:sp>
        <p:nvSpPr>
          <p:cNvPr id="10261" name="Line 20"/>
          <p:cNvSpPr>
            <a:spLocks noChangeShapeType="1"/>
          </p:cNvSpPr>
          <p:nvPr/>
        </p:nvSpPr>
        <p:spPr bwMode="auto">
          <a:xfrm flipH="1">
            <a:off x="4827588" y="3719513"/>
            <a:ext cx="2774950" cy="144462"/>
          </a:xfrm>
          <a:prstGeom prst="line">
            <a:avLst/>
          </a:prstGeom>
          <a:noFill/>
          <a:ln w="25400">
            <a:solidFill>
              <a:schemeClr val="tx1"/>
            </a:solidFill>
            <a:round/>
            <a:headEnd/>
            <a:tailEnd type="triangle" w="med" len="med"/>
          </a:ln>
        </p:spPr>
        <p:txBody>
          <a:bodyPr/>
          <a:lstStyle/>
          <a:p>
            <a:endParaRPr lang="en-US"/>
          </a:p>
        </p:txBody>
      </p:sp>
      <p:sp>
        <p:nvSpPr>
          <p:cNvPr id="10262" name="Text Box 21"/>
          <p:cNvSpPr txBox="1">
            <a:spLocks noChangeArrowheads="1"/>
          </p:cNvSpPr>
          <p:nvPr/>
        </p:nvSpPr>
        <p:spPr bwMode="auto">
          <a:xfrm>
            <a:off x="5492750" y="2925763"/>
            <a:ext cx="1447800" cy="336550"/>
          </a:xfrm>
          <a:prstGeom prst="rect">
            <a:avLst/>
          </a:prstGeom>
          <a:noFill/>
          <a:ln w="25400">
            <a:noFill/>
            <a:miter lim="800000"/>
            <a:headEnd/>
            <a:tailEnd/>
          </a:ln>
        </p:spPr>
        <p:txBody>
          <a:bodyPr wrap="none">
            <a:spAutoFit/>
          </a:bodyPr>
          <a:lstStyle/>
          <a:p>
            <a:pPr algn="l" eaLnBrk="0" hangingPunct="0"/>
            <a:r>
              <a:rPr lang="de-DE" sz="1600">
                <a:latin typeface="Arial" charset="0"/>
              </a:rPr>
              <a:t>HTTP request</a:t>
            </a:r>
            <a:endParaRPr lang="en-US" sz="1600">
              <a:latin typeface="Arial" charset="0"/>
            </a:endParaRPr>
          </a:p>
        </p:txBody>
      </p:sp>
      <p:sp>
        <p:nvSpPr>
          <p:cNvPr id="10263" name="Text Box 22"/>
          <p:cNvSpPr txBox="1">
            <a:spLocks noChangeArrowheads="1"/>
          </p:cNvSpPr>
          <p:nvPr/>
        </p:nvSpPr>
        <p:spPr bwMode="auto">
          <a:xfrm>
            <a:off x="5472113" y="3430588"/>
            <a:ext cx="1604962" cy="336550"/>
          </a:xfrm>
          <a:prstGeom prst="rect">
            <a:avLst/>
          </a:prstGeom>
          <a:noFill/>
          <a:ln w="25400">
            <a:noFill/>
            <a:miter lim="800000"/>
            <a:headEnd/>
            <a:tailEnd/>
          </a:ln>
        </p:spPr>
        <p:txBody>
          <a:bodyPr wrap="none">
            <a:spAutoFit/>
          </a:bodyPr>
          <a:lstStyle/>
          <a:p>
            <a:pPr algn="l" eaLnBrk="0" hangingPunct="0"/>
            <a:r>
              <a:rPr lang="de-DE" sz="1600">
                <a:latin typeface="Arial" charset="0"/>
              </a:rPr>
              <a:t>HTTP response</a:t>
            </a:r>
            <a:endParaRPr lang="en-US" sz="1600">
              <a:latin typeface="Arial" charset="0"/>
            </a:endParaRPr>
          </a:p>
        </p:txBody>
      </p:sp>
      <p:sp>
        <p:nvSpPr>
          <p:cNvPr id="10264" name="Rectangle 23"/>
          <p:cNvSpPr>
            <a:spLocks noChangeArrowheads="1"/>
          </p:cNvSpPr>
          <p:nvPr/>
        </p:nvSpPr>
        <p:spPr bwMode="auto">
          <a:xfrm>
            <a:off x="7439025" y="4148138"/>
            <a:ext cx="325438" cy="144462"/>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10265" name="Line 24"/>
          <p:cNvSpPr>
            <a:spLocks noChangeShapeType="1"/>
          </p:cNvSpPr>
          <p:nvPr/>
        </p:nvSpPr>
        <p:spPr bwMode="auto">
          <a:xfrm flipV="1">
            <a:off x="7519988" y="4184650"/>
            <a:ext cx="163512" cy="36513"/>
          </a:xfrm>
          <a:prstGeom prst="line">
            <a:avLst/>
          </a:prstGeom>
          <a:noFill/>
          <a:ln w="12700">
            <a:solidFill>
              <a:schemeClr val="tx1"/>
            </a:solidFill>
            <a:round/>
            <a:headEnd/>
            <a:tailEnd/>
          </a:ln>
        </p:spPr>
        <p:txBody>
          <a:bodyPr/>
          <a:lstStyle/>
          <a:p>
            <a:endParaRPr lang="en-US"/>
          </a:p>
        </p:txBody>
      </p:sp>
      <p:sp>
        <p:nvSpPr>
          <p:cNvPr id="10266" name="Line 25"/>
          <p:cNvSpPr>
            <a:spLocks noChangeShapeType="1"/>
          </p:cNvSpPr>
          <p:nvPr/>
        </p:nvSpPr>
        <p:spPr bwMode="auto">
          <a:xfrm flipV="1">
            <a:off x="7519988" y="4221163"/>
            <a:ext cx="163512" cy="34925"/>
          </a:xfrm>
          <a:prstGeom prst="line">
            <a:avLst/>
          </a:prstGeom>
          <a:noFill/>
          <a:ln w="12700">
            <a:solidFill>
              <a:schemeClr val="tx1"/>
            </a:solidFill>
            <a:round/>
            <a:headEnd/>
            <a:tailEnd/>
          </a:ln>
        </p:spPr>
        <p:txBody>
          <a:bodyPr/>
          <a:lstStyle/>
          <a:p>
            <a:endParaRPr lang="en-US"/>
          </a:p>
        </p:txBody>
      </p:sp>
      <p:sp>
        <p:nvSpPr>
          <p:cNvPr id="10267" name="Rectangle 26"/>
          <p:cNvSpPr>
            <a:spLocks noChangeArrowheads="1"/>
          </p:cNvSpPr>
          <p:nvPr/>
        </p:nvSpPr>
        <p:spPr bwMode="auto">
          <a:xfrm>
            <a:off x="4665663" y="4148138"/>
            <a:ext cx="325437" cy="144462"/>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10268" name="Line 27"/>
          <p:cNvSpPr>
            <a:spLocks noChangeShapeType="1"/>
          </p:cNvSpPr>
          <p:nvPr/>
        </p:nvSpPr>
        <p:spPr bwMode="auto">
          <a:xfrm flipV="1">
            <a:off x="4746625" y="4184650"/>
            <a:ext cx="163513" cy="36513"/>
          </a:xfrm>
          <a:prstGeom prst="line">
            <a:avLst/>
          </a:prstGeom>
          <a:noFill/>
          <a:ln w="12700">
            <a:solidFill>
              <a:schemeClr val="tx1"/>
            </a:solidFill>
            <a:round/>
            <a:headEnd/>
            <a:tailEnd/>
          </a:ln>
        </p:spPr>
        <p:txBody>
          <a:bodyPr/>
          <a:lstStyle/>
          <a:p>
            <a:endParaRPr lang="en-US"/>
          </a:p>
        </p:txBody>
      </p:sp>
      <p:sp>
        <p:nvSpPr>
          <p:cNvPr id="10269" name="Line 28"/>
          <p:cNvSpPr>
            <a:spLocks noChangeShapeType="1"/>
          </p:cNvSpPr>
          <p:nvPr/>
        </p:nvSpPr>
        <p:spPr bwMode="auto">
          <a:xfrm flipV="1">
            <a:off x="4746625" y="4221163"/>
            <a:ext cx="163513" cy="34925"/>
          </a:xfrm>
          <a:prstGeom prst="line">
            <a:avLst/>
          </a:prstGeom>
          <a:noFill/>
          <a:ln w="12700">
            <a:solidFill>
              <a:schemeClr val="tx1"/>
            </a:solidFill>
            <a:round/>
            <a:headEnd/>
            <a:tailEnd/>
          </a:ln>
        </p:spPr>
        <p:txBody>
          <a:bodyPr/>
          <a:lstStyle/>
          <a:p>
            <a:endParaRPr lang="en-US"/>
          </a:p>
        </p:txBody>
      </p:sp>
      <p:sp>
        <p:nvSpPr>
          <p:cNvPr id="10270" name="AutoShape 29"/>
          <p:cNvSpPr>
            <a:spLocks noChangeArrowheads="1"/>
          </p:cNvSpPr>
          <p:nvPr/>
        </p:nvSpPr>
        <p:spPr bwMode="auto">
          <a:xfrm>
            <a:off x="5205413" y="4510088"/>
            <a:ext cx="2016125" cy="503237"/>
          </a:xfrm>
          <a:prstGeom prst="leftRightArrow">
            <a:avLst>
              <a:gd name="adj1" fmla="val 50000"/>
              <a:gd name="adj2" fmla="val 80126"/>
            </a:avLst>
          </a:prstGeom>
          <a:solidFill>
            <a:srgbClr val="FF9900"/>
          </a:solidFill>
          <a:ln w="9525">
            <a:solidFill>
              <a:schemeClr val="tx1"/>
            </a:solidFill>
            <a:miter lim="800000"/>
            <a:headEnd/>
            <a:tailEnd/>
          </a:ln>
        </p:spPr>
        <p:txBody>
          <a:bodyPr wrap="none" anchor="ctr"/>
          <a:lstStyle/>
          <a:p>
            <a:pPr eaLnBrk="0" hangingPunct="0"/>
            <a:r>
              <a:rPr lang="en-US" sz="1600">
                <a:latin typeface="Arial" charset="0"/>
              </a:rPr>
              <a:t>GPRS: 500ms!</a:t>
            </a:r>
          </a:p>
        </p:txBody>
      </p:sp>
      <p:sp>
        <p:nvSpPr>
          <p:cNvPr id="10271" name="Line 30"/>
          <p:cNvSpPr>
            <a:spLocks noChangeShapeType="1"/>
          </p:cNvSpPr>
          <p:nvPr/>
        </p:nvSpPr>
        <p:spPr bwMode="auto">
          <a:xfrm>
            <a:off x="8085138" y="4005263"/>
            <a:ext cx="0" cy="576262"/>
          </a:xfrm>
          <a:prstGeom prst="line">
            <a:avLst/>
          </a:prstGeom>
          <a:noFill/>
          <a:ln w="9525">
            <a:solidFill>
              <a:schemeClr val="tx1"/>
            </a:solidFill>
            <a:miter lim="800000"/>
            <a:headEnd/>
            <a:tailEnd type="triangle" w="med" len="med"/>
          </a:ln>
        </p:spPr>
        <p:txBody>
          <a:bodyPr wrap="none"/>
          <a:lstStyle/>
          <a:p>
            <a:endParaRPr lang="en-US"/>
          </a:p>
        </p:txBody>
      </p:sp>
      <p:sp>
        <p:nvSpPr>
          <p:cNvPr id="10272" name="Text Box 31"/>
          <p:cNvSpPr txBox="1">
            <a:spLocks noChangeArrowheads="1"/>
          </p:cNvSpPr>
          <p:nvPr/>
        </p:nvSpPr>
        <p:spPr bwMode="auto">
          <a:xfrm>
            <a:off x="8085138" y="4005263"/>
            <a:ext cx="862012" cy="581025"/>
          </a:xfrm>
          <a:prstGeom prst="rect">
            <a:avLst/>
          </a:prstGeom>
          <a:noFill/>
          <a:ln w="9525">
            <a:noFill/>
            <a:miter lim="800000"/>
            <a:headEnd/>
            <a:tailEnd/>
          </a:ln>
        </p:spPr>
        <p:txBody>
          <a:bodyPr wrap="none">
            <a:spAutoFit/>
          </a:bodyPr>
          <a:lstStyle/>
          <a:p>
            <a:pPr algn="l" eaLnBrk="0" hangingPunct="0"/>
            <a:r>
              <a:rPr lang="en-US" sz="1600">
                <a:latin typeface="Arial" charset="0"/>
              </a:rPr>
              <a:t>&gt;15 s</a:t>
            </a:r>
          </a:p>
          <a:p>
            <a:pPr algn="l" eaLnBrk="0" hangingPunct="0"/>
            <a:r>
              <a:rPr lang="en-US" sz="1600">
                <a:latin typeface="Arial" charset="0"/>
              </a:rPr>
              <a:t>no data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Motivation I</a:t>
            </a:r>
          </a:p>
        </p:txBody>
      </p:sp>
      <p:sp>
        <p:nvSpPr>
          <p:cNvPr id="11268" name="Rectangle 3"/>
          <p:cNvSpPr>
            <a:spLocks noGrp="1" noChangeArrowheads="1"/>
          </p:cNvSpPr>
          <p:nvPr>
            <p:ph type="body" idx="1"/>
          </p:nvPr>
        </p:nvSpPr>
        <p:spPr/>
        <p:txBody>
          <a:bodyPr/>
          <a:lstStyle/>
          <a:p>
            <a:pPr eaLnBrk="1" hangingPunct="1"/>
            <a:r>
              <a:rPr lang="en-US" smtClean="0"/>
              <a:t>Transport protocols typically designed for</a:t>
            </a:r>
          </a:p>
          <a:p>
            <a:pPr lvl="1" eaLnBrk="1" hangingPunct="1"/>
            <a:r>
              <a:rPr lang="en-US" smtClean="0"/>
              <a:t>Fixed end-systems</a:t>
            </a:r>
          </a:p>
          <a:p>
            <a:pPr lvl="1" eaLnBrk="1" hangingPunct="1"/>
            <a:r>
              <a:rPr lang="en-US" smtClean="0"/>
              <a:t>Fixed, wired networks</a:t>
            </a:r>
          </a:p>
          <a:p>
            <a:pPr eaLnBrk="1" hangingPunct="1"/>
            <a:r>
              <a:rPr lang="en-US" smtClean="0"/>
              <a:t>Research activities</a:t>
            </a:r>
          </a:p>
          <a:p>
            <a:pPr lvl="1" eaLnBrk="1" hangingPunct="1"/>
            <a:r>
              <a:rPr lang="en-US" smtClean="0"/>
              <a:t>Performance</a:t>
            </a:r>
          </a:p>
          <a:p>
            <a:pPr lvl="1" eaLnBrk="1" hangingPunct="1"/>
            <a:r>
              <a:rPr lang="en-US" smtClean="0"/>
              <a:t>Congestion control</a:t>
            </a:r>
          </a:p>
          <a:p>
            <a:pPr lvl="1" eaLnBrk="1" hangingPunct="1"/>
            <a:r>
              <a:rPr lang="en-US" smtClean="0"/>
              <a:t>Efficient retransmissions</a:t>
            </a:r>
          </a:p>
          <a:p>
            <a:pPr eaLnBrk="1" hangingPunct="1"/>
            <a:r>
              <a:rPr lang="en-US" smtClean="0"/>
              <a:t>TCP congestion control</a:t>
            </a:r>
          </a:p>
          <a:p>
            <a:pPr lvl="1" eaLnBrk="1" hangingPunct="1"/>
            <a:r>
              <a:rPr lang="en-US" smtClean="0"/>
              <a:t>packet loss in fixed networks typically due to (temporary) overload situations </a:t>
            </a:r>
          </a:p>
          <a:p>
            <a:pPr lvl="1" eaLnBrk="1" hangingPunct="1"/>
            <a:r>
              <a:rPr lang="en-US" smtClean="0"/>
              <a:t>router have to discard packets as soon as the buffers are full </a:t>
            </a:r>
          </a:p>
          <a:p>
            <a:pPr lvl="1" eaLnBrk="1" hangingPunct="1"/>
            <a:r>
              <a:rPr lang="en-US" smtClean="0"/>
              <a:t>TCP recognizes congestion only indirect via missing acknowledgements, retransmissions unwise, they would only contribute to the congestion and make it even worse</a:t>
            </a:r>
          </a:p>
          <a:p>
            <a:pPr lvl="1" eaLnBrk="1" hangingPunct="1"/>
            <a:r>
              <a:rPr lang="en-US" smtClean="0"/>
              <a:t>slow-start algorithm as reaction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smtClean="0"/>
              <a:t>Motivation II</a:t>
            </a:r>
          </a:p>
        </p:txBody>
      </p:sp>
      <p:sp>
        <p:nvSpPr>
          <p:cNvPr id="12292" name="Rectangle 3"/>
          <p:cNvSpPr>
            <a:spLocks noGrp="1" noChangeArrowheads="1"/>
          </p:cNvSpPr>
          <p:nvPr>
            <p:ph type="body" idx="1"/>
          </p:nvPr>
        </p:nvSpPr>
        <p:spPr/>
        <p:txBody>
          <a:bodyPr/>
          <a:lstStyle/>
          <a:p>
            <a:pPr eaLnBrk="1" hangingPunct="1"/>
            <a:r>
              <a:rPr lang="en-US" sz="2000" smtClean="0"/>
              <a:t>TCP slow-start algorithm</a:t>
            </a:r>
          </a:p>
          <a:p>
            <a:pPr lvl="1" eaLnBrk="1" hangingPunct="1"/>
            <a:r>
              <a:rPr lang="en-US" sz="1800" smtClean="0"/>
              <a:t>sender calculates a congestion window for a receiver</a:t>
            </a:r>
          </a:p>
          <a:p>
            <a:pPr lvl="1" eaLnBrk="1" hangingPunct="1"/>
            <a:r>
              <a:rPr lang="en-US" sz="1800" smtClean="0"/>
              <a:t>start with a congestion window size equal to one segment</a:t>
            </a:r>
          </a:p>
          <a:p>
            <a:pPr lvl="1" eaLnBrk="1" hangingPunct="1"/>
            <a:r>
              <a:rPr lang="en-US" sz="1800" smtClean="0"/>
              <a:t>exponential increase of the congestion window up to the congestion threshold, then linear increase</a:t>
            </a:r>
          </a:p>
          <a:p>
            <a:pPr lvl="1" eaLnBrk="1" hangingPunct="1"/>
            <a:r>
              <a:rPr lang="en-US" sz="1800" smtClean="0"/>
              <a:t>missing acknowledgement causes the reduction of the congestion threshold to one half of the current congestion window </a:t>
            </a:r>
          </a:p>
          <a:p>
            <a:pPr lvl="1" eaLnBrk="1" hangingPunct="1"/>
            <a:r>
              <a:rPr lang="en-US" sz="1800" smtClean="0"/>
              <a:t>congestion window starts again with one segment</a:t>
            </a:r>
          </a:p>
          <a:p>
            <a:pPr eaLnBrk="1" hangingPunct="1"/>
            <a:r>
              <a:rPr lang="en-US" sz="2000" smtClean="0"/>
              <a:t>TCP fast retransmit/fast recovery</a:t>
            </a:r>
          </a:p>
          <a:p>
            <a:pPr lvl="1" eaLnBrk="1" hangingPunct="1"/>
            <a:r>
              <a:rPr lang="en-US" sz="1800" smtClean="0"/>
              <a:t>TCP sends an acknowledgement only after receiving a packet</a:t>
            </a:r>
          </a:p>
          <a:p>
            <a:pPr lvl="1" eaLnBrk="1" hangingPunct="1"/>
            <a:r>
              <a:rPr lang="en-US" sz="1800" smtClean="0"/>
              <a:t>if a sender receives several acknowledgements for the same packet, this is due to a gap in received packets at the receiver</a:t>
            </a:r>
          </a:p>
          <a:p>
            <a:pPr lvl="1" eaLnBrk="1" hangingPunct="1"/>
            <a:r>
              <a:rPr lang="en-US" sz="1800" smtClean="0"/>
              <a:t>however, the receiver got all packets up to the gap and is actually receiving packets</a:t>
            </a:r>
          </a:p>
          <a:p>
            <a:pPr lvl="1" eaLnBrk="1" hangingPunct="1"/>
            <a:r>
              <a:rPr lang="en-US" sz="1800" smtClean="0"/>
              <a:t>therefore, packet loss is not due to congestion, continue with current congestion window (do not use slow-start)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smtClean="0"/>
              <a:t>Influences of mobility on TCP-mechanisms</a:t>
            </a:r>
          </a:p>
        </p:txBody>
      </p:sp>
      <p:sp>
        <p:nvSpPr>
          <p:cNvPr id="13316" name="Rectangle 3"/>
          <p:cNvSpPr>
            <a:spLocks noGrp="1" noChangeArrowheads="1"/>
          </p:cNvSpPr>
          <p:nvPr>
            <p:ph type="body" idx="1"/>
          </p:nvPr>
        </p:nvSpPr>
        <p:spPr/>
        <p:txBody>
          <a:bodyPr/>
          <a:lstStyle/>
          <a:p>
            <a:pPr eaLnBrk="1" hangingPunct="1"/>
            <a:r>
              <a:rPr lang="en-US" smtClean="0"/>
              <a:t>TCP assumes congestion if packets are dropped</a:t>
            </a:r>
          </a:p>
          <a:p>
            <a:pPr lvl="1" eaLnBrk="1" hangingPunct="1"/>
            <a:r>
              <a:rPr lang="en-US" smtClean="0"/>
              <a:t>typically wrong in wireless networks, here we often have packet loss due to </a:t>
            </a:r>
            <a:r>
              <a:rPr lang="en-US" i="1" smtClean="0"/>
              <a:t>transmission errors</a:t>
            </a:r>
            <a:endParaRPr lang="en-US" smtClean="0"/>
          </a:p>
          <a:p>
            <a:pPr lvl="1" eaLnBrk="1" hangingPunct="1"/>
            <a:r>
              <a:rPr lang="en-US" smtClean="0"/>
              <a:t>furthermore, </a:t>
            </a:r>
            <a:r>
              <a:rPr lang="en-US" i="1" smtClean="0"/>
              <a:t>mobility</a:t>
            </a:r>
            <a:r>
              <a:rPr lang="en-US" smtClean="0"/>
              <a:t> itself can cause packet loss, if e.g. a mobile node roams from one access point (e.g. foreign agent in Mobile IP) to another while there are still packets in transit to the wrong access point and forwarding is not possible</a:t>
            </a:r>
          </a:p>
          <a:p>
            <a:pPr eaLnBrk="1" hangingPunct="1"/>
            <a:endParaRPr lang="en-US" smtClean="0"/>
          </a:p>
          <a:p>
            <a:pPr eaLnBrk="1" hangingPunct="1"/>
            <a:r>
              <a:rPr lang="en-US" smtClean="0"/>
              <a:t>The performance of an unchanged TCP degrades severely</a:t>
            </a:r>
          </a:p>
          <a:p>
            <a:pPr lvl="1" eaLnBrk="1" hangingPunct="1"/>
            <a:r>
              <a:rPr lang="en-US" smtClean="0"/>
              <a:t>however, TCP cannot be changed fundamentally due to the large base of installation in the fixed network, TCP for mobility has to remain compatible</a:t>
            </a:r>
          </a:p>
          <a:p>
            <a:pPr lvl="1" eaLnBrk="1" hangingPunct="1"/>
            <a:r>
              <a:rPr lang="en-US" smtClean="0"/>
              <a:t>the basic TCP mechanisms keep the whole Internet together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mtClean="0"/>
              <a:t>Early approach: Indirect TCP I</a:t>
            </a:r>
          </a:p>
        </p:txBody>
      </p:sp>
      <p:sp>
        <p:nvSpPr>
          <p:cNvPr id="1029" name="Rectangle 3"/>
          <p:cNvSpPr>
            <a:spLocks noGrp="1" noChangeArrowheads="1"/>
          </p:cNvSpPr>
          <p:nvPr>
            <p:ph type="body" idx="1"/>
          </p:nvPr>
        </p:nvSpPr>
        <p:spPr/>
        <p:txBody>
          <a:bodyPr/>
          <a:lstStyle/>
          <a:p>
            <a:pPr eaLnBrk="1" hangingPunct="1"/>
            <a:r>
              <a:rPr lang="en-US" smtClean="0"/>
              <a:t>Indirect TCP or I-TCP segments the connection</a:t>
            </a:r>
          </a:p>
          <a:p>
            <a:pPr lvl="1" eaLnBrk="1" hangingPunct="1"/>
            <a:r>
              <a:rPr lang="en-US" smtClean="0"/>
              <a:t>no changes to the TCP protocol for hosts connected to the wired Internet, millions of computers use (variants of) this protocol</a:t>
            </a:r>
          </a:p>
          <a:p>
            <a:pPr lvl="1" eaLnBrk="1" hangingPunct="1"/>
            <a:r>
              <a:rPr lang="en-US" smtClean="0"/>
              <a:t>optimized TCP protocol for mobile hosts</a:t>
            </a:r>
          </a:p>
          <a:p>
            <a:pPr lvl="1" eaLnBrk="1" hangingPunct="1"/>
            <a:r>
              <a:rPr lang="en-US" smtClean="0"/>
              <a:t>splitting of the TCP connection at, e.g., the foreign agent into 2 TCP connections, no real end-to-end connection any longer</a:t>
            </a:r>
          </a:p>
          <a:p>
            <a:pPr lvl="1" eaLnBrk="1" hangingPunct="1"/>
            <a:r>
              <a:rPr lang="en-US" smtClean="0"/>
              <a:t>hosts in the fixed part of the net do not notice the characteristics of the wireless part</a:t>
            </a:r>
          </a:p>
        </p:txBody>
      </p:sp>
      <p:grpSp>
        <p:nvGrpSpPr>
          <p:cNvPr id="1030" name="Group 7"/>
          <p:cNvGrpSpPr>
            <a:grpSpLocks/>
          </p:cNvGrpSpPr>
          <p:nvPr/>
        </p:nvGrpSpPr>
        <p:grpSpPr bwMode="auto">
          <a:xfrm rot="1022352">
            <a:off x="2438400" y="5207000"/>
            <a:ext cx="1066800" cy="609600"/>
            <a:chOff x="1248" y="2736"/>
            <a:chExt cx="240" cy="192"/>
          </a:xfrm>
        </p:grpSpPr>
        <p:sp>
          <p:nvSpPr>
            <p:cNvPr id="1043" name="Line 8"/>
            <p:cNvSpPr>
              <a:spLocks noChangeShapeType="1"/>
            </p:cNvSpPr>
            <p:nvPr/>
          </p:nvSpPr>
          <p:spPr bwMode="auto">
            <a:xfrm flipV="1">
              <a:off x="1296" y="2736"/>
              <a:ext cx="192" cy="96"/>
            </a:xfrm>
            <a:prstGeom prst="line">
              <a:avLst/>
            </a:prstGeom>
            <a:noFill/>
            <a:ln w="38100">
              <a:solidFill>
                <a:schemeClr val="tx1"/>
              </a:solidFill>
              <a:round/>
              <a:headEnd/>
              <a:tailEnd type="triangle" w="med" len="med"/>
            </a:ln>
          </p:spPr>
          <p:txBody>
            <a:bodyPr wrap="none" anchor="ctr"/>
            <a:lstStyle/>
            <a:p>
              <a:endParaRPr lang="en-US"/>
            </a:p>
          </p:txBody>
        </p:sp>
        <p:sp>
          <p:nvSpPr>
            <p:cNvPr id="1044" name="Line 9"/>
            <p:cNvSpPr>
              <a:spLocks noChangeShapeType="1"/>
            </p:cNvSpPr>
            <p:nvPr/>
          </p:nvSpPr>
          <p:spPr bwMode="auto">
            <a:xfrm flipH="1">
              <a:off x="1248" y="2832"/>
              <a:ext cx="192" cy="96"/>
            </a:xfrm>
            <a:prstGeom prst="line">
              <a:avLst/>
            </a:prstGeom>
            <a:noFill/>
            <a:ln w="38100">
              <a:solidFill>
                <a:schemeClr val="tx1"/>
              </a:solidFill>
              <a:round/>
              <a:headEnd/>
              <a:tailEnd type="triangle" w="med" len="med"/>
            </a:ln>
          </p:spPr>
          <p:txBody>
            <a:bodyPr wrap="none" anchor="ctr"/>
            <a:lstStyle/>
            <a:p>
              <a:endParaRPr lang="en-US"/>
            </a:p>
          </p:txBody>
        </p:sp>
        <p:sp>
          <p:nvSpPr>
            <p:cNvPr id="1045" name="Line 10"/>
            <p:cNvSpPr>
              <a:spLocks noChangeShapeType="1"/>
            </p:cNvSpPr>
            <p:nvPr/>
          </p:nvSpPr>
          <p:spPr bwMode="auto">
            <a:xfrm>
              <a:off x="1296" y="2832"/>
              <a:ext cx="144" cy="0"/>
            </a:xfrm>
            <a:prstGeom prst="line">
              <a:avLst/>
            </a:prstGeom>
            <a:noFill/>
            <a:ln w="38100">
              <a:solidFill>
                <a:schemeClr val="tx1"/>
              </a:solidFill>
              <a:round/>
              <a:headEnd/>
              <a:tailEnd/>
            </a:ln>
          </p:spPr>
          <p:txBody>
            <a:bodyPr wrap="none" anchor="ctr"/>
            <a:lstStyle/>
            <a:p>
              <a:endParaRPr lang="en-US"/>
            </a:p>
          </p:txBody>
        </p:sp>
      </p:grpSp>
      <p:graphicFrame>
        <p:nvGraphicFramePr>
          <p:cNvPr id="1026" name="Object 11"/>
          <p:cNvGraphicFramePr>
            <a:graphicFrameLocks noChangeAspect="1"/>
          </p:cNvGraphicFramePr>
          <p:nvPr/>
        </p:nvGraphicFramePr>
        <p:xfrm>
          <a:off x="3962400" y="5740400"/>
          <a:ext cx="979488" cy="368300"/>
        </p:xfrm>
        <a:graphic>
          <a:graphicData uri="http://schemas.openxmlformats.org/presentationml/2006/ole">
            <p:oleObj spid="_x0000_s1026" name="Clip" r:id="rId3" imgW="4395600" imgH="1652040" progId="">
              <p:embed/>
            </p:oleObj>
          </a:graphicData>
        </a:graphic>
      </p:graphicFrame>
      <p:sp>
        <p:nvSpPr>
          <p:cNvPr id="1031" name="Line 12"/>
          <p:cNvSpPr>
            <a:spLocks noChangeShapeType="1"/>
          </p:cNvSpPr>
          <p:nvPr/>
        </p:nvSpPr>
        <p:spPr bwMode="auto">
          <a:xfrm flipV="1">
            <a:off x="4114800" y="5207000"/>
            <a:ext cx="0" cy="533400"/>
          </a:xfrm>
          <a:prstGeom prst="line">
            <a:avLst/>
          </a:prstGeom>
          <a:noFill/>
          <a:ln w="19050">
            <a:solidFill>
              <a:schemeClr val="tx1"/>
            </a:solidFill>
            <a:round/>
            <a:headEnd/>
            <a:tailEnd/>
          </a:ln>
        </p:spPr>
        <p:txBody>
          <a:bodyPr wrap="none" anchor="ctr"/>
          <a:lstStyle/>
          <a:p>
            <a:endParaRPr lang="en-US"/>
          </a:p>
        </p:txBody>
      </p:sp>
      <p:sp>
        <p:nvSpPr>
          <p:cNvPr id="1032" name="Line 14"/>
          <p:cNvSpPr>
            <a:spLocks noChangeShapeType="1"/>
          </p:cNvSpPr>
          <p:nvPr/>
        </p:nvSpPr>
        <p:spPr bwMode="auto">
          <a:xfrm flipV="1">
            <a:off x="4572000" y="5130800"/>
            <a:ext cx="457200" cy="609600"/>
          </a:xfrm>
          <a:prstGeom prst="line">
            <a:avLst/>
          </a:prstGeom>
          <a:noFill/>
          <a:ln w="9525">
            <a:solidFill>
              <a:schemeClr val="tx1"/>
            </a:solidFill>
            <a:round/>
            <a:headEnd/>
            <a:tailEnd/>
          </a:ln>
        </p:spPr>
        <p:txBody>
          <a:bodyPr wrap="none" anchor="ctr"/>
          <a:lstStyle/>
          <a:p>
            <a:endParaRPr lang="en-US"/>
          </a:p>
        </p:txBody>
      </p:sp>
      <p:sp>
        <p:nvSpPr>
          <p:cNvPr id="1033" name="Line 16"/>
          <p:cNvSpPr>
            <a:spLocks noChangeShapeType="1"/>
          </p:cNvSpPr>
          <p:nvPr/>
        </p:nvSpPr>
        <p:spPr bwMode="auto">
          <a:xfrm flipV="1">
            <a:off x="7543800" y="4673600"/>
            <a:ext cx="762000" cy="304800"/>
          </a:xfrm>
          <a:prstGeom prst="line">
            <a:avLst/>
          </a:prstGeom>
          <a:noFill/>
          <a:ln w="9525">
            <a:solidFill>
              <a:schemeClr val="tx1"/>
            </a:solidFill>
            <a:round/>
            <a:headEnd/>
            <a:tailEnd/>
          </a:ln>
        </p:spPr>
        <p:txBody>
          <a:bodyPr wrap="none" anchor="ctr"/>
          <a:lstStyle/>
          <a:p>
            <a:endParaRPr lang="en-US"/>
          </a:p>
        </p:txBody>
      </p:sp>
      <p:sp>
        <p:nvSpPr>
          <p:cNvPr id="1034" name="Text Box 575"/>
          <p:cNvSpPr txBox="1">
            <a:spLocks noChangeArrowheads="1"/>
          </p:cNvSpPr>
          <p:nvPr/>
        </p:nvSpPr>
        <p:spPr bwMode="auto">
          <a:xfrm>
            <a:off x="725488" y="4368800"/>
            <a:ext cx="1222375" cy="336550"/>
          </a:xfrm>
          <a:prstGeom prst="rect">
            <a:avLst/>
          </a:prstGeom>
          <a:noFill/>
          <a:ln w="9525">
            <a:noFill/>
            <a:miter lim="800000"/>
            <a:headEnd/>
            <a:tailEnd/>
          </a:ln>
        </p:spPr>
        <p:txBody>
          <a:bodyPr wrap="none">
            <a:spAutoFit/>
          </a:bodyPr>
          <a:lstStyle/>
          <a:p>
            <a:pPr eaLnBrk="0" hangingPunct="0"/>
            <a:r>
              <a:rPr lang="en-US" sz="1600">
                <a:latin typeface="Arial" charset="0"/>
              </a:rPr>
              <a:t>mobile host</a:t>
            </a:r>
          </a:p>
        </p:txBody>
      </p:sp>
      <p:sp>
        <p:nvSpPr>
          <p:cNvPr id="1035" name="Text Box 576"/>
          <p:cNvSpPr txBox="1">
            <a:spLocks noChangeArrowheads="1"/>
          </p:cNvSpPr>
          <p:nvPr/>
        </p:nvSpPr>
        <p:spPr bwMode="auto">
          <a:xfrm>
            <a:off x="3505200" y="4597400"/>
            <a:ext cx="1506538" cy="581025"/>
          </a:xfrm>
          <a:prstGeom prst="rect">
            <a:avLst/>
          </a:prstGeom>
          <a:noFill/>
          <a:ln w="9525">
            <a:noFill/>
            <a:miter lim="800000"/>
            <a:headEnd/>
            <a:tailEnd/>
          </a:ln>
        </p:spPr>
        <p:txBody>
          <a:bodyPr wrap="none">
            <a:spAutoFit/>
          </a:bodyPr>
          <a:lstStyle/>
          <a:p>
            <a:pPr algn="l" eaLnBrk="0" hangingPunct="0"/>
            <a:r>
              <a:rPr lang="en-US" sz="1600">
                <a:latin typeface="Arial" charset="0"/>
              </a:rPr>
              <a:t>access point </a:t>
            </a:r>
          </a:p>
          <a:p>
            <a:pPr algn="l" eaLnBrk="0" hangingPunct="0"/>
            <a:r>
              <a:rPr lang="en-US" sz="1600">
                <a:latin typeface="Arial" charset="0"/>
              </a:rPr>
              <a:t>(foreign agent)</a:t>
            </a:r>
          </a:p>
        </p:txBody>
      </p:sp>
      <p:sp>
        <p:nvSpPr>
          <p:cNvPr id="1036" name="Oval 580"/>
          <p:cNvSpPr>
            <a:spLocks noChangeArrowheads="1"/>
          </p:cNvSpPr>
          <p:nvPr/>
        </p:nvSpPr>
        <p:spPr bwMode="auto">
          <a:xfrm>
            <a:off x="4953000" y="4521200"/>
            <a:ext cx="2590800" cy="914400"/>
          </a:xfrm>
          <a:prstGeom prst="ellipse">
            <a:avLst/>
          </a:prstGeom>
          <a:solidFill>
            <a:srgbClr val="DADAF6"/>
          </a:solidFill>
          <a:ln w="9525">
            <a:solidFill>
              <a:schemeClr val="tx1"/>
            </a:solidFill>
            <a:round/>
            <a:headEnd/>
            <a:tailEnd/>
          </a:ln>
        </p:spPr>
        <p:txBody>
          <a:bodyPr wrap="none" anchor="ctr"/>
          <a:lstStyle/>
          <a:p>
            <a:pPr eaLnBrk="0" hangingPunct="0"/>
            <a:r>
              <a:rPr lang="en-US" sz="1600">
                <a:latin typeface="Arial" charset="0"/>
              </a:rPr>
              <a:t>„wired“ Internet</a:t>
            </a:r>
          </a:p>
        </p:txBody>
      </p:sp>
      <p:sp>
        <p:nvSpPr>
          <p:cNvPr id="1037" name="Line 581"/>
          <p:cNvSpPr>
            <a:spLocks noChangeShapeType="1"/>
          </p:cNvSpPr>
          <p:nvPr/>
        </p:nvSpPr>
        <p:spPr bwMode="auto">
          <a:xfrm flipV="1">
            <a:off x="2057400" y="5816600"/>
            <a:ext cx="1752600" cy="228600"/>
          </a:xfrm>
          <a:prstGeom prst="line">
            <a:avLst/>
          </a:prstGeom>
          <a:noFill/>
          <a:ln w="76200">
            <a:solidFill>
              <a:srgbClr val="FF0000"/>
            </a:solidFill>
            <a:round/>
            <a:headEnd type="triangle" w="med" len="med"/>
            <a:tailEnd type="triangle" w="med" len="med"/>
          </a:ln>
        </p:spPr>
        <p:txBody>
          <a:bodyPr wrap="none" anchor="ctr"/>
          <a:lstStyle/>
          <a:p>
            <a:endParaRPr lang="en-US"/>
          </a:p>
        </p:txBody>
      </p:sp>
      <p:sp>
        <p:nvSpPr>
          <p:cNvPr id="1038" name="Text Box 582"/>
          <p:cNvSpPr txBox="1">
            <a:spLocks noChangeArrowheads="1"/>
          </p:cNvSpPr>
          <p:nvPr/>
        </p:nvSpPr>
        <p:spPr bwMode="auto">
          <a:xfrm>
            <a:off x="2209800" y="6045200"/>
            <a:ext cx="1652588" cy="336550"/>
          </a:xfrm>
          <a:prstGeom prst="rect">
            <a:avLst/>
          </a:prstGeom>
          <a:noFill/>
          <a:ln w="9525">
            <a:noFill/>
            <a:miter lim="800000"/>
            <a:headEnd/>
            <a:tailEnd/>
          </a:ln>
        </p:spPr>
        <p:txBody>
          <a:bodyPr wrap="none">
            <a:spAutoFit/>
          </a:bodyPr>
          <a:lstStyle/>
          <a:p>
            <a:pPr algn="l" eaLnBrk="0" hangingPunct="0"/>
            <a:r>
              <a:rPr lang="en-US" sz="1600" b="1">
                <a:latin typeface="Arial" charset="0"/>
              </a:rPr>
              <a:t>„wireless“ TCP</a:t>
            </a:r>
            <a:endParaRPr lang="en-US" sz="1600">
              <a:latin typeface="Arial" charset="0"/>
            </a:endParaRPr>
          </a:p>
        </p:txBody>
      </p:sp>
      <p:sp>
        <p:nvSpPr>
          <p:cNvPr id="1039" name="Freeform 583"/>
          <p:cNvSpPr>
            <a:spLocks/>
          </p:cNvSpPr>
          <p:nvPr/>
        </p:nvSpPr>
        <p:spPr bwMode="auto">
          <a:xfrm>
            <a:off x="5029200" y="4749800"/>
            <a:ext cx="3200400" cy="1333500"/>
          </a:xfrm>
          <a:custGeom>
            <a:avLst/>
            <a:gdLst>
              <a:gd name="T0" fmla="*/ 0 w 2016"/>
              <a:gd name="T1" fmla="*/ 720 h 840"/>
              <a:gd name="T2" fmla="*/ 1200 w 2016"/>
              <a:gd name="T3" fmla="*/ 720 h 840"/>
              <a:gd name="T4" fmla="*/ 2016 w 2016"/>
              <a:gd name="T5" fmla="*/ 0 h 840"/>
              <a:gd name="T6" fmla="*/ 0 60000 65536"/>
              <a:gd name="T7" fmla="*/ 0 60000 65536"/>
              <a:gd name="T8" fmla="*/ 0 60000 65536"/>
              <a:gd name="T9" fmla="*/ 0 w 2016"/>
              <a:gd name="T10" fmla="*/ 0 h 840"/>
              <a:gd name="T11" fmla="*/ 2016 w 2016"/>
              <a:gd name="T12" fmla="*/ 840 h 840"/>
            </a:gdLst>
            <a:ahLst/>
            <a:cxnLst>
              <a:cxn ang="T6">
                <a:pos x="T0" y="T1"/>
              </a:cxn>
              <a:cxn ang="T7">
                <a:pos x="T2" y="T3"/>
              </a:cxn>
              <a:cxn ang="T8">
                <a:pos x="T4" y="T5"/>
              </a:cxn>
            </a:cxnLst>
            <a:rect l="T9" t="T10" r="T11" b="T12"/>
            <a:pathLst>
              <a:path w="2016" h="840">
                <a:moveTo>
                  <a:pt x="0" y="720"/>
                </a:moveTo>
                <a:cubicBezTo>
                  <a:pt x="432" y="780"/>
                  <a:pt x="864" y="840"/>
                  <a:pt x="1200" y="720"/>
                </a:cubicBezTo>
                <a:cubicBezTo>
                  <a:pt x="1536" y="600"/>
                  <a:pt x="1880" y="120"/>
                  <a:pt x="2016" y="0"/>
                </a:cubicBezTo>
              </a:path>
            </a:pathLst>
          </a:custGeom>
          <a:noFill/>
          <a:ln w="57150">
            <a:solidFill>
              <a:srgbClr val="01FFBC"/>
            </a:solidFill>
            <a:round/>
            <a:headEnd type="triangle" w="med" len="med"/>
            <a:tailEnd type="triangle" w="med" len="med"/>
          </a:ln>
        </p:spPr>
        <p:txBody>
          <a:bodyPr wrap="none" anchor="ctr"/>
          <a:lstStyle/>
          <a:p>
            <a:endParaRPr lang="en-US"/>
          </a:p>
        </p:txBody>
      </p:sp>
      <p:sp>
        <p:nvSpPr>
          <p:cNvPr id="1040" name="Text Box 584"/>
          <p:cNvSpPr txBox="1">
            <a:spLocks noChangeArrowheads="1"/>
          </p:cNvSpPr>
          <p:nvPr/>
        </p:nvSpPr>
        <p:spPr bwMode="auto">
          <a:xfrm>
            <a:off x="5562600" y="5969000"/>
            <a:ext cx="1503363" cy="336550"/>
          </a:xfrm>
          <a:prstGeom prst="rect">
            <a:avLst/>
          </a:prstGeom>
          <a:noFill/>
          <a:ln w="9525">
            <a:noFill/>
            <a:miter lim="800000"/>
            <a:headEnd/>
            <a:tailEnd/>
          </a:ln>
        </p:spPr>
        <p:txBody>
          <a:bodyPr wrap="none">
            <a:spAutoFit/>
          </a:bodyPr>
          <a:lstStyle/>
          <a:p>
            <a:pPr algn="l" eaLnBrk="0" hangingPunct="0"/>
            <a:r>
              <a:rPr lang="en-US" sz="1600" b="1">
                <a:latin typeface="Arial" charset="0"/>
              </a:rPr>
              <a:t>standard TCP</a:t>
            </a:r>
          </a:p>
        </p:txBody>
      </p:sp>
      <p:pic>
        <p:nvPicPr>
          <p:cNvPr id="1041" name="Picture 1143" descr="j0235962"/>
          <p:cNvPicPr>
            <a:picLocks noChangeAspect="1" noChangeArrowheads="1"/>
          </p:cNvPicPr>
          <p:nvPr/>
        </p:nvPicPr>
        <p:blipFill>
          <a:blip r:embed="rId4" cstate="print"/>
          <a:srcRect/>
          <a:stretch>
            <a:fillRect/>
          </a:stretch>
        </p:blipFill>
        <p:spPr bwMode="auto">
          <a:xfrm>
            <a:off x="914400" y="5207000"/>
            <a:ext cx="1071563" cy="1081088"/>
          </a:xfrm>
          <a:prstGeom prst="rect">
            <a:avLst/>
          </a:prstGeom>
          <a:noFill/>
          <a:ln w="9525">
            <a:noFill/>
            <a:miter lim="800000"/>
            <a:headEnd/>
            <a:tailEnd/>
          </a:ln>
        </p:spPr>
      </p:pic>
      <p:pic>
        <p:nvPicPr>
          <p:cNvPr id="1042" name="Picture 1144" descr="j0285750"/>
          <p:cNvPicPr>
            <a:picLocks noChangeAspect="1" noChangeArrowheads="1"/>
          </p:cNvPicPr>
          <p:nvPr/>
        </p:nvPicPr>
        <p:blipFill>
          <a:blip r:embed="rId5" cstate="print"/>
          <a:srcRect/>
          <a:stretch>
            <a:fillRect/>
          </a:stretch>
        </p:blipFill>
        <p:spPr bwMode="auto">
          <a:xfrm>
            <a:off x="7775575" y="3835400"/>
            <a:ext cx="1368425" cy="839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de-DE" smtClean="0"/>
              <a:t>I-TCP socket and state migration</a:t>
            </a:r>
          </a:p>
        </p:txBody>
      </p:sp>
      <p:graphicFrame>
        <p:nvGraphicFramePr>
          <p:cNvPr id="2050" name="Object 11"/>
          <p:cNvGraphicFramePr>
            <a:graphicFrameLocks noChangeAspect="1"/>
          </p:cNvGraphicFramePr>
          <p:nvPr/>
        </p:nvGraphicFramePr>
        <p:xfrm>
          <a:off x="4038600" y="4267200"/>
          <a:ext cx="979488" cy="368300"/>
        </p:xfrm>
        <a:graphic>
          <a:graphicData uri="http://schemas.openxmlformats.org/presentationml/2006/ole">
            <p:oleObj spid="_x0000_s2050" name="Clip" r:id="rId3" imgW="4395600" imgH="1652040" progId="">
              <p:embed/>
            </p:oleObj>
          </a:graphicData>
        </a:graphic>
      </p:graphicFrame>
      <p:sp>
        <p:nvSpPr>
          <p:cNvPr id="2054" name="Line 12"/>
          <p:cNvSpPr>
            <a:spLocks noChangeShapeType="1"/>
          </p:cNvSpPr>
          <p:nvPr/>
        </p:nvSpPr>
        <p:spPr bwMode="auto">
          <a:xfrm flipV="1">
            <a:off x="4191000" y="3733800"/>
            <a:ext cx="0" cy="533400"/>
          </a:xfrm>
          <a:prstGeom prst="line">
            <a:avLst/>
          </a:prstGeom>
          <a:noFill/>
          <a:ln w="19050">
            <a:solidFill>
              <a:schemeClr val="tx1"/>
            </a:solidFill>
            <a:round/>
            <a:headEnd/>
            <a:tailEnd/>
          </a:ln>
        </p:spPr>
        <p:txBody>
          <a:bodyPr wrap="none" anchor="ctr"/>
          <a:lstStyle/>
          <a:p>
            <a:endParaRPr lang="en-US"/>
          </a:p>
        </p:txBody>
      </p:sp>
      <p:sp>
        <p:nvSpPr>
          <p:cNvPr id="2055" name="Line 14"/>
          <p:cNvSpPr>
            <a:spLocks noChangeShapeType="1"/>
          </p:cNvSpPr>
          <p:nvPr/>
        </p:nvSpPr>
        <p:spPr bwMode="auto">
          <a:xfrm flipV="1">
            <a:off x="7315200" y="3276600"/>
            <a:ext cx="457200" cy="381000"/>
          </a:xfrm>
          <a:prstGeom prst="line">
            <a:avLst/>
          </a:prstGeom>
          <a:noFill/>
          <a:ln w="9525">
            <a:solidFill>
              <a:schemeClr val="tx1"/>
            </a:solidFill>
            <a:round/>
            <a:headEnd/>
            <a:tailEnd/>
          </a:ln>
        </p:spPr>
        <p:txBody>
          <a:bodyPr wrap="none" anchor="ctr"/>
          <a:lstStyle/>
          <a:p>
            <a:endParaRPr lang="en-US"/>
          </a:p>
        </p:txBody>
      </p:sp>
      <p:sp>
        <p:nvSpPr>
          <p:cNvPr id="2056" name="Text Box 572"/>
          <p:cNvSpPr txBox="1">
            <a:spLocks noChangeArrowheads="1"/>
          </p:cNvSpPr>
          <p:nvPr/>
        </p:nvSpPr>
        <p:spPr bwMode="auto">
          <a:xfrm>
            <a:off x="533400" y="4953000"/>
            <a:ext cx="1222375" cy="336550"/>
          </a:xfrm>
          <a:prstGeom prst="rect">
            <a:avLst/>
          </a:prstGeom>
          <a:noFill/>
          <a:ln w="9525">
            <a:noFill/>
            <a:miter lim="800000"/>
            <a:headEnd/>
            <a:tailEnd/>
          </a:ln>
        </p:spPr>
        <p:txBody>
          <a:bodyPr wrap="none">
            <a:spAutoFit/>
          </a:bodyPr>
          <a:lstStyle/>
          <a:p>
            <a:pPr eaLnBrk="0" hangingPunct="0"/>
            <a:r>
              <a:rPr lang="en-US" sz="1600">
                <a:latin typeface="Arial" charset="0"/>
              </a:rPr>
              <a:t>mobile host</a:t>
            </a:r>
          </a:p>
        </p:txBody>
      </p:sp>
      <p:sp>
        <p:nvSpPr>
          <p:cNvPr id="2057" name="Text Box 573"/>
          <p:cNvSpPr txBox="1">
            <a:spLocks noChangeArrowheads="1"/>
          </p:cNvSpPr>
          <p:nvPr/>
        </p:nvSpPr>
        <p:spPr bwMode="auto">
          <a:xfrm>
            <a:off x="3962400" y="4648200"/>
            <a:ext cx="1447800" cy="336550"/>
          </a:xfrm>
          <a:prstGeom prst="rect">
            <a:avLst/>
          </a:prstGeom>
          <a:noFill/>
          <a:ln w="9525">
            <a:noFill/>
            <a:miter lim="800000"/>
            <a:headEnd/>
            <a:tailEnd/>
          </a:ln>
        </p:spPr>
        <p:txBody>
          <a:bodyPr wrap="none">
            <a:spAutoFit/>
          </a:bodyPr>
          <a:lstStyle/>
          <a:p>
            <a:pPr algn="l" eaLnBrk="0" hangingPunct="0"/>
            <a:r>
              <a:rPr lang="en-US" sz="1600">
                <a:latin typeface="Arial" charset="0"/>
              </a:rPr>
              <a:t>access point</a:t>
            </a:r>
            <a:r>
              <a:rPr lang="en-US" sz="1600" baseline="-25000">
                <a:latin typeface="Arial" charset="0"/>
              </a:rPr>
              <a:t>2</a:t>
            </a:r>
            <a:r>
              <a:rPr lang="en-US" sz="1600">
                <a:latin typeface="Arial" charset="0"/>
              </a:rPr>
              <a:t> </a:t>
            </a:r>
          </a:p>
        </p:txBody>
      </p:sp>
      <p:sp>
        <p:nvSpPr>
          <p:cNvPr id="2058" name="Oval 574"/>
          <p:cNvSpPr>
            <a:spLocks noChangeArrowheads="1"/>
          </p:cNvSpPr>
          <p:nvPr/>
        </p:nvSpPr>
        <p:spPr bwMode="auto">
          <a:xfrm>
            <a:off x="4724400" y="3200400"/>
            <a:ext cx="2590800" cy="914400"/>
          </a:xfrm>
          <a:prstGeom prst="ellipse">
            <a:avLst/>
          </a:prstGeom>
          <a:solidFill>
            <a:srgbClr val="DADAF6"/>
          </a:solidFill>
          <a:ln w="9525">
            <a:solidFill>
              <a:schemeClr val="tx1"/>
            </a:solidFill>
            <a:round/>
            <a:headEnd/>
            <a:tailEnd/>
          </a:ln>
        </p:spPr>
        <p:txBody>
          <a:bodyPr wrap="none" anchor="ctr"/>
          <a:lstStyle/>
          <a:p>
            <a:pPr eaLnBrk="0" hangingPunct="0"/>
            <a:r>
              <a:rPr lang="en-US" sz="1600">
                <a:latin typeface="Arial" charset="0"/>
              </a:rPr>
              <a:t>Internet</a:t>
            </a:r>
          </a:p>
        </p:txBody>
      </p:sp>
      <p:sp>
        <p:nvSpPr>
          <p:cNvPr id="2059" name="Line 575"/>
          <p:cNvSpPr>
            <a:spLocks noChangeShapeType="1"/>
          </p:cNvSpPr>
          <p:nvPr/>
        </p:nvSpPr>
        <p:spPr bwMode="auto">
          <a:xfrm flipV="1">
            <a:off x="1828800" y="4495800"/>
            <a:ext cx="2133600" cy="228600"/>
          </a:xfrm>
          <a:prstGeom prst="line">
            <a:avLst/>
          </a:prstGeom>
          <a:noFill/>
          <a:ln w="57150">
            <a:solidFill>
              <a:srgbClr val="FF0000"/>
            </a:solidFill>
            <a:round/>
            <a:headEnd type="triangle" w="med" len="med"/>
            <a:tailEnd type="triangle" w="med" len="med"/>
          </a:ln>
        </p:spPr>
        <p:txBody>
          <a:bodyPr wrap="none" anchor="ctr"/>
          <a:lstStyle/>
          <a:p>
            <a:endParaRPr lang="en-US"/>
          </a:p>
        </p:txBody>
      </p:sp>
      <p:sp>
        <p:nvSpPr>
          <p:cNvPr id="2060" name="Freeform 577"/>
          <p:cNvSpPr>
            <a:spLocks/>
          </p:cNvSpPr>
          <p:nvPr/>
        </p:nvSpPr>
        <p:spPr bwMode="auto">
          <a:xfrm>
            <a:off x="5080000" y="3340100"/>
            <a:ext cx="2789238" cy="1160463"/>
          </a:xfrm>
          <a:custGeom>
            <a:avLst/>
            <a:gdLst>
              <a:gd name="T0" fmla="*/ 0 w 1757"/>
              <a:gd name="T1" fmla="*/ 731 h 731"/>
              <a:gd name="T2" fmla="*/ 1131 w 1757"/>
              <a:gd name="T3" fmla="*/ 391 h 731"/>
              <a:gd name="T4" fmla="*/ 1757 w 1757"/>
              <a:gd name="T5" fmla="*/ 0 h 731"/>
              <a:gd name="T6" fmla="*/ 0 60000 65536"/>
              <a:gd name="T7" fmla="*/ 0 60000 65536"/>
              <a:gd name="T8" fmla="*/ 0 60000 65536"/>
              <a:gd name="T9" fmla="*/ 0 w 1757"/>
              <a:gd name="T10" fmla="*/ 0 h 731"/>
              <a:gd name="T11" fmla="*/ 1757 w 1757"/>
              <a:gd name="T12" fmla="*/ 731 h 731"/>
            </a:gdLst>
            <a:ahLst/>
            <a:cxnLst>
              <a:cxn ang="T6">
                <a:pos x="T0" y="T1"/>
              </a:cxn>
              <a:cxn ang="T7">
                <a:pos x="T2" y="T3"/>
              </a:cxn>
              <a:cxn ang="T8">
                <a:pos x="T4" y="T5"/>
              </a:cxn>
            </a:cxnLst>
            <a:rect l="T9" t="T10" r="T11" b="T12"/>
            <a:pathLst>
              <a:path w="1757" h="731">
                <a:moveTo>
                  <a:pt x="0" y="731"/>
                </a:moveTo>
                <a:cubicBezTo>
                  <a:pt x="188" y="674"/>
                  <a:pt x="838" y="513"/>
                  <a:pt x="1131" y="391"/>
                </a:cubicBezTo>
                <a:cubicBezTo>
                  <a:pt x="1424" y="269"/>
                  <a:pt x="1627" y="82"/>
                  <a:pt x="1757" y="0"/>
                </a:cubicBezTo>
              </a:path>
            </a:pathLst>
          </a:custGeom>
          <a:noFill/>
          <a:ln w="57150">
            <a:solidFill>
              <a:srgbClr val="01FFBC"/>
            </a:solidFill>
            <a:round/>
            <a:headEnd type="triangle" w="med" len="med"/>
            <a:tailEnd type="triangle" w="med" len="med"/>
          </a:ln>
        </p:spPr>
        <p:txBody>
          <a:bodyPr wrap="none" anchor="ctr"/>
          <a:lstStyle/>
          <a:p>
            <a:endParaRPr lang="en-US"/>
          </a:p>
        </p:txBody>
      </p:sp>
      <p:graphicFrame>
        <p:nvGraphicFramePr>
          <p:cNvPr id="2051" name="Object 579"/>
          <p:cNvGraphicFramePr>
            <a:graphicFrameLocks noChangeAspect="1"/>
          </p:cNvGraphicFramePr>
          <p:nvPr/>
        </p:nvGraphicFramePr>
        <p:xfrm>
          <a:off x="4267200" y="2667000"/>
          <a:ext cx="979488" cy="368300"/>
        </p:xfrm>
        <a:graphic>
          <a:graphicData uri="http://schemas.openxmlformats.org/presentationml/2006/ole">
            <p:oleObj spid="_x0000_s2051" name="Clip" r:id="rId4" imgW="4395600" imgH="1652040" progId="">
              <p:embed/>
            </p:oleObj>
          </a:graphicData>
        </a:graphic>
      </p:graphicFrame>
      <p:sp>
        <p:nvSpPr>
          <p:cNvPr id="2061" name="Line 580"/>
          <p:cNvSpPr>
            <a:spLocks noChangeShapeType="1"/>
          </p:cNvSpPr>
          <p:nvPr/>
        </p:nvSpPr>
        <p:spPr bwMode="auto">
          <a:xfrm flipV="1">
            <a:off x="4419600" y="2133600"/>
            <a:ext cx="0" cy="533400"/>
          </a:xfrm>
          <a:prstGeom prst="line">
            <a:avLst/>
          </a:prstGeom>
          <a:noFill/>
          <a:ln w="19050">
            <a:solidFill>
              <a:schemeClr val="tx1"/>
            </a:solidFill>
            <a:round/>
            <a:headEnd/>
            <a:tailEnd/>
          </a:ln>
        </p:spPr>
        <p:txBody>
          <a:bodyPr wrap="none" anchor="ctr"/>
          <a:lstStyle/>
          <a:p>
            <a:endParaRPr lang="en-US"/>
          </a:p>
        </p:txBody>
      </p:sp>
      <p:sp>
        <p:nvSpPr>
          <p:cNvPr id="2062" name="Text Box 582"/>
          <p:cNvSpPr txBox="1">
            <a:spLocks noChangeArrowheads="1"/>
          </p:cNvSpPr>
          <p:nvPr/>
        </p:nvSpPr>
        <p:spPr bwMode="auto">
          <a:xfrm>
            <a:off x="4495800" y="2286000"/>
            <a:ext cx="1447800" cy="336550"/>
          </a:xfrm>
          <a:prstGeom prst="rect">
            <a:avLst/>
          </a:prstGeom>
          <a:noFill/>
          <a:ln w="9525">
            <a:noFill/>
            <a:miter lim="800000"/>
            <a:headEnd/>
            <a:tailEnd/>
          </a:ln>
        </p:spPr>
        <p:txBody>
          <a:bodyPr wrap="none">
            <a:spAutoFit/>
          </a:bodyPr>
          <a:lstStyle/>
          <a:p>
            <a:pPr algn="l" eaLnBrk="0" hangingPunct="0"/>
            <a:r>
              <a:rPr lang="en-US" sz="1600">
                <a:latin typeface="Arial" charset="0"/>
              </a:rPr>
              <a:t>access point</a:t>
            </a:r>
            <a:r>
              <a:rPr lang="en-US" sz="1600" baseline="-25000">
                <a:latin typeface="Arial" charset="0"/>
              </a:rPr>
              <a:t>1</a:t>
            </a:r>
            <a:r>
              <a:rPr lang="en-US" sz="1600">
                <a:latin typeface="Arial" charset="0"/>
              </a:rPr>
              <a:t> </a:t>
            </a:r>
          </a:p>
        </p:txBody>
      </p:sp>
      <p:sp>
        <p:nvSpPr>
          <p:cNvPr id="2063" name="Line 587"/>
          <p:cNvSpPr>
            <a:spLocks noChangeShapeType="1"/>
          </p:cNvSpPr>
          <p:nvPr/>
        </p:nvSpPr>
        <p:spPr bwMode="auto">
          <a:xfrm>
            <a:off x="1828800" y="2514600"/>
            <a:ext cx="2286000" cy="304800"/>
          </a:xfrm>
          <a:prstGeom prst="line">
            <a:avLst/>
          </a:prstGeom>
          <a:noFill/>
          <a:ln w="57150">
            <a:solidFill>
              <a:srgbClr val="FF0000"/>
            </a:solidFill>
            <a:round/>
            <a:headEnd type="triangle" w="med" len="med"/>
            <a:tailEnd type="triangle" w="med" len="med"/>
          </a:ln>
        </p:spPr>
        <p:txBody>
          <a:bodyPr wrap="none" anchor="ctr"/>
          <a:lstStyle/>
          <a:p>
            <a:endParaRPr lang="en-US"/>
          </a:p>
        </p:txBody>
      </p:sp>
      <p:sp>
        <p:nvSpPr>
          <p:cNvPr id="2064" name="AutoShape 588"/>
          <p:cNvSpPr>
            <a:spLocks noChangeArrowheads="1"/>
          </p:cNvSpPr>
          <p:nvPr/>
        </p:nvSpPr>
        <p:spPr bwMode="auto">
          <a:xfrm>
            <a:off x="1219200" y="2895600"/>
            <a:ext cx="381000" cy="1066800"/>
          </a:xfrm>
          <a:prstGeom prst="upArrow">
            <a:avLst>
              <a:gd name="adj1" fmla="val 50000"/>
              <a:gd name="adj2" fmla="val 70000"/>
            </a:avLst>
          </a:prstGeom>
          <a:solidFill>
            <a:srgbClr val="DADAF6"/>
          </a:solidFill>
          <a:ln w="9525">
            <a:solidFill>
              <a:schemeClr val="tx1"/>
            </a:solidFill>
            <a:miter lim="800000"/>
            <a:headEnd/>
            <a:tailEnd/>
          </a:ln>
        </p:spPr>
        <p:txBody>
          <a:bodyPr wrap="none" anchor="ctr"/>
          <a:lstStyle/>
          <a:p>
            <a:endParaRPr lang="en-US"/>
          </a:p>
        </p:txBody>
      </p:sp>
      <p:sp>
        <p:nvSpPr>
          <p:cNvPr id="2065" name="Text Box 590"/>
          <p:cNvSpPr txBox="1">
            <a:spLocks noChangeArrowheads="1"/>
          </p:cNvSpPr>
          <p:nvPr/>
        </p:nvSpPr>
        <p:spPr bwMode="auto">
          <a:xfrm>
            <a:off x="2895600" y="3200400"/>
            <a:ext cx="1768475" cy="581025"/>
          </a:xfrm>
          <a:prstGeom prst="rect">
            <a:avLst/>
          </a:prstGeom>
          <a:noFill/>
          <a:ln w="9525">
            <a:noFill/>
            <a:miter lim="800000"/>
            <a:headEnd/>
            <a:tailEnd/>
          </a:ln>
        </p:spPr>
        <p:txBody>
          <a:bodyPr wrap="none">
            <a:spAutoFit/>
          </a:bodyPr>
          <a:lstStyle/>
          <a:p>
            <a:pPr algn="l" eaLnBrk="0" hangingPunct="0"/>
            <a:r>
              <a:rPr lang="de-DE" sz="1600">
                <a:latin typeface="Arial" charset="0"/>
              </a:rPr>
              <a:t>socket migration</a:t>
            </a:r>
          </a:p>
          <a:p>
            <a:pPr algn="l" eaLnBrk="0" hangingPunct="0"/>
            <a:r>
              <a:rPr lang="de-DE" sz="1600">
                <a:latin typeface="Arial" charset="0"/>
              </a:rPr>
              <a:t>and state transfer</a:t>
            </a:r>
          </a:p>
        </p:txBody>
      </p:sp>
      <p:cxnSp>
        <p:nvCxnSpPr>
          <p:cNvPr id="2066" name="AutoShape 591"/>
          <p:cNvCxnSpPr>
            <a:cxnSpLocks noChangeShapeType="1"/>
            <a:endCxn id="2058" idx="4"/>
          </p:cNvCxnSpPr>
          <p:nvPr/>
        </p:nvCxnSpPr>
        <p:spPr bwMode="auto">
          <a:xfrm flipV="1">
            <a:off x="5018088" y="4114800"/>
            <a:ext cx="1001712" cy="336550"/>
          </a:xfrm>
          <a:prstGeom prst="straightConnector1">
            <a:avLst/>
          </a:prstGeom>
          <a:noFill/>
          <a:ln w="9525">
            <a:solidFill>
              <a:schemeClr val="tx1"/>
            </a:solidFill>
            <a:round/>
            <a:headEnd/>
            <a:tailEnd/>
          </a:ln>
        </p:spPr>
      </p:cxnSp>
      <p:cxnSp>
        <p:nvCxnSpPr>
          <p:cNvPr id="2067" name="AutoShape 592"/>
          <p:cNvCxnSpPr>
            <a:cxnSpLocks noChangeShapeType="1"/>
            <a:endCxn id="2058" idx="0"/>
          </p:cNvCxnSpPr>
          <p:nvPr/>
        </p:nvCxnSpPr>
        <p:spPr bwMode="auto">
          <a:xfrm>
            <a:off x="5246688" y="2851150"/>
            <a:ext cx="773112" cy="349250"/>
          </a:xfrm>
          <a:prstGeom prst="straightConnector1">
            <a:avLst/>
          </a:prstGeom>
          <a:noFill/>
          <a:ln w="9525">
            <a:solidFill>
              <a:schemeClr val="tx1"/>
            </a:solidFill>
            <a:round/>
            <a:headEnd/>
            <a:tailEnd/>
          </a:ln>
        </p:spPr>
      </p:cxnSp>
      <p:sp>
        <p:nvSpPr>
          <p:cNvPr id="2068" name="Freeform 593"/>
          <p:cNvSpPr>
            <a:spLocks/>
          </p:cNvSpPr>
          <p:nvPr/>
        </p:nvSpPr>
        <p:spPr bwMode="auto">
          <a:xfrm>
            <a:off x="5029200" y="2971800"/>
            <a:ext cx="1104900" cy="1371600"/>
          </a:xfrm>
          <a:custGeom>
            <a:avLst/>
            <a:gdLst>
              <a:gd name="T0" fmla="*/ 0 w 696"/>
              <a:gd name="T1" fmla="*/ 864 h 864"/>
              <a:gd name="T2" fmla="*/ 672 w 696"/>
              <a:gd name="T3" fmla="*/ 480 h 864"/>
              <a:gd name="T4" fmla="*/ 144 w 696"/>
              <a:gd name="T5" fmla="*/ 0 h 864"/>
              <a:gd name="T6" fmla="*/ 0 60000 65536"/>
              <a:gd name="T7" fmla="*/ 0 60000 65536"/>
              <a:gd name="T8" fmla="*/ 0 60000 65536"/>
              <a:gd name="T9" fmla="*/ 0 w 696"/>
              <a:gd name="T10" fmla="*/ 0 h 864"/>
              <a:gd name="T11" fmla="*/ 696 w 696"/>
              <a:gd name="T12" fmla="*/ 864 h 864"/>
            </a:gdLst>
            <a:ahLst/>
            <a:cxnLst>
              <a:cxn ang="T6">
                <a:pos x="T0" y="T1"/>
              </a:cxn>
              <a:cxn ang="T7">
                <a:pos x="T2" y="T3"/>
              </a:cxn>
              <a:cxn ang="T8">
                <a:pos x="T4" y="T5"/>
              </a:cxn>
            </a:cxnLst>
            <a:rect l="T9" t="T10" r="T11" b="T12"/>
            <a:pathLst>
              <a:path w="696" h="864">
                <a:moveTo>
                  <a:pt x="0" y="864"/>
                </a:moveTo>
                <a:cubicBezTo>
                  <a:pt x="324" y="744"/>
                  <a:pt x="648" y="624"/>
                  <a:pt x="672" y="480"/>
                </a:cubicBezTo>
                <a:cubicBezTo>
                  <a:pt x="696" y="336"/>
                  <a:pt x="420" y="168"/>
                  <a:pt x="144" y="0"/>
                </a:cubicBezTo>
              </a:path>
            </a:pathLst>
          </a:custGeom>
          <a:noFill/>
          <a:ln w="38100">
            <a:solidFill>
              <a:schemeClr val="tx1"/>
            </a:solidFill>
            <a:round/>
            <a:headEnd/>
            <a:tailEnd type="triangle" w="med" len="med"/>
          </a:ln>
        </p:spPr>
        <p:txBody>
          <a:bodyPr wrap="none" anchor="ctr"/>
          <a:lstStyle/>
          <a:p>
            <a:endParaRPr lang="en-US"/>
          </a:p>
        </p:txBody>
      </p:sp>
      <p:sp>
        <p:nvSpPr>
          <p:cNvPr id="2069" name="Freeform 594"/>
          <p:cNvSpPr>
            <a:spLocks/>
          </p:cNvSpPr>
          <p:nvPr/>
        </p:nvSpPr>
        <p:spPr bwMode="auto">
          <a:xfrm>
            <a:off x="5343525" y="2787650"/>
            <a:ext cx="2235200" cy="846138"/>
          </a:xfrm>
          <a:custGeom>
            <a:avLst/>
            <a:gdLst>
              <a:gd name="T0" fmla="*/ 0 w 1408"/>
              <a:gd name="T1" fmla="*/ 0 h 533"/>
              <a:gd name="T2" fmla="*/ 1052 w 1408"/>
              <a:gd name="T3" fmla="*/ 479 h 533"/>
              <a:gd name="T4" fmla="*/ 1408 w 1408"/>
              <a:gd name="T5" fmla="*/ 322 h 533"/>
              <a:gd name="T6" fmla="*/ 0 60000 65536"/>
              <a:gd name="T7" fmla="*/ 0 60000 65536"/>
              <a:gd name="T8" fmla="*/ 0 60000 65536"/>
              <a:gd name="T9" fmla="*/ 0 w 1408"/>
              <a:gd name="T10" fmla="*/ 0 h 533"/>
              <a:gd name="T11" fmla="*/ 1408 w 1408"/>
              <a:gd name="T12" fmla="*/ 533 h 533"/>
            </a:gdLst>
            <a:ahLst/>
            <a:cxnLst>
              <a:cxn ang="T6">
                <a:pos x="T0" y="T1"/>
              </a:cxn>
              <a:cxn ang="T7">
                <a:pos x="T2" y="T3"/>
              </a:cxn>
              <a:cxn ang="T8">
                <a:pos x="T4" y="T5"/>
              </a:cxn>
            </a:cxnLst>
            <a:rect l="T9" t="T10" r="T11" b="T12"/>
            <a:pathLst>
              <a:path w="1408" h="533">
                <a:moveTo>
                  <a:pt x="0" y="0"/>
                </a:moveTo>
                <a:cubicBezTo>
                  <a:pt x="175" y="80"/>
                  <a:pt x="817" y="425"/>
                  <a:pt x="1052" y="479"/>
                </a:cubicBezTo>
                <a:cubicBezTo>
                  <a:pt x="1287" y="533"/>
                  <a:pt x="1334" y="355"/>
                  <a:pt x="1408" y="322"/>
                </a:cubicBezTo>
              </a:path>
            </a:pathLst>
          </a:custGeom>
          <a:noFill/>
          <a:ln w="57150">
            <a:solidFill>
              <a:srgbClr val="01FFBC"/>
            </a:solidFill>
            <a:round/>
            <a:headEnd type="triangle" w="med" len="med"/>
            <a:tailEnd type="triangle" w="med" len="med"/>
          </a:ln>
        </p:spPr>
        <p:txBody>
          <a:bodyPr wrap="none" anchor="ctr"/>
          <a:lstStyle/>
          <a:p>
            <a:endParaRPr lang="en-US"/>
          </a:p>
        </p:txBody>
      </p:sp>
      <p:pic>
        <p:nvPicPr>
          <p:cNvPr id="2070" name="Picture 596" descr="j0285750"/>
          <p:cNvPicPr>
            <a:picLocks noChangeAspect="1" noChangeArrowheads="1"/>
          </p:cNvPicPr>
          <p:nvPr/>
        </p:nvPicPr>
        <p:blipFill>
          <a:blip r:embed="rId5" cstate="print"/>
          <a:srcRect/>
          <a:stretch>
            <a:fillRect/>
          </a:stretch>
        </p:blipFill>
        <p:spPr bwMode="auto">
          <a:xfrm>
            <a:off x="7162800" y="2438400"/>
            <a:ext cx="1368425" cy="839788"/>
          </a:xfrm>
          <a:prstGeom prst="rect">
            <a:avLst/>
          </a:prstGeom>
          <a:noFill/>
          <a:ln w="9525">
            <a:noFill/>
            <a:miter lim="800000"/>
            <a:headEnd/>
            <a:tailEnd/>
          </a:ln>
        </p:spPr>
      </p:pic>
      <p:pic>
        <p:nvPicPr>
          <p:cNvPr id="2071" name="Picture 597" descr="j0235962"/>
          <p:cNvPicPr>
            <a:picLocks noChangeAspect="1" noChangeArrowheads="1"/>
          </p:cNvPicPr>
          <p:nvPr/>
        </p:nvPicPr>
        <p:blipFill>
          <a:blip r:embed="rId6" cstate="print"/>
          <a:srcRect/>
          <a:stretch>
            <a:fillRect/>
          </a:stretch>
        </p:blipFill>
        <p:spPr bwMode="auto">
          <a:xfrm>
            <a:off x="762000" y="3886200"/>
            <a:ext cx="1071563" cy="1081088"/>
          </a:xfrm>
          <a:prstGeom prst="rect">
            <a:avLst/>
          </a:prstGeom>
          <a:noFill/>
          <a:ln w="9525">
            <a:noFill/>
            <a:miter lim="800000"/>
            <a:headEnd/>
            <a:tailEnd/>
          </a:ln>
        </p:spPr>
      </p:pic>
      <p:pic>
        <p:nvPicPr>
          <p:cNvPr id="2072" name="Picture 598" descr="j0235962"/>
          <p:cNvPicPr>
            <a:picLocks noChangeAspect="1" noChangeArrowheads="1"/>
          </p:cNvPicPr>
          <p:nvPr/>
        </p:nvPicPr>
        <p:blipFill>
          <a:blip r:embed="rId6" cstate="print"/>
          <a:srcRect/>
          <a:stretch>
            <a:fillRect/>
          </a:stretch>
        </p:blipFill>
        <p:spPr bwMode="auto">
          <a:xfrm>
            <a:off x="685800" y="1752600"/>
            <a:ext cx="1071563" cy="108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p:txBody>
          <a:bodyPr/>
          <a:lstStyle/>
          <a:p>
            <a:pPr eaLnBrk="1" hangingPunct="1"/>
            <a:r>
              <a:rPr lang="en-US" smtClean="0"/>
              <a:t>Indirect TCP II</a:t>
            </a:r>
          </a:p>
        </p:txBody>
      </p:sp>
      <p:sp>
        <p:nvSpPr>
          <p:cNvPr id="14340" name="Rectangle 6"/>
          <p:cNvSpPr>
            <a:spLocks noGrp="1" noChangeArrowheads="1"/>
          </p:cNvSpPr>
          <p:nvPr>
            <p:ph type="body" idx="1"/>
          </p:nvPr>
        </p:nvSpPr>
        <p:spPr/>
        <p:txBody>
          <a:bodyPr/>
          <a:lstStyle/>
          <a:p>
            <a:pPr eaLnBrk="1" hangingPunct="1">
              <a:lnSpc>
                <a:spcPct val="90000"/>
              </a:lnSpc>
            </a:pPr>
            <a:r>
              <a:rPr lang="en-US" smtClean="0"/>
              <a:t>Advantages</a:t>
            </a:r>
          </a:p>
          <a:p>
            <a:pPr lvl="1" eaLnBrk="1" hangingPunct="1">
              <a:lnSpc>
                <a:spcPct val="90000"/>
              </a:lnSpc>
            </a:pPr>
            <a:r>
              <a:rPr lang="en-US" smtClean="0"/>
              <a:t>no changes in the fixed network necessary, no changes for the hosts (TCP protocol) necessary, all current optimizations to TCP still work</a:t>
            </a:r>
          </a:p>
          <a:p>
            <a:pPr lvl="1" eaLnBrk="1" hangingPunct="1">
              <a:lnSpc>
                <a:spcPct val="90000"/>
              </a:lnSpc>
            </a:pPr>
            <a:r>
              <a:rPr lang="en-US" smtClean="0"/>
              <a:t>transmission errors on the wireless link do not propagate into the fixed network</a:t>
            </a:r>
          </a:p>
          <a:p>
            <a:pPr lvl="1" eaLnBrk="1" hangingPunct="1">
              <a:lnSpc>
                <a:spcPct val="90000"/>
              </a:lnSpc>
            </a:pPr>
            <a:r>
              <a:rPr lang="en-US" smtClean="0"/>
              <a:t>simple to control, mobile TCP is used only for one hop between, e.g., a foreign agent and mobile host</a:t>
            </a:r>
          </a:p>
          <a:p>
            <a:pPr lvl="1" eaLnBrk="1" hangingPunct="1">
              <a:lnSpc>
                <a:spcPct val="90000"/>
              </a:lnSpc>
            </a:pPr>
            <a:r>
              <a:rPr lang="en-US" smtClean="0"/>
              <a:t>therefore, a very fast retransmission of packets is possible, the short delay on the mobile hop is known</a:t>
            </a:r>
          </a:p>
          <a:p>
            <a:pPr eaLnBrk="1" hangingPunct="1">
              <a:lnSpc>
                <a:spcPct val="90000"/>
              </a:lnSpc>
            </a:pPr>
            <a:r>
              <a:rPr lang="en-US" smtClean="0"/>
              <a:t>Disadvantages</a:t>
            </a:r>
          </a:p>
          <a:p>
            <a:pPr lvl="1" eaLnBrk="1" hangingPunct="1">
              <a:lnSpc>
                <a:spcPct val="90000"/>
              </a:lnSpc>
            </a:pPr>
            <a:r>
              <a:rPr lang="en-US" smtClean="0"/>
              <a:t>loss of end-to-end semantics, an acknowledgement to a sender does now not any longer mean that a receiver really got a packet, foreign agents might crash</a:t>
            </a:r>
          </a:p>
          <a:p>
            <a:pPr lvl="1" eaLnBrk="1" hangingPunct="1">
              <a:lnSpc>
                <a:spcPct val="90000"/>
              </a:lnSpc>
            </a:pPr>
            <a:r>
              <a:rPr lang="en-US" smtClean="0"/>
              <a:t>higher latency possible due to buffering of data within the foreign agent and forwarding to a new foreign agent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mtClean="0"/>
              <a:t>Early approach: Snooping TCP I</a:t>
            </a:r>
          </a:p>
        </p:txBody>
      </p:sp>
      <p:sp>
        <p:nvSpPr>
          <p:cNvPr id="3077" name="Rectangle 3"/>
          <p:cNvSpPr>
            <a:spLocks noGrp="1" noChangeArrowheads="1"/>
          </p:cNvSpPr>
          <p:nvPr>
            <p:ph type="body" idx="1"/>
          </p:nvPr>
        </p:nvSpPr>
        <p:spPr/>
        <p:txBody>
          <a:bodyPr/>
          <a:lstStyle/>
          <a:p>
            <a:pPr eaLnBrk="1" hangingPunct="1"/>
            <a:r>
              <a:rPr lang="en-US" smtClean="0"/>
              <a:t>“Transparent” extension of TCP within the foreign agent</a:t>
            </a:r>
          </a:p>
          <a:p>
            <a:pPr lvl="1" eaLnBrk="1" hangingPunct="1"/>
            <a:r>
              <a:rPr lang="en-US" smtClean="0"/>
              <a:t>buffering of packets sent to the mobile host</a:t>
            </a:r>
          </a:p>
          <a:p>
            <a:pPr lvl="1" eaLnBrk="1" hangingPunct="1"/>
            <a:r>
              <a:rPr lang="en-US" smtClean="0"/>
              <a:t>lost packets on the wireless link (both directions!) will be retransmitted immediately by the mobile host or foreign agent, respectively (so called “local” retransmission)</a:t>
            </a:r>
          </a:p>
          <a:p>
            <a:pPr lvl="1" eaLnBrk="1" hangingPunct="1"/>
            <a:r>
              <a:rPr lang="en-US" smtClean="0"/>
              <a:t>the foreign agent therefore “snoops” the packet flow and recognizes acknowledgements in both directions, it also filters ACKs</a:t>
            </a:r>
          </a:p>
          <a:p>
            <a:pPr lvl="1" eaLnBrk="1" hangingPunct="1"/>
            <a:r>
              <a:rPr lang="en-US" smtClean="0"/>
              <a:t>changes of TCP only within the foreign agent</a:t>
            </a:r>
          </a:p>
        </p:txBody>
      </p:sp>
      <p:grpSp>
        <p:nvGrpSpPr>
          <p:cNvPr id="3078" name="Group 7"/>
          <p:cNvGrpSpPr>
            <a:grpSpLocks/>
          </p:cNvGrpSpPr>
          <p:nvPr/>
        </p:nvGrpSpPr>
        <p:grpSpPr bwMode="auto">
          <a:xfrm rot="1022352">
            <a:off x="2133600" y="4838700"/>
            <a:ext cx="1066800" cy="609600"/>
            <a:chOff x="1248" y="2736"/>
            <a:chExt cx="240" cy="192"/>
          </a:xfrm>
        </p:grpSpPr>
        <p:sp>
          <p:nvSpPr>
            <p:cNvPr id="3096" name="Line 8"/>
            <p:cNvSpPr>
              <a:spLocks noChangeShapeType="1"/>
            </p:cNvSpPr>
            <p:nvPr/>
          </p:nvSpPr>
          <p:spPr bwMode="auto">
            <a:xfrm flipV="1">
              <a:off x="1296" y="2736"/>
              <a:ext cx="192" cy="96"/>
            </a:xfrm>
            <a:prstGeom prst="line">
              <a:avLst/>
            </a:prstGeom>
            <a:noFill/>
            <a:ln w="38100">
              <a:solidFill>
                <a:schemeClr val="tx1"/>
              </a:solidFill>
              <a:round/>
              <a:headEnd/>
              <a:tailEnd type="triangle" w="med" len="med"/>
            </a:ln>
          </p:spPr>
          <p:txBody>
            <a:bodyPr wrap="none" anchor="ctr"/>
            <a:lstStyle/>
            <a:p>
              <a:endParaRPr lang="en-US"/>
            </a:p>
          </p:txBody>
        </p:sp>
        <p:sp>
          <p:nvSpPr>
            <p:cNvPr id="3097" name="Line 9"/>
            <p:cNvSpPr>
              <a:spLocks noChangeShapeType="1"/>
            </p:cNvSpPr>
            <p:nvPr/>
          </p:nvSpPr>
          <p:spPr bwMode="auto">
            <a:xfrm flipH="1">
              <a:off x="1248" y="2832"/>
              <a:ext cx="192" cy="96"/>
            </a:xfrm>
            <a:prstGeom prst="line">
              <a:avLst/>
            </a:prstGeom>
            <a:noFill/>
            <a:ln w="38100">
              <a:solidFill>
                <a:schemeClr val="tx1"/>
              </a:solidFill>
              <a:round/>
              <a:headEnd/>
              <a:tailEnd type="triangle" w="med" len="med"/>
            </a:ln>
          </p:spPr>
          <p:txBody>
            <a:bodyPr wrap="none" anchor="ctr"/>
            <a:lstStyle/>
            <a:p>
              <a:endParaRPr lang="en-US"/>
            </a:p>
          </p:txBody>
        </p:sp>
        <p:sp>
          <p:nvSpPr>
            <p:cNvPr id="3098" name="Line 10"/>
            <p:cNvSpPr>
              <a:spLocks noChangeShapeType="1"/>
            </p:cNvSpPr>
            <p:nvPr/>
          </p:nvSpPr>
          <p:spPr bwMode="auto">
            <a:xfrm>
              <a:off x="1296" y="2832"/>
              <a:ext cx="144" cy="0"/>
            </a:xfrm>
            <a:prstGeom prst="line">
              <a:avLst/>
            </a:prstGeom>
            <a:noFill/>
            <a:ln w="38100">
              <a:solidFill>
                <a:schemeClr val="tx1"/>
              </a:solidFill>
              <a:round/>
              <a:headEnd/>
              <a:tailEnd/>
            </a:ln>
          </p:spPr>
          <p:txBody>
            <a:bodyPr wrap="none" anchor="ctr"/>
            <a:lstStyle/>
            <a:p>
              <a:endParaRPr lang="en-US"/>
            </a:p>
          </p:txBody>
        </p:sp>
      </p:grpSp>
      <p:graphicFrame>
        <p:nvGraphicFramePr>
          <p:cNvPr id="3074" name="Object 11"/>
          <p:cNvGraphicFramePr>
            <a:graphicFrameLocks noChangeAspect="1"/>
          </p:cNvGraphicFramePr>
          <p:nvPr/>
        </p:nvGraphicFramePr>
        <p:xfrm>
          <a:off x="3733800" y="5067300"/>
          <a:ext cx="979488" cy="368300"/>
        </p:xfrm>
        <a:graphic>
          <a:graphicData uri="http://schemas.openxmlformats.org/presentationml/2006/ole">
            <p:oleObj spid="_x0000_s3074" name="Clip" r:id="rId3" imgW="4395600" imgH="1652040" progId="">
              <p:embed/>
            </p:oleObj>
          </a:graphicData>
        </a:graphic>
      </p:graphicFrame>
      <p:sp>
        <p:nvSpPr>
          <p:cNvPr id="3079" name="Line 12"/>
          <p:cNvSpPr>
            <a:spLocks noChangeShapeType="1"/>
          </p:cNvSpPr>
          <p:nvPr/>
        </p:nvSpPr>
        <p:spPr bwMode="auto">
          <a:xfrm flipV="1">
            <a:off x="3886200" y="4533900"/>
            <a:ext cx="0" cy="533400"/>
          </a:xfrm>
          <a:prstGeom prst="line">
            <a:avLst/>
          </a:prstGeom>
          <a:noFill/>
          <a:ln w="19050">
            <a:solidFill>
              <a:schemeClr val="tx1"/>
            </a:solidFill>
            <a:round/>
            <a:headEnd/>
            <a:tailEnd/>
          </a:ln>
        </p:spPr>
        <p:txBody>
          <a:bodyPr wrap="none" anchor="ctr"/>
          <a:lstStyle/>
          <a:p>
            <a:endParaRPr lang="en-US"/>
          </a:p>
        </p:txBody>
      </p:sp>
      <p:sp>
        <p:nvSpPr>
          <p:cNvPr id="3080" name="Line 13"/>
          <p:cNvSpPr>
            <a:spLocks noChangeShapeType="1"/>
          </p:cNvSpPr>
          <p:nvPr/>
        </p:nvSpPr>
        <p:spPr bwMode="auto">
          <a:xfrm flipV="1">
            <a:off x="4572000" y="5067300"/>
            <a:ext cx="457200" cy="0"/>
          </a:xfrm>
          <a:prstGeom prst="line">
            <a:avLst/>
          </a:prstGeom>
          <a:noFill/>
          <a:ln w="9525">
            <a:solidFill>
              <a:schemeClr val="tx1"/>
            </a:solidFill>
            <a:round/>
            <a:headEnd/>
            <a:tailEnd/>
          </a:ln>
        </p:spPr>
        <p:txBody>
          <a:bodyPr wrap="none" anchor="ctr"/>
          <a:lstStyle/>
          <a:p>
            <a:endParaRPr lang="en-US"/>
          </a:p>
        </p:txBody>
      </p:sp>
      <p:sp>
        <p:nvSpPr>
          <p:cNvPr id="3081" name="Line 14"/>
          <p:cNvSpPr>
            <a:spLocks noChangeShapeType="1"/>
          </p:cNvSpPr>
          <p:nvPr/>
        </p:nvSpPr>
        <p:spPr bwMode="auto">
          <a:xfrm>
            <a:off x="7620000" y="5067300"/>
            <a:ext cx="533400" cy="152400"/>
          </a:xfrm>
          <a:prstGeom prst="line">
            <a:avLst/>
          </a:prstGeom>
          <a:noFill/>
          <a:ln w="9525">
            <a:solidFill>
              <a:schemeClr val="tx1"/>
            </a:solidFill>
            <a:round/>
            <a:headEnd/>
            <a:tailEnd/>
          </a:ln>
        </p:spPr>
        <p:txBody>
          <a:bodyPr wrap="none" anchor="ctr"/>
          <a:lstStyle/>
          <a:p>
            <a:endParaRPr lang="en-US"/>
          </a:p>
        </p:txBody>
      </p:sp>
      <p:sp>
        <p:nvSpPr>
          <p:cNvPr id="3082" name="Oval 574"/>
          <p:cNvSpPr>
            <a:spLocks noChangeArrowheads="1"/>
          </p:cNvSpPr>
          <p:nvPr/>
        </p:nvSpPr>
        <p:spPr bwMode="auto">
          <a:xfrm>
            <a:off x="5029200" y="4610100"/>
            <a:ext cx="2590800" cy="914400"/>
          </a:xfrm>
          <a:prstGeom prst="ellipse">
            <a:avLst/>
          </a:prstGeom>
          <a:solidFill>
            <a:srgbClr val="DADAF6"/>
          </a:solidFill>
          <a:ln w="9525">
            <a:solidFill>
              <a:schemeClr val="tx1"/>
            </a:solidFill>
            <a:round/>
            <a:headEnd/>
            <a:tailEnd/>
          </a:ln>
        </p:spPr>
        <p:txBody>
          <a:bodyPr wrap="none" anchor="ctr"/>
          <a:lstStyle/>
          <a:p>
            <a:pPr eaLnBrk="0" hangingPunct="0"/>
            <a:r>
              <a:rPr lang="en-US" sz="1600">
                <a:latin typeface="Arial" charset="0"/>
              </a:rPr>
              <a:t>„wired“ Internet</a:t>
            </a:r>
          </a:p>
        </p:txBody>
      </p:sp>
      <p:sp>
        <p:nvSpPr>
          <p:cNvPr id="3083" name="Line 575"/>
          <p:cNvSpPr>
            <a:spLocks noChangeShapeType="1"/>
          </p:cNvSpPr>
          <p:nvPr/>
        </p:nvSpPr>
        <p:spPr bwMode="auto">
          <a:xfrm flipV="1">
            <a:off x="1219200" y="6057900"/>
            <a:ext cx="6477000" cy="0"/>
          </a:xfrm>
          <a:prstGeom prst="line">
            <a:avLst/>
          </a:prstGeom>
          <a:noFill/>
          <a:ln w="76200">
            <a:solidFill>
              <a:srgbClr val="FF0000"/>
            </a:solidFill>
            <a:round/>
            <a:headEnd type="triangle" w="med" len="med"/>
            <a:tailEnd type="triangle" w="med" len="med"/>
          </a:ln>
        </p:spPr>
        <p:txBody>
          <a:bodyPr wrap="none" anchor="ctr"/>
          <a:lstStyle/>
          <a:p>
            <a:endParaRPr lang="en-US"/>
          </a:p>
        </p:txBody>
      </p:sp>
      <p:sp>
        <p:nvSpPr>
          <p:cNvPr id="3084" name="Freeform 579"/>
          <p:cNvSpPr>
            <a:spLocks/>
          </p:cNvSpPr>
          <p:nvPr/>
        </p:nvSpPr>
        <p:spPr bwMode="auto">
          <a:xfrm>
            <a:off x="4114800" y="5524500"/>
            <a:ext cx="457200" cy="533400"/>
          </a:xfrm>
          <a:custGeom>
            <a:avLst/>
            <a:gdLst>
              <a:gd name="T0" fmla="*/ 288 w 288"/>
              <a:gd name="T1" fmla="*/ 336 h 336"/>
              <a:gd name="T2" fmla="*/ 48 w 288"/>
              <a:gd name="T3" fmla="*/ 240 h 336"/>
              <a:gd name="T4" fmla="*/ 0 w 288"/>
              <a:gd name="T5" fmla="*/ 0 h 336"/>
              <a:gd name="T6" fmla="*/ 0 60000 65536"/>
              <a:gd name="T7" fmla="*/ 0 60000 65536"/>
              <a:gd name="T8" fmla="*/ 0 60000 65536"/>
              <a:gd name="T9" fmla="*/ 0 w 288"/>
              <a:gd name="T10" fmla="*/ 0 h 336"/>
              <a:gd name="T11" fmla="*/ 288 w 288"/>
              <a:gd name="T12" fmla="*/ 336 h 336"/>
            </a:gdLst>
            <a:ahLst/>
            <a:cxnLst>
              <a:cxn ang="T6">
                <a:pos x="T0" y="T1"/>
              </a:cxn>
              <a:cxn ang="T7">
                <a:pos x="T2" y="T3"/>
              </a:cxn>
              <a:cxn ang="T8">
                <a:pos x="T4" y="T5"/>
              </a:cxn>
            </a:cxnLst>
            <a:rect l="T9" t="T10" r="T11" b="T12"/>
            <a:pathLst>
              <a:path w="288" h="336">
                <a:moveTo>
                  <a:pt x="288" y="336"/>
                </a:moveTo>
                <a:cubicBezTo>
                  <a:pt x="192" y="316"/>
                  <a:pt x="96" y="296"/>
                  <a:pt x="48" y="240"/>
                </a:cubicBezTo>
                <a:cubicBezTo>
                  <a:pt x="0" y="184"/>
                  <a:pt x="0" y="92"/>
                  <a:pt x="0" y="0"/>
                </a:cubicBezTo>
              </a:path>
            </a:pathLst>
          </a:custGeom>
          <a:noFill/>
          <a:ln w="76200">
            <a:solidFill>
              <a:srgbClr val="FF0000"/>
            </a:solidFill>
            <a:round/>
            <a:headEnd/>
            <a:tailEnd type="triangle" w="med" len="med"/>
          </a:ln>
        </p:spPr>
        <p:txBody>
          <a:bodyPr wrap="none" anchor="ctr"/>
          <a:lstStyle/>
          <a:p>
            <a:endParaRPr lang="en-US"/>
          </a:p>
        </p:txBody>
      </p:sp>
      <p:sp>
        <p:nvSpPr>
          <p:cNvPr id="3085" name="Text Box 580"/>
          <p:cNvSpPr txBox="1">
            <a:spLocks noChangeArrowheads="1"/>
          </p:cNvSpPr>
          <p:nvPr/>
        </p:nvSpPr>
        <p:spPr bwMode="auto">
          <a:xfrm>
            <a:off x="4267200" y="5524500"/>
            <a:ext cx="1654175" cy="336550"/>
          </a:xfrm>
          <a:prstGeom prst="rect">
            <a:avLst/>
          </a:prstGeom>
          <a:noFill/>
          <a:ln w="9525">
            <a:noFill/>
            <a:miter lim="800000"/>
            <a:headEnd/>
            <a:tailEnd/>
          </a:ln>
        </p:spPr>
        <p:txBody>
          <a:bodyPr wrap="none">
            <a:spAutoFit/>
          </a:bodyPr>
          <a:lstStyle/>
          <a:p>
            <a:pPr algn="l" eaLnBrk="0" hangingPunct="0"/>
            <a:r>
              <a:rPr lang="en-US" sz="1600">
                <a:latin typeface="Arial" charset="0"/>
              </a:rPr>
              <a:t>buffering of data</a:t>
            </a:r>
          </a:p>
        </p:txBody>
      </p:sp>
      <p:sp>
        <p:nvSpPr>
          <p:cNvPr id="3086" name="Text Box 581"/>
          <p:cNvSpPr txBox="1">
            <a:spLocks noChangeArrowheads="1"/>
          </p:cNvSpPr>
          <p:nvPr/>
        </p:nvSpPr>
        <p:spPr bwMode="auto">
          <a:xfrm>
            <a:off x="3124200" y="6057900"/>
            <a:ext cx="2667000" cy="336550"/>
          </a:xfrm>
          <a:prstGeom prst="rect">
            <a:avLst/>
          </a:prstGeom>
          <a:noFill/>
          <a:ln w="9525">
            <a:noFill/>
            <a:miter lim="800000"/>
            <a:headEnd/>
            <a:tailEnd/>
          </a:ln>
        </p:spPr>
        <p:txBody>
          <a:bodyPr wrap="none">
            <a:spAutoFit/>
          </a:bodyPr>
          <a:lstStyle/>
          <a:p>
            <a:pPr algn="l" eaLnBrk="0" hangingPunct="0"/>
            <a:r>
              <a:rPr lang="en-US" sz="1600">
                <a:latin typeface="Arial" charset="0"/>
              </a:rPr>
              <a:t>end-to-end TCP connection</a:t>
            </a:r>
          </a:p>
        </p:txBody>
      </p:sp>
      <p:sp>
        <p:nvSpPr>
          <p:cNvPr id="3087" name="Line 582"/>
          <p:cNvSpPr>
            <a:spLocks noChangeShapeType="1"/>
          </p:cNvSpPr>
          <p:nvPr/>
        </p:nvSpPr>
        <p:spPr bwMode="auto">
          <a:xfrm flipH="1">
            <a:off x="2057400" y="4533900"/>
            <a:ext cx="1524000" cy="0"/>
          </a:xfrm>
          <a:prstGeom prst="line">
            <a:avLst/>
          </a:prstGeom>
          <a:noFill/>
          <a:ln w="57150">
            <a:solidFill>
              <a:srgbClr val="01FFBC"/>
            </a:solidFill>
            <a:round/>
            <a:headEnd/>
            <a:tailEnd type="triangle" w="med" len="med"/>
          </a:ln>
        </p:spPr>
        <p:txBody>
          <a:bodyPr wrap="none" anchor="ctr"/>
          <a:lstStyle/>
          <a:p>
            <a:endParaRPr lang="en-US"/>
          </a:p>
        </p:txBody>
      </p:sp>
      <p:sp>
        <p:nvSpPr>
          <p:cNvPr id="3088" name="Text Box 583"/>
          <p:cNvSpPr txBox="1">
            <a:spLocks noChangeArrowheads="1"/>
          </p:cNvSpPr>
          <p:nvPr/>
        </p:nvSpPr>
        <p:spPr bwMode="auto">
          <a:xfrm>
            <a:off x="1828800" y="4152900"/>
            <a:ext cx="1978025" cy="336550"/>
          </a:xfrm>
          <a:prstGeom prst="rect">
            <a:avLst/>
          </a:prstGeom>
          <a:noFill/>
          <a:ln w="9525">
            <a:noFill/>
            <a:miter lim="800000"/>
            <a:headEnd/>
            <a:tailEnd/>
          </a:ln>
        </p:spPr>
        <p:txBody>
          <a:bodyPr wrap="none">
            <a:spAutoFit/>
          </a:bodyPr>
          <a:lstStyle/>
          <a:p>
            <a:pPr algn="l" eaLnBrk="0" hangingPunct="0"/>
            <a:r>
              <a:rPr lang="en-US" sz="1600">
                <a:latin typeface="Arial" charset="0"/>
              </a:rPr>
              <a:t>local retransmission</a:t>
            </a:r>
          </a:p>
        </p:txBody>
      </p:sp>
      <p:sp>
        <p:nvSpPr>
          <p:cNvPr id="3089" name="Text Box 585"/>
          <p:cNvSpPr txBox="1">
            <a:spLocks noChangeArrowheads="1"/>
          </p:cNvSpPr>
          <p:nvPr/>
        </p:nvSpPr>
        <p:spPr bwMode="auto">
          <a:xfrm>
            <a:off x="7543800" y="4076700"/>
            <a:ext cx="1482725" cy="581025"/>
          </a:xfrm>
          <a:prstGeom prst="rect">
            <a:avLst/>
          </a:prstGeom>
          <a:noFill/>
          <a:ln w="9525">
            <a:noFill/>
            <a:miter lim="800000"/>
            <a:headEnd/>
            <a:tailEnd/>
          </a:ln>
        </p:spPr>
        <p:txBody>
          <a:bodyPr wrap="none">
            <a:spAutoFit/>
          </a:bodyPr>
          <a:lstStyle/>
          <a:p>
            <a:pPr algn="l" eaLnBrk="0" hangingPunct="0"/>
            <a:r>
              <a:rPr lang="en-US" sz="1600">
                <a:latin typeface="Arial" charset="0"/>
              </a:rPr>
              <a:t>correspondent</a:t>
            </a:r>
          </a:p>
          <a:p>
            <a:pPr algn="l" eaLnBrk="0" hangingPunct="0"/>
            <a:r>
              <a:rPr lang="en-US" sz="1600">
                <a:latin typeface="Arial" charset="0"/>
              </a:rPr>
              <a:t>host</a:t>
            </a:r>
          </a:p>
        </p:txBody>
      </p:sp>
      <p:sp>
        <p:nvSpPr>
          <p:cNvPr id="3090" name="Text Box 586"/>
          <p:cNvSpPr txBox="1">
            <a:spLocks noChangeArrowheads="1"/>
          </p:cNvSpPr>
          <p:nvPr/>
        </p:nvSpPr>
        <p:spPr bwMode="auto">
          <a:xfrm>
            <a:off x="4038600" y="4305300"/>
            <a:ext cx="804863" cy="581025"/>
          </a:xfrm>
          <a:prstGeom prst="rect">
            <a:avLst/>
          </a:prstGeom>
          <a:noFill/>
          <a:ln w="9525">
            <a:noFill/>
            <a:miter lim="800000"/>
            <a:headEnd/>
            <a:tailEnd/>
          </a:ln>
        </p:spPr>
        <p:txBody>
          <a:bodyPr wrap="none">
            <a:spAutoFit/>
          </a:bodyPr>
          <a:lstStyle/>
          <a:p>
            <a:pPr algn="l" eaLnBrk="0" hangingPunct="0"/>
            <a:r>
              <a:rPr lang="en-US" sz="1600">
                <a:latin typeface="Arial" charset="0"/>
              </a:rPr>
              <a:t>foreign</a:t>
            </a:r>
          </a:p>
          <a:p>
            <a:pPr algn="l" eaLnBrk="0" hangingPunct="0"/>
            <a:r>
              <a:rPr lang="en-US" sz="1600">
                <a:latin typeface="Arial" charset="0"/>
              </a:rPr>
              <a:t>agent</a:t>
            </a:r>
          </a:p>
        </p:txBody>
      </p:sp>
      <p:sp>
        <p:nvSpPr>
          <p:cNvPr id="3091" name="Text Box 587"/>
          <p:cNvSpPr txBox="1">
            <a:spLocks noChangeArrowheads="1"/>
          </p:cNvSpPr>
          <p:nvPr/>
        </p:nvSpPr>
        <p:spPr bwMode="auto">
          <a:xfrm>
            <a:off x="533400" y="5676900"/>
            <a:ext cx="781050" cy="581025"/>
          </a:xfrm>
          <a:prstGeom prst="rect">
            <a:avLst/>
          </a:prstGeom>
          <a:noFill/>
          <a:ln w="9525">
            <a:noFill/>
            <a:miter lim="800000"/>
            <a:headEnd/>
            <a:tailEnd/>
          </a:ln>
        </p:spPr>
        <p:txBody>
          <a:bodyPr wrap="none">
            <a:spAutoFit/>
          </a:bodyPr>
          <a:lstStyle/>
          <a:p>
            <a:pPr algn="l" eaLnBrk="0" hangingPunct="0"/>
            <a:r>
              <a:rPr lang="en-US" sz="1600">
                <a:latin typeface="Arial" charset="0"/>
              </a:rPr>
              <a:t>mobile</a:t>
            </a:r>
          </a:p>
          <a:p>
            <a:pPr algn="l" eaLnBrk="0" hangingPunct="0"/>
            <a:r>
              <a:rPr lang="en-US" sz="1600">
                <a:latin typeface="Arial" charset="0"/>
              </a:rPr>
              <a:t>host</a:t>
            </a:r>
          </a:p>
        </p:txBody>
      </p:sp>
      <p:sp>
        <p:nvSpPr>
          <p:cNvPr id="3092" name="Freeform 588"/>
          <p:cNvSpPr>
            <a:spLocks/>
          </p:cNvSpPr>
          <p:nvPr/>
        </p:nvSpPr>
        <p:spPr bwMode="auto">
          <a:xfrm flipH="1">
            <a:off x="3657600" y="5524500"/>
            <a:ext cx="457200" cy="533400"/>
          </a:xfrm>
          <a:custGeom>
            <a:avLst/>
            <a:gdLst>
              <a:gd name="T0" fmla="*/ 288 w 288"/>
              <a:gd name="T1" fmla="*/ 336 h 336"/>
              <a:gd name="T2" fmla="*/ 48 w 288"/>
              <a:gd name="T3" fmla="*/ 240 h 336"/>
              <a:gd name="T4" fmla="*/ 0 w 288"/>
              <a:gd name="T5" fmla="*/ 0 h 336"/>
              <a:gd name="T6" fmla="*/ 0 60000 65536"/>
              <a:gd name="T7" fmla="*/ 0 60000 65536"/>
              <a:gd name="T8" fmla="*/ 0 60000 65536"/>
              <a:gd name="T9" fmla="*/ 0 w 288"/>
              <a:gd name="T10" fmla="*/ 0 h 336"/>
              <a:gd name="T11" fmla="*/ 288 w 288"/>
              <a:gd name="T12" fmla="*/ 336 h 336"/>
            </a:gdLst>
            <a:ahLst/>
            <a:cxnLst>
              <a:cxn ang="T6">
                <a:pos x="T0" y="T1"/>
              </a:cxn>
              <a:cxn ang="T7">
                <a:pos x="T2" y="T3"/>
              </a:cxn>
              <a:cxn ang="T8">
                <a:pos x="T4" y="T5"/>
              </a:cxn>
            </a:cxnLst>
            <a:rect l="T9" t="T10" r="T11" b="T12"/>
            <a:pathLst>
              <a:path w="288" h="336">
                <a:moveTo>
                  <a:pt x="288" y="336"/>
                </a:moveTo>
                <a:cubicBezTo>
                  <a:pt x="192" y="316"/>
                  <a:pt x="96" y="296"/>
                  <a:pt x="48" y="240"/>
                </a:cubicBezTo>
                <a:cubicBezTo>
                  <a:pt x="0" y="184"/>
                  <a:pt x="0" y="92"/>
                  <a:pt x="0" y="0"/>
                </a:cubicBezTo>
              </a:path>
            </a:pathLst>
          </a:custGeom>
          <a:noFill/>
          <a:ln w="76200">
            <a:solidFill>
              <a:srgbClr val="FF0000"/>
            </a:solidFill>
            <a:round/>
            <a:headEnd/>
            <a:tailEnd type="triangle" w="med" len="med"/>
          </a:ln>
        </p:spPr>
        <p:txBody>
          <a:bodyPr wrap="none" anchor="ctr"/>
          <a:lstStyle/>
          <a:p>
            <a:endParaRPr lang="en-US"/>
          </a:p>
        </p:txBody>
      </p:sp>
      <p:sp>
        <p:nvSpPr>
          <p:cNvPr id="3093" name="Text Box 589"/>
          <p:cNvSpPr txBox="1">
            <a:spLocks noChangeArrowheads="1"/>
          </p:cNvSpPr>
          <p:nvPr/>
        </p:nvSpPr>
        <p:spPr bwMode="auto">
          <a:xfrm>
            <a:off x="2209800" y="5524500"/>
            <a:ext cx="1808163" cy="336550"/>
          </a:xfrm>
          <a:prstGeom prst="rect">
            <a:avLst/>
          </a:prstGeom>
          <a:noFill/>
          <a:ln w="9525">
            <a:noFill/>
            <a:miter lim="800000"/>
            <a:headEnd/>
            <a:tailEnd/>
          </a:ln>
        </p:spPr>
        <p:txBody>
          <a:bodyPr wrap="none">
            <a:spAutoFit/>
          </a:bodyPr>
          <a:lstStyle/>
          <a:p>
            <a:pPr algn="l" eaLnBrk="0" hangingPunct="0"/>
            <a:r>
              <a:rPr lang="en-US" sz="1600">
                <a:latin typeface="Arial" charset="0"/>
              </a:rPr>
              <a:t>snooping of ACKs</a:t>
            </a:r>
          </a:p>
        </p:txBody>
      </p:sp>
      <p:pic>
        <p:nvPicPr>
          <p:cNvPr id="3094" name="Picture 590" descr="j0235962"/>
          <p:cNvPicPr>
            <a:picLocks noChangeAspect="1" noChangeArrowheads="1"/>
          </p:cNvPicPr>
          <p:nvPr/>
        </p:nvPicPr>
        <p:blipFill>
          <a:blip r:embed="rId4" cstate="print"/>
          <a:srcRect/>
          <a:stretch>
            <a:fillRect/>
          </a:stretch>
        </p:blipFill>
        <p:spPr bwMode="auto">
          <a:xfrm>
            <a:off x="685800" y="4533900"/>
            <a:ext cx="1071563" cy="1081088"/>
          </a:xfrm>
          <a:prstGeom prst="rect">
            <a:avLst/>
          </a:prstGeom>
          <a:noFill/>
          <a:ln w="9525">
            <a:noFill/>
            <a:miter lim="800000"/>
            <a:headEnd/>
            <a:tailEnd/>
          </a:ln>
        </p:spPr>
      </p:pic>
      <p:pic>
        <p:nvPicPr>
          <p:cNvPr id="3095" name="Picture 591" descr="j0285750"/>
          <p:cNvPicPr>
            <a:picLocks noChangeAspect="1" noChangeArrowheads="1"/>
          </p:cNvPicPr>
          <p:nvPr/>
        </p:nvPicPr>
        <p:blipFill>
          <a:blip r:embed="rId5" cstate="print"/>
          <a:srcRect/>
          <a:stretch>
            <a:fillRect/>
          </a:stretch>
        </p:blipFill>
        <p:spPr bwMode="auto">
          <a:xfrm>
            <a:off x="7775575" y="4762500"/>
            <a:ext cx="1368425" cy="8397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EAEAEA"/>
      </a:accent1>
      <a:accent2>
        <a:srgbClr val="FF9933"/>
      </a:accent2>
      <a:accent3>
        <a:srgbClr val="FFFFFF"/>
      </a:accent3>
      <a:accent4>
        <a:srgbClr val="000000"/>
      </a:accent4>
      <a:accent5>
        <a:srgbClr val="F3F3F3"/>
      </a:accent5>
      <a:accent6>
        <a:srgbClr val="E78A2D"/>
      </a:accent6>
      <a:hlink>
        <a:srgbClr val="003366"/>
      </a:hlink>
      <a:folHlink>
        <a:srgbClr val="003366"/>
      </a:folHlink>
    </a:clrScheme>
    <a:fontScheme name="Default Desig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25400"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99CC00"/>
        </a:accent1>
        <a:accent2>
          <a:srgbClr val="CC0000"/>
        </a:accent2>
        <a:accent3>
          <a:srgbClr val="FFFFFF"/>
        </a:accent3>
        <a:accent4>
          <a:srgbClr val="000000"/>
        </a:accent4>
        <a:accent5>
          <a:srgbClr val="CAE2AA"/>
        </a:accent5>
        <a:accent6>
          <a:srgbClr val="B90000"/>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FF9933"/>
        </a:accent2>
        <a:accent3>
          <a:srgbClr val="FFFFFF"/>
        </a:accent3>
        <a:accent4>
          <a:srgbClr val="000000"/>
        </a:accent4>
        <a:accent5>
          <a:srgbClr val="DAEDEF"/>
        </a:accent5>
        <a:accent6>
          <a:srgbClr val="E78A2D"/>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DDEFF"/>
        </a:accent1>
        <a:accent2>
          <a:srgbClr val="FF9933"/>
        </a:accent2>
        <a:accent3>
          <a:srgbClr val="FFFFFF"/>
        </a:accent3>
        <a:accent4>
          <a:srgbClr val="000000"/>
        </a:accent4>
        <a:accent5>
          <a:srgbClr val="DBECFF"/>
        </a:accent5>
        <a:accent6>
          <a:srgbClr val="E78A2D"/>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EAEAEA"/>
        </a:accent1>
        <a:accent2>
          <a:srgbClr val="FF9933"/>
        </a:accent2>
        <a:accent3>
          <a:srgbClr val="FFFFFF"/>
        </a:accent3>
        <a:accent4>
          <a:srgbClr val="000000"/>
        </a:accent4>
        <a:accent5>
          <a:srgbClr val="F3F3F3"/>
        </a:accent5>
        <a:accent6>
          <a:srgbClr val="E78A2D"/>
        </a:accent6>
        <a:hlink>
          <a:srgbClr val="003366"/>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5">
      <a:dk1>
        <a:srgbClr val="000000"/>
      </a:dk1>
      <a:lt1>
        <a:srgbClr val="FFFFFF"/>
      </a:lt1>
      <a:dk2>
        <a:srgbClr val="000000"/>
      </a:dk2>
      <a:lt2>
        <a:srgbClr val="808080"/>
      </a:lt2>
      <a:accent1>
        <a:srgbClr val="EAEAEA"/>
      </a:accent1>
      <a:accent2>
        <a:srgbClr val="FF9933"/>
      </a:accent2>
      <a:accent3>
        <a:srgbClr val="FFFFFF"/>
      </a:accent3>
      <a:accent4>
        <a:srgbClr val="000000"/>
      </a:accent4>
      <a:accent5>
        <a:srgbClr val="F3F3F3"/>
      </a:accent5>
      <a:accent6>
        <a:srgbClr val="E78A2D"/>
      </a:accent6>
      <a:hlink>
        <a:srgbClr val="003366"/>
      </a:hlink>
      <a:folHlink>
        <a:srgbClr val="003366"/>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25400"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000000"/>
        </a:dk1>
        <a:lt1>
          <a:srgbClr val="FFFFFF"/>
        </a:lt1>
        <a:dk2>
          <a:srgbClr val="000000"/>
        </a:dk2>
        <a:lt2>
          <a:srgbClr val="808080"/>
        </a:lt2>
        <a:accent1>
          <a:srgbClr val="BBE0E3"/>
        </a:accent1>
        <a:accent2>
          <a:srgbClr val="FF9933"/>
        </a:accent2>
        <a:accent3>
          <a:srgbClr val="FFFFFF"/>
        </a:accent3>
        <a:accent4>
          <a:srgbClr val="000000"/>
        </a:accent4>
        <a:accent5>
          <a:srgbClr val="DAEDEF"/>
        </a:accent5>
        <a:accent6>
          <a:srgbClr val="E78A2D"/>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Benutzerdefiniertes Design 14">
        <a:dk1>
          <a:srgbClr val="000000"/>
        </a:dk1>
        <a:lt1>
          <a:srgbClr val="FFFFFF"/>
        </a:lt1>
        <a:dk2>
          <a:srgbClr val="000000"/>
        </a:dk2>
        <a:lt2>
          <a:srgbClr val="808080"/>
        </a:lt2>
        <a:accent1>
          <a:srgbClr val="BDDEFF"/>
        </a:accent1>
        <a:accent2>
          <a:srgbClr val="FF9933"/>
        </a:accent2>
        <a:accent3>
          <a:srgbClr val="FFFFFF"/>
        </a:accent3>
        <a:accent4>
          <a:srgbClr val="000000"/>
        </a:accent4>
        <a:accent5>
          <a:srgbClr val="DBECFF"/>
        </a:accent5>
        <a:accent6>
          <a:srgbClr val="E78A2D"/>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Benutzerdefiniertes Design 15">
        <a:dk1>
          <a:srgbClr val="000000"/>
        </a:dk1>
        <a:lt1>
          <a:srgbClr val="FFFFFF"/>
        </a:lt1>
        <a:dk2>
          <a:srgbClr val="000000"/>
        </a:dk2>
        <a:lt2>
          <a:srgbClr val="808080"/>
        </a:lt2>
        <a:accent1>
          <a:srgbClr val="EAEAEA"/>
        </a:accent1>
        <a:accent2>
          <a:srgbClr val="FF9933"/>
        </a:accent2>
        <a:accent3>
          <a:srgbClr val="FFFFFF"/>
        </a:accent3>
        <a:accent4>
          <a:srgbClr val="000000"/>
        </a:accent4>
        <a:accent5>
          <a:srgbClr val="F3F3F3"/>
        </a:accent5>
        <a:accent6>
          <a:srgbClr val="E78A2D"/>
        </a:accent6>
        <a:hlink>
          <a:srgbClr val="003366"/>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C01-Introduction</Template>
  <TotalTime>0</TotalTime>
  <Words>1516</Words>
  <Application>Microsoft Office PowerPoint</Application>
  <PresentationFormat>Ekran Gösterisi (4:3)</PresentationFormat>
  <Paragraphs>229</Paragraphs>
  <Slides>18</Slides>
  <Notes>0</Notes>
  <HiddenSlides>0</HiddenSlides>
  <MMClips>0</MMClips>
  <ScaleCrop>false</ScaleCrop>
  <HeadingPairs>
    <vt:vector size="6" baseType="variant">
      <vt:variant>
        <vt:lpstr>Tema</vt:lpstr>
      </vt:variant>
      <vt:variant>
        <vt:i4>2</vt:i4>
      </vt:variant>
      <vt:variant>
        <vt:lpstr>Katıştırılmış OLE Hizmet Programları</vt:lpstr>
      </vt:variant>
      <vt:variant>
        <vt:i4>3</vt:i4>
      </vt:variant>
      <vt:variant>
        <vt:lpstr>Slayt Başlıkları</vt:lpstr>
      </vt:variant>
      <vt:variant>
        <vt:i4>18</vt:i4>
      </vt:variant>
    </vt:vector>
  </HeadingPairs>
  <TitlesOfParts>
    <vt:vector size="23" baseType="lpstr">
      <vt:lpstr>Default Design</vt:lpstr>
      <vt:lpstr>Benutzerdefiniertes Design</vt:lpstr>
      <vt:lpstr>Clip</vt:lpstr>
      <vt:lpstr>Dokument</vt:lpstr>
      <vt:lpstr>Equation</vt:lpstr>
      <vt:lpstr>Mobile Communications  Chapter 9: Mobile Transport Layer</vt:lpstr>
      <vt:lpstr>Transport Layer</vt:lpstr>
      <vt:lpstr>Motivation I</vt:lpstr>
      <vt:lpstr>Motivation II</vt:lpstr>
      <vt:lpstr>Influences of mobility on TCP-mechanisms</vt:lpstr>
      <vt:lpstr>Early approach: Indirect TCP I</vt:lpstr>
      <vt:lpstr>I-TCP socket and state migration</vt:lpstr>
      <vt:lpstr>Indirect TCP II</vt:lpstr>
      <vt:lpstr>Early approach: Snooping TCP I</vt:lpstr>
      <vt:lpstr>Snooping TCP II</vt:lpstr>
      <vt:lpstr>Early approach: Mobile TCP</vt:lpstr>
      <vt:lpstr>Fast retransmit/fast recovery</vt:lpstr>
      <vt:lpstr>Transmission/time-out freezing</vt:lpstr>
      <vt:lpstr>Selective retransmission</vt:lpstr>
      <vt:lpstr>Transaction oriented TCP</vt:lpstr>
      <vt:lpstr>Comparison of different approaches for a “mobile” TCP</vt:lpstr>
      <vt:lpstr>TCP Improvements I</vt:lpstr>
      <vt:lpstr>TCP Improvements II</vt:lpstr>
    </vt:vector>
  </TitlesOfParts>
  <Company>FU Berlin, Germany</Company>
  <LinksUpToDate>false</LinksUpToDate>
  <SharedDoc>false</SharedDoc>
  <HyperlinkBase>www.jochenschiller.de</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Communications</dc:title>
  <dc:subject>Chapter 9 - Mobile Transport Layer</dc:subject>
  <dc:creator>Jochen H. Schiller</dc:creator>
  <cp:keywords>TCP, optimization, wireless TCP</cp:keywords>
  <cp:lastModifiedBy>korcak</cp:lastModifiedBy>
  <cp:revision>80</cp:revision>
  <cp:lastPrinted>1999-03-21T16:51:20Z</cp:lastPrinted>
  <dcterms:created xsi:type="dcterms:W3CDTF">1997-11-03T15:44:45Z</dcterms:created>
  <dcterms:modified xsi:type="dcterms:W3CDTF">2012-05-07T06:56:12Z</dcterms:modified>
  <cp:category>lecture</cp:category>
</cp:coreProperties>
</file>