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44"/>
  </p:notesMasterIdLst>
  <p:sldIdLst>
    <p:sldId id="268" r:id="rId2"/>
    <p:sldId id="443" r:id="rId3"/>
    <p:sldId id="375" r:id="rId4"/>
    <p:sldId id="448" r:id="rId5"/>
    <p:sldId id="478" r:id="rId6"/>
    <p:sldId id="479" r:id="rId7"/>
    <p:sldId id="480" r:id="rId8"/>
    <p:sldId id="481" r:id="rId9"/>
    <p:sldId id="482" r:id="rId10"/>
    <p:sldId id="483" r:id="rId11"/>
    <p:sldId id="484" r:id="rId12"/>
    <p:sldId id="453" r:id="rId13"/>
    <p:sldId id="281" r:id="rId14"/>
    <p:sldId id="294" r:id="rId15"/>
    <p:sldId id="459" r:id="rId16"/>
    <p:sldId id="389" r:id="rId17"/>
    <p:sldId id="362" r:id="rId18"/>
    <p:sldId id="363" r:id="rId19"/>
    <p:sldId id="460" r:id="rId20"/>
    <p:sldId id="345" r:id="rId21"/>
    <p:sldId id="461" r:id="rId22"/>
    <p:sldId id="393" r:id="rId23"/>
    <p:sldId id="394" r:id="rId24"/>
    <p:sldId id="463" r:id="rId25"/>
    <p:sldId id="465" r:id="rId26"/>
    <p:sldId id="464" r:id="rId27"/>
    <p:sldId id="485" r:id="rId28"/>
    <p:sldId id="462" r:id="rId29"/>
    <p:sldId id="467" r:id="rId30"/>
    <p:sldId id="466" r:id="rId31"/>
    <p:sldId id="468" r:id="rId32"/>
    <p:sldId id="470" r:id="rId33"/>
    <p:sldId id="469" r:id="rId34"/>
    <p:sldId id="471" r:id="rId35"/>
    <p:sldId id="472" r:id="rId36"/>
    <p:sldId id="473" r:id="rId37"/>
    <p:sldId id="474" r:id="rId38"/>
    <p:sldId id="475" r:id="rId39"/>
    <p:sldId id="476" r:id="rId40"/>
    <p:sldId id="446" r:id="rId41"/>
    <p:sldId id="447" r:id="rId42"/>
    <p:sldId id="477" r:id="rId43"/>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18" autoAdjust="0"/>
  </p:normalViewPr>
  <p:slideViewPr>
    <p:cSldViewPr>
      <p:cViewPr varScale="1">
        <p:scale>
          <a:sx n="81" d="100"/>
          <a:sy n="81" d="100"/>
        </p:scale>
        <p:origin x="1498" y="62"/>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6882"/>
    </p:cViewPr>
  </p:sorterViewPr>
  <p:notesViewPr>
    <p:cSldViewPr>
      <p:cViewPr varScale="1">
        <p:scale>
          <a:sx n="40" d="100"/>
          <a:sy n="40" d="100"/>
        </p:scale>
        <p:origin x="-1488" y="-96"/>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2E303F9F-AD90-4450-BA52-9CC8D32C365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a:extLst>
              <a:ext uri="{FF2B5EF4-FFF2-40B4-BE49-F238E27FC236}">
                <a16:creationId xmlns:a16="http://schemas.microsoft.com/office/drawing/2014/main" id="{A59F8E28-71D7-4122-A67C-17702036BB87}"/>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D9E9694-C0A6-40CB-B701-B2689B8C603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a:extLst>
              <a:ext uri="{FF2B5EF4-FFF2-40B4-BE49-F238E27FC236}">
                <a16:creationId xmlns:a16="http://schemas.microsoft.com/office/drawing/2014/main" id="{B04F32EB-56E4-4F84-85C2-483E460C0A29}"/>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D0BDEE9-55A0-46D9-8DB4-BA49E72DF83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a:extLst>
              <a:ext uri="{FF2B5EF4-FFF2-40B4-BE49-F238E27FC236}">
                <a16:creationId xmlns:a16="http://schemas.microsoft.com/office/drawing/2014/main" id="{78AA1485-791E-4CC6-8620-A728221C2783}"/>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B71AAD9-A4AF-47B4-940B-4194B7E39D6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a:extLst>
              <a:ext uri="{FF2B5EF4-FFF2-40B4-BE49-F238E27FC236}">
                <a16:creationId xmlns:a16="http://schemas.microsoft.com/office/drawing/2014/main" id="{B871B934-BEFF-4564-B347-6A245B4CAE22}"/>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4DA6C485-5B8C-49C0-8BE2-4254CDD74D8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a:extLst>
              <a:ext uri="{FF2B5EF4-FFF2-40B4-BE49-F238E27FC236}">
                <a16:creationId xmlns:a16="http://schemas.microsoft.com/office/drawing/2014/main" id="{ACF156DD-CAF5-44A8-8E6B-2574410ABB6F}"/>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71DC1A09-3F5E-456C-ACB1-9A825127D746}"/>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a:extLst>
              <a:ext uri="{FF2B5EF4-FFF2-40B4-BE49-F238E27FC236}">
                <a16:creationId xmlns:a16="http://schemas.microsoft.com/office/drawing/2014/main" id="{4B22E965-ACB3-4E01-9FA0-C916C86A58C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F431C286-FC4C-4F3D-9C74-00CC1B4B2C8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a:extLst>
              <a:ext uri="{FF2B5EF4-FFF2-40B4-BE49-F238E27FC236}">
                <a16:creationId xmlns:a16="http://schemas.microsoft.com/office/drawing/2014/main" id="{E8DDA6D7-F101-4AEE-B6C5-D1894A7AC439}"/>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D52BA54-3C78-4F1B-8354-441D85BDE04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a:extLst>
              <a:ext uri="{FF2B5EF4-FFF2-40B4-BE49-F238E27FC236}">
                <a16:creationId xmlns:a16="http://schemas.microsoft.com/office/drawing/2014/main" id="{A974A826-882A-4CEC-885D-94AA5C8D971E}"/>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A85820D-120B-483D-8830-9EDD2E5721C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a:extLst>
              <a:ext uri="{FF2B5EF4-FFF2-40B4-BE49-F238E27FC236}">
                <a16:creationId xmlns:a16="http://schemas.microsoft.com/office/drawing/2014/main" id="{CB7D002B-47B6-4A3F-86D0-1A570F3B7DB1}"/>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D66A403-0C7C-45F1-8222-BC969DCAE1C8}"/>
              </a:ext>
            </a:extLst>
          </p:cNvPr>
          <p:cNvGrpSpPr>
            <a:grpSpLocks/>
          </p:cNvGrpSpPr>
          <p:nvPr/>
        </p:nvGrpSpPr>
        <p:grpSpPr bwMode="auto">
          <a:xfrm>
            <a:off x="0" y="114300"/>
            <a:ext cx="9142413" cy="6742113"/>
            <a:chOff x="0" y="72"/>
            <a:chExt cx="5759" cy="4247"/>
          </a:xfrm>
        </p:grpSpPr>
        <p:sp>
          <p:nvSpPr>
            <p:cNvPr id="5" name="Rectangle 3">
              <a:extLst>
                <a:ext uri="{FF2B5EF4-FFF2-40B4-BE49-F238E27FC236}">
                  <a16:creationId xmlns:a16="http://schemas.microsoft.com/office/drawing/2014/main" id="{4A20FA0D-CBA9-4BEA-BD60-2AACD44E7C8C}"/>
                </a:ext>
              </a:extLst>
            </p:cNvPr>
            <p:cNvSpPr>
              <a:spLocks noChangeArrowheads="1"/>
            </p:cNvSpPr>
            <p:nvPr/>
          </p:nvSpPr>
          <p:spPr bwMode="hidden">
            <a:xfrm>
              <a:off x="0" y="2112"/>
              <a:ext cx="5759" cy="2207"/>
            </a:xfrm>
            <a:prstGeom prst="rect">
              <a:avLst/>
            </a:prstGeom>
            <a:solidFill>
              <a:schemeClr val="bg1"/>
            </a:solidFill>
            <a:ln>
              <a:noFill/>
            </a:ln>
            <a:effectLst/>
          </p:spPr>
          <p:txBody>
            <a:bodyPr wrap="none" anchor="ctr"/>
            <a:lstStyle/>
            <a:p>
              <a:pPr>
                <a:defRPr/>
              </a:pPr>
              <a:endParaRPr lang="en-US" altLang="en-US"/>
            </a:p>
          </p:txBody>
        </p:sp>
        <p:grpSp>
          <p:nvGrpSpPr>
            <p:cNvPr id="6" name="Group 4">
              <a:extLst>
                <a:ext uri="{FF2B5EF4-FFF2-40B4-BE49-F238E27FC236}">
                  <a16:creationId xmlns:a16="http://schemas.microsoft.com/office/drawing/2014/main" id="{AA166039-46B6-486B-B196-696CACDB9CE3}"/>
                </a:ext>
              </a:extLst>
            </p:cNvPr>
            <p:cNvGrpSpPr>
              <a:grpSpLocks/>
            </p:cNvGrpSpPr>
            <p:nvPr/>
          </p:nvGrpSpPr>
          <p:grpSpPr bwMode="auto">
            <a:xfrm>
              <a:off x="0" y="72"/>
              <a:ext cx="5759" cy="2040"/>
              <a:chOff x="0" y="72"/>
              <a:chExt cx="5759" cy="2040"/>
            </a:xfrm>
          </p:grpSpPr>
          <p:sp>
            <p:nvSpPr>
              <p:cNvPr id="7" name="Rectangle 5">
                <a:extLst>
                  <a:ext uri="{FF2B5EF4-FFF2-40B4-BE49-F238E27FC236}">
                    <a16:creationId xmlns:a16="http://schemas.microsoft.com/office/drawing/2014/main" id="{FF61995F-A5A2-40F1-B0DC-616F487051AC}"/>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8" name="Group 6">
                <a:extLst>
                  <a:ext uri="{FF2B5EF4-FFF2-40B4-BE49-F238E27FC236}">
                    <a16:creationId xmlns:a16="http://schemas.microsoft.com/office/drawing/2014/main" id="{3767DA6D-E2AD-483D-9503-4C1F07F1B32D}"/>
                  </a:ext>
                </a:extLst>
              </p:cNvPr>
              <p:cNvGrpSpPr>
                <a:grpSpLocks/>
              </p:cNvGrpSpPr>
              <p:nvPr/>
            </p:nvGrpSpPr>
            <p:grpSpPr bwMode="auto">
              <a:xfrm>
                <a:off x="2289" y="72"/>
                <a:ext cx="1440" cy="1984"/>
                <a:chOff x="2289" y="72"/>
                <a:chExt cx="1440" cy="1984"/>
              </a:xfrm>
            </p:grpSpPr>
            <p:sp>
              <p:nvSpPr>
                <p:cNvPr id="29" name="Freeform 7">
                  <a:extLst>
                    <a:ext uri="{FF2B5EF4-FFF2-40B4-BE49-F238E27FC236}">
                      <a16:creationId xmlns:a16="http://schemas.microsoft.com/office/drawing/2014/main" id="{34107491-8CDF-44B6-B1F0-62F3424082E3}"/>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30" name="Line 8">
                  <a:extLst>
                    <a:ext uri="{FF2B5EF4-FFF2-40B4-BE49-F238E27FC236}">
                      <a16:creationId xmlns:a16="http://schemas.microsoft.com/office/drawing/2014/main" id="{055C6AC3-0946-4613-B652-4D3F9C7D5507}"/>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1" name="Line 9">
                  <a:extLst>
                    <a:ext uri="{FF2B5EF4-FFF2-40B4-BE49-F238E27FC236}">
                      <a16:creationId xmlns:a16="http://schemas.microsoft.com/office/drawing/2014/main" id="{AD226DB6-8D2A-4DB1-8B99-9712F3F2E613}"/>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2" name="Line 10">
                  <a:extLst>
                    <a:ext uri="{FF2B5EF4-FFF2-40B4-BE49-F238E27FC236}">
                      <a16:creationId xmlns:a16="http://schemas.microsoft.com/office/drawing/2014/main" id="{E0174935-1ACF-4AC8-ABFD-D2FAE2858FA3}"/>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3" name="Freeform 11">
                  <a:extLst>
                    <a:ext uri="{FF2B5EF4-FFF2-40B4-BE49-F238E27FC236}">
                      <a16:creationId xmlns:a16="http://schemas.microsoft.com/office/drawing/2014/main" id="{0BAB4153-E74C-472B-874B-473BBABF80D8}"/>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grpSp>
          <p:sp>
            <p:nvSpPr>
              <p:cNvPr id="9" name="Oval 12">
                <a:extLst>
                  <a:ext uri="{FF2B5EF4-FFF2-40B4-BE49-F238E27FC236}">
                    <a16:creationId xmlns:a16="http://schemas.microsoft.com/office/drawing/2014/main" id="{4A1C1CC5-8B1F-42C0-81AB-CDE877C24822}"/>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10" name="Group 13">
                <a:extLst>
                  <a:ext uri="{FF2B5EF4-FFF2-40B4-BE49-F238E27FC236}">
                    <a16:creationId xmlns:a16="http://schemas.microsoft.com/office/drawing/2014/main" id="{9CE84BC0-C936-40F4-9643-98C9B7CF568D}"/>
                  </a:ext>
                </a:extLst>
              </p:cNvPr>
              <p:cNvGrpSpPr>
                <a:grpSpLocks/>
              </p:cNvGrpSpPr>
              <p:nvPr/>
            </p:nvGrpSpPr>
            <p:grpSpPr bwMode="auto">
              <a:xfrm>
                <a:off x="2071" y="406"/>
                <a:ext cx="1392" cy="1109"/>
                <a:chOff x="2071" y="406"/>
                <a:chExt cx="1392" cy="1109"/>
              </a:xfrm>
            </p:grpSpPr>
            <p:sp>
              <p:nvSpPr>
                <p:cNvPr id="11" name="Freeform 14">
                  <a:extLst>
                    <a:ext uri="{FF2B5EF4-FFF2-40B4-BE49-F238E27FC236}">
                      <a16:creationId xmlns:a16="http://schemas.microsoft.com/office/drawing/2014/main" id="{2E0C7CF7-A0A5-4747-8E0B-3316548E7A3B}"/>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2" name="Freeform 15">
                  <a:extLst>
                    <a:ext uri="{FF2B5EF4-FFF2-40B4-BE49-F238E27FC236}">
                      <a16:creationId xmlns:a16="http://schemas.microsoft.com/office/drawing/2014/main" id="{47B6B0A1-DA43-4C14-BD63-93F905810D6E}"/>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3" name="Freeform 16">
                  <a:extLst>
                    <a:ext uri="{FF2B5EF4-FFF2-40B4-BE49-F238E27FC236}">
                      <a16:creationId xmlns:a16="http://schemas.microsoft.com/office/drawing/2014/main" id="{8D3A6DB4-66E5-40A6-9610-82EC8193FE7F}"/>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w="9525" cap="rnd">
                  <a:noFill/>
                  <a:round/>
                  <a:headEnd/>
                  <a:tailEnd/>
                </a:ln>
                <a:effectLst/>
              </p:spPr>
              <p:txBody>
                <a:bodyPr/>
                <a:lstStyle/>
                <a:p>
                  <a:pPr>
                    <a:defRPr/>
                  </a:pPr>
                  <a:endParaRPr lang="en-US"/>
                </a:p>
              </p:txBody>
            </p:sp>
            <p:sp>
              <p:nvSpPr>
                <p:cNvPr id="14" name="Freeform 17">
                  <a:extLst>
                    <a:ext uri="{FF2B5EF4-FFF2-40B4-BE49-F238E27FC236}">
                      <a16:creationId xmlns:a16="http://schemas.microsoft.com/office/drawing/2014/main" id="{D52E87B9-6C3D-4D9E-9287-5CBF742B7528}"/>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w="9525" cap="rnd">
                  <a:noFill/>
                  <a:round/>
                  <a:headEnd/>
                  <a:tailEnd/>
                </a:ln>
                <a:effectLst/>
              </p:spPr>
              <p:txBody>
                <a:bodyPr/>
                <a:lstStyle/>
                <a:p>
                  <a:pPr>
                    <a:defRPr/>
                  </a:pPr>
                  <a:endParaRPr lang="en-US"/>
                </a:p>
              </p:txBody>
            </p:sp>
            <p:sp>
              <p:nvSpPr>
                <p:cNvPr id="15" name="Freeform 18">
                  <a:extLst>
                    <a:ext uri="{FF2B5EF4-FFF2-40B4-BE49-F238E27FC236}">
                      <a16:creationId xmlns:a16="http://schemas.microsoft.com/office/drawing/2014/main" id="{8F5D6163-8357-4122-B9FB-331CCF1C0C01}"/>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w="9525" cap="rnd">
                  <a:noFill/>
                  <a:round/>
                  <a:headEnd/>
                  <a:tailEnd/>
                </a:ln>
                <a:effectLst/>
              </p:spPr>
              <p:txBody>
                <a:bodyPr/>
                <a:lstStyle/>
                <a:p>
                  <a:pPr>
                    <a:defRPr/>
                  </a:pPr>
                  <a:endParaRPr lang="en-US"/>
                </a:p>
              </p:txBody>
            </p:sp>
            <p:sp>
              <p:nvSpPr>
                <p:cNvPr id="16" name="Freeform 19">
                  <a:extLst>
                    <a:ext uri="{FF2B5EF4-FFF2-40B4-BE49-F238E27FC236}">
                      <a16:creationId xmlns:a16="http://schemas.microsoft.com/office/drawing/2014/main" id="{A675D896-C670-431D-8E8C-CE1CD2D9FB9F}"/>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w="9525" cap="rnd">
                  <a:noFill/>
                  <a:round/>
                  <a:headEnd/>
                  <a:tailEnd/>
                </a:ln>
                <a:effectLst/>
              </p:spPr>
              <p:txBody>
                <a:bodyPr/>
                <a:lstStyle/>
                <a:p>
                  <a:pPr>
                    <a:defRPr/>
                  </a:pPr>
                  <a:endParaRPr lang="en-US"/>
                </a:p>
              </p:txBody>
            </p:sp>
            <p:sp>
              <p:nvSpPr>
                <p:cNvPr id="17" name="Freeform 20">
                  <a:extLst>
                    <a:ext uri="{FF2B5EF4-FFF2-40B4-BE49-F238E27FC236}">
                      <a16:creationId xmlns:a16="http://schemas.microsoft.com/office/drawing/2014/main" id="{11EA6707-77EF-4CF5-80D4-0511FE166C88}"/>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w="9525" cap="rnd">
                  <a:noFill/>
                  <a:round/>
                  <a:headEnd/>
                  <a:tailEnd/>
                </a:ln>
                <a:effectLst/>
              </p:spPr>
              <p:txBody>
                <a:bodyPr/>
                <a:lstStyle/>
                <a:p>
                  <a:pPr>
                    <a:defRPr/>
                  </a:pPr>
                  <a:endParaRPr lang="en-US"/>
                </a:p>
              </p:txBody>
            </p:sp>
            <p:sp>
              <p:nvSpPr>
                <p:cNvPr id="18" name="Freeform 21">
                  <a:extLst>
                    <a:ext uri="{FF2B5EF4-FFF2-40B4-BE49-F238E27FC236}">
                      <a16:creationId xmlns:a16="http://schemas.microsoft.com/office/drawing/2014/main" id="{1639DDBB-33D1-4318-A1A9-A4E73CFDC27A}"/>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w="9525" cap="rnd">
                  <a:noFill/>
                  <a:round/>
                  <a:headEnd/>
                  <a:tailEnd/>
                </a:ln>
                <a:effectLst/>
              </p:spPr>
              <p:txBody>
                <a:bodyPr/>
                <a:lstStyle/>
                <a:p>
                  <a:pPr>
                    <a:defRPr/>
                  </a:pPr>
                  <a:endParaRPr lang="en-US"/>
                </a:p>
              </p:txBody>
            </p:sp>
            <p:sp>
              <p:nvSpPr>
                <p:cNvPr id="19" name="Freeform 22">
                  <a:extLst>
                    <a:ext uri="{FF2B5EF4-FFF2-40B4-BE49-F238E27FC236}">
                      <a16:creationId xmlns:a16="http://schemas.microsoft.com/office/drawing/2014/main" id="{8C7BF8C9-D03D-445B-A0E1-F30772703BEC}"/>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w="9525" cap="rnd">
                  <a:noFill/>
                  <a:round/>
                  <a:headEnd/>
                  <a:tailEnd/>
                </a:ln>
                <a:effectLst/>
              </p:spPr>
              <p:txBody>
                <a:bodyPr/>
                <a:lstStyle/>
                <a:p>
                  <a:pPr>
                    <a:defRPr/>
                  </a:pPr>
                  <a:endParaRPr lang="en-US"/>
                </a:p>
              </p:txBody>
            </p:sp>
            <p:sp>
              <p:nvSpPr>
                <p:cNvPr id="20" name="Freeform 23">
                  <a:extLst>
                    <a:ext uri="{FF2B5EF4-FFF2-40B4-BE49-F238E27FC236}">
                      <a16:creationId xmlns:a16="http://schemas.microsoft.com/office/drawing/2014/main" id="{49CA780A-6167-4264-B342-02DB3593F23C}"/>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w="9525" cap="rnd">
                  <a:noFill/>
                  <a:round/>
                  <a:headEnd/>
                  <a:tailEnd/>
                </a:ln>
                <a:effectLst/>
              </p:spPr>
              <p:txBody>
                <a:bodyPr/>
                <a:lstStyle/>
                <a:p>
                  <a:pPr>
                    <a:defRPr/>
                  </a:pPr>
                  <a:endParaRPr lang="en-US"/>
                </a:p>
              </p:txBody>
            </p:sp>
            <p:sp>
              <p:nvSpPr>
                <p:cNvPr id="21" name="Freeform 24">
                  <a:extLst>
                    <a:ext uri="{FF2B5EF4-FFF2-40B4-BE49-F238E27FC236}">
                      <a16:creationId xmlns:a16="http://schemas.microsoft.com/office/drawing/2014/main" id="{AAE931CE-1D5B-4DCC-8E4C-E97C7343124C}"/>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w="9525" cap="rnd">
                  <a:noFill/>
                  <a:round/>
                  <a:headEnd/>
                  <a:tailEnd/>
                </a:ln>
                <a:effectLst/>
              </p:spPr>
              <p:txBody>
                <a:bodyPr/>
                <a:lstStyle/>
                <a:p>
                  <a:pPr>
                    <a:defRPr/>
                  </a:pPr>
                  <a:endParaRPr lang="en-US"/>
                </a:p>
              </p:txBody>
            </p:sp>
            <p:sp>
              <p:nvSpPr>
                <p:cNvPr id="22" name="Freeform 25">
                  <a:extLst>
                    <a:ext uri="{FF2B5EF4-FFF2-40B4-BE49-F238E27FC236}">
                      <a16:creationId xmlns:a16="http://schemas.microsoft.com/office/drawing/2014/main" id="{C3BF422F-4196-4198-BAA2-5AAE2D32DD3D}"/>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w="9525" cap="rnd">
                  <a:noFill/>
                  <a:round/>
                  <a:headEnd/>
                  <a:tailEnd/>
                </a:ln>
                <a:effectLst/>
              </p:spPr>
              <p:txBody>
                <a:bodyPr/>
                <a:lstStyle/>
                <a:p>
                  <a:pPr>
                    <a:defRPr/>
                  </a:pPr>
                  <a:endParaRPr lang="en-US"/>
                </a:p>
              </p:txBody>
            </p:sp>
            <p:sp>
              <p:nvSpPr>
                <p:cNvPr id="23" name="Freeform 26">
                  <a:extLst>
                    <a:ext uri="{FF2B5EF4-FFF2-40B4-BE49-F238E27FC236}">
                      <a16:creationId xmlns:a16="http://schemas.microsoft.com/office/drawing/2014/main" id="{178A59F5-AE60-44D7-9A71-651D7750895A}"/>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w="9525" cap="rnd">
                  <a:noFill/>
                  <a:round/>
                  <a:headEnd/>
                  <a:tailEnd/>
                </a:ln>
                <a:effectLst/>
              </p:spPr>
              <p:txBody>
                <a:bodyPr/>
                <a:lstStyle/>
                <a:p>
                  <a:pPr>
                    <a:defRPr/>
                  </a:pPr>
                  <a:endParaRPr lang="en-US"/>
                </a:p>
              </p:txBody>
            </p:sp>
            <p:sp>
              <p:nvSpPr>
                <p:cNvPr id="24" name="Freeform 27">
                  <a:extLst>
                    <a:ext uri="{FF2B5EF4-FFF2-40B4-BE49-F238E27FC236}">
                      <a16:creationId xmlns:a16="http://schemas.microsoft.com/office/drawing/2014/main" id="{FE696BD6-2728-4E58-BCB9-C00222905DB7}"/>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w="9525" cap="rnd">
                  <a:noFill/>
                  <a:round/>
                  <a:headEnd/>
                  <a:tailEnd/>
                </a:ln>
                <a:effectLst/>
              </p:spPr>
              <p:txBody>
                <a:bodyPr/>
                <a:lstStyle/>
                <a:p>
                  <a:pPr>
                    <a:defRPr/>
                  </a:pPr>
                  <a:endParaRPr lang="en-US"/>
                </a:p>
              </p:txBody>
            </p:sp>
            <p:sp>
              <p:nvSpPr>
                <p:cNvPr id="25" name="Freeform 28">
                  <a:extLst>
                    <a:ext uri="{FF2B5EF4-FFF2-40B4-BE49-F238E27FC236}">
                      <a16:creationId xmlns:a16="http://schemas.microsoft.com/office/drawing/2014/main" id="{A6C3395C-6758-4B1E-9D9C-4B44642AF152}"/>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w="9525" cap="rnd">
                  <a:noFill/>
                  <a:round/>
                  <a:headEnd/>
                  <a:tailEnd/>
                </a:ln>
                <a:effectLst/>
              </p:spPr>
              <p:txBody>
                <a:bodyPr/>
                <a:lstStyle/>
                <a:p>
                  <a:pPr>
                    <a:defRPr/>
                  </a:pPr>
                  <a:endParaRPr lang="en-US"/>
                </a:p>
              </p:txBody>
            </p:sp>
            <p:sp>
              <p:nvSpPr>
                <p:cNvPr id="26" name="Freeform 29">
                  <a:extLst>
                    <a:ext uri="{FF2B5EF4-FFF2-40B4-BE49-F238E27FC236}">
                      <a16:creationId xmlns:a16="http://schemas.microsoft.com/office/drawing/2014/main" id="{34977FFB-CC14-4B0F-9F30-2950A64F845D}"/>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w="9525" cap="rnd">
                  <a:noFill/>
                  <a:round/>
                  <a:headEnd/>
                  <a:tailEnd/>
                </a:ln>
                <a:effectLst/>
              </p:spPr>
              <p:txBody>
                <a:bodyPr/>
                <a:lstStyle/>
                <a:p>
                  <a:pPr>
                    <a:defRPr/>
                  </a:pPr>
                  <a:endParaRPr lang="en-US"/>
                </a:p>
              </p:txBody>
            </p:sp>
            <p:sp>
              <p:nvSpPr>
                <p:cNvPr id="27" name="Freeform 30">
                  <a:extLst>
                    <a:ext uri="{FF2B5EF4-FFF2-40B4-BE49-F238E27FC236}">
                      <a16:creationId xmlns:a16="http://schemas.microsoft.com/office/drawing/2014/main" id="{EBB324D0-7AD3-4FF1-9190-EBC3DF6BC458}"/>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w="9525" cap="rnd">
                  <a:noFill/>
                  <a:round/>
                  <a:headEnd/>
                  <a:tailEnd/>
                </a:ln>
                <a:effectLst/>
              </p:spPr>
              <p:txBody>
                <a:bodyPr/>
                <a:lstStyle/>
                <a:p>
                  <a:pPr>
                    <a:defRPr/>
                  </a:pPr>
                  <a:endParaRPr lang="en-US"/>
                </a:p>
              </p:txBody>
            </p:sp>
            <p:sp>
              <p:nvSpPr>
                <p:cNvPr id="28" name="Freeform 31">
                  <a:extLst>
                    <a:ext uri="{FF2B5EF4-FFF2-40B4-BE49-F238E27FC236}">
                      <a16:creationId xmlns:a16="http://schemas.microsoft.com/office/drawing/2014/main" id="{9D997371-DEC9-4C9E-8EDA-FA355473C91F}"/>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w="9525" cap="rnd">
                  <a:noFill/>
                  <a:round/>
                  <a:headEnd/>
                  <a:tailEnd/>
                </a:ln>
                <a:effectLst/>
              </p:spPr>
              <p:txBody>
                <a:bodyPr/>
                <a:lstStyle/>
                <a:p>
                  <a:pPr>
                    <a:defRPr/>
                  </a:pPr>
                  <a:endParaRPr lang="en-US"/>
                </a:p>
              </p:txBody>
            </p:sp>
          </p:grpSp>
        </p:grpSp>
      </p:grpSp>
      <p:sp>
        <p:nvSpPr>
          <p:cNvPr id="240672"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240673"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4" name="Rectangle 34">
            <a:extLst>
              <a:ext uri="{FF2B5EF4-FFF2-40B4-BE49-F238E27FC236}">
                <a16:creationId xmlns:a16="http://schemas.microsoft.com/office/drawing/2014/main" id="{93936335-7601-43FE-9F9E-BE016B67913D}"/>
              </a:ext>
            </a:extLst>
          </p:cNvPr>
          <p:cNvSpPr>
            <a:spLocks noGrp="1" noChangeArrowheads="1"/>
          </p:cNvSpPr>
          <p:nvPr>
            <p:ph type="dt" sz="quarter" idx="10"/>
          </p:nvPr>
        </p:nvSpPr>
        <p:spPr/>
        <p:txBody>
          <a:bodyPr/>
          <a:lstStyle>
            <a:lvl1pPr>
              <a:defRPr/>
            </a:lvl1pPr>
          </a:lstStyle>
          <a:p>
            <a:pPr>
              <a:defRPr/>
            </a:pPr>
            <a:endParaRPr lang="en-US"/>
          </a:p>
        </p:txBody>
      </p:sp>
      <p:sp>
        <p:nvSpPr>
          <p:cNvPr id="35" name="Rectangle 35">
            <a:extLst>
              <a:ext uri="{FF2B5EF4-FFF2-40B4-BE49-F238E27FC236}">
                <a16:creationId xmlns:a16="http://schemas.microsoft.com/office/drawing/2014/main" id="{C3FA6F9C-D29A-4152-9C5C-6FEA3F199BED}"/>
              </a:ext>
            </a:extLst>
          </p:cNvPr>
          <p:cNvSpPr>
            <a:spLocks noGrp="1" noChangeArrowheads="1"/>
          </p:cNvSpPr>
          <p:nvPr>
            <p:ph type="ftr" sz="quarter" idx="11"/>
          </p:nvPr>
        </p:nvSpPr>
        <p:spPr bwMode="auto">
          <a:xfrm>
            <a:off x="3124200" y="6400800"/>
            <a:ext cx="2895600" cy="457200"/>
          </a:xfrm>
          <a:prstGeom prst="rect">
            <a:avLst/>
          </a:prstGeom>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r>
              <a:rPr lang="en-US"/>
              <a:t>Liang, Introduction to Java Programming, Ninth Edition, (c) 2018 Pearson Education, Ltd. All rights reserved. </a:t>
            </a:r>
          </a:p>
        </p:txBody>
      </p:sp>
      <p:sp>
        <p:nvSpPr>
          <p:cNvPr id="36" name="Rectangle 36">
            <a:extLst>
              <a:ext uri="{FF2B5EF4-FFF2-40B4-BE49-F238E27FC236}">
                <a16:creationId xmlns:a16="http://schemas.microsoft.com/office/drawing/2014/main" id="{D8651740-0F97-47E5-89A4-A6275C858D3D}"/>
              </a:ext>
            </a:extLst>
          </p:cNvPr>
          <p:cNvSpPr>
            <a:spLocks noGrp="1" noChangeArrowheads="1"/>
          </p:cNvSpPr>
          <p:nvPr>
            <p:ph type="sldNum" sz="quarter" idx="12"/>
          </p:nvPr>
        </p:nvSpPr>
        <p:spPr>
          <a:xfrm>
            <a:off x="6553200" y="6400800"/>
            <a:ext cx="1905000" cy="457200"/>
          </a:xfrm>
        </p:spPr>
        <p:txBody>
          <a:bodyPr/>
          <a:lstStyle>
            <a:lvl1pPr>
              <a:defRPr/>
            </a:lvl1pPr>
          </a:lstStyle>
          <a:p>
            <a:fld id="{0EFD6C34-1A33-4B0A-8F52-556CBD4907A7}" type="slidenum">
              <a:rPr lang="en-US" altLang="en-US"/>
              <a:pPr/>
              <a:t>‹#›</a:t>
            </a:fld>
            <a:endParaRPr lang="en-US" altLang="en-US"/>
          </a:p>
        </p:txBody>
      </p:sp>
    </p:spTree>
    <p:extLst>
      <p:ext uri="{BB962C8B-B14F-4D97-AF65-F5344CB8AC3E}">
        <p14:creationId xmlns:p14="http://schemas.microsoft.com/office/powerpoint/2010/main" val="420826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BA4C5826-0F9F-4CC9-92DF-65DF69CD89B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9EED7227-8A75-4598-95CD-DDC1B72DFFAD}"/>
              </a:ext>
            </a:extLst>
          </p:cNvPr>
          <p:cNvSpPr>
            <a:spLocks noGrp="1" noChangeArrowheads="1"/>
          </p:cNvSpPr>
          <p:nvPr>
            <p:ph type="sldNum" sz="quarter" idx="11"/>
          </p:nvPr>
        </p:nvSpPr>
        <p:spPr>
          <a:ln/>
        </p:spPr>
        <p:txBody>
          <a:bodyPr/>
          <a:lstStyle>
            <a:lvl1pPr>
              <a:defRPr/>
            </a:lvl1pPr>
          </a:lstStyle>
          <a:p>
            <a:fld id="{5F590157-EFC5-4FB5-8BD1-8D4E5DC0F56B}" type="slidenum">
              <a:rPr lang="en-US" altLang="en-US"/>
              <a:pPr/>
              <a:t>‹#›</a:t>
            </a:fld>
            <a:endParaRPr lang="en-US" altLang="en-US"/>
          </a:p>
        </p:txBody>
      </p:sp>
    </p:spTree>
    <p:extLst>
      <p:ext uri="{BB962C8B-B14F-4D97-AF65-F5344CB8AC3E}">
        <p14:creationId xmlns:p14="http://schemas.microsoft.com/office/powerpoint/2010/main" val="9959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5186DF75-59C3-46F3-9A4F-151A045CC1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2AD67D7F-E5B1-4179-8FCB-6A0FACDF3D91}"/>
              </a:ext>
            </a:extLst>
          </p:cNvPr>
          <p:cNvSpPr>
            <a:spLocks noGrp="1" noChangeArrowheads="1"/>
          </p:cNvSpPr>
          <p:nvPr>
            <p:ph type="sldNum" sz="quarter" idx="11"/>
          </p:nvPr>
        </p:nvSpPr>
        <p:spPr>
          <a:ln/>
        </p:spPr>
        <p:txBody>
          <a:bodyPr/>
          <a:lstStyle>
            <a:lvl1pPr>
              <a:defRPr/>
            </a:lvl1pPr>
          </a:lstStyle>
          <a:p>
            <a:fld id="{4DADA7F0-5A28-4E85-88D7-349F857FF04E}" type="slidenum">
              <a:rPr lang="en-US" altLang="en-US"/>
              <a:pPr/>
              <a:t>‹#›</a:t>
            </a:fld>
            <a:endParaRPr lang="en-US" altLang="en-US"/>
          </a:p>
        </p:txBody>
      </p:sp>
    </p:spTree>
    <p:extLst>
      <p:ext uri="{BB962C8B-B14F-4D97-AF65-F5344CB8AC3E}">
        <p14:creationId xmlns:p14="http://schemas.microsoft.com/office/powerpoint/2010/main" val="343020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BD649-F269-448D-80E3-6C002D102F05}"/>
              </a:ext>
            </a:extLst>
          </p:cNvPr>
          <p:cNvSpPr>
            <a:spLocks noGrp="1"/>
          </p:cNvSpPr>
          <p:nvPr>
            <p:ph type="dt" sz="half" idx="10"/>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52733838-9BAE-418F-992C-8B13424B02ED}"/>
              </a:ext>
            </a:extLst>
          </p:cNvPr>
          <p:cNvSpPr>
            <a:spLocks noGrp="1"/>
          </p:cNvSpPr>
          <p:nvPr>
            <p:ph type="sldNum" sz="quarter" idx="11"/>
          </p:nvPr>
        </p:nvSpPr>
        <p:spPr/>
        <p:txBody>
          <a:bodyPr/>
          <a:lstStyle>
            <a:lvl1pPr>
              <a:defRPr/>
            </a:lvl1pPr>
          </a:lstStyle>
          <a:p>
            <a:fld id="{C95C2B5C-2D83-4592-98B6-CA264B197D54}" type="slidenum">
              <a:rPr lang="en-US" altLang="en-US"/>
              <a:pPr/>
              <a:t>‹#›</a:t>
            </a:fld>
            <a:endParaRPr lang="en-US" altLang="en-US"/>
          </a:p>
        </p:txBody>
      </p:sp>
    </p:spTree>
    <p:extLst>
      <p:ext uri="{BB962C8B-B14F-4D97-AF65-F5344CB8AC3E}">
        <p14:creationId xmlns:p14="http://schemas.microsoft.com/office/powerpoint/2010/main" val="259934336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53E512C6-F5FA-4B5B-848B-C427B61E1D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04BA88B2-1371-4E71-9479-37A7F27E29B6}"/>
              </a:ext>
            </a:extLst>
          </p:cNvPr>
          <p:cNvSpPr>
            <a:spLocks noGrp="1" noChangeArrowheads="1"/>
          </p:cNvSpPr>
          <p:nvPr>
            <p:ph type="sldNum" sz="quarter" idx="11"/>
          </p:nvPr>
        </p:nvSpPr>
        <p:spPr>
          <a:ln/>
        </p:spPr>
        <p:txBody>
          <a:bodyPr/>
          <a:lstStyle>
            <a:lvl1pPr>
              <a:defRPr/>
            </a:lvl1pPr>
          </a:lstStyle>
          <a:p>
            <a:fld id="{9977ADC2-AC08-4150-B64D-B2C69AA3AEBB}" type="slidenum">
              <a:rPr lang="en-US" altLang="en-US"/>
              <a:pPr/>
              <a:t>‹#›</a:t>
            </a:fld>
            <a:endParaRPr lang="en-US" altLang="en-US"/>
          </a:p>
        </p:txBody>
      </p:sp>
    </p:spTree>
    <p:extLst>
      <p:ext uri="{BB962C8B-B14F-4D97-AF65-F5344CB8AC3E}">
        <p14:creationId xmlns:p14="http://schemas.microsoft.com/office/powerpoint/2010/main" val="1708832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77337612-061D-424E-866E-F41DC891000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0E7F43CD-19F9-4CCA-84F0-CC9C0E80C92A}"/>
              </a:ext>
            </a:extLst>
          </p:cNvPr>
          <p:cNvSpPr>
            <a:spLocks noGrp="1" noChangeArrowheads="1"/>
          </p:cNvSpPr>
          <p:nvPr>
            <p:ph type="sldNum" sz="quarter" idx="11"/>
          </p:nvPr>
        </p:nvSpPr>
        <p:spPr>
          <a:ln/>
        </p:spPr>
        <p:txBody>
          <a:bodyPr/>
          <a:lstStyle>
            <a:lvl1pPr>
              <a:defRPr/>
            </a:lvl1pPr>
          </a:lstStyle>
          <a:p>
            <a:fld id="{211790BC-1127-4B1B-994F-49FDA81C1710}" type="slidenum">
              <a:rPr lang="en-US" altLang="en-US"/>
              <a:pPr/>
              <a:t>‹#›</a:t>
            </a:fld>
            <a:endParaRPr lang="en-US" altLang="en-US"/>
          </a:p>
        </p:txBody>
      </p:sp>
    </p:spTree>
    <p:extLst>
      <p:ext uri="{BB962C8B-B14F-4D97-AF65-F5344CB8AC3E}">
        <p14:creationId xmlns:p14="http://schemas.microsoft.com/office/powerpoint/2010/main" val="4137076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4A7EDBDA-C2CC-4AA2-BF64-990E7FF3CBC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3">
            <a:extLst>
              <a:ext uri="{FF2B5EF4-FFF2-40B4-BE49-F238E27FC236}">
                <a16:creationId xmlns:a16="http://schemas.microsoft.com/office/drawing/2014/main" id="{BB83A20C-3F10-4C71-AFDA-C0A13D66D82B}"/>
              </a:ext>
            </a:extLst>
          </p:cNvPr>
          <p:cNvSpPr>
            <a:spLocks noGrp="1" noChangeArrowheads="1"/>
          </p:cNvSpPr>
          <p:nvPr>
            <p:ph type="sldNum" sz="quarter" idx="11"/>
          </p:nvPr>
        </p:nvSpPr>
        <p:spPr>
          <a:ln/>
        </p:spPr>
        <p:txBody>
          <a:bodyPr/>
          <a:lstStyle>
            <a:lvl1pPr>
              <a:defRPr/>
            </a:lvl1pPr>
          </a:lstStyle>
          <a:p>
            <a:fld id="{AEFC9D06-D1ED-4D0E-9AE5-A1A9A6CF501D}" type="slidenum">
              <a:rPr lang="en-US" altLang="en-US"/>
              <a:pPr/>
              <a:t>‹#›</a:t>
            </a:fld>
            <a:endParaRPr lang="en-US" altLang="en-US"/>
          </a:p>
        </p:txBody>
      </p:sp>
    </p:spTree>
    <p:extLst>
      <p:ext uri="{BB962C8B-B14F-4D97-AF65-F5344CB8AC3E}">
        <p14:creationId xmlns:p14="http://schemas.microsoft.com/office/powerpoint/2010/main" val="3783586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5065810F-6FB9-4DAA-9B42-A71C4647BEB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3">
            <a:extLst>
              <a:ext uri="{FF2B5EF4-FFF2-40B4-BE49-F238E27FC236}">
                <a16:creationId xmlns:a16="http://schemas.microsoft.com/office/drawing/2014/main" id="{9CC8A0DF-F865-4559-B67B-9044184CAADC}"/>
              </a:ext>
            </a:extLst>
          </p:cNvPr>
          <p:cNvSpPr>
            <a:spLocks noGrp="1" noChangeArrowheads="1"/>
          </p:cNvSpPr>
          <p:nvPr>
            <p:ph type="sldNum" sz="quarter" idx="11"/>
          </p:nvPr>
        </p:nvSpPr>
        <p:spPr>
          <a:ln/>
        </p:spPr>
        <p:txBody>
          <a:bodyPr/>
          <a:lstStyle>
            <a:lvl1pPr>
              <a:defRPr/>
            </a:lvl1pPr>
          </a:lstStyle>
          <a:p>
            <a:fld id="{6012FDF1-20A8-4847-947B-E47B40D3415A}" type="slidenum">
              <a:rPr lang="en-US" altLang="en-US"/>
              <a:pPr/>
              <a:t>‹#›</a:t>
            </a:fld>
            <a:endParaRPr lang="en-US" altLang="en-US"/>
          </a:p>
        </p:txBody>
      </p:sp>
    </p:spTree>
    <p:extLst>
      <p:ext uri="{BB962C8B-B14F-4D97-AF65-F5344CB8AC3E}">
        <p14:creationId xmlns:p14="http://schemas.microsoft.com/office/powerpoint/2010/main" val="3875280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1E37FC6B-3852-433F-8AAE-D8CFEC8C80E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3">
            <a:extLst>
              <a:ext uri="{FF2B5EF4-FFF2-40B4-BE49-F238E27FC236}">
                <a16:creationId xmlns:a16="http://schemas.microsoft.com/office/drawing/2014/main" id="{FEC47423-63E7-4263-B818-053630F8BE6B}"/>
              </a:ext>
            </a:extLst>
          </p:cNvPr>
          <p:cNvSpPr>
            <a:spLocks noGrp="1" noChangeArrowheads="1"/>
          </p:cNvSpPr>
          <p:nvPr>
            <p:ph type="sldNum" sz="quarter" idx="11"/>
          </p:nvPr>
        </p:nvSpPr>
        <p:spPr>
          <a:ln/>
        </p:spPr>
        <p:txBody>
          <a:bodyPr/>
          <a:lstStyle>
            <a:lvl1pPr>
              <a:defRPr/>
            </a:lvl1pPr>
          </a:lstStyle>
          <a:p>
            <a:fld id="{72B8A7E1-246C-4F5A-B938-4DDA72339F71}" type="slidenum">
              <a:rPr lang="en-US" altLang="en-US"/>
              <a:pPr/>
              <a:t>‹#›</a:t>
            </a:fld>
            <a:endParaRPr lang="en-US" altLang="en-US"/>
          </a:p>
        </p:txBody>
      </p:sp>
    </p:spTree>
    <p:extLst>
      <p:ext uri="{BB962C8B-B14F-4D97-AF65-F5344CB8AC3E}">
        <p14:creationId xmlns:p14="http://schemas.microsoft.com/office/powerpoint/2010/main" val="50852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45D119DE-46E8-413B-A661-785471FEC08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7957F58F-92B2-4D82-A628-89D048B1CCF5}"/>
              </a:ext>
            </a:extLst>
          </p:cNvPr>
          <p:cNvSpPr>
            <a:spLocks noGrp="1" noChangeArrowheads="1"/>
          </p:cNvSpPr>
          <p:nvPr>
            <p:ph type="sldNum" sz="quarter" idx="11"/>
          </p:nvPr>
        </p:nvSpPr>
        <p:spPr>
          <a:ln/>
        </p:spPr>
        <p:txBody>
          <a:bodyPr/>
          <a:lstStyle>
            <a:lvl1pPr>
              <a:defRPr/>
            </a:lvl1pPr>
          </a:lstStyle>
          <a:p>
            <a:fld id="{A7CDE1B5-2A47-4418-A807-5CE52E509224}" type="slidenum">
              <a:rPr lang="en-US" altLang="en-US"/>
              <a:pPr/>
              <a:t>‹#›</a:t>
            </a:fld>
            <a:endParaRPr lang="en-US" altLang="en-US"/>
          </a:p>
        </p:txBody>
      </p:sp>
    </p:spTree>
    <p:extLst>
      <p:ext uri="{BB962C8B-B14F-4D97-AF65-F5344CB8AC3E}">
        <p14:creationId xmlns:p14="http://schemas.microsoft.com/office/powerpoint/2010/main" val="723109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ACD4E685-7941-4A66-8D4B-729DBDC6475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2C4B8466-B6CB-4278-BD1D-E7CCC8ED8525}"/>
              </a:ext>
            </a:extLst>
          </p:cNvPr>
          <p:cNvSpPr>
            <a:spLocks noGrp="1" noChangeArrowheads="1"/>
          </p:cNvSpPr>
          <p:nvPr>
            <p:ph type="sldNum" sz="quarter" idx="11"/>
          </p:nvPr>
        </p:nvSpPr>
        <p:spPr>
          <a:ln/>
        </p:spPr>
        <p:txBody>
          <a:bodyPr/>
          <a:lstStyle>
            <a:lvl1pPr>
              <a:defRPr/>
            </a:lvl1pPr>
          </a:lstStyle>
          <a:p>
            <a:fld id="{EA4AD025-C4C8-48B1-BE85-520E47B3E5C6}" type="slidenum">
              <a:rPr lang="en-US" altLang="en-US"/>
              <a:pPr/>
              <a:t>‹#›</a:t>
            </a:fld>
            <a:endParaRPr lang="en-US" altLang="en-US"/>
          </a:p>
        </p:txBody>
      </p:sp>
    </p:spTree>
    <p:extLst>
      <p:ext uri="{BB962C8B-B14F-4D97-AF65-F5344CB8AC3E}">
        <p14:creationId xmlns:p14="http://schemas.microsoft.com/office/powerpoint/2010/main" val="561196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gradFill>
        <a:effectLst/>
      </p:bgPr>
    </p:bg>
    <p:spTree>
      <p:nvGrpSpPr>
        <p:cNvPr id="1" name=""/>
        <p:cNvGrpSpPr/>
        <p:nvPr/>
      </p:nvGrpSpPr>
      <p:grpSpPr>
        <a:xfrm>
          <a:off x="0" y="0"/>
          <a:ext cx="0" cy="0"/>
          <a:chOff x="0" y="0"/>
          <a:chExt cx="0" cy="0"/>
        </a:xfrm>
      </p:grpSpPr>
      <p:grpSp>
        <p:nvGrpSpPr>
          <p:cNvPr id="13314" name="Group 2">
            <a:extLst>
              <a:ext uri="{FF2B5EF4-FFF2-40B4-BE49-F238E27FC236}">
                <a16:creationId xmlns:a16="http://schemas.microsoft.com/office/drawing/2014/main" id="{BDF346B8-3DCF-47AA-BB71-69D458E5AD4E}"/>
              </a:ext>
            </a:extLst>
          </p:cNvPr>
          <p:cNvGrpSpPr>
            <a:grpSpLocks/>
          </p:cNvGrpSpPr>
          <p:nvPr/>
        </p:nvGrpSpPr>
        <p:grpSpPr bwMode="auto">
          <a:xfrm>
            <a:off x="0" y="4367213"/>
            <a:ext cx="9131300" cy="2478087"/>
            <a:chOff x="0" y="2751"/>
            <a:chExt cx="5752" cy="1561"/>
          </a:xfrm>
        </p:grpSpPr>
        <p:sp>
          <p:nvSpPr>
            <p:cNvPr id="1032" name="Rectangle 3">
              <a:extLst>
                <a:ext uri="{FF2B5EF4-FFF2-40B4-BE49-F238E27FC236}">
                  <a16:creationId xmlns:a16="http://schemas.microsoft.com/office/drawing/2014/main" id="{0B702B65-F583-47ED-BF52-3A126369711E}"/>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13321" name="Group 4">
              <a:extLst>
                <a:ext uri="{FF2B5EF4-FFF2-40B4-BE49-F238E27FC236}">
                  <a16:creationId xmlns:a16="http://schemas.microsoft.com/office/drawing/2014/main" id="{8BA661A9-87B5-4B86-A632-B374A0B678FB}"/>
                </a:ext>
              </a:extLst>
            </p:cNvPr>
            <p:cNvGrpSpPr>
              <a:grpSpLocks/>
            </p:cNvGrpSpPr>
            <p:nvPr/>
          </p:nvGrpSpPr>
          <p:grpSpPr bwMode="auto">
            <a:xfrm>
              <a:off x="4458" y="2751"/>
              <a:ext cx="1190" cy="1426"/>
              <a:chOff x="4458" y="2751"/>
              <a:chExt cx="1190" cy="1426"/>
            </a:xfrm>
          </p:grpSpPr>
          <p:sp>
            <p:nvSpPr>
              <p:cNvPr id="1034" name="Freeform 5">
                <a:extLst>
                  <a:ext uri="{FF2B5EF4-FFF2-40B4-BE49-F238E27FC236}">
                    <a16:creationId xmlns:a16="http://schemas.microsoft.com/office/drawing/2014/main" id="{68506AA4-C75D-47F3-9568-706492D799E4}"/>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1035" name="Line 6">
                <a:extLst>
                  <a:ext uri="{FF2B5EF4-FFF2-40B4-BE49-F238E27FC236}">
                    <a16:creationId xmlns:a16="http://schemas.microsoft.com/office/drawing/2014/main" id="{F4DB661D-0BA2-47C2-AD43-C0758FE63D88}"/>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6" name="Line 7">
                <a:extLst>
                  <a:ext uri="{FF2B5EF4-FFF2-40B4-BE49-F238E27FC236}">
                    <a16:creationId xmlns:a16="http://schemas.microsoft.com/office/drawing/2014/main" id="{883999A1-9152-46C0-96CC-1A39C8FF61A4}"/>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7" name="Line 8">
                <a:extLst>
                  <a:ext uri="{FF2B5EF4-FFF2-40B4-BE49-F238E27FC236}">
                    <a16:creationId xmlns:a16="http://schemas.microsoft.com/office/drawing/2014/main" id="{4D2343E4-5D95-48DF-AF8D-92444557E3B5}"/>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8" name="Freeform 9">
                <a:extLst>
                  <a:ext uri="{FF2B5EF4-FFF2-40B4-BE49-F238E27FC236}">
                    <a16:creationId xmlns:a16="http://schemas.microsoft.com/office/drawing/2014/main" id="{805EF1A8-0A1D-404F-9251-5BEE9B378DB7}"/>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sp>
            <p:nvSpPr>
              <p:cNvPr id="1039" name="Oval 10">
                <a:extLst>
                  <a:ext uri="{FF2B5EF4-FFF2-40B4-BE49-F238E27FC236}">
                    <a16:creationId xmlns:a16="http://schemas.microsoft.com/office/drawing/2014/main" id="{B9C58343-5E89-4743-8E06-46A44040E78A}"/>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13328" name="Group 11">
                <a:extLst>
                  <a:ext uri="{FF2B5EF4-FFF2-40B4-BE49-F238E27FC236}">
                    <a16:creationId xmlns:a16="http://schemas.microsoft.com/office/drawing/2014/main" id="{DA0D2517-71C5-4803-8EBB-976F5388FC93}"/>
                  </a:ext>
                </a:extLst>
              </p:cNvPr>
              <p:cNvGrpSpPr>
                <a:grpSpLocks/>
              </p:cNvGrpSpPr>
              <p:nvPr/>
            </p:nvGrpSpPr>
            <p:grpSpPr bwMode="auto">
              <a:xfrm>
                <a:off x="4458" y="2991"/>
                <a:ext cx="999" cy="797"/>
                <a:chOff x="4458" y="2991"/>
                <a:chExt cx="999" cy="797"/>
              </a:xfrm>
            </p:grpSpPr>
            <p:sp>
              <p:nvSpPr>
                <p:cNvPr id="1041" name="Freeform 12">
                  <a:extLst>
                    <a:ext uri="{FF2B5EF4-FFF2-40B4-BE49-F238E27FC236}">
                      <a16:creationId xmlns:a16="http://schemas.microsoft.com/office/drawing/2014/main" id="{A3E23B9C-88C4-4762-987A-7141AA3CB94A}"/>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042" name="Freeform 13">
                  <a:extLst>
                    <a:ext uri="{FF2B5EF4-FFF2-40B4-BE49-F238E27FC236}">
                      <a16:creationId xmlns:a16="http://schemas.microsoft.com/office/drawing/2014/main" id="{EE17FEF2-CE86-46C4-807F-424C563C5760}"/>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043" name="Freeform 14">
                  <a:extLst>
                    <a:ext uri="{FF2B5EF4-FFF2-40B4-BE49-F238E27FC236}">
                      <a16:creationId xmlns:a16="http://schemas.microsoft.com/office/drawing/2014/main" id="{85913941-E53D-46F8-8E2B-3E7B775135AC}"/>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w="9525" cap="rnd">
                  <a:noFill/>
                  <a:round/>
                  <a:headEnd/>
                  <a:tailEnd/>
                </a:ln>
                <a:effectLst/>
              </p:spPr>
              <p:txBody>
                <a:bodyPr/>
                <a:lstStyle/>
                <a:p>
                  <a:pPr>
                    <a:defRPr/>
                  </a:pPr>
                  <a:endParaRPr lang="en-US"/>
                </a:p>
              </p:txBody>
            </p:sp>
            <p:sp>
              <p:nvSpPr>
                <p:cNvPr id="1044" name="Freeform 15">
                  <a:extLst>
                    <a:ext uri="{FF2B5EF4-FFF2-40B4-BE49-F238E27FC236}">
                      <a16:creationId xmlns:a16="http://schemas.microsoft.com/office/drawing/2014/main" id="{50F7A4F8-8EC0-4F3B-8288-F2889981F05B}"/>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w="9525" cap="rnd">
                  <a:noFill/>
                  <a:round/>
                  <a:headEnd/>
                  <a:tailEnd/>
                </a:ln>
                <a:effectLst/>
              </p:spPr>
              <p:txBody>
                <a:bodyPr/>
                <a:lstStyle/>
                <a:p>
                  <a:pPr>
                    <a:defRPr/>
                  </a:pPr>
                  <a:endParaRPr lang="en-US"/>
                </a:p>
              </p:txBody>
            </p:sp>
            <p:sp>
              <p:nvSpPr>
                <p:cNvPr id="1045" name="Freeform 16">
                  <a:extLst>
                    <a:ext uri="{FF2B5EF4-FFF2-40B4-BE49-F238E27FC236}">
                      <a16:creationId xmlns:a16="http://schemas.microsoft.com/office/drawing/2014/main" id="{8B060DB0-AB3A-4C2D-9BFE-E4150501443E}"/>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w="9525" cap="rnd">
                  <a:noFill/>
                  <a:round/>
                  <a:headEnd/>
                  <a:tailEnd/>
                </a:ln>
                <a:effectLst/>
              </p:spPr>
              <p:txBody>
                <a:bodyPr/>
                <a:lstStyle/>
                <a:p>
                  <a:pPr>
                    <a:defRPr/>
                  </a:pPr>
                  <a:endParaRPr lang="en-US"/>
                </a:p>
              </p:txBody>
            </p:sp>
            <p:sp>
              <p:nvSpPr>
                <p:cNvPr id="1046" name="Freeform 17">
                  <a:extLst>
                    <a:ext uri="{FF2B5EF4-FFF2-40B4-BE49-F238E27FC236}">
                      <a16:creationId xmlns:a16="http://schemas.microsoft.com/office/drawing/2014/main" id="{E3984821-1F48-4484-B00D-CE06FC37467B}"/>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w="9525" cap="rnd">
                  <a:noFill/>
                  <a:round/>
                  <a:headEnd/>
                  <a:tailEnd/>
                </a:ln>
                <a:effectLst/>
              </p:spPr>
              <p:txBody>
                <a:bodyPr/>
                <a:lstStyle/>
                <a:p>
                  <a:pPr>
                    <a:defRPr/>
                  </a:pPr>
                  <a:endParaRPr lang="en-US"/>
                </a:p>
              </p:txBody>
            </p:sp>
            <p:sp>
              <p:nvSpPr>
                <p:cNvPr id="1047" name="Freeform 18">
                  <a:extLst>
                    <a:ext uri="{FF2B5EF4-FFF2-40B4-BE49-F238E27FC236}">
                      <a16:creationId xmlns:a16="http://schemas.microsoft.com/office/drawing/2014/main" id="{CCFE683C-69BD-4007-9B06-3434F0103AC9}"/>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w="9525" cap="rnd">
                  <a:noFill/>
                  <a:round/>
                  <a:headEnd/>
                  <a:tailEnd/>
                </a:ln>
                <a:effectLst/>
              </p:spPr>
              <p:txBody>
                <a:bodyPr/>
                <a:lstStyle/>
                <a:p>
                  <a:pPr>
                    <a:defRPr/>
                  </a:pPr>
                  <a:endParaRPr lang="en-US"/>
                </a:p>
              </p:txBody>
            </p:sp>
            <p:sp>
              <p:nvSpPr>
                <p:cNvPr id="1048" name="Freeform 19">
                  <a:extLst>
                    <a:ext uri="{FF2B5EF4-FFF2-40B4-BE49-F238E27FC236}">
                      <a16:creationId xmlns:a16="http://schemas.microsoft.com/office/drawing/2014/main" id="{6F6CF10E-3362-4AD3-8171-A54E42CB46A1}"/>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w="9525" cap="rnd">
                  <a:noFill/>
                  <a:round/>
                  <a:headEnd/>
                  <a:tailEnd/>
                </a:ln>
                <a:effectLst/>
              </p:spPr>
              <p:txBody>
                <a:bodyPr/>
                <a:lstStyle/>
                <a:p>
                  <a:pPr>
                    <a:defRPr/>
                  </a:pPr>
                  <a:endParaRPr lang="en-US"/>
                </a:p>
              </p:txBody>
            </p:sp>
            <p:sp>
              <p:nvSpPr>
                <p:cNvPr id="1049" name="Freeform 20">
                  <a:extLst>
                    <a:ext uri="{FF2B5EF4-FFF2-40B4-BE49-F238E27FC236}">
                      <a16:creationId xmlns:a16="http://schemas.microsoft.com/office/drawing/2014/main" id="{F1EB1048-1D1A-4181-B8D3-3CF102C6D972}"/>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w="9525" cap="rnd">
                  <a:noFill/>
                  <a:round/>
                  <a:headEnd/>
                  <a:tailEnd/>
                </a:ln>
                <a:effectLst/>
              </p:spPr>
              <p:txBody>
                <a:bodyPr/>
                <a:lstStyle/>
                <a:p>
                  <a:pPr>
                    <a:defRPr/>
                  </a:pPr>
                  <a:endParaRPr lang="en-US"/>
                </a:p>
              </p:txBody>
            </p:sp>
            <p:sp>
              <p:nvSpPr>
                <p:cNvPr id="1050" name="Freeform 21">
                  <a:extLst>
                    <a:ext uri="{FF2B5EF4-FFF2-40B4-BE49-F238E27FC236}">
                      <a16:creationId xmlns:a16="http://schemas.microsoft.com/office/drawing/2014/main" id="{226238C6-D950-44FA-A0DE-B44A6B53A374}"/>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w="9525" cap="rnd">
                  <a:noFill/>
                  <a:round/>
                  <a:headEnd/>
                  <a:tailEnd/>
                </a:ln>
                <a:effectLst/>
              </p:spPr>
              <p:txBody>
                <a:bodyPr/>
                <a:lstStyle/>
                <a:p>
                  <a:pPr>
                    <a:defRPr/>
                  </a:pPr>
                  <a:endParaRPr lang="en-US"/>
                </a:p>
              </p:txBody>
            </p:sp>
            <p:sp>
              <p:nvSpPr>
                <p:cNvPr id="1051" name="Freeform 22">
                  <a:extLst>
                    <a:ext uri="{FF2B5EF4-FFF2-40B4-BE49-F238E27FC236}">
                      <a16:creationId xmlns:a16="http://schemas.microsoft.com/office/drawing/2014/main" id="{DF95607E-CDBC-4BF1-A96F-1CB17EF0FDE4}"/>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w="9525" cap="rnd">
                  <a:noFill/>
                  <a:round/>
                  <a:headEnd/>
                  <a:tailEnd/>
                </a:ln>
                <a:effectLst/>
              </p:spPr>
              <p:txBody>
                <a:bodyPr/>
                <a:lstStyle/>
                <a:p>
                  <a:pPr>
                    <a:defRPr/>
                  </a:pPr>
                  <a:endParaRPr lang="en-US"/>
                </a:p>
              </p:txBody>
            </p:sp>
            <p:sp>
              <p:nvSpPr>
                <p:cNvPr id="1052" name="Freeform 23">
                  <a:extLst>
                    <a:ext uri="{FF2B5EF4-FFF2-40B4-BE49-F238E27FC236}">
                      <a16:creationId xmlns:a16="http://schemas.microsoft.com/office/drawing/2014/main" id="{785A3D70-76CE-4EA3-9F8B-A59229E8C010}"/>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w="9525" cap="rnd">
                  <a:noFill/>
                  <a:round/>
                  <a:headEnd/>
                  <a:tailEnd/>
                </a:ln>
                <a:effectLst/>
              </p:spPr>
              <p:txBody>
                <a:bodyPr/>
                <a:lstStyle/>
                <a:p>
                  <a:pPr>
                    <a:defRPr/>
                  </a:pPr>
                  <a:endParaRPr lang="en-US"/>
                </a:p>
              </p:txBody>
            </p:sp>
            <p:sp>
              <p:nvSpPr>
                <p:cNvPr id="1053" name="Freeform 24">
                  <a:extLst>
                    <a:ext uri="{FF2B5EF4-FFF2-40B4-BE49-F238E27FC236}">
                      <a16:creationId xmlns:a16="http://schemas.microsoft.com/office/drawing/2014/main" id="{609B269C-D77F-435F-90AA-30C6472E800F}"/>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w="9525" cap="rnd">
                  <a:noFill/>
                  <a:round/>
                  <a:headEnd/>
                  <a:tailEnd/>
                </a:ln>
                <a:effectLst/>
              </p:spPr>
              <p:txBody>
                <a:bodyPr/>
                <a:lstStyle/>
                <a:p>
                  <a:pPr>
                    <a:defRPr/>
                  </a:pPr>
                  <a:endParaRPr lang="en-US"/>
                </a:p>
              </p:txBody>
            </p:sp>
            <p:sp>
              <p:nvSpPr>
                <p:cNvPr id="1054" name="Freeform 25">
                  <a:extLst>
                    <a:ext uri="{FF2B5EF4-FFF2-40B4-BE49-F238E27FC236}">
                      <a16:creationId xmlns:a16="http://schemas.microsoft.com/office/drawing/2014/main" id="{B7AD3BDA-B679-4A70-B5E9-EAEF039E8869}"/>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w="9525" cap="rnd">
                  <a:noFill/>
                  <a:round/>
                  <a:headEnd/>
                  <a:tailEnd/>
                </a:ln>
                <a:effectLst/>
              </p:spPr>
              <p:txBody>
                <a:bodyPr/>
                <a:lstStyle/>
                <a:p>
                  <a:pPr>
                    <a:defRPr/>
                  </a:pPr>
                  <a:endParaRPr lang="en-US"/>
                </a:p>
              </p:txBody>
            </p:sp>
            <p:sp>
              <p:nvSpPr>
                <p:cNvPr id="1055" name="Freeform 26">
                  <a:extLst>
                    <a:ext uri="{FF2B5EF4-FFF2-40B4-BE49-F238E27FC236}">
                      <a16:creationId xmlns:a16="http://schemas.microsoft.com/office/drawing/2014/main" id="{7CAAB3AA-55A3-4F69-AF0B-D27B9D65E000}"/>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w="9525" cap="rnd">
                  <a:noFill/>
                  <a:round/>
                  <a:headEnd/>
                  <a:tailEnd/>
                </a:ln>
                <a:effectLst/>
              </p:spPr>
              <p:txBody>
                <a:bodyPr/>
                <a:lstStyle/>
                <a:p>
                  <a:pPr>
                    <a:defRPr/>
                  </a:pPr>
                  <a:endParaRPr lang="en-US"/>
                </a:p>
              </p:txBody>
            </p:sp>
            <p:sp>
              <p:nvSpPr>
                <p:cNvPr id="1056" name="Freeform 27">
                  <a:extLst>
                    <a:ext uri="{FF2B5EF4-FFF2-40B4-BE49-F238E27FC236}">
                      <a16:creationId xmlns:a16="http://schemas.microsoft.com/office/drawing/2014/main" id="{F9333B76-5452-436E-8822-BBD038676F19}"/>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w="9525" cap="rnd">
                  <a:noFill/>
                  <a:round/>
                  <a:headEnd/>
                  <a:tailEnd/>
                </a:ln>
                <a:effectLst/>
              </p:spPr>
              <p:txBody>
                <a:bodyPr/>
                <a:lstStyle/>
                <a:p>
                  <a:pPr>
                    <a:defRPr/>
                  </a:pPr>
                  <a:endParaRPr lang="en-US"/>
                </a:p>
              </p:txBody>
            </p:sp>
            <p:sp>
              <p:nvSpPr>
                <p:cNvPr id="1057" name="Freeform 28">
                  <a:extLst>
                    <a:ext uri="{FF2B5EF4-FFF2-40B4-BE49-F238E27FC236}">
                      <a16:creationId xmlns:a16="http://schemas.microsoft.com/office/drawing/2014/main" id="{0A3AAD6D-D5C7-44CC-B0A1-3692CC338EB5}"/>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w="9525" cap="rnd">
                  <a:noFill/>
                  <a:round/>
                  <a:headEnd/>
                  <a:tailEnd/>
                </a:ln>
                <a:effectLst/>
              </p:spPr>
              <p:txBody>
                <a:bodyPr/>
                <a:lstStyle/>
                <a:p>
                  <a:pPr>
                    <a:defRPr/>
                  </a:pPr>
                  <a:endParaRPr lang="en-US"/>
                </a:p>
              </p:txBody>
            </p:sp>
            <p:sp>
              <p:nvSpPr>
                <p:cNvPr id="1058" name="Freeform 29">
                  <a:extLst>
                    <a:ext uri="{FF2B5EF4-FFF2-40B4-BE49-F238E27FC236}">
                      <a16:creationId xmlns:a16="http://schemas.microsoft.com/office/drawing/2014/main" id="{BBF6F11D-3C69-484E-A86B-EF1DCD2005A0}"/>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w="9525" cap="rnd">
                  <a:noFill/>
                  <a:round/>
                  <a:headEnd/>
                  <a:tailEnd/>
                </a:ln>
                <a:effectLst/>
              </p:spPr>
              <p:txBody>
                <a:bodyPr/>
                <a:lstStyle/>
                <a:p>
                  <a:pPr>
                    <a:defRPr/>
                  </a:pPr>
                  <a:endParaRPr lang="en-US"/>
                </a:p>
              </p:txBody>
            </p:sp>
          </p:grpSp>
        </p:grpSp>
      </p:grpSp>
      <p:sp>
        <p:nvSpPr>
          <p:cNvPr id="13315" name="Rectangle 30">
            <a:extLst>
              <a:ext uri="{FF2B5EF4-FFF2-40B4-BE49-F238E27FC236}">
                <a16:creationId xmlns:a16="http://schemas.microsoft.com/office/drawing/2014/main" id="{996902EB-E797-448D-920C-817C651CA4C7}"/>
              </a:ext>
            </a:extLst>
          </p:cNvPr>
          <p:cNvSpPr>
            <a:spLocks noGrp="1" noChangeArrowheads="1"/>
          </p:cNvSpPr>
          <p:nvPr>
            <p:ph type="title"/>
          </p:nvPr>
        </p:nvSpPr>
        <p:spPr bwMode="auto">
          <a:xfrm>
            <a:off x="685800" y="2857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3316" name="Rectangle 31">
            <a:extLst>
              <a:ext uri="{FF2B5EF4-FFF2-40B4-BE49-F238E27FC236}">
                <a16:creationId xmlns:a16="http://schemas.microsoft.com/office/drawing/2014/main" id="{0B14F46A-92DC-40EF-8C95-825639BE3941}"/>
              </a:ext>
            </a:extLst>
          </p:cNvPr>
          <p:cNvSpPr>
            <a:spLocks noGrp="1" noChangeArrowheads="1"/>
          </p:cNvSpPr>
          <p:nvPr>
            <p:ph type="body" idx="1"/>
          </p:nvPr>
        </p:nvSpPr>
        <p:spPr bwMode="auto">
          <a:xfrm>
            <a:off x="685800" y="16573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9648" name="Rectangle 32">
            <a:extLst>
              <a:ext uri="{FF2B5EF4-FFF2-40B4-BE49-F238E27FC236}">
                <a16:creationId xmlns:a16="http://schemas.microsoft.com/office/drawing/2014/main" id="{C9F33752-FCC4-4CE4-B8DD-E5781470011C}"/>
              </a:ext>
            </a:extLst>
          </p:cNvPr>
          <p:cNvSpPr>
            <a:spLocks noGrp="1" noChangeArrowheads="1"/>
          </p:cNvSpPr>
          <p:nvPr>
            <p:ph type="dt" sz="half" idx="2"/>
          </p:nvPr>
        </p:nvSpPr>
        <p:spPr bwMode="auto">
          <a:xfrm>
            <a:off x="685800" y="64008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239649" name="Rectangle 33">
            <a:extLst>
              <a:ext uri="{FF2B5EF4-FFF2-40B4-BE49-F238E27FC236}">
                <a16:creationId xmlns:a16="http://schemas.microsoft.com/office/drawing/2014/main" id="{97F7B777-08EA-4F59-9B99-8CCB783C9382}"/>
              </a:ext>
            </a:extLst>
          </p:cNvPr>
          <p:cNvSpPr>
            <a:spLocks noGrp="1" noChangeArrowheads="1"/>
          </p:cNvSpPr>
          <p:nvPr>
            <p:ph type="sldNum" sz="quarter" idx="4"/>
          </p:nvPr>
        </p:nvSpPr>
        <p:spPr bwMode="auto">
          <a:xfrm>
            <a:off x="6553200" y="6399213"/>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a:defRPr sz="1400"/>
            </a:lvl1pPr>
          </a:lstStyle>
          <a:p>
            <a:fld id="{C09C9B98-EA37-420E-9752-81D887224169}" type="slidenum">
              <a:rPr lang="en-US" altLang="en-US"/>
              <a:pPr/>
              <a:t>‹#›</a:t>
            </a:fld>
            <a:endParaRPr lang="en-US" altLang="en-US"/>
          </a:p>
        </p:txBody>
      </p:sp>
      <p:sp>
        <p:nvSpPr>
          <p:cNvPr id="1031" name="Rectangle 34">
            <a:extLst>
              <a:ext uri="{FF2B5EF4-FFF2-40B4-BE49-F238E27FC236}">
                <a16:creationId xmlns:a16="http://schemas.microsoft.com/office/drawing/2014/main" id="{7C457E2C-1533-4197-A93B-ECB4475BD188}"/>
              </a:ext>
            </a:extLst>
          </p:cNvPr>
          <p:cNvSpPr>
            <a:spLocks noChangeArrowheads="1"/>
          </p:cNvSpPr>
          <p:nvPr/>
        </p:nvSpPr>
        <p:spPr bwMode="auto">
          <a:xfrm>
            <a:off x="1676400" y="6438900"/>
            <a:ext cx="5581650" cy="419100"/>
          </a:xfrm>
          <a:prstGeom prst="rect">
            <a:avLst/>
          </a:prstGeom>
          <a:noFill/>
          <a:ln>
            <a:noFill/>
          </a:ln>
          <a:effectLst/>
        </p:spPr>
        <p:txBody>
          <a:bodyP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eaLnBrk="1" hangingPunct="1">
              <a:defRPr/>
            </a:pPr>
            <a:r>
              <a:rPr lang="en-US" sz="1000" dirty="0">
                <a:latin typeface="Arial" panose="020B0604020202020204" pitchFamily="34" charset="0"/>
              </a:rPr>
              <a:t>Liang, Introduction to Java Programming, Eleventh Edition, (c) 2018 Pearson Education, Ltd. </a:t>
            </a:r>
            <a:br>
              <a:rPr lang="en-US" sz="1000" dirty="0">
                <a:latin typeface="Arial" panose="020B0604020202020204" pitchFamily="34" charset="0"/>
              </a:rPr>
            </a:br>
            <a:r>
              <a:rPr lang="en-US" sz="1000" dirty="0">
                <a:latin typeface="Arial" panose="020B0604020202020204" pitchFamily="34" charset="0"/>
              </a:rPr>
              <a:t>All rights reserved. </a:t>
            </a:r>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8" Type="http://schemas.openxmlformats.org/officeDocument/2006/relationships/hyperlink" Target="html/ComputeAngles.bat" TargetMode="External"/><Relationship Id="rId3" Type="http://schemas.openxmlformats.org/officeDocument/2006/relationships/notesSlide" Target="../notesSlides/notesSlide2.xml"/><Relationship Id="rId7" Type="http://schemas.openxmlformats.org/officeDocument/2006/relationships/hyperlink" Target="https://liveexample.pearsoncmg.com/html/ComputeAngles.html"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www.cs.armstrong.edu/liang/javaslidenote.doc" TargetMode="Externa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hyperlink" Target="html/OrderTwoCities.bat" TargetMode="External"/><Relationship Id="rId5" Type="http://schemas.openxmlformats.org/officeDocument/2006/relationships/hyperlink" Target="https://liveexample.pearsoncmg.com/html/OrderTwoCities.html" TargetMode="External"/><Relationship Id="rId4" Type="http://schemas.openxmlformats.org/officeDocument/2006/relationships/image" Target="../media/image13.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5.jpeg"/><Relationship Id="rId4" Type="http://schemas.openxmlformats.org/officeDocument/2006/relationships/image" Target="../media/image14.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6.wmf"/></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ml/GuessBirthday.bat" TargetMode="External"/><Relationship Id="rId4" Type="http://schemas.openxmlformats.org/officeDocument/2006/relationships/hyperlink" Target="https://liveexample.pearsoncmg.com/html/GuessBirthday.html" TargetMode="Externa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0.png"/><Relationship Id="rId5" Type="http://schemas.openxmlformats.org/officeDocument/2006/relationships/image" Target="../media/image19.wmf"/><Relationship Id="rId4" Type="http://schemas.openxmlformats.org/officeDocument/2006/relationships/oleObject" Target="../embeddings/oleObject12.bin"/></Relationships>
</file>

<file path=ppt/slides/_rels/slide38.xml.rels><?xml version="1.0" encoding="UTF-8" standalone="yes"?>
<Relationships xmlns="http://schemas.openxmlformats.org/package/2006/relationships"><Relationship Id="rId3" Type="http://schemas.openxmlformats.org/officeDocument/2006/relationships/hyperlink" Target="https://liveexample.pearsoncmg.com/html/HexDigit2Dec.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ml/HexDigit2Dec.bat"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liveexample.pearsoncmg.com/html/HexDigit2Dec.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ml/LotteryUsingStrings.ba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1.wmf"/><Relationship Id="rId4" Type="http://schemas.openxmlformats.org/officeDocument/2006/relationships/oleObject" Target="../embeddings/oleObject13.bin"/></Relationships>
</file>

<file path=ppt/slides/_rels/slide42.xml.rels><?xml version="1.0" encoding="UTF-8" standalone="yes"?>
<Relationships xmlns="http://schemas.openxmlformats.org/package/2006/relationships"><Relationship Id="rId3" Type="http://schemas.openxmlformats.org/officeDocument/2006/relationships/hyperlink" Target="https://liveexample.pearsoncmg.com/html/FormatDemo.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ml/FormatDemo.ba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7E71D22F-E299-4E57-A9D5-311CC9DBA1B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B9FAB4E-FFF5-43C9-B9F9-25577CEAB9C5}" type="slidenum">
              <a:rPr lang="en-US" altLang="en-US" sz="1400"/>
              <a:pPr/>
              <a:t>1</a:t>
            </a:fld>
            <a:endParaRPr lang="en-US" altLang="en-US" sz="1400"/>
          </a:p>
        </p:txBody>
      </p:sp>
      <p:sp>
        <p:nvSpPr>
          <p:cNvPr id="16387" name="Rectangle 2">
            <a:extLst>
              <a:ext uri="{FF2B5EF4-FFF2-40B4-BE49-F238E27FC236}">
                <a16:creationId xmlns:a16="http://schemas.microsoft.com/office/drawing/2014/main" id="{B73F048D-59F9-44A6-9137-3000AD25638E}"/>
              </a:ext>
            </a:extLst>
          </p:cNvPr>
          <p:cNvSpPr>
            <a:spLocks noGrp="1" noChangeArrowheads="1"/>
          </p:cNvSpPr>
          <p:nvPr>
            <p:ph type="title"/>
          </p:nvPr>
        </p:nvSpPr>
        <p:spPr>
          <a:xfrm>
            <a:off x="693738" y="893763"/>
            <a:ext cx="7772400" cy="1143000"/>
          </a:xfrm>
        </p:spPr>
        <p:txBody>
          <a:bodyPr/>
          <a:lstStyle/>
          <a:p>
            <a:r>
              <a:rPr lang="en-US" altLang="en-US" sz="3600"/>
              <a:t>Chapter 4 Mathematical Functions, Characters, and Strings  </a:t>
            </a:r>
            <a:br>
              <a:rPr lang="en-US" altLang="en-US" sz="3600" b="1"/>
            </a:br>
            <a:endParaRPr lang="en-US" altLang="en-US" sz="36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BE6C253E-1340-4F31-BB90-EBD702D7A88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C7C3176B-5744-40D0-820D-2590762D9C55}" type="slidenum">
              <a:rPr lang="en-US" altLang="en-US" sz="1400"/>
              <a:pPr/>
              <a:t>10</a:t>
            </a:fld>
            <a:endParaRPr lang="en-US" altLang="en-US" sz="1400"/>
          </a:p>
        </p:txBody>
      </p:sp>
      <p:sp>
        <p:nvSpPr>
          <p:cNvPr id="25603" name="Rectangle 2">
            <a:extLst>
              <a:ext uri="{FF2B5EF4-FFF2-40B4-BE49-F238E27FC236}">
                <a16:creationId xmlns:a16="http://schemas.microsoft.com/office/drawing/2014/main" id="{C45CD746-2F8F-438E-AB94-B86B1BE32FB8}"/>
              </a:ext>
            </a:extLst>
          </p:cNvPr>
          <p:cNvSpPr>
            <a:spLocks noGrp="1" noChangeArrowheads="1"/>
          </p:cNvSpPr>
          <p:nvPr>
            <p:ph type="title"/>
          </p:nvPr>
        </p:nvSpPr>
        <p:spPr>
          <a:xfrm>
            <a:off x="685800" y="0"/>
            <a:ext cx="7772400" cy="1428750"/>
          </a:xfrm>
        </p:spPr>
        <p:txBody>
          <a:bodyPr/>
          <a:lstStyle/>
          <a:p>
            <a:r>
              <a:rPr lang="en-US" altLang="en-US"/>
              <a:t>min, max, and abs</a:t>
            </a:r>
          </a:p>
        </p:txBody>
      </p:sp>
      <p:sp>
        <p:nvSpPr>
          <p:cNvPr id="25604" name="Rectangle 3">
            <a:extLst>
              <a:ext uri="{FF2B5EF4-FFF2-40B4-BE49-F238E27FC236}">
                <a16:creationId xmlns:a16="http://schemas.microsoft.com/office/drawing/2014/main" id="{E248E652-D741-4933-BD11-ACB3F12A9299}"/>
              </a:ext>
            </a:extLst>
          </p:cNvPr>
          <p:cNvSpPr>
            <a:spLocks noGrp="1" noChangeArrowheads="1"/>
          </p:cNvSpPr>
          <p:nvPr>
            <p:ph type="body" idx="1"/>
          </p:nvPr>
        </p:nvSpPr>
        <p:spPr>
          <a:xfrm>
            <a:off x="152400" y="1371600"/>
            <a:ext cx="4038600" cy="4495800"/>
          </a:xfrm>
        </p:spPr>
        <p:txBody>
          <a:bodyPr/>
          <a:lstStyle/>
          <a:p>
            <a:pPr>
              <a:spcBef>
                <a:spcPct val="50000"/>
              </a:spcBef>
            </a:pPr>
            <a:r>
              <a:rPr lang="en-US" altLang="en-US" sz="2200">
                <a:latin typeface="Courier New" panose="02070309020205020404" pitchFamily="49" charset="0"/>
              </a:rPr>
              <a:t>max(a, b)</a:t>
            </a:r>
            <a:r>
              <a:rPr lang="en-US" altLang="en-US" sz="2200"/>
              <a:t>and </a:t>
            </a:r>
            <a:r>
              <a:rPr lang="en-US" altLang="en-US" sz="2200">
                <a:latin typeface="Courier New" panose="02070309020205020404" pitchFamily="49" charset="0"/>
              </a:rPr>
              <a:t>min(a, b)</a:t>
            </a:r>
            <a:endParaRPr lang="en-US" altLang="en-US" sz="2400"/>
          </a:p>
          <a:p>
            <a:pPr marL="377825" lvl="1" indent="0">
              <a:buFontTx/>
              <a:buNone/>
            </a:pPr>
            <a:r>
              <a:rPr lang="en-US" altLang="en-US" sz="2000"/>
              <a:t>Returns the maximum or minimum of two parameters.</a:t>
            </a:r>
          </a:p>
          <a:p>
            <a:pPr algn="just">
              <a:spcBef>
                <a:spcPct val="50000"/>
              </a:spcBef>
            </a:pPr>
            <a:r>
              <a:rPr lang="en-US" altLang="en-US" sz="2200">
                <a:latin typeface="Courier New" panose="02070309020205020404" pitchFamily="49" charset="0"/>
              </a:rPr>
              <a:t>abs(a)</a:t>
            </a:r>
            <a:endParaRPr lang="en-US" altLang="en-US" sz="2400"/>
          </a:p>
          <a:p>
            <a:pPr marL="377825" lvl="1" indent="0">
              <a:buFontTx/>
              <a:buNone/>
            </a:pPr>
            <a:r>
              <a:rPr lang="en-US" altLang="en-US" sz="2000"/>
              <a:t>Returns the absolute value of the parameter.</a:t>
            </a:r>
          </a:p>
          <a:p>
            <a:pPr>
              <a:spcBef>
                <a:spcPct val="50000"/>
              </a:spcBef>
            </a:pPr>
            <a:r>
              <a:rPr lang="en-US" altLang="en-US" sz="2200">
                <a:latin typeface="Courier New" panose="02070309020205020404" pitchFamily="49" charset="0"/>
              </a:rPr>
              <a:t>random()</a:t>
            </a:r>
            <a:endParaRPr lang="en-US" altLang="en-US" sz="2400"/>
          </a:p>
          <a:p>
            <a:pPr marL="377825" lvl="1" indent="0">
              <a:buFontTx/>
              <a:buNone/>
            </a:pPr>
            <a:r>
              <a:rPr lang="en-US" altLang="en-US" sz="2000"/>
              <a:t>Returns a random </a:t>
            </a:r>
            <a:r>
              <a:rPr lang="en-US" altLang="en-US" sz="2000">
                <a:latin typeface="Courier New" panose="02070309020205020404" pitchFamily="49" charset="0"/>
              </a:rPr>
              <a:t>double</a:t>
            </a:r>
            <a:r>
              <a:rPr lang="en-US" altLang="en-US" sz="2000"/>
              <a:t> value</a:t>
            </a:r>
            <a:br>
              <a:rPr lang="en-US" altLang="en-US" sz="2000"/>
            </a:br>
            <a:r>
              <a:rPr lang="en-US" altLang="en-US" sz="2000"/>
              <a:t>in the range [0.0, 1.0).</a:t>
            </a:r>
          </a:p>
        </p:txBody>
      </p:sp>
      <p:sp>
        <p:nvSpPr>
          <p:cNvPr id="25605" name="Rectangle 5">
            <a:extLst>
              <a:ext uri="{FF2B5EF4-FFF2-40B4-BE49-F238E27FC236}">
                <a16:creationId xmlns:a16="http://schemas.microsoft.com/office/drawing/2014/main" id="{BAD19538-C533-4129-BE1E-3C198054B425}"/>
              </a:ext>
            </a:extLst>
          </p:cNvPr>
          <p:cNvSpPr>
            <a:spLocks noChangeArrowheads="1"/>
          </p:cNvSpPr>
          <p:nvPr/>
        </p:nvSpPr>
        <p:spPr bwMode="auto">
          <a:xfrm>
            <a:off x="4419600" y="1371600"/>
            <a:ext cx="4419600" cy="46482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Examples:</a:t>
            </a:r>
          </a:p>
          <a:p>
            <a:pPr>
              <a:spcBef>
                <a:spcPct val="20000"/>
              </a:spcBef>
              <a:buClr>
                <a:schemeClr val="tx2"/>
              </a:buClr>
              <a:buSzPct val="75000"/>
              <a:buFont typeface="Monotype Sorts"/>
              <a:buNone/>
            </a:pPr>
            <a:endParaRPr lang="en-US" altLang="en-US" sz="2200" b="1">
              <a:latin typeface="Courier New" panose="02070309020205020404" pitchFamily="49" charset="0"/>
              <a:cs typeface="Courier New" panose="02070309020205020404" pitchFamily="49"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Math.max(2, 3) returns 3 </a:t>
            </a:r>
            <a:endParaRPr lang="en-US" altLang="en-US" sz="22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Math.max(2.5, 3) returns 3.0 </a:t>
            </a:r>
            <a:endParaRPr lang="en-US" altLang="en-US" sz="2200" b="1">
              <a:latin typeface="Courier New" panose="02070309020205020404" pitchFamily="49" charset="0"/>
              <a:cs typeface="Times New Roman" panose="02020603050405020304" pitchFamily="18"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Math.min(2.5, 3.6) returns 2.5 </a:t>
            </a:r>
            <a:endParaRPr lang="en-US" altLang="en-US" sz="2200" b="1">
              <a:latin typeface="Courier New" panose="02070309020205020404" pitchFamily="49" charset="0"/>
              <a:cs typeface="Times New Roman" panose="02020603050405020304" pitchFamily="18"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Math.abs(-2) returns 2</a:t>
            </a:r>
            <a:endParaRPr lang="en-US" altLang="en-US" sz="2200" b="1">
              <a:latin typeface="Courier New" panose="02070309020205020404" pitchFamily="49" charset="0"/>
              <a:cs typeface="Times New Roman" panose="02020603050405020304" pitchFamily="18"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Times New Roman" panose="02020603050405020304" pitchFamily="18" charset="0"/>
              </a:rPr>
              <a:t>Math.abs(-2.1) returns 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4">
            <a:extLst>
              <a:ext uri="{FF2B5EF4-FFF2-40B4-BE49-F238E27FC236}">
                <a16:creationId xmlns:a16="http://schemas.microsoft.com/office/drawing/2014/main" id="{A5563D7A-5C91-4849-B717-54B407310AD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F551BFA-996A-4A54-8FAC-2269F8B3B8B5}" type="slidenum">
              <a:rPr lang="en-US" altLang="en-US" sz="1400"/>
              <a:pPr/>
              <a:t>11</a:t>
            </a:fld>
            <a:endParaRPr lang="en-US" altLang="en-US" sz="1400"/>
          </a:p>
        </p:txBody>
      </p:sp>
      <p:sp>
        <p:nvSpPr>
          <p:cNvPr id="1029" name="Rectangle 2">
            <a:extLst>
              <a:ext uri="{FF2B5EF4-FFF2-40B4-BE49-F238E27FC236}">
                <a16:creationId xmlns:a16="http://schemas.microsoft.com/office/drawing/2014/main" id="{35AF5CAF-B29C-4E8E-A208-533871B2F833}"/>
              </a:ext>
            </a:extLst>
          </p:cNvPr>
          <p:cNvSpPr>
            <a:spLocks noGrp="1" noChangeArrowheads="1"/>
          </p:cNvSpPr>
          <p:nvPr>
            <p:ph type="title"/>
          </p:nvPr>
        </p:nvSpPr>
        <p:spPr>
          <a:xfrm>
            <a:off x="685800" y="228600"/>
            <a:ext cx="7772400" cy="685800"/>
          </a:xfrm>
        </p:spPr>
        <p:txBody>
          <a:bodyPr/>
          <a:lstStyle/>
          <a:p>
            <a:r>
              <a:rPr lang="en-US" altLang="en-US">
                <a:cs typeface="Courier New" panose="02070309020205020404" pitchFamily="49" charset="0"/>
              </a:rPr>
              <a:t>The </a:t>
            </a:r>
            <a:r>
              <a:rPr lang="en-US" altLang="en-US" u="sng">
                <a:cs typeface="Courier New" panose="02070309020205020404" pitchFamily="49" charset="0"/>
              </a:rPr>
              <a:t>random</a:t>
            </a:r>
            <a:r>
              <a:rPr lang="en-US" altLang="en-US">
                <a:cs typeface="Courier New" panose="02070309020205020404" pitchFamily="49" charset="0"/>
              </a:rPr>
              <a:t> Method</a:t>
            </a:r>
            <a:endParaRPr lang="en-US" altLang="en-US"/>
          </a:p>
        </p:txBody>
      </p:sp>
      <p:sp>
        <p:nvSpPr>
          <p:cNvPr id="1030" name="Rectangle 3">
            <a:extLst>
              <a:ext uri="{FF2B5EF4-FFF2-40B4-BE49-F238E27FC236}">
                <a16:creationId xmlns:a16="http://schemas.microsoft.com/office/drawing/2014/main" id="{DF74AAD5-4BBD-48D5-90CD-5C2AE964CBC6}"/>
              </a:ext>
            </a:extLst>
          </p:cNvPr>
          <p:cNvSpPr>
            <a:spLocks noGrp="1" noChangeArrowheads="1"/>
          </p:cNvSpPr>
          <p:nvPr>
            <p:ph type="body" idx="1"/>
          </p:nvPr>
        </p:nvSpPr>
        <p:spPr>
          <a:xfrm>
            <a:off x="228600" y="1143000"/>
            <a:ext cx="8686800" cy="838200"/>
          </a:xfrm>
        </p:spPr>
        <p:txBody>
          <a:bodyPr/>
          <a:lstStyle/>
          <a:p>
            <a:pPr marL="0" indent="0">
              <a:spcBef>
                <a:spcPct val="50000"/>
              </a:spcBef>
              <a:buFont typeface="Monotype Sorts"/>
              <a:buNone/>
            </a:pPr>
            <a:r>
              <a:rPr lang="en-US" altLang="en-US" sz="2400">
                <a:cs typeface="Courier New" panose="02070309020205020404" pitchFamily="49" charset="0"/>
              </a:rPr>
              <a:t>Generates a random </a:t>
            </a:r>
            <a:r>
              <a:rPr lang="en-US" altLang="en-US" sz="2400" u="sng">
                <a:cs typeface="Courier New" panose="02070309020205020404" pitchFamily="49" charset="0"/>
              </a:rPr>
              <a:t>double</a:t>
            </a:r>
            <a:r>
              <a:rPr lang="en-US" altLang="en-US" sz="2400">
                <a:cs typeface="Courier New" panose="02070309020205020404" pitchFamily="49" charset="0"/>
              </a:rPr>
              <a:t> value greater than or equal to 0.0 and less than 1.0 (</a:t>
            </a:r>
            <a:r>
              <a:rPr lang="en-US" altLang="en-US" sz="2400" u="sng">
                <a:cs typeface="Courier New" panose="02070309020205020404" pitchFamily="49" charset="0"/>
              </a:rPr>
              <a:t>0 &lt;= Math.random() &lt; 1.0</a:t>
            </a:r>
            <a:r>
              <a:rPr lang="en-US" altLang="en-US" sz="2400">
                <a:cs typeface="Courier New" panose="02070309020205020404" pitchFamily="49" charset="0"/>
              </a:rPr>
              <a:t>).</a:t>
            </a:r>
            <a:r>
              <a:rPr lang="en-US" altLang="en-US" sz="2400"/>
              <a:t> </a:t>
            </a:r>
          </a:p>
        </p:txBody>
      </p:sp>
      <p:sp>
        <p:nvSpPr>
          <p:cNvPr id="1031" name="Rectangle 5">
            <a:extLst>
              <a:ext uri="{FF2B5EF4-FFF2-40B4-BE49-F238E27FC236}">
                <a16:creationId xmlns:a16="http://schemas.microsoft.com/office/drawing/2014/main" id="{64CF9F9F-989A-4D0E-A867-3679DD65F7BB}"/>
              </a:ext>
            </a:extLst>
          </p:cNvPr>
          <p:cNvSpPr>
            <a:spLocks noChangeArrowheads="1"/>
          </p:cNvSpPr>
          <p:nvPr/>
        </p:nvSpPr>
        <p:spPr bwMode="auto">
          <a:xfrm>
            <a:off x="228600" y="22860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buClr>
                <a:schemeClr val="tx2"/>
              </a:buClr>
              <a:buSzPct val="75000"/>
              <a:buFont typeface="Monotype Sorts"/>
              <a:buNone/>
            </a:pPr>
            <a:r>
              <a:rPr lang="en-US" altLang="en-US">
                <a:cs typeface="Courier New" panose="02070309020205020404" pitchFamily="49" charset="0"/>
              </a:rPr>
              <a:t>Examples:</a:t>
            </a:r>
            <a:endParaRPr lang="en-US" altLang="en-US"/>
          </a:p>
        </p:txBody>
      </p:sp>
      <p:sp>
        <p:nvSpPr>
          <p:cNvPr id="1032" name="Rectangle 7">
            <a:extLst>
              <a:ext uri="{FF2B5EF4-FFF2-40B4-BE49-F238E27FC236}">
                <a16:creationId xmlns:a16="http://schemas.microsoft.com/office/drawing/2014/main" id="{1417641A-2C22-49B0-BE82-7CDDF221D760}"/>
              </a:ext>
            </a:extLst>
          </p:cNvPr>
          <p:cNvSpPr>
            <a:spLocks noChangeArrowheads="1"/>
          </p:cNvSpPr>
          <p:nvPr/>
        </p:nvSpPr>
        <p:spPr bwMode="auto">
          <a:xfrm>
            <a:off x="1895475" y="29479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026" name="Object 6">
            <a:extLst>
              <a:ext uri="{FF2B5EF4-FFF2-40B4-BE49-F238E27FC236}">
                <a16:creationId xmlns:a16="http://schemas.microsoft.com/office/drawing/2014/main" id="{75C844FA-8F62-4936-952F-EB00ED31DC81}"/>
              </a:ext>
            </a:extLst>
          </p:cNvPr>
          <p:cNvGraphicFramePr>
            <a:graphicFrameLocks noChangeAspect="1"/>
          </p:cNvGraphicFramePr>
          <p:nvPr/>
        </p:nvGraphicFramePr>
        <p:xfrm>
          <a:off x="533400" y="2895600"/>
          <a:ext cx="8001000" cy="1438275"/>
        </p:xfrm>
        <a:graphic>
          <a:graphicData uri="http://schemas.openxmlformats.org/presentationml/2006/ole">
            <mc:AlternateContent xmlns:mc="http://schemas.openxmlformats.org/markup-compatibility/2006">
              <mc:Choice xmlns:v="urn:schemas-microsoft-com:vml" Requires="v">
                <p:oleObj spid="_x0000_s1035" r:id="rId3" imgW="5353812" imgH="958596" progId="Word.Picture.8">
                  <p:embed/>
                </p:oleObj>
              </mc:Choice>
              <mc:Fallback>
                <p:oleObj r:id="rId3" imgW="5353812" imgH="958596"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895600"/>
                        <a:ext cx="80010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33" name="Rectangle 8">
            <a:extLst>
              <a:ext uri="{FF2B5EF4-FFF2-40B4-BE49-F238E27FC236}">
                <a16:creationId xmlns:a16="http://schemas.microsoft.com/office/drawing/2014/main" id="{DF48FA51-45C4-47B1-BE3F-EB12AA64CA32}"/>
              </a:ext>
            </a:extLst>
          </p:cNvPr>
          <p:cNvSpPr>
            <a:spLocks noChangeArrowheads="1"/>
          </p:cNvSpPr>
          <p:nvPr/>
        </p:nvSpPr>
        <p:spPr bwMode="auto">
          <a:xfrm>
            <a:off x="228600" y="45720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buClr>
                <a:schemeClr val="tx2"/>
              </a:buClr>
              <a:buSzPct val="75000"/>
              <a:buFont typeface="Monotype Sorts"/>
              <a:buNone/>
            </a:pPr>
            <a:r>
              <a:rPr lang="en-US" altLang="en-US">
                <a:cs typeface="Courier New" panose="02070309020205020404" pitchFamily="49" charset="0"/>
              </a:rPr>
              <a:t>In general,</a:t>
            </a:r>
            <a:endParaRPr lang="en-US" altLang="en-US"/>
          </a:p>
        </p:txBody>
      </p:sp>
      <p:sp>
        <p:nvSpPr>
          <p:cNvPr id="1034" name="Rectangle 10">
            <a:extLst>
              <a:ext uri="{FF2B5EF4-FFF2-40B4-BE49-F238E27FC236}">
                <a16:creationId xmlns:a16="http://schemas.microsoft.com/office/drawing/2014/main" id="{E3AF7285-2B25-4B01-A510-DA469627454B}"/>
              </a:ext>
            </a:extLst>
          </p:cNvPr>
          <p:cNvSpPr>
            <a:spLocks noChangeArrowheads="1"/>
          </p:cNvSpPr>
          <p:nvPr/>
        </p:nvSpPr>
        <p:spPr bwMode="auto">
          <a:xfrm>
            <a:off x="1895475"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027" name="Object 9">
            <a:extLst>
              <a:ext uri="{FF2B5EF4-FFF2-40B4-BE49-F238E27FC236}">
                <a16:creationId xmlns:a16="http://schemas.microsoft.com/office/drawing/2014/main" id="{69B8396A-89D8-4BC7-AA60-5EAA736F0D36}"/>
              </a:ext>
            </a:extLst>
          </p:cNvPr>
          <p:cNvGraphicFramePr>
            <a:graphicFrameLocks noChangeAspect="1"/>
          </p:cNvGraphicFramePr>
          <p:nvPr/>
        </p:nvGraphicFramePr>
        <p:xfrm>
          <a:off x="457200" y="5181600"/>
          <a:ext cx="8534400" cy="638175"/>
        </p:xfrm>
        <a:graphic>
          <a:graphicData uri="http://schemas.openxmlformats.org/presentationml/2006/ole">
            <mc:AlternateContent xmlns:mc="http://schemas.openxmlformats.org/markup-compatibility/2006">
              <mc:Choice xmlns:v="urn:schemas-microsoft-com:vml" Requires="v">
                <p:oleObj spid="_x0000_s1036" r:id="rId5" imgW="5353812" imgH="399288" progId="Word.Picture.8">
                  <p:embed/>
                </p:oleObj>
              </mc:Choice>
              <mc:Fallback>
                <p:oleObj r:id="rId5" imgW="5353812" imgH="399288" progId="Word.Picture.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5181600"/>
                        <a:ext cx="8534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4">
            <a:extLst>
              <a:ext uri="{FF2B5EF4-FFF2-40B4-BE49-F238E27FC236}">
                <a16:creationId xmlns:a16="http://schemas.microsoft.com/office/drawing/2014/main" id="{0CC75DC6-DC2F-4445-8415-5B93A33A50F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548FA9D2-53F1-4E95-BDAB-A630400E3E16}" type="slidenum">
              <a:rPr lang="en-US" altLang="en-US" sz="1400"/>
              <a:pPr/>
              <a:t>12</a:t>
            </a:fld>
            <a:endParaRPr lang="en-US" altLang="en-US" sz="1400"/>
          </a:p>
        </p:txBody>
      </p:sp>
      <p:sp>
        <p:nvSpPr>
          <p:cNvPr id="2052" name="Rectangle 2">
            <a:extLst>
              <a:ext uri="{FF2B5EF4-FFF2-40B4-BE49-F238E27FC236}">
                <a16:creationId xmlns:a16="http://schemas.microsoft.com/office/drawing/2014/main" id="{CA7FD8E1-1E62-470C-AB84-313EE497B018}"/>
              </a:ext>
            </a:extLst>
          </p:cNvPr>
          <p:cNvSpPr>
            <a:spLocks noGrp="1" noChangeArrowheads="1"/>
          </p:cNvSpPr>
          <p:nvPr>
            <p:ph type="title"/>
          </p:nvPr>
        </p:nvSpPr>
        <p:spPr>
          <a:xfrm>
            <a:off x="685800" y="0"/>
            <a:ext cx="7772400" cy="1428750"/>
          </a:xfrm>
        </p:spPr>
        <p:txBody>
          <a:bodyPr/>
          <a:lstStyle/>
          <a:p>
            <a:r>
              <a:rPr lang="en-US" altLang="en-US"/>
              <a:t>Case Study: Computing Angles of a Triangle </a:t>
            </a:r>
          </a:p>
        </p:txBody>
      </p:sp>
      <p:sp>
        <p:nvSpPr>
          <p:cNvPr id="2053" name="Rectangle 3">
            <a:extLst>
              <a:ext uri="{FF2B5EF4-FFF2-40B4-BE49-F238E27FC236}">
                <a16:creationId xmlns:a16="http://schemas.microsoft.com/office/drawing/2014/main" id="{5A6EBFBE-1565-4E96-A418-E611CDBB5EEB}"/>
              </a:ext>
            </a:extLst>
          </p:cNvPr>
          <p:cNvSpPr>
            <a:spLocks noChangeArrowheads="1"/>
          </p:cNvSpPr>
          <p:nvPr/>
        </p:nvSpPr>
        <p:spPr bwMode="auto">
          <a:xfrm>
            <a:off x="0" y="2622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4" name="Rectangle 4">
            <a:extLst>
              <a:ext uri="{FF2B5EF4-FFF2-40B4-BE49-F238E27FC236}">
                <a16:creationId xmlns:a16="http://schemas.microsoft.com/office/drawing/2014/main" id="{8F52849A-8920-4480-8A94-D3879248FEFE}"/>
              </a:ext>
            </a:extLst>
          </p:cNvPr>
          <p:cNvSpPr>
            <a:spLocks noChangeArrowheads="1"/>
          </p:cNvSpPr>
          <p:nvPr/>
        </p:nvSpPr>
        <p:spPr bwMode="auto">
          <a:xfrm>
            <a:off x="0" y="2700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5" name="Rectangle 5">
            <a:extLst>
              <a:ext uri="{FF2B5EF4-FFF2-40B4-BE49-F238E27FC236}">
                <a16:creationId xmlns:a16="http://schemas.microsoft.com/office/drawing/2014/main" id="{57CD52C7-FA1C-4E39-9C24-90493A770289}"/>
              </a:ext>
            </a:extLst>
          </p:cNvPr>
          <p:cNvSpPr>
            <a:spLocks noChangeArrowheads="1"/>
          </p:cNvSpPr>
          <p:nvPr/>
        </p:nvSpPr>
        <p:spPr bwMode="auto">
          <a:xfrm>
            <a:off x="0" y="2833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6" name="Rectangle 6">
            <a:extLst>
              <a:ext uri="{FF2B5EF4-FFF2-40B4-BE49-F238E27FC236}">
                <a16:creationId xmlns:a16="http://schemas.microsoft.com/office/drawing/2014/main" id="{FD0DAF39-7BF3-4911-ABAE-4DA085FD10A1}"/>
              </a:ext>
            </a:extLst>
          </p:cNvPr>
          <p:cNvSpPr>
            <a:spLocks noGrp="1" noChangeArrowheads="1"/>
          </p:cNvSpPr>
          <p:nvPr>
            <p:ph type="body" idx="1"/>
          </p:nvPr>
        </p:nvSpPr>
        <p:spPr>
          <a:xfrm>
            <a:off x="304800" y="3659188"/>
            <a:ext cx="8610600" cy="1498600"/>
          </a:xfrm>
        </p:spPr>
        <p:txBody>
          <a:bodyPr/>
          <a:lstStyle/>
          <a:p>
            <a:pPr marL="0" indent="0">
              <a:lnSpc>
                <a:spcPct val="90000"/>
              </a:lnSpc>
              <a:buFont typeface="Monotype Sorts"/>
              <a:buNone/>
            </a:pPr>
            <a:r>
              <a:rPr lang="en-US" altLang="en-US"/>
              <a:t>Write a program that prompts the user to enter the x- and y-coordinates of the three corner points in a triangle and then displays the triangle’s angles. </a:t>
            </a:r>
          </a:p>
        </p:txBody>
      </p:sp>
      <p:sp>
        <p:nvSpPr>
          <p:cNvPr id="2057" name="Rectangle 8">
            <a:extLst>
              <a:ext uri="{FF2B5EF4-FFF2-40B4-BE49-F238E27FC236}">
                <a16:creationId xmlns:a16="http://schemas.microsoft.com/office/drawing/2014/main" id="{E31BB0FF-71E1-469E-B595-E800686C9658}"/>
              </a:ext>
            </a:extLst>
          </p:cNvPr>
          <p:cNvSpPr>
            <a:spLocks noChangeArrowheads="1"/>
          </p:cNvSpPr>
          <p:nvPr/>
        </p:nvSpPr>
        <p:spPr bwMode="auto">
          <a:xfrm>
            <a:off x="0" y="2786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050" name="Object 7">
            <a:extLst>
              <a:ext uri="{FF2B5EF4-FFF2-40B4-BE49-F238E27FC236}">
                <a16:creationId xmlns:a16="http://schemas.microsoft.com/office/drawing/2014/main" id="{70C42969-1341-49FA-924A-31FFFB14A426}"/>
              </a:ext>
            </a:extLst>
          </p:cNvPr>
          <p:cNvGraphicFramePr>
            <a:graphicFrameLocks noChangeAspect="1"/>
          </p:cNvGraphicFramePr>
          <p:nvPr/>
        </p:nvGraphicFramePr>
        <p:xfrm>
          <a:off x="309563" y="1508125"/>
          <a:ext cx="8410575" cy="1908175"/>
        </p:xfrm>
        <a:graphic>
          <a:graphicData uri="http://schemas.openxmlformats.org/presentationml/2006/ole">
            <mc:AlternateContent xmlns:mc="http://schemas.openxmlformats.org/markup-compatibility/2006">
              <mc:Choice xmlns:v="urn:schemas-microsoft-com:vml" Requires="v">
                <p:oleObj spid="_x0000_s2061" name="Picture" r:id="rId4" imgW="5093625" imgH="1155318" progId="Word.Picture.8">
                  <p:embed/>
                </p:oleObj>
              </mc:Choice>
              <mc:Fallback>
                <p:oleObj name="Picture" r:id="rId4" imgW="5093625" imgH="1155318" progId="Word.Picture.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3" y="1508125"/>
                        <a:ext cx="841057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8" name="Rectangle 11">
            <a:extLst>
              <a:ext uri="{FF2B5EF4-FFF2-40B4-BE49-F238E27FC236}">
                <a16:creationId xmlns:a16="http://schemas.microsoft.com/office/drawing/2014/main" id="{0BB99588-913D-4D90-9CA8-044DB5FD77A5}"/>
              </a:ext>
            </a:extLst>
          </p:cNvPr>
          <p:cNvSpPr>
            <a:spLocks noChangeArrowheads="1"/>
          </p:cNvSpPr>
          <p:nvPr/>
        </p:nvSpPr>
        <p:spPr bwMode="auto">
          <a:xfrm>
            <a:off x="269875" y="5130800"/>
            <a:ext cx="6797675" cy="5635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15888" indent="-115888">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2000"/>
              <a:t>IMPORTANT NOTE: If you cannot run the buttons, see </a:t>
            </a:r>
            <a:r>
              <a:rPr lang="en-US" altLang="en-US" sz="2000">
                <a:hlinkClick r:id="rId6"/>
              </a:rPr>
              <a:t>https://liveexample.pearsoncmg.com/slide/javaslidenote.doc</a:t>
            </a:r>
            <a:r>
              <a:rPr lang="en-US" altLang="en-US" sz="2000"/>
              <a:t>.</a:t>
            </a:r>
          </a:p>
        </p:txBody>
      </p:sp>
      <p:sp>
        <p:nvSpPr>
          <p:cNvPr id="2059" name="Rectangle 8">
            <a:hlinkClick r:id="rId7"/>
            <a:extLst>
              <a:ext uri="{FF2B5EF4-FFF2-40B4-BE49-F238E27FC236}">
                <a16:creationId xmlns:a16="http://schemas.microsoft.com/office/drawing/2014/main" id="{7C40B380-BEC3-4FAD-8874-D2CCA74E37A6}"/>
              </a:ext>
            </a:extLst>
          </p:cNvPr>
          <p:cNvSpPr>
            <a:spLocks noChangeArrowheads="1"/>
          </p:cNvSpPr>
          <p:nvPr/>
        </p:nvSpPr>
        <p:spPr bwMode="auto">
          <a:xfrm>
            <a:off x="5033963" y="5848350"/>
            <a:ext cx="26193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ComputeAngles</a:t>
            </a:r>
          </a:p>
        </p:txBody>
      </p:sp>
      <p:sp>
        <p:nvSpPr>
          <p:cNvPr id="2060" name="AutoShape 10">
            <a:hlinkClick r:id="rId8" action="ppaction://program" highlightClick="1"/>
            <a:extLst>
              <a:ext uri="{FF2B5EF4-FFF2-40B4-BE49-F238E27FC236}">
                <a16:creationId xmlns:a16="http://schemas.microsoft.com/office/drawing/2014/main" id="{F56377E8-1D91-4048-8C5F-B903B0A1CF4B}"/>
              </a:ext>
            </a:extLst>
          </p:cNvPr>
          <p:cNvSpPr>
            <a:spLocks noChangeArrowheads="1"/>
          </p:cNvSpPr>
          <p:nvPr/>
        </p:nvSpPr>
        <p:spPr bwMode="auto">
          <a:xfrm>
            <a:off x="7797800" y="5848350"/>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E805627C-CA24-44C2-965B-D73EFBFD406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9471A452-9CBC-475D-AD78-54B09350F121}" type="slidenum">
              <a:rPr lang="en-US" altLang="en-US" sz="1400"/>
              <a:pPr/>
              <a:t>13</a:t>
            </a:fld>
            <a:endParaRPr lang="en-US" altLang="en-US" sz="1400"/>
          </a:p>
        </p:txBody>
      </p:sp>
      <p:sp>
        <p:nvSpPr>
          <p:cNvPr id="26627" name="Rectangle 2">
            <a:extLst>
              <a:ext uri="{FF2B5EF4-FFF2-40B4-BE49-F238E27FC236}">
                <a16:creationId xmlns:a16="http://schemas.microsoft.com/office/drawing/2014/main" id="{46F38A0F-A123-44DB-A155-158AA564CBCF}"/>
              </a:ext>
            </a:extLst>
          </p:cNvPr>
          <p:cNvSpPr>
            <a:spLocks noGrp="1" noChangeArrowheads="1"/>
          </p:cNvSpPr>
          <p:nvPr>
            <p:ph type="title"/>
          </p:nvPr>
        </p:nvSpPr>
        <p:spPr>
          <a:xfrm>
            <a:off x="685800" y="304800"/>
            <a:ext cx="7772400" cy="533400"/>
          </a:xfrm>
        </p:spPr>
        <p:txBody>
          <a:bodyPr/>
          <a:lstStyle/>
          <a:p>
            <a:r>
              <a:rPr lang="en-US" altLang="en-US"/>
              <a:t>Character Data Type</a:t>
            </a:r>
            <a:endParaRPr lang="en-US" altLang="en-US" b="1"/>
          </a:p>
        </p:txBody>
      </p:sp>
      <p:sp>
        <p:nvSpPr>
          <p:cNvPr id="26628" name="Rectangle 3">
            <a:extLst>
              <a:ext uri="{FF2B5EF4-FFF2-40B4-BE49-F238E27FC236}">
                <a16:creationId xmlns:a16="http://schemas.microsoft.com/office/drawing/2014/main" id="{76B798F0-B0ED-46D3-8DC9-0F827DD3EC2E}"/>
              </a:ext>
            </a:extLst>
          </p:cNvPr>
          <p:cNvSpPr>
            <a:spLocks noGrp="1" noChangeArrowheads="1"/>
          </p:cNvSpPr>
          <p:nvPr>
            <p:ph type="body" idx="1"/>
          </p:nvPr>
        </p:nvSpPr>
        <p:spPr>
          <a:xfrm>
            <a:off x="152400" y="1219200"/>
            <a:ext cx="6477000" cy="2362200"/>
          </a:xfrm>
        </p:spPr>
        <p:txBody>
          <a:bodyPr/>
          <a:lstStyle/>
          <a:p>
            <a:pPr algn="just">
              <a:buFont typeface="Monotype Sorts"/>
              <a:buNone/>
            </a:pPr>
            <a:r>
              <a:rPr lang="en-US" altLang="en-US" sz="3000"/>
              <a:t>char letter = 'A'; (ASCII)       </a:t>
            </a:r>
          </a:p>
          <a:p>
            <a:pPr algn="just">
              <a:buFont typeface="Monotype Sorts"/>
              <a:buNone/>
            </a:pPr>
            <a:r>
              <a:rPr lang="en-US" altLang="en-US" sz="3000"/>
              <a:t>char numChar = '4'; (ASCII)</a:t>
            </a:r>
          </a:p>
          <a:p>
            <a:pPr>
              <a:lnSpc>
                <a:spcPct val="30000"/>
              </a:lnSpc>
              <a:spcBef>
                <a:spcPct val="100000"/>
              </a:spcBef>
              <a:buFont typeface="Monotype Sorts"/>
              <a:buNone/>
            </a:pPr>
            <a:r>
              <a:rPr lang="en-US" altLang="en-US" sz="3000"/>
              <a:t>char letter = '\u0041'; (Unicode)</a:t>
            </a:r>
          </a:p>
          <a:p>
            <a:pPr>
              <a:lnSpc>
                <a:spcPct val="30000"/>
              </a:lnSpc>
              <a:spcBef>
                <a:spcPct val="100000"/>
              </a:spcBef>
              <a:buFont typeface="Monotype Sorts"/>
              <a:buNone/>
            </a:pPr>
            <a:r>
              <a:rPr lang="en-US" altLang="en-US" sz="3000"/>
              <a:t>char numChar = '\u0034'; (Unicode)</a:t>
            </a:r>
          </a:p>
        </p:txBody>
      </p:sp>
      <p:sp>
        <p:nvSpPr>
          <p:cNvPr id="26629" name="Rectangle 5">
            <a:extLst>
              <a:ext uri="{FF2B5EF4-FFF2-40B4-BE49-F238E27FC236}">
                <a16:creationId xmlns:a16="http://schemas.microsoft.com/office/drawing/2014/main" id="{AB8F2B8E-F550-4F62-80B5-BF0CA568BD71}"/>
              </a:ext>
            </a:extLst>
          </p:cNvPr>
          <p:cNvSpPr>
            <a:spLocks noChangeArrowheads="1"/>
          </p:cNvSpPr>
          <p:nvPr/>
        </p:nvSpPr>
        <p:spPr bwMode="auto">
          <a:xfrm>
            <a:off x="5029200" y="10668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2000"/>
              <a:t>Four hexadecimal digits. </a:t>
            </a:r>
          </a:p>
        </p:txBody>
      </p:sp>
      <p:sp>
        <p:nvSpPr>
          <p:cNvPr id="26630" name="Line 6">
            <a:extLst>
              <a:ext uri="{FF2B5EF4-FFF2-40B4-BE49-F238E27FC236}">
                <a16:creationId xmlns:a16="http://schemas.microsoft.com/office/drawing/2014/main" id="{B46F795C-968D-4EAF-85B6-6449AD387376}"/>
              </a:ext>
            </a:extLst>
          </p:cNvPr>
          <p:cNvSpPr>
            <a:spLocks noChangeShapeType="1"/>
          </p:cNvSpPr>
          <p:nvPr/>
        </p:nvSpPr>
        <p:spPr bwMode="auto">
          <a:xfrm flipH="1">
            <a:off x="2971800" y="1447800"/>
            <a:ext cx="2133600" cy="11430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26631" name="Rectangle 7">
            <a:extLst>
              <a:ext uri="{FF2B5EF4-FFF2-40B4-BE49-F238E27FC236}">
                <a16:creationId xmlns:a16="http://schemas.microsoft.com/office/drawing/2014/main" id="{78417094-846D-4EAA-8599-33356C55EAFD}"/>
              </a:ext>
            </a:extLst>
          </p:cNvPr>
          <p:cNvSpPr>
            <a:spLocks noChangeArrowheads="1"/>
          </p:cNvSpPr>
          <p:nvPr/>
        </p:nvSpPr>
        <p:spPr bwMode="auto">
          <a:xfrm>
            <a:off x="228600" y="39624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just">
              <a:spcBef>
                <a:spcPct val="20000"/>
              </a:spcBef>
              <a:buClr>
                <a:schemeClr val="tx2"/>
              </a:buClr>
              <a:buSzPct val="75000"/>
              <a:buFont typeface="Monotype Sorts"/>
              <a:buNone/>
            </a:pPr>
            <a:r>
              <a:rPr lang="en-US" altLang="en-US" sz="2600">
                <a:cs typeface="Times New Roman" panose="02020603050405020304" pitchFamily="18" charset="0"/>
              </a:rPr>
              <a:t>NOTE: The increment and decrement operators can also be used on </a:t>
            </a:r>
            <a:r>
              <a:rPr lang="en-US" altLang="en-US" sz="2600" u="sng">
                <a:cs typeface="Times New Roman" panose="02020603050405020304" pitchFamily="18" charset="0"/>
              </a:rPr>
              <a:t>char</a:t>
            </a:r>
            <a:r>
              <a:rPr lang="en-US" altLang="en-US" sz="2600">
                <a:cs typeface="Times New Roman" panose="02020603050405020304" pitchFamily="18" charset="0"/>
              </a:rPr>
              <a:t> variables to get the next or preceding Unicode character. For example, the following statements display character </a:t>
            </a:r>
            <a:r>
              <a:rPr lang="en-US" altLang="en-US" sz="2600" u="sng">
                <a:cs typeface="Times New Roman" panose="02020603050405020304" pitchFamily="18" charset="0"/>
              </a:rPr>
              <a:t>b</a:t>
            </a:r>
            <a:r>
              <a:rPr lang="en-US" altLang="en-US" sz="2600">
                <a:cs typeface="Times New Roman" panose="02020603050405020304" pitchFamily="18" charset="0"/>
              </a:rPr>
              <a:t>.</a:t>
            </a:r>
          </a:p>
          <a:p>
            <a:pPr lvl="1" algn="just">
              <a:spcBef>
                <a:spcPct val="20000"/>
              </a:spcBef>
              <a:buClr>
                <a:schemeClr val="tx1"/>
              </a:buClr>
            </a:pPr>
            <a:r>
              <a:rPr lang="en-US" altLang="en-US" sz="2600">
                <a:cs typeface="Times New Roman" panose="02020603050405020304" pitchFamily="18" charset="0"/>
              </a:rPr>
              <a:t>    char ch = 'a';</a:t>
            </a:r>
          </a:p>
          <a:p>
            <a:pPr lvl="1" algn="just">
              <a:spcBef>
                <a:spcPct val="20000"/>
              </a:spcBef>
              <a:buClr>
                <a:schemeClr val="tx1"/>
              </a:buClr>
            </a:pPr>
            <a:r>
              <a:rPr lang="en-US" altLang="en-US" sz="2600">
                <a:cs typeface="Times New Roman" panose="02020603050405020304" pitchFamily="18" charset="0"/>
              </a:rPr>
              <a:t>    System.out.println(++ch);</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C251441F-8EDB-46F2-8D86-5E479AC19ED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5108339C-0145-4C55-852E-F370FBF98D78}" type="slidenum">
              <a:rPr lang="en-US" altLang="en-US" sz="1400"/>
              <a:pPr/>
              <a:t>14</a:t>
            </a:fld>
            <a:endParaRPr lang="en-US" altLang="en-US" sz="1400"/>
          </a:p>
        </p:txBody>
      </p:sp>
      <p:sp>
        <p:nvSpPr>
          <p:cNvPr id="27651" name="Rectangle 2">
            <a:extLst>
              <a:ext uri="{FF2B5EF4-FFF2-40B4-BE49-F238E27FC236}">
                <a16:creationId xmlns:a16="http://schemas.microsoft.com/office/drawing/2014/main" id="{A90524B0-A631-48EA-92CA-4FEE635054D5}"/>
              </a:ext>
            </a:extLst>
          </p:cNvPr>
          <p:cNvSpPr>
            <a:spLocks noGrp="1" noChangeArrowheads="1"/>
          </p:cNvSpPr>
          <p:nvPr>
            <p:ph type="title"/>
          </p:nvPr>
        </p:nvSpPr>
        <p:spPr>
          <a:xfrm>
            <a:off x="685800" y="228600"/>
            <a:ext cx="7772400" cy="609600"/>
          </a:xfrm>
        </p:spPr>
        <p:txBody>
          <a:bodyPr/>
          <a:lstStyle/>
          <a:p>
            <a:r>
              <a:rPr lang="en-US" altLang="en-US"/>
              <a:t>Unicode Format</a:t>
            </a:r>
            <a:endParaRPr lang="en-US" altLang="en-US">
              <a:latin typeface="Book Antiqua" panose="02040602050305030304" pitchFamily="18" charset="0"/>
            </a:endParaRPr>
          </a:p>
        </p:txBody>
      </p:sp>
      <p:sp>
        <p:nvSpPr>
          <p:cNvPr id="27652" name="Text Box 7">
            <a:extLst>
              <a:ext uri="{FF2B5EF4-FFF2-40B4-BE49-F238E27FC236}">
                <a16:creationId xmlns:a16="http://schemas.microsoft.com/office/drawing/2014/main" id="{4DAE70DC-7F3E-4A37-8746-9185531C8E33}"/>
              </a:ext>
            </a:extLst>
          </p:cNvPr>
          <p:cNvSpPr txBox="1">
            <a:spLocks noChangeArrowheads="1"/>
          </p:cNvSpPr>
          <p:nvPr/>
        </p:nvSpPr>
        <p:spPr bwMode="auto">
          <a:xfrm>
            <a:off x="304800" y="990600"/>
            <a:ext cx="85344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4229100" algn="l"/>
                <a:tab pos="560070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4229100" algn="l"/>
                <a:tab pos="560070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a:cs typeface="Times New Roman" panose="02020603050405020304" pitchFamily="18" charset="0"/>
              </a:rPr>
              <a:t>Java characters use </a:t>
            </a:r>
            <a:r>
              <a:rPr lang="en-US" altLang="en-US" sz="2800" i="1">
                <a:cs typeface="Times New Roman" panose="02020603050405020304" pitchFamily="18" charset="0"/>
              </a:rPr>
              <a:t>Unicode</a:t>
            </a:r>
            <a:r>
              <a:rPr lang="en-US" altLang="en-US" sz="2800">
                <a:cs typeface="Times New Roman" panose="02020603050405020304" pitchFamily="18" charset="0"/>
              </a:rPr>
              <a:t>, a 16-bit encoding scheme established by the Unicode Consortium to support the interchange, processing, and display of written texts in the world’s diverse languages. Unicode takes two bytes, preceded by \u, expressed in four hexadecimal numbers that run from </a:t>
            </a:r>
            <a:r>
              <a:rPr lang="en-US" altLang="en-US" sz="2800" u="sng">
                <a:cs typeface="Times New Roman" panose="02020603050405020304" pitchFamily="18" charset="0"/>
              </a:rPr>
              <a:t>'\u0000'</a:t>
            </a:r>
            <a:r>
              <a:rPr lang="en-US" altLang="en-US" sz="2800">
                <a:cs typeface="Times New Roman" panose="02020603050405020304" pitchFamily="18" charset="0"/>
              </a:rPr>
              <a:t> to </a:t>
            </a:r>
            <a:r>
              <a:rPr lang="en-US" altLang="en-US" sz="2800" u="sng">
                <a:cs typeface="Times New Roman" panose="02020603050405020304" pitchFamily="18" charset="0"/>
              </a:rPr>
              <a:t>'\uFFFF'</a:t>
            </a:r>
            <a:r>
              <a:rPr lang="en-US" altLang="en-US" sz="2800">
                <a:cs typeface="Times New Roman" panose="02020603050405020304" pitchFamily="18" charset="0"/>
              </a:rPr>
              <a:t>.</a:t>
            </a:r>
            <a:r>
              <a:rPr lang="en-US" altLang="en-US" sz="2800"/>
              <a:t> So, Unicode can represent </a:t>
            </a:r>
            <a:r>
              <a:rPr lang="en-US" altLang="en-US" sz="2800">
                <a:latin typeface="Courier New" panose="02070309020205020404" pitchFamily="49" charset="0"/>
                <a:cs typeface="Times New Roman" panose="02020603050405020304" pitchFamily="18" charset="0"/>
              </a:rPr>
              <a:t>65535 + 1 characters</a:t>
            </a:r>
            <a:r>
              <a:rPr lang="en-US" altLang="en-US" sz="2800"/>
              <a:t>.</a:t>
            </a:r>
          </a:p>
        </p:txBody>
      </p:sp>
      <p:pic>
        <p:nvPicPr>
          <p:cNvPr id="27653" name="Picture 8">
            <a:extLst>
              <a:ext uri="{FF2B5EF4-FFF2-40B4-BE49-F238E27FC236}">
                <a16:creationId xmlns:a16="http://schemas.microsoft.com/office/drawing/2014/main" id="{D47905C6-5B6B-4B3E-8E57-BC19902BEA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181600"/>
            <a:ext cx="25527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7654" name="Text Box 9">
            <a:extLst>
              <a:ext uri="{FF2B5EF4-FFF2-40B4-BE49-F238E27FC236}">
                <a16:creationId xmlns:a16="http://schemas.microsoft.com/office/drawing/2014/main" id="{FEFFD4C1-2005-4612-8DC7-8325920B6256}"/>
              </a:ext>
            </a:extLst>
          </p:cNvPr>
          <p:cNvSpPr txBox="1">
            <a:spLocks noChangeArrowheads="1"/>
          </p:cNvSpPr>
          <p:nvPr/>
        </p:nvSpPr>
        <p:spPr bwMode="auto">
          <a:xfrm>
            <a:off x="1752600" y="4267200"/>
            <a:ext cx="525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4229100" algn="l"/>
                <a:tab pos="560070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4229100" algn="l"/>
                <a:tab pos="560070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a:cs typeface="Times New Roman" panose="02020603050405020304" pitchFamily="18" charset="0"/>
              </a:rPr>
              <a:t>Unicode \u03b1 \u03b2 \u03b3 for three Greek letters</a:t>
            </a:r>
          </a:p>
        </p:txBody>
      </p:sp>
      <p:sp>
        <p:nvSpPr>
          <p:cNvPr id="27655" name="Line 10">
            <a:extLst>
              <a:ext uri="{FF2B5EF4-FFF2-40B4-BE49-F238E27FC236}">
                <a16:creationId xmlns:a16="http://schemas.microsoft.com/office/drawing/2014/main" id="{5D6AE1AA-2112-4B93-8624-B4976B6DB1F2}"/>
              </a:ext>
            </a:extLst>
          </p:cNvPr>
          <p:cNvSpPr>
            <a:spLocks noChangeShapeType="1"/>
          </p:cNvSpPr>
          <p:nvPr/>
        </p:nvSpPr>
        <p:spPr bwMode="auto">
          <a:xfrm>
            <a:off x="3124200" y="4572000"/>
            <a:ext cx="2286000" cy="9906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27656" name="Line 11">
            <a:extLst>
              <a:ext uri="{FF2B5EF4-FFF2-40B4-BE49-F238E27FC236}">
                <a16:creationId xmlns:a16="http://schemas.microsoft.com/office/drawing/2014/main" id="{AA804B10-BE50-4E30-A6AA-9CF1809CB0F9}"/>
              </a:ext>
            </a:extLst>
          </p:cNvPr>
          <p:cNvSpPr>
            <a:spLocks noChangeShapeType="1"/>
          </p:cNvSpPr>
          <p:nvPr/>
        </p:nvSpPr>
        <p:spPr bwMode="auto">
          <a:xfrm>
            <a:off x="4038600" y="4572000"/>
            <a:ext cx="1524000" cy="9906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27657" name="Line 12">
            <a:extLst>
              <a:ext uri="{FF2B5EF4-FFF2-40B4-BE49-F238E27FC236}">
                <a16:creationId xmlns:a16="http://schemas.microsoft.com/office/drawing/2014/main" id="{AB9E927F-2B41-4F3F-A74A-4237A8711D9D}"/>
              </a:ext>
            </a:extLst>
          </p:cNvPr>
          <p:cNvSpPr>
            <a:spLocks noChangeShapeType="1"/>
          </p:cNvSpPr>
          <p:nvPr/>
        </p:nvSpPr>
        <p:spPr bwMode="auto">
          <a:xfrm>
            <a:off x="4800600" y="4572000"/>
            <a:ext cx="838200" cy="9906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a:extLst>
              <a:ext uri="{FF2B5EF4-FFF2-40B4-BE49-F238E27FC236}">
                <a16:creationId xmlns:a16="http://schemas.microsoft.com/office/drawing/2014/main" id="{CEB0460C-1166-483B-819B-6CA3282D814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09DF0185-AB77-4661-89DF-0B5511524CE6}" type="slidenum">
              <a:rPr lang="en-US" altLang="en-US" sz="1400"/>
              <a:pPr/>
              <a:t>15</a:t>
            </a:fld>
            <a:endParaRPr lang="en-US" altLang="en-US" sz="1400"/>
          </a:p>
        </p:txBody>
      </p:sp>
      <p:sp>
        <p:nvSpPr>
          <p:cNvPr id="3076" name="Rectangle 2">
            <a:extLst>
              <a:ext uri="{FF2B5EF4-FFF2-40B4-BE49-F238E27FC236}">
                <a16:creationId xmlns:a16="http://schemas.microsoft.com/office/drawing/2014/main" id="{4FF78B7F-E790-494A-9700-BB80393A0F84}"/>
              </a:ext>
            </a:extLst>
          </p:cNvPr>
          <p:cNvSpPr>
            <a:spLocks noGrp="1" noChangeArrowheads="1"/>
          </p:cNvSpPr>
          <p:nvPr>
            <p:ph type="title"/>
          </p:nvPr>
        </p:nvSpPr>
        <p:spPr>
          <a:xfrm>
            <a:off x="152400" y="228600"/>
            <a:ext cx="8763000" cy="1158875"/>
          </a:xfrm>
        </p:spPr>
        <p:txBody>
          <a:bodyPr/>
          <a:lstStyle/>
          <a:p>
            <a:r>
              <a:rPr lang="en-US" altLang="en-US"/>
              <a:t>ASCII Code for Commonly Used Characters</a:t>
            </a:r>
          </a:p>
        </p:txBody>
      </p:sp>
      <p:sp>
        <p:nvSpPr>
          <p:cNvPr id="3077" name="Text Box 3">
            <a:extLst>
              <a:ext uri="{FF2B5EF4-FFF2-40B4-BE49-F238E27FC236}">
                <a16:creationId xmlns:a16="http://schemas.microsoft.com/office/drawing/2014/main" id="{1A270DA0-FA35-499B-BA19-52EBEA4C80F1}"/>
              </a:ext>
            </a:extLst>
          </p:cNvPr>
          <p:cNvSpPr txBox="1">
            <a:spLocks noChangeArrowheads="1"/>
          </p:cNvSpPr>
          <p:nvPr/>
        </p:nvSpPr>
        <p:spPr bwMode="auto">
          <a:xfrm>
            <a:off x="228600" y="1143000"/>
            <a:ext cx="8686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4229100" algn="l"/>
                <a:tab pos="560070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4229100" algn="l"/>
                <a:tab pos="560070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600">
              <a:latin typeface="Courier New" panose="02070309020205020404" pitchFamily="49" charset="0"/>
            </a:endParaRPr>
          </a:p>
        </p:txBody>
      </p:sp>
      <p:sp>
        <p:nvSpPr>
          <p:cNvPr id="2" name="Rectangle 2">
            <a:extLst>
              <a:ext uri="{FF2B5EF4-FFF2-40B4-BE49-F238E27FC236}">
                <a16:creationId xmlns:a16="http://schemas.microsoft.com/office/drawing/2014/main" id="{67603959-CD8E-4635-BBF4-BA60CB5DC14D}"/>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graphicFrame>
        <p:nvGraphicFramePr>
          <p:cNvPr id="3074" name="Object 2">
            <a:extLst>
              <a:ext uri="{FF2B5EF4-FFF2-40B4-BE49-F238E27FC236}">
                <a16:creationId xmlns:a16="http://schemas.microsoft.com/office/drawing/2014/main" id="{E600A216-ACAC-4BEA-8A64-520FB5E174A2}"/>
              </a:ext>
            </a:extLst>
          </p:cNvPr>
          <p:cNvGraphicFramePr>
            <a:graphicFrameLocks noChangeAspect="1"/>
          </p:cNvGraphicFramePr>
          <p:nvPr/>
        </p:nvGraphicFramePr>
        <p:xfrm>
          <a:off x="228600" y="1854200"/>
          <a:ext cx="8693150" cy="1997075"/>
        </p:xfrm>
        <a:graphic>
          <a:graphicData uri="http://schemas.openxmlformats.org/presentationml/2006/ole">
            <mc:AlternateContent xmlns:mc="http://schemas.openxmlformats.org/markup-compatibility/2006">
              <mc:Choice xmlns:v="urn:schemas-microsoft-com:vml" Requires="v">
                <p:oleObj spid="_x0000_s3079" name="Picture" r:id="rId3" imgW="3725889" imgH="851894" progId="Word.Picture.8">
                  <p:embed/>
                </p:oleObj>
              </mc:Choice>
              <mc:Fallback>
                <p:oleObj name="Picture" r:id="rId3" imgW="3725889" imgH="851894"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854200"/>
                        <a:ext cx="8693150"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776C44F5-D0D4-4393-B6F2-C41055F91DD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A6A4A14B-151C-4E69-918B-7B2162D1E074}" type="slidenum">
              <a:rPr lang="en-US" altLang="en-US" sz="1400"/>
              <a:pPr/>
              <a:t>16</a:t>
            </a:fld>
            <a:endParaRPr lang="en-US" altLang="en-US" sz="1400"/>
          </a:p>
        </p:txBody>
      </p:sp>
      <p:sp>
        <p:nvSpPr>
          <p:cNvPr id="28675" name="Rectangle 2">
            <a:extLst>
              <a:ext uri="{FF2B5EF4-FFF2-40B4-BE49-F238E27FC236}">
                <a16:creationId xmlns:a16="http://schemas.microsoft.com/office/drawing/2014/main" id="{DF7B1D1D-CAFE-4F75-89E2-6EEFDA04E009}"/>
              </a:ext>
            </a:extLst>
          </p:cNvPr>
          <p:cNvSpPr>
            <a:spLocks noGrp="1" noChangeArrowheads="1"/>
          </p:cNvSpPr>
          <p:nvPr>
            <p:ph type="title"/>
          </p:nvPr>
        </p:nvSpPr>
        <p:spPr>
          <a:xfrm>
            <a:off x="152400" y="228600"/>
            <a:ext cx="8763000" cy="742950"/>
          </a:xfrm>
        </p:spPr>
        <p:txBody>
          <a:bodyPr/>
          <a:lstStyle/>
          <a:p>
            <a:r>
              <a:rPr lang="en-US" altLang="en-US" sz="4000"/>
              <a:t>Escape Sequences for Special Characters</a:t>
            </a:r>
          </a:p>
        </p:txBody>
      </p:sp>
      <p:pic>
        <p:nvPicPr>
          <p:cNvPr id="28676" name="Picture 5">
            <a:extLst>
              <a:ext uri="{FF2B5EF4-FFF2-40B4-BE49-F238E27FC236}">
                <a16:creationId xmlns:a16="http://schemas.microsoft.com/office/drawing/2014/main" id="{F84A0BB5-84C0-4F2E-A1AE-993BB17C08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3" y="1316038"/>
            <a:ext cx="8745537" cy="303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a:extLst>
              <a:ext uri="{FF2B5EF4-FFF2-40B4-BE49-F238E27FC236}">
                <a16:creationId xmlns:a16="http://schemas.microsoft.com/office/drawing/2014/main" id="{6344B403-249D-416C-B74A-AD8BA1614D6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27D39266-B1A7-4085-9643-AB657DE4D6C2}" type="slidenum">
              <a:rPr lang="en-US" altLang="en-US" sz="1400"/>
              <a:pPr/>
              <a:t>17</a:t>
            </a:fld>
            <a:endParaRPr lang="en-US" altLang="en-US" sz="1400"/>
          </a:p>
        </p:txBody>
      </p:sp>
      <p:sp>
        <p:nvSpPr>
          <p:cNvPr id="4100" name="Rectangle 2">
            <a:extLst>
              <a:ext uri="{FF2B5EF4-FFF2-40B4-BE49-F238E27FC236}">
                <a16:creationId xmlns:a16="http://schemas.microsoft.com/office/drawing/2014/main" id="{58683A10-67F2-4545-9294-5136EA9751B5}"/>
              </a:ext>
            </a:extLst>
          </p:cNvPr>
          <p:cNvSpPr>
            <a:spLocks noGrp="1" noChangeArrowheads="1"/>
          </p:cNvSpPr>
          <p:nvPr>
            <p:ph type="title"/>
          </p:nvPr>
        </p:nvSpPr>
        <p:spPr>
          <a:xfrm>
            <a:off x="152400" y="228600"/>
            <a:ext cx="8763000" cy="685800"/>
          </a:xfrm>
        </p:spPr>
        <p:txBody>
          <a:bodyPr/>
          <a:lstStyle/>
          <a:p>
            <a:r>
              <a:rPr lang="en-US" altLang="en-US"/>
              <a:t>Appendix B: ASCII Character Set</a:t>
            </a:r>
            <a:endParaRPr lang="en-US" altLang="en-US">
              <a:latin typeface="Book Antiqua" panose="02040602050305030304" pitchFamily="18" charset="0"/>
            </a:endParaRPr>
          </a:p>
        </p:txBody>
      </p:sp>
      <p:sp>
        <p:nvSpPr>
          <p:cNvPr id="4101" name="Text Box 3">
            <a:extLst>
              <a:ext uri="{FF2B5EF4-FFF2-40B4-BE49-F238E27FC236}">
                <a16:creationId xmlns:a16="http://schemas.microsoft.com/office/drawing/2014/main" id="{DDC4E999-73E3-49BC-A6C8-31F73D88F79C}"/>
              </a:ext>
            </a:extLst>
          </p:cNvPr>
          <p:cNvSpPr txBox="1">
            <a:spLocks noChangeArrowheads="1"/>
          </p:cNvSpPr>
          <p:nvPr/>
        </p:nvSpPr>
        <p:spPr bwMode="auto">
          <a:xfrm>
            <a:off x="228600" y="1143000"/>
            <a:ext cx="8686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4229100" algn="l"/>
                <a:tab pos="560070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4229100" algn="l"/>
                <a:tab pos="560070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600">
              <a:latin typeface="Courier New" panose="02070309020205020404" pitchFamily="49" charset="0"/>
            </a:endParaRPr>
          </a:p>
        </p:txBody>
      </p:sp>
      <p:sp>
        <p:nvSpPr>
          <p:cNvPr id="4102" name="Text Box 4">
            <a:extLst>
              <a:ext uri="{FF2B5EF4-FFF2-40B4-BE49-F238E27FC236}">
                <a16:creationId xmlns:a16="http://schemas.microsoft.com/office/drawing/2014/main" id="{F241636C-2774-463D-BDBD-F62699A6AA5D}"/>
              </a:ext>
            </a:extLst>
          </p:cNvPr>
          <p:cNvSpPr txBox="1">
            <a:spLocks noChangeArrowheads="1"/>
          </p:cNvSpPr>
          <p:nvPr/>
        </p:nvSpPr>
        <p:spPr bwMode="auto">
          <a:xfrm>
            <a:off x="152400" y="11430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400"/>
              <a:t>ASCII Character Set is a subset of the Unicode from \u0000 to \u007f</a:t>
            </a:r>
          </a:p>
        </p:txBody>
      </p:sp>
      <p:graphicFrame>
        <p:nvGraphicFramePr>
          <p:cNvPr id="4098" name="Object 5">
            <a:extLst>
              <a:ext uri="{FF2B5EF4-FFF2-40B4-BE49-F238E27FC236}">
                <a16:creationId xmlns:a16="http://schemas.microsoft.com/office/drawing/2014/main" id="{C2324A49-8101-4F97-BE6E-7DE1DE4762E1}"/>
              </a:ext>
            </a:extLst>
          </p:cNvPr>
          <p:cNvGraphicFramePr>
            <a:graphicFrameLocks noChangeAspect="1"/>
          </p:cNvGraphicFramePr>
          <p:nvPr/>
        </p:nvGraphicFramePr>
        <p:xfrm>
          <a:off x="228600" y="2209800"/>
          <a:ext cx="8763000" cy="3786188"/>
        </p:xfrm>
        <a:graphic>
          <a:graphicData uri="http://schemas.openxmlformats.org/presentationml/2006/ole">
            <mc:AlternateContent xmlns:mc="http://schemas.openxmlformats.org/markup-compatibility/2006">
              <mc:Choice xmlns:v="urn:schemas-microsoft-com:vml" Requires="v">
                <p:oleObj spid="_x0000_s4103" name="Bitmap Image" r:id="rId3" imgW="6828112" imgH="2949196" progId="Paint.Picture">
                  <p:embed/>
                </p:oleObj>
              </mc:Choice>
              <mc:Fallback>
                <p:oleObj name="Bitmap Image" r:id="rId3" imgW="6828112" imgH="2949196" progId="Paint.Pictur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09800"/>
                        <a:ext cx="87630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a:extLst>
              <a:ext uri="{FF2B5EF4-FFF2-40B4-BE49-F238E27FC236}">
                <a16:creationId xmlns:a16="http://schemas.microsoft.com/office/drawing/2014/main" id="{9FC8441C-5A4A-4720-B2D9-112562ABA32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03C5206-3B23-4E02-ADF9-09DA2639033E}" type="slidenum">
              <a:rPr lang="en-US" altLang="en-US" sz="1400"/>
              <a:pPr/>
              <a:t>18</a:t>
            </a:fld>
            <a:endParaRPr lang="en-US" altLang="en-US" sz="1400"/>
          </a:p>
        </p:txBody>
      </p:sp>
      <p:sp>
        <p:nvSpPr>
          <p:cNvPr id="5124" name="Rectangle 2">
            <a:extLst>
              <a:ext uri="{FF2B5EF4-FFF2-40B4-BE49-F238E27FC236}">
                <a16:creationId xmlns:a16="http://schemas.microsoft.com/office/drawing/2014/main" id="{28C29C24-97D8-4737-BB98-53AAEE8F2E1B}"/>
              </a:ext>
            </a:extLst>
          </p:cNvPr>
          <p:cNvSpPr>
            <a:spLocks noGrp="1" noChangeArrowheads="1"/>
          </p:cNvSpPr>
          <p:nvPr>
            <p:ph type="title"/>
          </p:nvPr>
        </p:nvSpPr>
        <p:spPr>
          <a:xfrm>
            <a:off x="609600" y="228600"/>
            <a:ext cx="7772400" cy="685800"/>
          </a:xfrm>
        </p:spPr>
        <p:txBody>
          <a:bodyPr/>
          <a:lstStyle/>
          <a:p>
            <a:r>
              <a:rPr lang="en-US" altLang="en-US"/>
              <a:t>ASCII Character Set, cont.</a:t>
            </a:r>
            <a:endParaRPr lang="en-US" altLang="en-US">
              <a:latin typeface="Book Antiqua" panose="02040602050305030304" pitchFamily="18" charset="0"/>
            </a:endParaRPr>
          </a:p>
        </p:txBody>
      </p:sp>
      <p:sp>
        <p:nvSpPr>
          <p:cNvPr id="5125" name="Text Box 3">
            <a:extLst>
              <a:ext uri="{FF2B5EF4-FFF2-40B4-BE49-F238E27FC236}">
                <a16:creationId xmlns:a16="http://schemas.microsoft.com/office/drawing/2014/main" id="{8DD12895-3889-4471-AB62-4AFE3FD9A4AB}"/>
              </a:ext>
            </a:extLst>
          </p:cNvPr>
          <p:cNvSpPr txBox="1">
            <a:spLocks noChangeArrowheads="1"/>
          </p:cNvSpPr>
          <p:nvPr/>
        </p:nvSpPr>
        <p:spPr bwMode="auto">
          <a:xfrm>
            <a:off x="228600" y="1143000"/>
            <a:ext cx="8686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4229100" algn="l"/>
                <a:tab pos="560070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4229100" algn="l"/>
                <a:tab pos="560070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600">
              <a:latin typeface="Courier New" panose="02070309020205020404" pitchFamily="49" charset="0"/>
            </a:endParaRPr>
          </a:p>
        </p:txBody>
      </p:sp>
      <p:sp>
        <p:nvSpPr>
          <p:cNvPr id="5126" name="Text Box 4">
            <a:extLst>
              <a:ext uri="{FF2B5EF4-FFF2-40B4-BE49-F238E27FC236}">
                <a16:creationId xmlns:a16="http://schemas.microsoft.com/office/drawing/2014/main" id="{A94D7690-673B-420A-99F8-EE58A6A0D3B7}"/>
              </a:ext>
            </a:extLst>
          </p:cNvPr>
          <p:cNvSpPr txBox="1">
            <a:spLocks noChangeArrowheads="1"/>
          </p:cNvSpPr>
          <p:nvPr/>
        </p:nvSpPr>
        <p:spPr bwMode="auto">
          <a:xfrm>
            <a:off x="152400" y="11430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400"/>
              <a:t>ASCII Character Set is a subset of the Unicode from \u0000 to \u007f</a:t>
            </a:r>
          </a:p>
        </p:txBody>
      </p:sp>
      <p:graphicFrame>
        <p:nvGraphicFramePr>
          <p:cNvPr id="5122" name="Object 6">
            <a:extLst>
              <a:ext uri="{FF2B5EF4-FFF2-40B4-BE49-F238E27FC236}">
                <a16:creationId xmlns:a16="http://schemas.microsoft.com/office/drawing/2014/main" id="{F98BB04E-67B4-4515-B377-04007D7CCC7C}"/>
              </a:ext>
            </a:extLst>
          </p:cNvPr>
          <p:cNvGraphicFramePr>
            <a:graphicFrameLocks noChangeAspect="1"/>
          </p:cNvGraphicFramePr>
          <p:nvPr/>
        </p:nvGraphicFramePr>
        <p:xfrm>
          <a:off x="152400" y="2514600"/>
          <a:ext cx="8839200" cy="2828925"/>
        </p:xfrm>
        <a:graphic>
          <a:graphicData uri="http://schemas.openxmlformats.org/presentationml/2006/ole">
            <mc:AlternateContent xmlns:mc="http://schemas.openxmlformats.org/markup-compatibility/2006">
              <mc:Choice xmlns:v="urn:schemas-microsoft-com:vml" Requires="v">
                <p:oleObj spid="_x0000_s5127" name="Bitmap Image" r:id="rId3" imgW="6309907" imgH="2019048" progId="Paint.Picture">
                  <p:embed/>
                </p:oleObj>
              </mc:Choice>
              <mc:Fallback>
                <p:oleObj name="Bitmap Image" r:id="rId3" imgW="6309907" imgH="2019048" progId="Paint.Picture">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514600"/>
                        <a:ext cx="8839200"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8EFBD977-5077-4DB6-8E10-1A65DCB4285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1B2FFAB7-408D-447C-95D3-9D104BA9921A}" type="slidenum">
              <a:rPr lang="en-US" altLang="en-US" sz="1400"/>
              <a:pPr/>
              <a:t>19</a:t>
            </a:fld>
            <a:endParaRPr lang="en-US" altLang="en-US" sz="1400"/>
          </a:p>
        </p:txBody>
      </p:sp>
      <p:sp>
        <p:nvSpPr>
          <p:cNvPr id="29699" name="Rectangle 2">
            <a:extLst>
              <a:ext uri="{FF2B5EF4-FFF2-40B4-BE49-F238E27FC236}">
                <a16:creationId xmlns:a16="http://schemas.microsoft.com/office/drawing/2014/main" id="{D90C09C1-4D85-4B04-A50B-3B503EF60F7C}"/>
              </a:ext>
            </a:extLst>
          </p:cNvPr>
          <p:cNvSpPr>
            <a:spLocks noGrp="1" noChangeArrowheads="1"/>
          </p:cNvSpPr>
          <p:nvPr>
            <p:ph type="title"/>
          </p:nvPr>
        </p:nvSpPr>
        <p:spPr>
          <a:xfrm>
            <a:off x="685800" y="0"/>
            <a:ext cx="7772400" cy="1428750"/>
          </a:xfrm>
        </p:spPr>
        <p:txBody>
          <a:bodyPr/>
          <a:lstStyle/>
          <a:p>
            <a:r>
              <a:rPr lang="en-US" altLang="en-US"/>
              <a:t>Casting between char and Numeric Types</a:t>
            </a:r>
            <a:endParaRPr lang="en-US" altLang="en-US">
              <a:latin typeface="Book Antiqua" panose="02040602050305030304" pitchFamily="18" charset="0"/>
            </a:endParaRPr>
          </a:p>
        </p:txBody>
      </p:sp>
      <p:sp>
        <p:nvSpPr>
          <p:cNvPr id="29700" name="Text Box 3">
            <a:extLst>
              <a:ext uri="{FF2B5EF4-FFF2-40B4-BE49-F238E27FC236}">
                <a16:creationId xmlns:a16="http://schemas.microsoft.com/office/drawing/2014/main" id="{43BB7E91-C3E3-4BB0-97E0-D9E9809AD066}"/>
              </a:ext>
            </a:extLst>
          </p:cNvPr>
          <p:cNvSpPr txBox="1">
            <a:spLocks noChangeArrowheads="1"/>
          </p:cNvSpPr>
          <p:nvPr/>
        </p:nvSpPr>
        <p:spPr bwMode="auto">
          <a:xfrm>
            <a:off x="304800" y="1752600"/>
            <a:ext cx="86868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4229100" algn="l"/>
                <a:tab pos="560070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4229100" algn="l"/>
                <a:tab pos="560070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600" b="1">
                <a:latin typeface="Courier New" panose="02070309020205020404" pitchFamily="49" charset="0"/>
              </a:rPr>
              <a:t>int i = </a:t>
            </a:r>
            <a:r>
              <a:rPr lang="en-US" altLang="en-US" sz="3000" b="1">
                <a:latin typeface="Courier New" panose="02070309020205020404" pitchFamily="49" charset="0"/>
              </a:rPr>
              <a:t>'</a:t>
            </a:r>
            <a:r>
              <a:rPr lang="en-US" altLang="en-US" sz="2600" b="1">
                <a:latin typeface="Courier New" panose="02070309020205020404" pitchFamily="49" charset="0"/>
              </a:rPr>
              <a:t>a</a:t>
            </a:r>
            <a:r>
              <a:rPr lang="en-US" altLang="en-US" sz="3000" b="1">
                <a:latin typeface="Courier New" panose="02070309020205020404" pitchFamily="49" charset="0"/>
              </a:rPr>
              <a:t>'</a:t>
            </a:r>
            <a:r>
              <a:rPr lang="en-US" altLang="en-US" sz="2600" b="1">
                <a:latin typeface="Courier New" panose="02070309020205020404" pitchFamily="49" charset="0"/>
              </a:rPr>
              <a:t>; // Same as int i = (int)</a:t>
            </a:r>
            <a:r>
              <a:rPr lang="en-US" altLang="en-US" sz="3000" b="1">
                <a:latin typeface="Courier New" panose="02070309020205020404" pitchFamily="49" charset="0"/>
              </a:rPr>
              <a:t>'</a:t>
            </a:r>
            <a:r>
              <a:rPr lang="en-US" altLang="en-US" sz="2600" b="1">
                <a:latin typeface="Courier New" panose="02070309020205020404" pitchFamily="49" charset="0"/>
              </a:rPr>
              <a:t>a</a:t>
            </a:r>
            <a:r>
              <a:rPr lang="en-US" altLang="en-US" sz="3000" b="1">
                <a:latin typeface="Courier New" panose="02070309020205020404" pitchFamily="49" charset="0"/>
              </a:rPr>
              <a:t>'</a:t>
            </a:r>
            <a:r>
              <a:rPr lang="en-US" altLang="en-US" sz="2600" b="1">
                <a:latin typeface="Courier New" panose="02070309020205020404" pitchFamily="49" charset="0"/>
              </a:rPr>
              <a:t>;</a:t>
            </a:r>
          </a:p>
          <a:p>
            <a:pPr>
              <a:spcBef>
                <a:spcPct val="50000"/>
              </a:spcBef>
            </a:pPr>
            <a:endParaRPr lang="en-US" altLang="en-US" sz="2600" b="1">
              <a:latin typeface="Courier New" panose="02070309020205020404" pitchFamily="49" charset="0"/>
            </a:endParaRPr>
          </a:p>
          <a:p>
            <a:pPr>
              <a:spcBef>
                <a:spcPct val="50000"/>
              </a:spcBef>
            </a:pPr>
            <a:r>
              <a:rPr lang="en-US" altLang="en-US" sz="2600" b="1">
                <a:latin typeface="Courier New" panose="02070309020205020404" pitchFamily="49" charset="0"/>
              </a:rPr>
              <a:t>char c = 97; // Same as char c = (char)97;</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a:extLst>
              <a:ext uri="{FF2B5EF4-FFF2-40B4-BE49-F238E27FC236}">
                <a16:creationId xmlns:a16="http://schemas.microsoft.com/office/drawing/2014/main" id="{BF07B1B6-8427-421A-AAD1-AE6DC533580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0F7E3445-DD8F-4568-BD8C-CFB82DB46D77}" type="slidenum">
              <a:rPr lang="en-US" altLang="en-US" sz="1400"/>
              <a:pPr/>
              <a:t>2</a:t>
            </a:fld>
            <a:endParaRPr lang="en-US" altLang="en-US" sz="1400"/>
          </a:p>
        </p:txBody>
      </p:sp>
      <p:sp>
        <p:nvSpPr>
          <p:cNvPr id="17411" name="Rectangle 2">
            <a:extLst>
              <a:ext uri="{FF2B5EF4-FFF2-40B4-BE49-F238E27FC236}">
                <a16:creationId xmlns:a16="http://schemas.microsoft.com/office/drawing/2014/main" id="{AE11AD0E-FE9C-4972-8CBC-A3BBAD1CAA93}"/>
              </a:ext>
            </a:extLst>
          </p:cNvPr>
          <p:cNvSpPr>
            <a:spLocks noGrp="1" noChangeArrowheads="1"/>
          </p:cNvSpPr>
          <p:nvPr>
            <p:ph type="title"/>
          </p:nvPr>
        </p:nvSpPr>
        <p:spPr>
          <a:xfrm>
            <a:off x="155575" y="125413"/>
            <a:ext cx="8763000" cy="665162"/>
          </a:xfrm>
        </p:spPr>
        <p:txBody>
          <a:bodyPr/>
          <a:lstStyle/>
          <a:p>
            <a:r>
              <a:rPr lang="en-US" altLang="en-US" sz="4000"/>
              <a:t>Motivations</a:t>
            </a:r>
          </a:p>
        </p:txBody>
      </p:sp>
      <p:sp>
        <p:nvSpPr>
          <p:cNvPr id="17412" name="Rectangle 3">
            <a:extLst>
              <a:ext uri="{FF2B5EF4-FFF2-40B4-BE49-F238E27FC236}">
                <a16:creationId xmlns:a16="http://schemas.microsoft.com/office/drawing/2014/main" id="{D2DE69D3-8D2D-4339-B10A-0CCD887C2195}"/>
              </a:ext>
            </a:extLst>
          </p:cNvPr>
          <p:cNvSpPr>
            <a:spLocks noGrp="1" noChangeArrowheads="1"/>
          </p:cNvSpPr>
          <p:nvPr>
            <p:ph type="body" idx="1"/>
          </p:nvPr>
        </p:nvSpPr>
        <p:spPr>
          <a:xfrm>
            <a:off x="309563" y="893763"/>
            <a:ext cx="8645525" cy="2709862"/>
          </a:xfrm>
        </p:spPr>
        <p:txBody>
          <a:bodyPr/>
          <a:lstStyle/>
          <a:p>
            <a:pPr marL="0" indent="0">
              <a:lnSpc>
                <a:spcPct val="90000"/>
              </a:lnSpc>
              <a:buFont typeface="Monotype Sorts"/>
              <a:buNone/>
            </a:pPr>
            <a:r>
              <a:rPr lang="en-US" altLang="en-US" sz="2800"/>
              <a:t>Suppose you need to estimate the area enclosed by four cities, given the GPS locations (latitude and longitude) of these cities, as shown in the following diagram. How would you write a program to solve this problem? You will be able to write such a program after completing this chapter.</a:t>
            </a:r>
          </a:p>
        </p:txBody>
      </p:sp>
      <p:sp>
        <p:nvSpPr>
          <p:cNvPr id="17413" name="Rectangle 4">
            <a:extLst>
              <a:ext uri="{FF2B5EF4-FFF2-40B4-BE49-F238E27FC236}">
                <a16:creationId xmlns:a16="http://schemas.microsoft.com/office/drawing/2014/main" id="{C4E66537-2DBB-4358-9B78-CAB9CA3C8111}"/>
              </a:ext>
            </a:extLst>
          </p:cNvPr>
          <p:cNvSpPr>
            <a:spLocks noChangeArrowheads="1"/>
          </p:cNvSpPr>
          <p:nvPr/>
        </p:nvSpPr>
        <p:spPr bwMode="auto">
          <a:xfrm>
            <a:off x="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17414" name="Picture 7">
            <a:extLst>
              <a:ext uri="{FF2B5EF4-FFF2-40B4-BE49-F238E27FC236}">
                <a16:creationId xmlns:a16="http://schemas.microsoft.com/office/drawing/2014/main" id="{133BEDFA-3C3E-496F-89F2-BCC018C52A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938" y="3389313"/>
            <a:ext cx="8104187" cy="303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D2346C97-3400-42ED-BA7D-4CECBC1F1D7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CA89D91C-7BCF-4D47-B27E-38F0C840B97D}" type="slidenum">
              <a:rPr lang="en-US" altLang="en-US" sz="1400"/>
              <a:pPr/>
              <a:t>20</a:t>
            </a:fld>
            <a:endParaRPr lang="en-US" altLang="en-US" sz="1400"/>
          </a:p>
        </p:txBody>
      </p:sp>
      <p:sp>
        <p:nvSpPr>
          <p:cNvPr id="30723" name="Rectangle 2">
            <a:extLst>
              <a:ext uri="{FF2B5EF4-FFF2-40B4-BE49-F238E27FC236}">
                <a16:creationId xmlns:a16="http://schemas.microsoft.com/office/drawing/2014/main" id="{FD6AEB24-4EFE-45A3-A7DA-AF86B548359C}"/>
              </a:ext>
            </a:extLst>
          </p:cNvPr>
          <p:cNvSpPr>
            <a:spLocks noGrp="1" noChangeArrowheads="1"/>
          </p:cNvSpPr>
          <p:nvPr>
            <p:ph type="title"/>
          </p:nvPr>
        </p:nvSpPr>
        <p:spPr>
          <a:xfrm>
            <a:off x="685800" y="0"/>
            <a:ext cx="7772400" cy="1428750"/>
          </a:xfrm>
        </p:spPr>
        <p:txBody>
          <a:bodyPr/>
          <a:lstStyle/>
          <a:p>
            <a:r>
              <a:rPr lang="en-US" altLang="en-US"/>
              <a:t>Comparing and Testing Characters</a:t>
            </a:r>
            <a:endParaRPr lang="en-US" altLang="en-US">
              <a:latin typeface="Book Antiqua" panose="02040602050305030304" pitchFamily="18" charset="0"/>
            </a:endParaRPr>
          </a:p>
        </p:txBody>
      </p:sp>
      <p:sp>
        <p:nvSpPr>
          <p:cNvPr id="30724" name="Text Box 3">
            <a:extLst>
              <a:ext uri="{FF2B5EF4-FFF2-40B4-BE49-F238E27FC236}">
                <a16:creationId xmlns:a16="http://schemas.microsoft.com/office/drawing/2014/main" id="{38D5524F-FB80-4D9C-9F5D-C1C2F2CDBB89}"/>
              </a:ext>
            </a:extLst>
          </p:cNvPr>
          <p:cNvSpPr txBox="1">
            <a:spLocks noChangeArrowheads="1"/>
          </p:cNvSpPr>
          <p:nvPr/>
        </p:nvSpPr>
        <p:spPr bwMode="auto">
          <a:xfrm>
            <a:off x="304800" y="1752600"/>
            <a:ext cx="8686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4229100" algn="l"/>
                <a:tab pos="560070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4229100" algn="l"/>
                <a:tab pos="560070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4229100" algn="l"/>
                <a:tab pos="560070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4229100" algn="l"/>
                <a:tab pos="5600700" algn="l"/>
              </a:tabLst>
              <a:defRPr sz="1600">
                <a:solidFill>
                  <a:schemeClr val="tx1"/>
                </a:solidFill>
                <a:latin typeface="Times New Roman" panose="02020603050405020304" pitchFamily="18" charset="0"/>
                <a:cs typeface="Arial" panose="020B0604020202020204" pitchFamily="34" charset="0"/>
              </a:defRPr>
            </a:lvl9pPr>
          </a:lstStyle>
          <a:p>
            <a:r>
              <a:rPr lang="en-US" altLang="en-US" sz="2800" b="1"/>
              <a:t>if</a:t>
            </a:r>
            <a:r>
              <a:rPr lang="en-US" altLang="en-US" sz="2800"/>
              <a:t> (ch &gt;= </a:t>
            </a:r>
            <a:r>
              <a:rPr lang="en-US" altLang="en-US" sz="2800" b="1"/>
              <a:t>'A' </a:t>
            </a:r>
            <a:r>
              <a:rPr lang="en-US" altLang="en-US" sz="2800"/>
              <a:t>&amp;&amp; ch &lt;= </a:t>
            </a:r>
            <a:r>
              <a:rPr lang="en-US" altLang="en-US" sz="2800" b="1"/>
              <a:t>'Z'</a:t>
            </a:r>
            <a:r>
              <a:rPr lang="en-US" altLang="en-US" sz="2800"/>
              <a:t>) </a:t>
            </a:r>
            <a:endParaRPr lang="en-US" altLang="en-US" sz="2800" u="sng"/>
          </a:p>
          <a:p>
            <a:r>
              <a:rPr lang="en-US" altLang="en-US" sz="2800"/>
              <a:t>  System.out.println(ch + </a:t>
            </a:r>
            <a:r>
              <a:rPr lang="en-US" altLang="en-US" sz="2800" b="1"/>
              <a:t>" is an uppercase letter"</a:t>
            </a:r>
            <a:r>
              <a:rPr lang="en-US" altLang="en-US" sz="2800"/>
              <a:t>); </a:t>
            </a:r>
            <a:endParaRPr lang="en-US" altLang="en-US" sz="2800" u="sng"/>
          </a:p>
          <a:p>
            <a:r>
              <a:rPr lang="en-US" altLang="en-US" sz="2800" b="1"/>
              <a:t>else if</a:t>
            </a:r>
            <a:r>
              <a:rPr lang="en-US" altLang="en-US" sz="2800"/>
              <a:t> (ch &gt;= </a:t>
            </a:r>
            <a:r>
              <a:rPr lang="en-US" altLang="en-US" sz="2800" b="1"/>
              <a:t>'a' </a:t>
            </a:r>
            <a:r>
              <a:rPr lang="en-US" altLang="en-US" sz="2800"/>
              <a:t>&amp;&amp; ch &lt;= </a:t>
            </a:r>
            <a:r>
              <a:rPr lang="en-US" altLang="en-US" sz="2800" b="1"/>
              <a:t>'z'</a:t>
            </a:r>
            <a:r>
              <a:rPr lang="en-US" altLang="en-US" sz="2800"/>
              <a:t>) </a:t>
            </a:r>
            <a:endParaRPr lang="en-US" altLang="en-US" sz="2800" u="sng"/>
          </a:p>
          <a:p>
            <a:r>
              <a:rPr lang="en-US" altLang="en-US" sz="2800"/>
              <a:t>  System.out.println(ch + </a:t>
            </a:r>
            <a:r>
              <a:rPr lang="en-US" altLang="en-US" sz="2800" b="1"/>
              <a:t>" is a lowercase letter"</a:t>
            </a:r>
            <a:r>
              <a:rPr lang="en-US" altLang="en-US" sz="2800"/>
              <a:t>); </a:t>
            </a:r>
            <a:endParaRPr lang="en-US" altLang="en-US" sz="2800" u="sng"/>
          </a:p>
          <a:p>
            <a:r>
              <a:rPr lang="en-US" altLang="en-US" sz="2800" b="1"/>
              <a:t>else if</a:t>
            </a:r>
            <a:r>
              <a:rPr lang="en-US" altLang="en-US" sz="2800"/>
              <a:t> (ch &gt;= </a:t>
            </a:r>
            <a:r>
              <a:rPr lang="en-US" altLang="en-US" sz="2800" b="1"/>
              <a:t>'0' </a:t>
            </a:r>
            <a:r>
              <a:rPr lang="en-US" altLang="en-US" sz="2800"/>
              <a:t>&amp;&amp; ch &lt;= </a:t>
            </a:r>
            <a:r>
              <a:rPr lang="en-US" altLang="en-US" sz="2800" b="1"/>
              <a:t>'9'</a:t>
            </a:r>
            <a:r>
              <a:rPr lang="en-US" altLang="en-US" sz="2800"/>
              <a:t>) </a:t>
            </a:r>
            <a:endParaRPr lang="en-US" altLang="en-US" sz="2800" u="sng"/>
          </a:p>
          <a:p>
            <a:r>
              <a:rPr lang="en-US" altLang="en-US" sz="2800"/>
              <a:t>  System.out.println(ch + </a:t>
            </a:r>
            <a:r>
              <a:rPr lang="en-US" altLang="en-US" sz="2800" b="1"/>
              <a:t>" is a numeric character"</a:t>
            </a:r>
            <a:r>
              <a:rPr lang="en-US" altLang="en-US" sz="2800"/>
              <a:t>); </a:t>
            </a:r>
            <a:endParaRPr lang="en-US" altLang="en-US" sz="2800" u="sng"/>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a:extLst>
              <a:ext uri="{FF2B5EF4-FFF2-40B4-BE49-F238E27FC236}">
                <a16:creationId xmlns:a16="http://schemas.microsoft.com/office/drawing/2014/main" id="{DB42E847-2C47-498E-A3F8-DDEB4E0CBB7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036D703-CA80-4617-B6E6-86F8A9C945A4}" type="slidenum">
              <a:rPr lang="en-US" altLang="en-US" sz="1400"/>
              <a:pPr/>
              <a:t>21</a:t>
            </a:fld>
            <a:endParaRPr lang="en-US" altLang="en-US" sz="1400"/>
          </a:p>
        </p:txBody>
      </p:sp>
      <p:sp>
        <p:nvSpPr>
          <p:cNvPr id="6148" name="Rectangle 2">
            <a:extLst>
              <a:ext uri="{FF2B5EF4-FFF2-40B4-BE49-F238E27FC236}">
                <a16:creationId xmlns:a16="http://schemas.microsoft.com/office/drawing/2014/main" id="{8C9B1FB8-EB14-4A77-9EEA-15CE079BB8DC}"/>
              </a:ext>
            </a:extLst>
          </p:cNvPr>
          <p:cNvSpPr>
            <a:spLocks noGrp="1" noChangeArrowheads="1"/>
          </p:cNvSpPr>
          <p:nvPr>
            <p:ph type="title"/>
          </p:nvPr>
        </p:nvSpPr>
        <p:spPr>
          <a:xfrm>
            <a:off x="228600" y="228600"/>
            <a:ext cx="8686800" cy="685800"/>
          </a:xfrm>
        </p:spPr>
        <p:txBody>
          <a:bodyPr/>
          <a:lstStyle/>
          <a:p>
            <a:r>
              <a:rPr lang="en-US" altLang="en-US" sz="4800"/>
              <a:t>Methods in the Character Class</a:t>
            </a:r>
            <a:endParaRPr lang="en-US" altLang="en-US" sz="4500">
              <a:cs typeface="Times New Roman" panose="02020603050405020304" pitchFamily="18" charset="0"/>
            </a:endParaRPr>
          </a:p>
        </p:txBody>
      </p:sp>
      <p:sp>
        <p:nvSpPr>
          <p:cNvPr id="3" name="Rectangle 2">
            <a:extLst>
              <a:ext uri="{FF2B5EF4-FFF2-40B4-BE49-F238E27FC236}">
                <a16:creationId xmlns:a16="http://schemas.microsoft.com/office/drawing/2014/main" id="{0B3A69DE-FCB7-4F4E-8C6B-AE4F22A6DD3F}"/>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graphicFrame>
        <p:nvGraphicFramePr>
          <p:cNvPr id="6146" name="Object 3">
            <a:extLst>
              <a:ext uri="{FF2B5EF4-FFF2-40B4-BE49-F238E27FC236}">
                <a16:creationId xmlns:a16="http://schemas.microsoft.com/office/drawing/2014/main" id="{77DA22F6-CBF9-4A72-A603-D6421E5FF9C3}"/>
              </a:ext>
            </a:extLst>
          </p:cNvPr>
          <p:cNvGraphicFramePr>
            <a:graphicFrameLocks noChangeAspect="1"/>
          </p:cNvGraphicFramePr>
          <p:nvPr/>
        </p:nvGraphicFramePr>
        <p:xfrm>
          <a:off x="247650" y="1431925"/>
          <a:ext cx="8648700" cy="3225800"/>
        </p:xfrm>
        <a:graphic>
          <a:graphicData uri="http://schemas.openxmlformats.org/presentationml/2006/ole">
            <mc:AlternateContent xmlns:mc="http://schemas.openxmlformats.org/markup-compatibility/2006">
              <mc:Choice xmlns:v="urn:schemas-microsoft-com:vml" Requires="v">
                <p:oleObj spid="_x0000_s6150" name="Picture" r:id="rId3" imgW="4023656" imgH="1640348" progId="Word.Picture.8">
                  <p:embed/>
                </p:oleObj>
              </mc:Choice>
              <mc:Fallback>
                <p:oleObj name="Picture" r:id="rId3" imgW="4023656" imgH="1640348"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650" y="1431925"/>
                        <a:ext cx="8648700"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8015A1FC-91F0-4893-B963-CC324CE27FB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91273570-C206-4B14-B81E-5467B294FB9F}" type="slidenum">
              <a:rPr lang="en-US" altLang="en-US" sz="1400"/>
              <a:pPr/>
              <a:t>22</a:t>
            </a:fld>
            <a:endParaRPr lang="en-US" altLang="en-US" sz="1400"/>
          </a:p>
        </p:txBody>
      </p:sp>
      <p:sp>
        <p:nvSpPr>
          <p:cNvPr id="31747" name="Rectangle 2">
            <a:extLst>
              <a:ext uri="{FF2B5EF4-FFF2-40B4-BE49-F238E27FC236}">
                <a16:creationId xmlns:a16="http://schemas.microsoft.com/office/drawing/2014/main" id="{4601998F-1928-4C95-AE4B-51E80F55089B}"/>
              </a:ext>
            </a:extLst>
          </p:cNvPr>
          <p:cNvSpPr>
            <a:spLocks noGrp="1" noChangeArrowheads="1"/>
          </p:cNvSpPr>
          <p:nvPr>
            <p:ph type="title"/>
          </p:nvPr>
        </p:nvSpPr>
        <p:spPr>
          <a:xfrm>
            <a:off x="228600" y="228600"/>
            <a:ext cx="8686800" cy="685800"/>
          </a:xfrm>
        </p:spPr>
        <p:txBody>
          <a:bodyPr/>
          <a:lstStyle/>
          <a:p>
            <a:r>
              <a:rPr lang="en-US" altLang="en-US" sz="4500">
                <a:cs typeface="Times New Roman" panose="02020603050405020304" pitchFamily="18" charset="0"/>
              </a:rPr>
              <a:t>The String Type </a:t>
            </a:r>
          </a:p>
        </p:txBody>
      </p:sp>
      <p:sp>
        <p:nvSpPr>
          <p:cNvPr id="31748" name="Rectangle 3">
            <a:extLst>
              <a:ext uri="{FF2B5EF4-FFF2-40B4-BE49-F238E27FC236}">
                <a16:creationId xmlns:a16="http://schemas.microsoft.com/office/drawing/2014/main" id="{7EF28D1C-7395-4A21-9D28-9C0F669FFD09}"/>
              </a:ext>
            </a:extLst>
          </p:cNvPr>
          <p:cNvSpPr>
            <a:spLocks noGrp="1" noChangeArrowheads="1"/>
          </p:cNvSpPr>
          <p:nvPr>
            <p:ph type="body" idx="1"/>
          </p:nvPr>
        </p:nvSpPr>
        <p:spPr>
          <a:xfrm>
            <a:off x="228600" y="1066800"/>
            <a:ext cx="8686800" cy="5257800"/>
          </a:xfrm>
        </p:spPr>
        <p:txBody>
          <a:bodyPr/>
          <a:lstStyle/>
          <a:p>
            <a:pPr marL="0" indent="0">
              <a:spcBef>
                <a:spcPct val="0"/>
              </a:spcBef>
              <a:buClrTx/>
              <a:buSzTx/>
              <a:buFontTx/>
              <a:buNone/>
            </a:pPr>
            <a:r>
              <a:rPr lang="en-US" altLang="en-US" sz="2500">
                <a:cs typeface="Courier New" panose="02070309020205020404" pitchFamily="49" charset="0"/>
              </a:rPr>
              <a:t>The char type only represents one character. To represent a string of characters, use the data type called String. For example, </a:t>
            </a:r>
          </a:p>
          <a:p>
            <a:pPr marL="0" indent="0">
              <a:spcBef>
                <a:spcPct val="0"/>
              </a:spcBef>
              <a:buClrTx/>
              <a:buSzTx/>
              <a:buFontTx/>
              <a:buNone/>
            </a:pPr>
            <a:r>
              <a:rPr lang="en-US" altLang="en-US" sz="2500">
                <a:cs typeface="Courier New" panose="02070309020205020404" pitchFamily="49" charset="0"/>
              </a:rPr>
              <a:t> </a:t>
            </a:r>
          </a:p>
          <a:p>
            <a:pPr marL="0" indent="0">
              <a:spcBef>
                <a:spcPct val="0"/>
              </a:spcBef>
              <a:buClrTx/>
              <a:buSzTx/>
              <a:buFontTx/>
              <a:buNone/>
            </a:pPr>
            <a:r>
              <a:rPr lang="en-US" altLang="en-US" sz="2500">
                <a:cs typeface="Courier New" panose="02070309020205020404" pitchFamily="49" charset="0"/>
              </a:rPr>
              <a:t>String message = "Welcome to Java";</a:t>
            </a:r>
            <a:endParaRPr lang="en-US" altLang="en-US" sz="2500">
              <a:cs typeface="Times New Roman" panose="02020603050405020304" pitchFamily="18" charset="0"/>
            </a:endParaRPr>
          </a:p>
          <a:p>
            <a:pPr marL="0" indent="0">
              <a:spcBef>
                <a:spcPct val="0"/>
              </a:spcBef>
              <a:buClrTx/>
              <a:buSzTx/>
              <a:buFontTx/>
              <a:buNone/>
            </a:pPr>
            <a:r>
              <a:rPr lang="en-US" altLang="en-US" sz="2500">
                <a:cs typeface="Courier New" panose="02070309020205020404" pitchFamily="49" charset="0"/>
              </a:rPr>
              <a:t> </a:t>
            </a:r>
            <a:endParaRPr lang="en-US" altLang="en-US" sz="2500">
              <a:cs typeface="Times New Roman" panose="02020603050405020304" pitchFamily="18" charset="0"/>
            </a:endParaRPr>
          </a:p>
          <a:p>
            <a:pPr marL="0" indent="0">
              <a:spcBef>
                <a:spcPct val="0"/>
              </a:spcBef>
              <a:buClrTx/>
              <a:buSzTx/>
              <a:buFontTx/>
              <a:buNone/>
            </a:pPr>
            <a:r>
              <a:rPr lang="en-US" altLang="en-US" sz="2500">
                <a:cs typeface="Courier New" panose="02070309020205020404" pitchFamily="49" charset="0"/>
              </a:rPr>
              <a:t>String is actually a predefined class in the Java library just like the System class and Scanner class. The String type is not a primitive type. It is known as a </a:t>
            </a:r>
            <a:r>
              <a:rPr lang="en-US" altLang="en-US" sz="2500" i="1">
                <a:cs typeface="Courier New" panose="02070309020205020404" pitchFamily="49" charset="0"/>
              </a:rPr>
              <a:t>reference type</a:t>
            </a:r>
            <a:r>
              <a:rPr lang="en-US" altLang="en-US" sz="2500">
                <a:cs typeface="Courier New" panose="02070309020205020404" pitchFamily="49" charset="0"/>
              </a:rPr>
              <a:t>. Any Java class can be used as a reference type for a variable. Reference data types will be thoroughly discussed in Chapter 9, “Objects and Classes.” For the time being, you just need to know how to declare a String variable, how to assign a string to the variable, how to concatenate strings, and to perform simple operations for strings.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a:extLst>
              <a:ext uri="{FF2B5EF4-FFF2-40B4-BE49-F238E27FC236}">
                <a16:creationId xmlns:a16="http://schemas.microsoft.com/office/drawing/2014/main" id="{87DA1CE1-F3A1-47C9-A572-CD878F36B27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51983A4E-AC41-4DE4-A93A-F930C41CEA58}" type="slidenum">
              <a:rPr lang="en-US" altLang="en-US" sz="1400"/>
              <a:pPr/>
              <a:t>23</a:t>
            </a:fld>
            <a:endParaRPr lang="en-US" altLang="en-US" sz="1400"/>
          </a:p>
        </p:txBody>
      </p:sp>
      <p:sp>
        <p:nvSpPr>
          <p:cNvPr id="7172" name="Rectangle 2">
            <a:extLst>
              <a:ext uri="{FF2B5EF4-FFF2-40B4-BE49-F238E27FC236}">
                <a16:creationId xmlns:a16="http://schemas.microsoft.com/office/drawing/2014/main" id="{3AB6A070-67A3-45D4-8663-2AAD10A02CAA}"/>
              </a:ext>
            </a:extLst>
          </p:cNvPr>
          <p:cNvSpPr>
            <a:spLocks noGrp="1" noChangeArrowheads="1"/>
          </p:cNvSpPr>
          <p:nvPr>
            <p:ph type="title"/>
          </p:nvPr>
        </p:nvSpPr>
        <p:spPr>
          <a:xfrm>
            <a:off x="79375" y="228600"/>
            <a:ext cx="8909050" cy="857250"/>
          </a:xfrm>
        </p:spPr>
        <p:txBody>
          <a:bodyPr/>
          <a:lstStyle/>
          <a:p>
            <a:r>
              <a:rPr lang="en-US" altLang="en-US" sz="4800"/>
              <a:t>Simple Methods for </a:t>
            </a:r>
            <a:r>
              <a:rPr lang="en-US" altLang="en-US" sz="4800" b="1"/>
              <a:t>String</a:t>
            </a:r>
            <a:r>
              <a:rPr lang="en-US" altLang="en-US" sz="4800"/>
              <a:t> Objects</a:t>
            </a:r>
          </a:p>
        </p:txBody>
      </p:sp>
      <p:sp>
        <p:nvSpPr>
          <p:cNvPr id="3" name="Rectangle 6">
            <a:extLst>
              <a:ext uri="{FF2B5EF4-FFF2-40B4-BE49-F238E27FC236}">
                <a16:creationId xmlns:a16="http://schemas.microsoft.com/office/drawing/2014/main" id="{102E9648-0B00-4678-A7E6-1DCC6D1FF2DC}"/>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2" name="Rectangle 7">
            <a:extLst>
              <a:ext uri="{FF2B5EF4-FFF2-40B4-BE49-F238E27FC236}">
                <a16:creationId xmlns:a16="http://schemas.microsoft.com/office/drawing/2014/main" id="{F0EDC5A0-255A-420E-8808-0424A4BBACBC}"/>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4" name="Rectangle 8">
            <a:extLst>
              <a:ext uri="{FF2B5EF4-FFF2-40B4-BE49-F238E27FC236}">
                <a16:creationId xmlns:a16="http://schemas.microsoft.com/office/drawing/2014/main" id="{D59539EF-45D1-485D-B4A7-EFC087BE29DA}"/>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6" name="Rectangle 10">
            <a:extLst>
              <a:ext uri="{FF2B5EF4-FFF2-40B4-BE49-F238E27FC236}">
                <a16:creationId xmlns:a16="http://schemas.microsoft.com/office/drawing/2014/main" id="{CD6621DA-8B1B-451C-BEBC-0E3A67392C93}"/>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graphicFrame>
        <p:nvGraphicFramePr>
          <p:cNvPr id="7170" name="Object 6">
            <a:extLst>
              <a:ext uri="{FF2B5EF4-FFF2-40B4-BE49-F238E27FC236}">
                <a16:creationId xmlns:a16="http://schemas.microsoft.com/office/drawing/2014/main" id="{CE7BEC47-C958-4046-8C25-D93084689713}"/>
              </a:ext>
            </a:extLst>
          </p:cNvPr>
          <p:cNvGraphicFramePr>
            <a:graphicFrameLocks noChangeAspect="1"/>
          </p:cNvGraphicFramePr>
          <p:nvPr/>
        </p:nvGraphicFramePr>
        <p:xfrm>
          <a:off x="0" y="1355725"/>
          <a:ext cx="9126538" cy="2879725"/>
        </p:xfrm>
        <a:graphic>
          <a:graphicData uri="http://schemas.openxmlformats.org/presentationml/2006/ole">
            <mc:AlternateContent xmlns:mc="http://schemas.openxmlformats.org/markup-compatibility/2006">
              <mc:Choice xmlns:v="urn:schemas-microsoft-com:vml" Requires="v">
                <p:oleObj spid="_x0000_s7177" name="Picture" r:id="rId3" imgW="4184449" imgH="1315679" progId="Word.Picture.8">
                  <p:embed/>
                </p:oleObj>
              </mc:Choice>
              <mc:Fallback>
                <p:oleObj name="Picture" r:id="rId3" imgW="4184449" imgH="1315679"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55725"/>
                        <a:ext cx="9126538"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97A8072F-CC8C-46F1-9593-8C0534574E3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63A84878-F625-42CC-833B-A8763BB75065}" type="slidenum">
              <a:rPr lang="en-US" altLang="en-US" sz="1400"/>
              <a:pPr/>
              <a:t>24</a:t>
            </a:fld>
            <a:endParaRPr lang="en-US" altLang="en-US" sz="1400"/>
          </a:p>
        </p:txBody>
      </p:sp>
      <p:sp>
        <p:nvSpPr>
          <p:cNvPr id="32771" name="Rectangle 2">
            <a:extLst>
              <a:ext uri="{FF2B5EF4-FFF2-40B4-BE49-F238E27FC236}">
                <a16:creationId xmlns:a16="http://schemas.microsoft.com/office/drawing/2014/main" id="{9D9663CC-2DD6-4B39-A2E1-E909F9705531}"/>
              </a:ext>
            </a:extLst>
          </p:cNvPr>
          <p:cNvSpPr>
            <a:spLocks noGrp="1" noChangeArrowheads="1"/>
          </p:cNvSpPr>
          <p:nvPr>
            <p:ph type="title"/>
          </p:nvPr>
        </p:nvSpPr>
        <p:spPr>
          <a:xfrm>
            <a:off x="79375" y="228600"/>
            <a:ext cx="8909050" cy="857250"/>
          </a:xfrm>
        </p:spPr>
        <p:txBody>
          <a:bodyPr/>
          <a:lstStyle/>
          <a:p>
            <a:r>
              <a:rPr lang="en-US" altLang="en-US" sz="4800"/>
              <a:t>Simple Methods for </a:t>
            </a:r>
            <a:r>
              <a:rPr lang="en-US" altLang="en-US" sz="4800" b="1"/>
              <a:t>String</a:t>
            </a:r>
            <a:r>
              <a:rPr lang="en-US" altLang="en-US" sz="4800"/>
              <a:t> Objects</a:t>
            </a:r>
          </a:p>
        </p:txBody>
      </p:sp>
      <p:sp>
        <p:nvSpPr>
          <p:cNvPr id="3" name="Rectangle 6">
            <a:extLst>
              <a:ext uri="{FF2B5EF4-FFF2-40B4-BE49-F238E27FC236}">
                <a16:creationId xmlns:a16="http://schemas.microsoft.com/office/drawing/2014/main" id="{857F159A-F55A-4785-B1F5-05B3FEC07396}"/>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32773" name="Rectangle 3">
            <a:extLst>
              <a:ext uri="{FF2B5EF4-FFF2-40B4-BE49-F238E27FC236}">
                <a16:creationId xmlns:a16="http://schemas.microsoft.com/office/drawing/2014/main" id="{AC5D530A-A592-425E-BE8F-E560B31BC673}"/>
              </a:ext>
            </a:extLst>
          </p:cNvPr>
          <p:cNvSpPr txBox="1">
            <a:spLocks noChangeArrowheads="1"/>
          </p:cNvSpPr>
          <p:nvPr/>
        </p:nvSpPr>
        <p:spPr bwMode="auto">
          <a:xfrm>
            <a:off x="155575" y="1431925"/>
            <a:ext cx="875665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r>
              <a:rPr lang="en-US" altLang="en-US" sz="2800"/>
              <a:t>Strings are objects in Java. The methods in the preceding table can only be invoked from a specific string instance. For this reason, these methods are called </a:t>
            </a:r>
            <a:r>
              <a:rPr lang="en-US" altLang="en-US" sz="2800" i="1"/>
              <a:t>instance methods</a:t>
            </a:r>
            <a:r>
              <a:rPr lang="en-US" altLang="en-US" sz="2800"/>
              <a:t>. A non-instance method is called a </a:t>
            </a:r>
            <a:r>
              <a:rPr lang="en-US" altLang="en-US" sz="2800" i="1"/>
              <a:t>static method</a:t>
            </a:r>
            <a:r>
              <a:rPr lang="en-US" altLang="en-US" sz="2800"/>
              <a:t>. A static method can be invoked without using an object. All the methods defined in the </a:t>
            </a:r>
            <a:r>
              <a:rPr lang="en-US" altLang="en-US" sz="2800" b="1"/>
              <a:t>Math</a:t>
            </a:r>
            <a:r>
              <a:rPr lang="en-US" altLang="en-US" sz="2800"/>
              <a:t> class are static methods. They are not tied to a specific object instance. The syntax to invoke an instance method is </a:t>
            </a:r>
          </a:p>
          <a:p>
            <a:endParaRPr lang="en-US" altLang="en-US" sz="2800" b="1"/>
          </a:p>
          <a:p>
            <a:r>
              <a:rPr lang="en-US" altLang="en-US" sz="2800" b="1"/>
              <a:t>referenceVariable.methodName(arguments)</a:t>
            </a:r>
            <a:r>
              <a:rPr lang="en-US" altLang="en-US" sz="2800"/>
              <a:t>. </a:t>
            </a:r>
            <a:endParaRPr lang="en-US" altLang="en-US" sz="2900">
              <a:cs typeface="Times New Roman" panose="02020603050405020304" pitchFamily="18"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B4A1F57F-1D73-4A1E-B63E-F691AE17422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35E278A3-D412-43CD-B17C-0097FE2E28BC}" type="slidenum">
              <a:rPr lang="en-US" altLang="en-US" sz="1400"/>
              <a:pPr/>
              <a:t>25</a:t>
            </a:fld>
            <a:endParaRPr lang="en-US" altLang="en-US" sz="1400"/>
          </a:p>
        </p:txBody>
      </p:sp>
      <p:sp>
        <p:nvSpPr>
          <p:cNvPr id="33795" name="Rectangle 2">
            <a:extLst>
              <a:ext uri="{FF2B5EF4-FFF2-40B4-BE49-F238E27FC236}">
                <a16:creationId xmlns:a16="http://schemas.microsoft.com/office/drawing/2014/main" id="{AD2DFC68-64B9-4D9F-B6A8-CC9C76F0363C}"/>
              </a:ext>
            </a:extLst>
          </p:cNvPr>
          <p:cNvSpPr>
            <a:spLocks noGrp="1" noChangeArrowheads="1"/>
          </p:cNvSpPr>
          <p:nvPr>
            <p:ph type="title"/>
          </p:nvPr>
        </p:nvSpPr>
        <p:spPr>
          <a:xfrm>
            <a:off x="79375" y="228600"/>
            <a:ext cx="8909050" cy="857250"/>
          </a:xfrm>
        </p:spPr>
        <p:txBody>
          <a:bodyPr/>
          <a:lstStyle/>
          <a:p>
            <a:r>
              <a:rPr lang="en-US" altLang="en-US" sz="4800"/>
              <a:t>Getting String Length</a:t>
            </a:r>
          </a:p>
        </p:txBody>
      </p:sp>
      <p:sp>
        <p:nvSpPr>
          <p:cNvPr id="3" name="Rectangle 6">
            <a:extLst>
              <a:ext uri="{FF2B5EF4-FFF2-40B4-BE49-F238E27FC236}">
                <a16:creationId xmlns:a16="http://schemas.microsoft.com/office/drawing/2014/main" id="{6A7598D7-C93E-4906-95A0-FD92383B4BC1}"/>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33797" name="Rectangle 3">
            <a:extLst>
              <a:ext uri="{FF2B5EF4-FFF2-40B4-BE49-F238E27FC236}">
                <a16:creationId xmlns:a16="http://schemas.microsoft.com/office/drawing/2014/main" id="{45F1A89A-9EBE-469E-87E7-8545D7A1D534}"/>
              </a:ext>
            </a:extLst>
          </p:cNvPr>
          <p:cNvSpPr txBox="1">
            <a:spLocks noChangeArrowheads="1"/>
          </p:cNvSpPr>
          <p:nvPr/>
        </p:nvSpPr>
        <p:spPr bwMode="auto">
          <a:xfrm>
            <a:off x="155575" y="1431925"/>
            <a:ext cx="875665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2800"/>
              <a:t>String message = </a:t>
            </a:r>
            <a:r>
              <a:rPr lang="en-US" altLang="en-US" sz="2800" b="1"/>
              <a:t>"Welcome to Java"</a:t>
            </a:r>
            <a:r>
              <a:rPr lang="en-US" altLang="en-US" sz="2800"/>
              <a:t>;</a:t>
            </a:r>
            <a:endParaRPr lang="en-US" altLang="en-US" sz="2800" u="sng"/>
          </a:p>
          <a:p>
            <a:pPr>
              <a:spcBef>
                <a:spcPct val="20000"/>
              </a:spcBef>
              <a:buClr>
                <a:schemeClr val="tx2"/>
              </a:buClr>
              <a:buSzPct val="75000"/>
              <a:buFont typeface="Monotype Sorts"/>
              <a:buNone/>
            </a:pPr>
            <a:r>
              <a:rPr lang="en-US" altLang="en-US" sz="2800"/>
              <a:t>System.out.println(</a:t>
            </a:r>
            <a:r>
              <a:rPr lang="en-US" altLang="en-US" sz="2800" b="1"/>
              <a:t>"The length of "</a:t>
            </a:r>
            <a:r>
              <a:rPr lang="en-US" altLang="en-US" sz="2800"/>
              <a:t> + message + </a:t>
            </a:r>
            <a:r>
              <a:rPr lang="en-US" altLang="en-US" sz="2800" b="1"/>
              <a:t>" is " </a:t>
            </a:r>
            <a:endParaRPr lang="en-US" altLang="en-US" sz="2800" u="sng"/>
          </a:p>
          <a:p>
            <a:pPr>
              <a:spcBef>
                <a:spcPct val="20000"/>
              </a:spcBef>
              <a:buClr>
                <a:schemeClr val="tx2"/>
              </a:buClr>
              <a:buSzPct val="75000"/>
              <a:buFont typeface="Monotype Sorts"/>
              <a:buNone/>
            </a:pPr>
            <a:r>
              <a:rPr lang="en-US" altLang="en-US" sz="2800" b="1"/>
              <a:t>  </a:t>
            </a:r>
            <a:r>
              <a:rPr lang="en-US" altLang="en-US" sz="2800"/>
              <a:t>+ message.length());</a:t>
            </a:r>
            <a:endParaRPr lang="en-US" altLang="en-US" sz="2800" u="sng"/>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B9C0BB9F-5790-43B7-914F-04FEA137E30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947D47D6-FDE6-4568-96A9-6890C4A68D54}" type="slidenum">
              <a:rPr lang="en-US" altLang="en-US" sz="1400"/>
              <a:pPr/>
              <a:t>26</a:t>
            </a:fld>
            <a:endParaRPr lang="en-US" altLang="en-US" sz="1400"/>
          </a:p>
        </p:txBody>
      </p:sp>
      <p:sp>
        <p:nvSpPr>
          <p:cNvPr id="34819" name="Rectangle 2">
            <a:extLst>
              <a:ext uri="{FF2B5EF4-FFF2-40B4-BE49-F238E27FC236}">
                <a16:creationId xmlns:a16="http://schemas.microsoft.com/office/drawing/2014/main" id="{BC60EB40-D4F3-45AA-87B1-6804D357C334}"/>
              </a:ext>
            </a:extLst>
          </p:cNvPr>
          <p:cNvSpPr>
            <a:spLocks noGrp="1" noChangeArrowheads="1"/>
          </p:cNvSpPr>
          <p:nvPr>
            <p:ph type="title"/>
          </p:nvPr>
        </p:nvSpPr>
        <p:spPr>
          <a:xfrm>
            <a:off x="79375" y="228600"/>
            <a:ext cx="8909050" cy="857250"/>
          </a:xfrm>
        </p:spPr>
        <p:txBody>
          <a:bodyPr/>
          <a:lstStyle/>
          <a:p>
            <a:r>
              <a:rPr lang="en-US" altLang="en-US" sz="4800"/>
              <a:t>Getting Characters from a String </a:t>
            </a:r>
          </a:p>
        </p:txBody>
      </p:sp>
      <p:sp>
        <p:nvSpPr>
          <p:cNvPr id="3" name="Rectangle 6">
            <a:extLst>
              <a:ext uri="{FF2B5EF4-FFF2-40B4-BE49-F238E27FC236}">
                <a16:creationId xmlns:a16="http://schemas.microsoft.com/office/drawing/2014/main" id="{4BCEF073-ED41-45E6-859E-CD79DFC999A5}"/>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34821" name="Rectangle 3">
            <a:extLst>
              <a:ext uri="{FF2B5EF4-FFF2-40B4-BE49-F238E27FC236}">
                <a16:creationId xmlns:a16="http://schemas.microsoft.com/office/drawing/2014/main" id="{775478A1-F014-4DEC-B037-2795318FDB2A}"/>
              </a:ext>
            </a:extLst>
          </p:cNvPr>
          <p:cNvSpPr txBox="1">
            <a:spLocks noChangeArrowheads="1"/>
          </p:cNvSpPr>
          <p:nvPr/>
        </p:nvSpPr>
        <p:spPr bwMode="auto">
          <a:xfrm>
            <a:off x="155575" y="4235450"/>
            <a:ext cx="875665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2800"/>
              <a:t>String message = </a:t>
            </a:r>
            <a:r>
              <a:rPr lang="en-US" altLang="en-US" sz="2800" b="1"/>
              <a:t>"Welcome to Java"</a:t>
            </a:r>
            <a:r>
              <a:rPr lang="en-US" altLang="en-US" sz="2800"/>
              <a:t>;</a:t>
            </a:r>
            <a:endParaRPr lang="en-US" altLang="en-US" sz="2800" u="sng"/>
          </a:p>
          <a:p>
            <a:pPr>
              <a:spcBef>
                <a:spcPct val="20000"/>
              </a:spcBef>
              <a:buClr>
                <a:schemeClr val="tx2"/>
              </a:buClr>
              <a:buSzPct val="75000"/>
              <a:buFont typeface="Monotype Sorts"/>
              <a:buNone/>
            </a:pPr>
            <a:r>
              <a:rPr lang="en-US" altLang="en-US" sz="2800"/>
              <a:t>System.out.println(</a:t>
            </a:r>
            <a:r>
              <a:rPr lang="en-US" altLang="en-US" sz="2800" b="1"/>
              <a:t>"The first character in message is "</a:t>
            </a:r>
            <a:r>
              <a:rPr lang="en-US" altLang="en-US" sz="2800"/>
              <a:t> </a:t>
            </a:r>
          </a:p>
          <a:p>
            <a:pPr>
              <a:spcBef>
                <a:spcPct val="20000"/>
              </a:spcBef>
              <a:buClr>
                <a:schemeClr val="tx2"/>
              </a:buClr>
              <a:buSzPct val="75000"/>
              <a:buFont typeface="Monotype Sorts"/>
              <a:buNone/>
            </a:pPr>
            <a:r>
              <a:rPr lang="en-US" altLang="en-US" sz="2800"/>
              <a:t>   + message.charAt(0));</a:t>
            </a:r>
            <a:endParaRPr lang="en-US" altLang="en-US" sz="2800" u="sng"/>
          </a:p>
        </p:txBody>
      </p:sp>
      <p:pic>
        <p:nvPicPr>
          <p:cNvPr id="34822" name="Picture 7">
            <a:extLst>
              <a:ext uri="{FF2B5EF4-FFF2-40B4-BE49-F238E27FC236}">
                <a16:creationId xmlns:a16="http://schemas.microsoft.com/office/drawing/2014/main" id="{F28B4649-EA69-42F5-B76C-48E049F290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50" y="1358900"/>
            <a:ext cx="9004300"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F6B71016-1C10-4B17-8DAC-3014601A644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9784BE70-07E5-45AF-80C7-A78165E11FE2}" type="slidenum">
              <a:rPr lang="en-US" altLang="en-US" sz="1400"/>
              <a:pPr/>
              <a:t>27</a:t>
            </a:fld>
            <a:endParaRPr lang="en-US" altLang="en-US" sz="1400"/>
          </a:p>
        </p:txBody>
      </p:sp>
      <p:sp>
        <p:nvSpPr>
          <p:cNvPr id="35843" name="Rectangle 2">
            <a:extLst>
              <a:ext uri="{FF2B5EF4-FFF2-40B4-BE49-F238E27FC236}">
                <a16:creationId xmlns:a16="http://schemas.microsoft.com/office/drawing/2014/main" id="{37FE946D-47B2-4A46-8C35-142B49ABD0EE}"/>
              </a:ext>
            </a:extLst>
          </p:cNvPr>
          <p:cNvSpPr>
            <a:spLocks noGrp="1" noChangeArrowheads="1"/>
          </p:cNvSpPr>
          <p:nvPr>
            <p:ph type="title"/>
          </p:nvPr>
        </p:nvSpPr>
        <p:spPr>
          <a:xfrm>
            <a:off x="685800" y="228600"/>
            <a:ext cx="7772400" cy="685800"/>
          </a:xfrm>
        </p:spPr>
        <p:txBody>
          <a:bodyPr/>
          <a:lstStyle/>
          <a:p>
            <a:r>
              <a:rPr lang="en-US" altLang="en-US" sz="4000"/>
              <a:t>Converting Strings</a:t>
            </a:r>
          </a:p>
        </p:txBody>
      </p:sp>
      <p:sp>
        <p:nvSpPr>
          <p:cNvPr id="35844" name="Rectangle 3">
            <a:extLst>
              <a:ext uri="{FF2B5EF4-FFF2-40B4-BE49-F238E27FC236}">
                <a16:creationId xmlns:a16="http://schemas.microsoft.com/office/drawing/2014/main" id="{17DEF3AC-5545-426E-8FEC-FDDE11AABD8D}"/>
              </a:ext>
            </a:extLst>
          </p:cNvPr>
          <p:cNvSpPr>
            <a:spLocks noGrp="1" noChangeArrowheads="1"/>
          </p:cNvSpPr>
          <p:nvPr>
            <p:ph type="body" idx="1"/>
          </p:nvPr>
        </p:nvSpPr>
        <p:spPr>
          <a:xfrm>
            <a:off x="228600" y="990600"/>
            <a:ext cx="8763000" cy="5486400"/>
          </a:xfrm>
        </p:spPr>
        <p:txBody>
          <a:bodyPr/>
          <a:lstStyle/>
          <a:p>
            <a:pPr marL="0" indent="0">
              <a:buFont typeface="Monotype Sorts"/>
              <a:buNone/>
            </a:pPr>
            <a:r>
              <a:rPr lang="en-US" altLang="en-US" sz="2800"/>
              <a:t>"Welcome".toLowerCase() returns a new string, welcome.</a:t>
            </a:r>
            <a:endParaRPr lang="en-US" altLang="en-US" sz="2800" b="1" i="1"/>
          </a:p>
          <a:p>
            <a:pPr marL="0" indent="0">
              <a:buFont typeface="Monotype Sorts"/>
              <a:buNone/>
            </a:pPr>
            <a:r>
              <a:rPr lang="en-US" altLang="en-US" sz="2800"/>
              <a:t>"Welcome".toUpperCase() returns a new string, WELCOME.</a:t>
            </a:r>
            <a:endParaRPr lang="en-US" altLang="en-US" sz="2800" b="1" i="1"/>
          </a:p>
          <a:p>
            <a:pPr marL="0" indent="0">
              <a:buFont typeface="Monotype Sorts"/>
              <a:buNone/>
            </a:pPr>
            <a:r>
              <a:rPr lang="en-US" altLang="en-US" sz="2800"/>
              <a:t>"  Welcome  ".trim() returns a new string, Welcome.</a:t>
            </a:r>
            <a:endParaRPr lang="en-US" altLang="en-US" sz="2800" b="1" i="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48C1F09D-BB0F-4CFE-8DC9-18D6D15EA07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D4E929EC-B210-4CFE-BB7B-2441CCB4644B}" type="slidenum">
              <a:rPr lang="en-US" altLang="en-US" sz="1400"/>
              <a:pPr/>
              <a:t>28</a:t>
            </a:fld>
            <a:endParaRPr lang="en-US" altLang="en-US" sz="1400"/>
          </a:p>
        </p:txBody>
      </p:sp>
      <p:sp>
        <p:nvSpPr>
          <p:cNvPr id="36867" name="Rectangle 2">
            <a:extLst>
              <a:ext uri="{FF2B5EF4-FFF2-40B4-BE49-F238E27FC236}">
                <a16:creationId xmlns:a16="http://schemas.microsoft.com/office/drawing/2014/main" id="{1C21B3BA-90E4-46EE-9853-BE8764238EE0}"/>
              </a:ext>
            </a:extLst>
          </p:cNvPr>
          <p:cNvSpPr>
            <a:spLocks noGrp="1" noChangeArrowheads="1"/>
          </p:cNvSpPr>
          <p:nvPr>
            <p:ph type="title"/>
          </p:nvPr>
        </p:nvSpPr>
        <p:spPr>
          <a:xfrm>
            <a:off x="228600" y="228600"/>
            <a:ext cx="8686800" cy="685800"/>
          </a:xfrm>
        </p:spPr>
        <p:txBody>
          <a:bodyPr/>
          <a:lstStyle/>
          <a:p>
            <a:r>
              <a:rPr lang="en-US" altLang="en-US" sz="4500">
                <a:cs typeface="Times New Roman" panose="02020603050405020304" pitchFamily="18" charset="0"/>
              </a:rPr>
              <a:t>String Concatenation </a:t>
            </a:r>
          </a:p>
        </p:txBody>
      </p:sp>
      <p:sp>
        <p:nvSpPr>
          <p:cNvPr id="36868" name="Rectangle 3">
            <a:extLst>
              <a:ext uri="{FF2B5EF4-FFF2-40B4-BE49-F238E27FC236}">
                <a16:creationId xmlns:a16="http://schemas.microsoft.com/office/drawing/2014/main" id="{2E83D016-9BD9-4251-BF00-CB5457D80AFB}"/>
              </a:ext>
            </a:extLst>
          </p:cNvPr>
          <p:cNvSpPr>
            <a:spLocks noGrp="1" noChangeArrowheads="1"/>
          </p:cNvSpPr>
          <p:nvPr>
            <p:ph type="body" idx="1"/>
          </p:nvPr>
        </p:nvSpPr>
        <p:spPr>
          <a:xfrm>
            <a:off x="0" y="1066800"/>
            <a:ext cx="9144000" cy="5257800"/>
          </a:xfrm>
        </p:spPr>
        <p:txBody>
          <a:bodyPr/>
          <a:lstStyle/>
          <a:p>
            <a:pPr marL="0" indent="0">
              <a:spcBef>
                <a:spcPct val="0"/>
              </a:spcBef>
              <a:buClrTx/>
              <a:buSzTx/>
              <a:buFont typeface="Monotype Sorts"/>
              <a:buNone/>
            </a:pPr>
            <a:r>
              <a:rPr lang="en-US" altLang="en-US" sz="2800"/>
              <a:t>String s3 = s1.concat(s2); or String s3 = s1 + s2;</a:t>
            </a:r>
            <a:endParaRPr lang="en-US" altLang="en-US" sz="2800" u="sng"/>
          </a:p>
          <a:p>
            <a:pPr marL="0" indent="0">
              <a:spcBef>
                <a:spcPct val="0"/>
              </a:spcBef>
              <a:buClrTx/>
              <a:buSzTx/>
              <a:buFont typeface="Monotype Sorts"/>
              <a:buNone/>
            </a:pPr>
            <a:endParaRPr lang="en-US" altLang="en-US" sz="2800" u="sng"/>
          </a:p>
          <a:p>
            <a:pPr marL="0" indent="0">
              <a:spcBef>
                <a:spcPct val="0"/>
              </a:spcBef>
              <a:buClrTx/>
              <a:buSzTx/>
              <a:buFontTx/>
              <a:buNone/>
            </a:pPr>
            <a:r>
              <a:rPr lang="en-US" altLang="en-US" sz="2900">
                <a:cs typeface="Times New Roman" panose="02020603050405020304" pitchFamily="18" charset="0"/>
              </a:rPr>
              <a:t>// Three strings are concatenated</a:t>
            </a:r>
          </a:p>
          <a:p>
            <a:pPr marL="0" indent="0">
              <a:spcBef>
                <a:spcPct val="0"/>
              </a:spcBef>
              <a:buClrTx/>
              <a:buSzTx/>
              <a:buFontTx/>
              <a:buNone/>
            </a:pPr>
            <a:r>
              <a:rPr lang="en-US" altLang="en-US" sz="2900">
                <a:cs typeface="Times New Roman" panose="02020603050405020304" pitchFamily="18" charset="0"/>
              </a:rPr>
              <a:t>String message = "Welcome " + "to " + "Java";</a:t>
            </a:r>
          </a:p>
          <a:p>
            <a:pPr marL="0" indent="0">
              <a:spcBef>
                <a:spcPct val="0"/>
              </a:spcBef>
              <a:buClrTx/>
              <a:buSzTx/>
              <a:buFontTx/>
              <a:buNone/>
            </a:pPr>
            <a:r>
              <a:rPr lang="en-US" altLang="en-US" sz="2900">
                <a:cs typeface="Times New Roman" panose="02020603050405020304" pitchFamily="18" charset="0"/>
              </a:rPr>
              <a:t> </a:t>
            </a:r>
          </a:p>
          <a:p>
            <a:pPr marL="0" indent="0">
              <a:spcBef>
                <a:spcPct val="0"/>
              </a:spcBef>
              <a:buClrTx/>
              <a:buSzTx/>
              <a:buFontTx/>
              <a:buNone/>
            </a:pPr>
            <a:r>
              <a:rPr lang="en-US" altLang="en-US" sz="2900">
                <a:cs typeface="Times New Roman" panose="02020603050405020304" pitchFamily="18" charset="0"/>
              </a:rPr>
              <a:t>// String Chapter is concatenated with number 2</a:t>
            </a:r>
          </a:p>
          <a:p>
            <a:pPr marL="0" indent="0">
              <a:spcBef>
                <a:spcPct val="0"/>
              </a:spcBef>
              <a:buClrTx/>
              <a:buSzTx/>
              <a:buFontTx/>
              <a:buNone/>
            </a:pPr>
            <a:r>
              <a:rPr lang="en-US" altLang="en-US" sz="2900">
                <a:cs typeface="Times New Roman" panose="02020603050405020304" pitchFamily="18" charset="0"/>
              </a:rPr>
              <a:t>String s = "Chapter" + 2; // s becomes Chapter2</a:t>
            </a:r>
          </a:p>
          <a:p>
            <a:pPr marL="0" indent="0">
              <a:spcBef>
                <a:spcPct val="0"/>
              </a:spcBef>
              <a:buClrTx/>
              <a:buSzTx/>
              <a:buFontTx/>
              <a:buNone/>
            </a:pPr>
            <a:r>
              <a:rPr lang="en-US" altLang="en-US" sz="2900">
                <a:cs typeface="Times New Roman" panose="02020603050405020304" pitchFamily="18" charset="0"/>
              </a:rPr>
              <a:t> </a:t>
            </a:r>
          </a:p>
          <a:p>
            <a:pPr marL="0" indent="0">
              <a:spcBef>
                <a:spcPct val="0"/>
              </a:spcBef>
              <a:buClrTx/>
              <a:buSzTx/>
              <a:buFontTx/>
              <a:buNone/>
            </a:pPr>
            <a:r>
              <a:rPr lang="en-US" altLang="en-US" sz="2900">
                <a:cs typeface="Times New Roman" panose="02020603050405020304" pitchFamily="18" charset="0"/>
              </a:rPr>
              <a:t>// String Supplement is concatenated with character B</a:t>
            </a:r>
          </a:p>
          <a:p>
            <a:pPr marL="0" indent="0">
              <a:spcBef>
                <a:spcPct val="0"/>
              </a:spcBef>
              <a:buClrTx/>
              <a:buSzTx/>
              <a:buFontTx/>
              <a:buNone/>
            </a:pPr>
            <a:r>
              <a:rPr lang="en-US" altLang="en-US" sz="2900">
                <a:cs typeface="Times New Roman" panose="02020603050405020304" pitchFamily="18" charset="0"/>
              </a:rPr>
              <a:t>String s1 = "Supplement" + 'B'; // s1 becomes SupplementB</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4552FC13-816A-4B0E-A9E8-5A9DF66129A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2924DACE-1E46-439C-98EF-063119AFAE74}" type="slidenum">
              <a:rPr lang="en-US" altLang="en-US" sz="1400"/>
              <a:pPr/>
              <a:t>29</a:t>
            </a:fld>
            <a:endParaRPr lang="en-US" altLang="en-US" sz="1400"/>
          </a:p>
        </p:txBody>
      </p:sp>
      <p:sp>
        <p:nvSpPr>
          <p:cNvPr id="37891" name="Rectangle 2">
            <a:extLst>
              <a:ext uri="{FF2B5EF4-FFF2-40B4-BE49-F238E27FC236}">
                <a16:creationId xmlns:a16="http://schemas.microsoft.com/office/drawing/2014/main" id="{E82DB645-EEFD-4FB3-91CC-B4BAFF045F8B}"/>
              </a:ext>
            </a:extLst>
          </p:cNvPr>
          <p:cNvSpPr>
            <a:spLocks noGrp="1" noChangeArrowheads="1"/>
          </p:cNvSpPr>
          <p:nvPr>
            <p:ph type="title"/>
          </p:nvPr>
        </p:nvSpPr>
        <p:spPr>
          <a:xfrm>
            <a:off x="228600" y="228600"/>
            <a:ext cx="8686800" cy="685800"/>
          </a:xfrm>
        </p:spPr>
        <p:txBody>
          <a:bodyPr/>
          <a:lstStyle/>
          <a:p>
            <a:r>
              <a:rPr lang="en-US" altLang="en-US" sz="4800"/>
              <a:t>Reading a String from the Console </a:t>
            </a:r>
            <a:endParaRPr lang="en-US" altLang="en-US" sz="4500">
              <a:cs typeface="Times New Roman" panose="02020603050405020304" pitchFamily="18" charset="0"/>
            </a:endParaRPr>
          </a:p>
        </p:txBody>
      </p:sp>
      <p:sp>
        <p:nvSpPr>
          <p:cNvPr id="37892" name="Rectangle 3">
            <a:extLst>
              <a:ext uri="{FF2B5EF4-FFF2-40B4-BE49-F238E27FC236}">
                <a16:creationId xmlns:a16="http://schemas.microsoft.com/office/drawing/2014/main" id="{6ECB290E-09BE-420F-BBC8-B44634C20DF0}"/>
              </a:ext>
            </a:extLst>
          </p:cNvPr>
          <p:cNvSpPr>
            <a:spLocks noGrp="1" noChangeArrowheads="1"/>
          </p:cNvSpPr>
          <p:nvPr>
            <p:ph type="body" idx="1"/>
          </p:nvPr>
        </p:nvSpPr>
        <p:spPr>
          <a:xfrm>
            <a:off x="0" y="1066800"/>
            <a:ext cx="9144000" cy="5257800"/>
          </a:xfrm>
        </p:spPr>
        <p:txBody>
          <a:bodyPr/>
          <a:lstStyle/>
          <a:p>
            <a:pPr marL="0" indent="0">
              <a:buFont typeface="Monotype Sorts"/>
              <a:buNone/>
            </a:pPr>
            <a:r>
              <a:rPr lang="en-US" altLang="en-US" sz="2700"/>
              <a:t>Scanner input = </a:t>
            </a:r>
            <a:r>
              <a:rPr lang="en-US" altLang="en-US" sz="2700" b="1"/>
              <a:t>new</a:t>
            </a:r>
            <a:r>
              <a:rPr lang="en-US" altLang="en-US" sz="2700"/>
              <a:t> Scanner(System.in);</a:t>
            </a:r>
            <a:endParaRPr lang="en-US" altLang="en-US" sz="2700" u="sng"/>
          </a:p>
          <a:p>
            <a:pPr marL="0" indent="0">
              <a:buFont typeface="Monotype Sorts"/>
              <a:buNone/>
            </a:pPr>
            <a:r>
              <a:rPr lang="en-US" altLang="en-US" sz="2700"/>
              <a:t>System.out.print(</a:t>
            </a:r>
            <a:r>
              <a:rPr lang="en-US" altLang="en-US" sz="2700" b="1"/>
              <a:t>"Enter three words separated by spaces: "</a:t>
            </a:r>
            <a:r>
              <a:rPr lang="en-US" altLang="en-US" sz="2700"/>
              <a:t>);</a:t>
            </a:r>
            <a:endParaRPr lang="en-US" altLang="en-US" sz="2700" u="sng"/>
          </a:p>
          <a:p>
            <a:pPr marL="0" indent="0">
              <a:buFont typeface="Monotype Sorts"/>
              <a:buNone/>
            </a:pPr>
            <a:r>
              <a:rPr lang="en-US" altLang="en-US" sz="2700"/>
              <a:t>String s1 = input.next();</a:t>
            </a:r>
            <a:endParaRPr lang="en-US" altLang="en-US" sz="2700" u="sng"/>
          </a:p>
          <a:p>
            <a:pPr marL="0" indent="0">
              <a:buFont typeface="Monotype Sorts"/>
              <a:buNone/>
            </a:pPr>
            <a:r>
              <a:rPr lang="en-US" altLang="en-US" sz="2700"/>
              <a:t>String s2 = input.next();</a:t>
            </a:r>
            <a:endParaRPr lang="en-US" altLang="en-US" sz="2700" u="sng"/>
          </a:p>
          <a:p>
            <a:pPr marL="0" indent="0">
              <a:buFont typeface="Monotype Sorts"/>
              <a:buNone/>
            </a:pPr>
            <a:r>
              <a:rPr lang="en-US" altLang="en-US" sz="2700"/>
              <a:t>String s3 = input.next();</a:t>
            </a:r>
            <a:endParaRPr lang="en-US" altLang="en-US" sz="2700" u="sng"/>
          </a:p>
          <a:p>
            <a:pPr marL="0" indent="0">
              <a:buFont typeface="Monotype Sorts"/>
              <a:buNone/>
            </a:pPr>
            <a:r>
              <a:rPr lang="en-US" altLang="en-US" sz="2700"/>
              <a:t>System.out.println(</a:t>
            </a:r>
            <a:r>
              <a:rPr lang="en-US" altLang="en-US" sz="2700" b="1"/>
              <a:t>"s1 is " </a:t>
            </a:r>
            <a:r>
              <a:rPr lang="en-US" altLang="en-US" sz="2700"/>
              <a:t>+ s1);</a:t>
            </a:r>
            <a:endParaRPr lang="en-US" altLang="en-US" sz="2700" u="sng"/>
          </a:p>
          <a:p>
            <a:pPr marL="0" indent="0">
              <a:buFont typeface="Monotype Sorts"/>
              <a:buNone/>
            </a:pPr>
            <a:r>
              <a:rPr lang="en-US" altLang="en-US" sz="2700"/>
              <a:t>System.out.println(</a:t>
            </a:r>
            <a:r>
              <a:rPr lang="en-US" altLang="en-US" sz="2700" b="1"/>
              <a:t>"s2 is " </a:t>
            </a:r>
            <a:r>
              <a:rPr lang="en-US" altLang="en-US" sz="2700"/>
              <a:t>+ s2);</a:t>
            </a:r>
            <a:endParaRPr lang="en-US" altLang="en-US" sz="2700" u="sng"/>
          </a:p>
          <a:p>
            <a:pPr marL="0" indent="0">
              <a:buFont typeface="Monotype Sorts"/>
              <a:buNone/>
            </a:pPr>
            <a:r>
              <a:rPr lang="en-US" altLang="en-US" sz="2700"/>
              <a:t>System.out.println(</a:t>
            </a:r>
            <a:r>
              <a:rPr lang="en-US" altLang="en-US" sz="2700" b="1"/>
              <a:t>"s3 is " </a:t>
            </a:r>
            <a:r>
              <a:rPr lang="en-US" altLang="en-US" sz="2700"/>
              <a:t>+ s3);</a:t>
            </a:r>
            <a:endParaRPr lang="en-US" altLang="en-US" sz="2700" u="sng"/>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a:extLst>
              <a:ext uri="{FF2B5EF4-FFF2-40B4-BE49-F238E27FC236}">
                <a16:creationId xmlns:a16="http://schemas.microsoft.com/office/drawing/2014/main" id="{56C8F828-A8D5-4F30-B52A-E9FE63A5564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BF4EEF88-B59B-412B-B148-2EB1940D5DBF}" type="slidenum">
              <a:rPr lang="en-US" altLang="en-US" sz="1400"/>
              <a:pPr/>
              <a:t>3</a:t>
            </a:fld>
            <a:endParaRPr lang="en-US" altLang="en-US" sz="1400"/>
          </a:p>
        </p:txBody>
      </p:sp>
      <p:sp>
        <p:nvSpPr>
          <p:cNvPr id="18435" name="Rectangle 2">
            <a:extLst>
              <a:ext uri="{FF2B5EF4-FFF2-40B4-BE49-F238E27FC236}">
                <a16:creationId xmlns:a16="http://schemas.microsoft.com/office/drawing/2014/main" id="{CFF866B8-27AE-4FB8-9A4B-DDEDFF608F0F}"/>
              </a:ext>
            </a:extLst>
          </p:cNvPr>
          <p:cNvSpPr>
            <a:spLocks noGrp="1" noChangeArrowheads="1"/>
          </p:cNvSpPr>
          <p:nvPr>
            <p:ph type="title"/>
          </p:nvPr>
        </p:nvSpPr>
        <p:spPr>
          <a:xfrm>
            <a:off x="457200" y="228600"/>
            <a:ext cx="8458200" cy="381000"/>
          </a:xfrm>
        </p:spPr>
        <p:txBody>
          <a:bodyPr/>
          <a:lstStyle/>
          <a:p>
            <a:r>
              <a:rPr lang="en-US" altLang="en-US" sz="3600"/>
              <a:t>Objectives</a:t>
            </a:r>
          </a:p>
        </p:txBody>
      </p:sp>
      <p:sp>
        <p:nvSpPr>
          <p:cNvPr id="18436" name="Rectangle 3">
            <a:extLst>
              <a:ext uri="{FF2B5EF4-FFF2-40B4-BE49-F238E27FC236}">
                <a16:creationId xmlns:a16="http://schemas.microsoft.com/office/drawing/2014/main" id="{2E9D7D11-7C2A-4218-8F9F-73F56AD7B4F4}"/>
              </a:ext>
            </a:extLst>
          </p:cNvPr>
          <p:cNvSpPr>
            <a:spLocks noGrp="1" noChangeArrowheads="1"/>
          </p:cNvSpPr>
          <p:nvPr>
            <p:ph type="body" idx="1"/>
          </p:nvPr>
        </p:nvSpPr>
        <p:spPr>
          <a:xfrm>
            <a:off x="155575" y="817563"/>
            <a:ext cx="8839200" cy="5568950"/>
          </a:xfrm>
        </p:spPr>
        <p:txBody>
          <a:bodyPr/>
          <a:lstStyle/>
          <a:p>
            <a:r>
              <a:rPr lang="en-US" altLang="en-US" sz="1400"/>
              <a:t>To solve mathematics problems by using the methods in the </a:t>
            </a:r>
            <a:r>
              <a:rPr lang="en-US" altLang="en-US" sz="1400" b="1"/>
              <a:t>Math</a:t>
            </a:r>
            <a:r>
              <a:rPr lang="en-US" altLang="en-US" sz="1400"/>
              <a:t> class (§4.2).</a:t>
            </a:r>
          </a:p>
          <a:p>
            <a:r>
              <a:rPr lang="en-US" altLang="en-US" sz="1400"/>
              <a:t> To represent characters using the </a:t>
            </a:r>
            <a:r>
              <a:rPr lang="en-US" altLang="en-US" sz="1400" b="1"/>
              <a:t>char</a:t>
            </a:r>
            <a:r>
              <a:rPr lang="en-US" altLang="en-US" sz="1400"/>
              <a:t> type (§4.3).</a:t>
            </a:r>
          </a:p>
          <a:p>
            <a:r>
              <a:rPr lang="en-US" altLang="en-US" sz="1400"/>
              <a:t>To encode characters using ASCII and Unicode (§4.3.1).</a:t>
            </a:r>
          </a:p>
          <a:p>
            <a:r>
              <a:rPr lang="en-US" altLang="en-US" sz="1400"/>
              <a:t>To represent special characters using the escape sequences (§4.4.2).</a:t>
            </a:r>
          </a:p>
          <a:p>
            <a:r>
              <a:rPr lang="en-US" altLang="en-US" sz="1400"/>
              <a:t>To cast a numeric value to a character and cast a character to an integer (§4.3.3).</a:t>
            </a:r>
          </a:p>
          <a:p>
            <a:r>
              <a:rPr lang="en-US" altLang="en-US" sz="1400"/>
              <a:t>To compare and test characters using the static methods in the </a:t>
            </a:r>
            <a:r>
              <a:rPr lang="en-US" altLang="en-US" sz="1400" b="1"/>
              <a:t>Character</a:t>
            </a:r>
            <a:r>
              <a:rPr lang="en-US" altLang="en-US" sz="1400"/>
              <a:t> class (§4.3.4).</a:t>
            </a:r>
          </a:p>
          <a:p>
            <a:r>
              <a:rPr lang="en-US" altLang="en-US" sz="1400"/>
              <a:t>To introduce objects and instance methods (</a:t>
            </a:r>
            <a:r>
              <a:rPr lang="en-US" altLang="en-US" sz="1400" b="1"/>
              <a:t>§</a:t>
            </a:r>
            <a:r>
              <a:rPr lang="en-US" altLang="en-US" sz="1400"/>
              <a:t>4.4).</a:t>
            </a:r>
          </a:p>
          <a:p>
            <a:r>
              <a:rPr lang="en-US" altLang="en-US" sz="1400"/>
              <a:t>To represent strings using the </a:t>
            </a:r>
            <a:r>
              <a:rPr lang="en-US" altLang="en-US" sz="1400" b="1"/>
              <a:t>String</a:t>
            </a:r>
            <a:r>
              <a:rPr lang="en-US" altLang="en-US" sz="1400"/>
              <a:t> objects (§4.4).</a:t>
            </a:r>
          </a:p>
          <a:p>
            <a:r>
              <a:rPr lang="en-US" altLang="en-US" sz="1400"/>
              <a:t>To return the string length using the </a:t>
            </a:r>
            <a:r>
              <a:rPr lang="en-US" altLang="en-US" sz="1400" b="1"/>
              <a:t>length()</a:t>
            </a:r>
            <a:r>
              <a:rPr lang="en-US" altLang="en-US" sz="1400"/>
              <a:t> method (§4.4.1).</a:t>
            </a:r>
          </a:p>
          <a:p>
            <a:r>
              <a:rPr lang="en-US" altLang="en-US" sz="1400"/>
              <a:t>To return a character in the string using the </a:t>
            </a:r>
            <a:r>
              <a:rPr lang="en-US" altLang="en-US" sz="1400" b="1"/>
              <a:t>charAt(i)</a:t>
            </a:r>
            <a:r>
              <a:rPr lang="en-US" altLang="en-US" sz="1400"/>
              <a:t> method (§4.4.2).</a:t>
            </a:r>
          </a:p>
          <a:p>
            <a:r>
              <a:rPr lang="en-US" altLang="en-US" sz="1400"/>
              <a:t>To use the </a:t>
            </a:r>
            <a:r>
              <a:rPr lang="en-US" altLang="en-US" sz="1400" b="1"/>
              <a:t>+</a:t>
            </a:r>
            <a:r>
              <a:rPr lang="en-US" altLang="en-US" sz="1400"/>
              <a:t> operator to concatenate strings (§4.4.3). </a:t>
            </a:r>
          </a:p>
          <a:p>
            <a:r>
              <a:rPr lang="en-US" altLang="en-US" sz="1400"/>
              <a:t>To read strings from the console (§4.4.4).</a:t>
            </a:r>
          </a:p>
          <a:p>
            <a:r>
              <a:rPr lang="en-US" altLang="en-US" sz="1400"/>
              <a:t>To read a character from the console (§4.4.5).</a:t>
            </a:r>
          </a:p>
          <a:p>
            <a:r>
              <a:rPr lang="en-US" altLang="en-US" sz="1400"/>
              <a:t>To compare strings using the </a:t>
            </a:r>
            <a:r>
              <a:rPr lang="en-US" altLang="en-US" sz="1400" b="1"/>
              <a:t>equals</a:t>
            </a:r>
            <a:r>
              <a:rPr lang="en-US" altLang="en-US" sz="1400"/>
              <a:t> method and the </a:t>
            </a:r>
            <a:r>
              <a:rPr lang="en-US" altLang="en-US" sz="1400" b="1"/>
              <a:t>compareTo</a:t>
            </a:r>
            <a:r>
              <a:rPr lang="en-US" altLang="en-US" sz="1400"/>
              <a:t> methods (§4.4.6).</a:t>
            </a:r>
          </a:p>
          <a:p>
            <a:r>
              <a:rPr lang="en-US" altLang="en-US" sz="1400"/>
              <a:t>To obtain substrings (§4.4.7).</a:t>
            </a:r>
          </a:p>
          <a:p>
            <a:r>
              <a:rPr lang="en-US" altLang="en-US" sz="1400"/>
              <a:t>To find a character or a substring in a string using the </a:t>
            </a:r>
            <a:r>
              <a:rPr lang="en-US" altLang="en-US" sz="1400" b="1"/>
              <a:t>indexOf</a:t>
            </a:r>
            <a:r>
              <a:rPr lang="en-US" altLang="en-US" sz="1400"/>
              <a:t> method (§4.4.8).</a:t>
            </a:r>
          </a:p>
          <a:p>
            <a:r>
              <a:rPr lang="en-US" altLang="en-US" sz="1400"/>
              <a:t>To program using characters and strings (</a:t>
            </a:r>
            <a:r>
              <a:rPr lang="en-US" altLang="en-US" sz="1400" b="1"/>
              <a:t>GuessBirthday</a:t>
            </a:r>
            <a:r>
              <a:rPr lang="en-US" altLang="en-US" sz="1400"/>
              <a:t>) (§4.5.1).</a:t>
            </a:r>
          </a:p>
          <a:p>
            <a:r>
              <a:rPr lang="en-US" altLang="en-US" sz="1400"/>
              <a:t>To convert a hexadecimal character to a decimal value (</a:t>
            </a:r>
            <a:r>
              <a:rPr lang="en-US" altLang="en-US" sz="1400" b="1"/>
              <a:t>HexDigit2Dec</a:t>
            </a:r>
            <a:r>
              <a:rPr lang="en-US" altLang="en-US" sz="1400"/>
              <a:t>) (§4.5.2).</a:t>
            </a:r>
          </a:p>
          <a:p>
            <a:r>
              <a:rPr lang="en-US" altLang="en-US" sz="1400"/>
              <a:t>To revise the lottery program using strings (</a:t>
            </a:r>
            <a:r>
              <a:rPr lang="en-US" altLang="en-US" sz="1400" b="1"/>
              <a:t>LotteryUsingStrings</a:t>
            </a:r>
            <a:r>
              <a:rPr lang="en-US" altLang="en-US" sz="1400"/>
              <a:t>) (§4.5.3).</a:t>
            </a:r>
          </a:p>
          <a:p>
            <a:r>
              <a:rPr lang="en-US" altLang="en-US" sz="1400"/>
              <a:t>To format output using the </a:t>
            </a:r>
            <a:r>
              <a:rPr lang="en-US" altLang="en-US" sz="1400" b="1"/>
              <a:t>System.out.printf</a:t>
            </a:r>
            <a:r>
              <a:rPr lang="en-US" altLang="en-US" sz="1400"/>
              <a:t> method (§4.6).</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672DDCAF-7104-4AC3-BF5A-17AF6963165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B532A9DF-0F1B-48A0-87FF-676691B1C22C}" type="slidenum">
              <a:rPr lang="en-US" altLang="en-US" sz="1400"/>
              <a:pPr/>
              <a:t>30</a:t>
            </a:fld>
            <a:endParaRPr lang="en-US" altLang="en-US" sz="1400"/>
          </a:p>
        </p:txBody>
      </p:sp>
      <p:sp>
        <p:nvSpPr>
          <p:cNvPr id="38915" name="Rectangle 2">
            <a:extLst>
              <a:ext uri="{FF2B5EF4-FFF2-40B4-BE49-F238E27FC236}">
                <a16:creationId xmlns:a16="http://schemas.microsoft.com/office/drawing/2014/main" id="{F307E0A9-F36C-4B3A-9BB0-205BEF484435}"/>
              </a:ext>
            </a:extLst>
          </p:cNvPr>
          <p:cNvSpPr>
            <a:spLocks noGrp="1" noChangeArrowheads="1"/>
          </p:cNvSpPr>
          <p:nvPr>
            <p:ph type="title"/>
          </p:nvPr>
        </p:nvSpPr>
        <p:spPr>
          <a:xfrm>
            <a:off x="228600" y="228600"/>
            <a:ext cx="8686800" cy="1511300"/>
          </a:xfrm>
        </p:spPr>
        <p:txBody>
          <a:bodyPr/>
          <a:lstStyle/>
          <a:p>
            <a:r>
              <a:rPr lang="en-US" altLang="en-US" sz="4800"/>
              <a:t>Reading a Character from the Console </a:t>
            </a:r>
            <a:endParaRPr lang="en-US" altLang="en-US" sz="4500">
              <a:cs typeface="Times New Roman" panose="02020603050405020304" pitchFamily="18" charset="0"/>
            </a:endParaRPr>
          </a:p>
        </p:txBody>
      </p:sp>
      <p:sp>
        <p:nvSpPr>
          <p:cNvPr id="38916" name="Rectangle 3">
            <a:extLst>
              <a:ext uri="{FF2B5EF4-FFF2-40B4-BE49-F238E27FC236}">
                <a16:creationId xmlns:a16="http://schemas.microsoft.com/office/drawing/2014/main" id="{FE498ED7-F091-4031-8DD3-AE12FC70B9C6}"/>
              </a:ext>
            </a:extLst>
          </p:cNvPr>
          <p:cNvSpPr>
            <a:spLocks noGrp="1" noChangeArrowheads="1"/>
          </p:cNvSpPr>
          <p:nvPr>
            <p:ph type="body" idx="1"/>
          </p:nvPr>
        </p:nvSpPr>
        <p:spPr>
          <a:xfrm>
            <a:off x="117475" y="2084388"/>
            <a:ext cx="8909050" cy="3802062"/>
          </a:xfrm>
        </p:spPr>
        <p:txBody>
          <a:bodyPr/>
          <a:lstStyle/>
          <a:p>
            <a:pPr marL="0" indent="0">
              <a:buFont typeface="Monotype Sorts"/>
              <a:buNone/>
            </a:pPr>
            <a:r>
              <a:rPr lang="en-US" altLang="en-US" sz="3000"/>
              <a:t>Scanner input = </a:t>
            </a:r>
            <a:r>
              <a:rPr lang="en-US" altLang="en-US" sz="3000" b="1"/>
              <a:t>new</a:t>
            </a:r>
            <a:r>
              <a:rPr lang="en-US" altLang="en-US" sz="3000"/>
              <a:t> Scanner(System.in);</a:t>
            </a:r>
            <a:endParaRPr lang="en-US" altLang="en-US" sz="3000" u="sng"/>
          </a:p>
          <a:p>
            <a:pPr marL="0" indent="0">
              <a:buFont typeface="Monotype Sorts"/>
              <a:buNone/>
            </a:pPr>
            <a:r>
              <a:rPr lang="en-US" altLang="en-US" sz="3000"/>
              <a:t>System.out.print(</a:t>
            </a:r>
            <a:r>
              <a:rPr lang="en-US" altLang="en-US" sz="3000" b="1"/>
              <a:t>"Enter a character: "</a:t>
            </a:r>
            <a:r>
              <a:rPr lang="en-US" altLang="en-US" sz="3000"/>
              <a:t>);</a:t>
            </a:r>
            <a:endParaRPr lang="en-US" altLang="en-US" sz="3000" u="sng"/>
          </a:p>
          <a:p>
            <a:pPr marL="0" indent="0">
              <a:buFont typeface="Monotype Sorts"/>
              <a:buNone/>
            </a:pPr>
            <a:r>
              <a:rPr lang="en-US" altLang="en-US" sz="3000"/>
              <a:t>String s = input.nextLine();</a:t>
            </a:r>
            <a:endParaRPr lang="en-US" altLang="en-US" sz="3000" u="sng"/>
          </a:p>
          <a:p>
            <a:pPr marL="0" indent="0">
              <a:buFont typeface="Monotype Sorts"/>
              <a:buNone/>
            </a:pPr>
            <a:r>
              <a:rPr lang="en-US" altLang="en-US" sz="3000" b="1"/>
              <a:t>char</a:t>
            </a:r>
            <a:r>
              <a:rPr lang="en-US" altLang="en-US" sz="3000"/>
              <a:t> ch = s.charAt(</a:t>
            </a:r>
            <a:r>
              <a:rPr lang="en-US" altLang="en-US" sz="3000" b="1"/>
              <a:t>0</a:t>
            </a:r>
            <a:r>
              <a:rPr lang="en-US" altLang="en-US" sz="3000"/>
              <a:t>);</a:t>
            </a:r>
            <a:endParaRPr lang="en-US" altLang="en-US" sz="3000" u="sng"/>
          </a:p>
          <a:p>
            <a:pPr marL="0" indent="0">
              <a:buFont typeface="Monotype Sorts"/>
              <a:buNone/>
            </a:pPr>
            <a:r>
              <a:rPr lang="en-US" altLang="en-US" sz="3000"/>
              <a:t>System.out.println(</a:t>
            </a:r>
            <a:r>
              <a:rPr lang="en-US" altLang="en-US" sz="3000" b="1"/>
              <a:t>"The character entered is " </a:t>
            </a:r>
            <a:r>
              <a:rPr lang="en-US" altLang="en-US" sz="3000"/>
              <a:t>+ ch);</a:t>
            </a:r>
            <a:endParaRPr lang="en-US" altLang="en-US" sz="3000" u="sng"/>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a:extLst>
              <a:ext uri="{FF2B5EF4-FFF2-40B4-BE49-F238E27FC236}">
                <a16:creationId xmlns:a16="http://schemas.microsoft.com/office/drawing/2014/main" id="{B8012E3D-9213-41E1-806C-99F15E6D021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EC0C97D1-001E-487E-8622-D00631CB986A}" type="slidenum">
              <a:rPr lang="en-US" altLang="en-US" sz="1400"/>
              <a:pPr/>
              <a:t>31</a:t>
            </a:fld>
            <a:endParaRPr lang="en-US" altLang="en-US" sz="1400"/>
          </a:p>
        </p:txBody>
      </p:sp>
      <p:sp>
        <p:nvSpPr>
          <p:cNvPr id="8196" name="Rectangle 2">
            <a:extLst>
              <a:ext uri="{FF2B5EF4-FFF2-40B4-BE49-F238E27FC236}">
                <a16:creationId xmlns:a16="http://schemas.microsoft.com/office/drawing/2014/main" id="{39455704-5261-4951-AE5E-1DE6ED0E4335}"/>
              </a:ext>
            </a:extLst>
          </p:cNvPr>
          <p:cNvSpPr>
            <a:spLocks noGrp="1" noChangeArrowheads="1"/>
          </p:cNvSpPr>
          <p:nvPr>
            <p:ph type="title"/>
          </p:nvPr>
        </p:nvSpPr>
        <p:spPr>
          <a:xfrm>
            <a:off x="228600" y="228600"/>
            <a:ext cx="8686800" cy="1511300"/>
          </a:xfrm>
        </p:spPr>
        <p:txBody>
          <a:bodyPr/>
          <a:lstStyle/>
          <a:p>
            <a:r>
              <a:rPr lang="en-US" altLang="en-US" sz="4800"/>
              <a:t>Comparing Strings</a:t>
            </a:r>
            <a:endParaRPr lang="en-US" altLang="en-US" sz="4500">
              <a:cs typeface="Times New Roman" panose="02020603050405020304" pitchFamily="18" charset="0"/>
            </a:endParaRPr>
          </a:p>
        </p:txBody>
      </p:sp>
      <p:sp>
        <p:nvSpPr>
          <p:cNvPr id="3" name="Rectangle 2">
            <a:extLst>
              <a:ext uri="{FF2B5EF4-FFF2-40B4-BE49-F238E27FC236}">
                <a16:creationId xmlns:a16="http://schemas.microsoft.com/office/drawing/2014/main" id="{23829420-29AB-46AC-B969-6CC4F5A72B06}"/>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graphicFrame>
        <p:nvGraphicFramePr>
          <p:cNvPr id="8194" name="Object 3">
            <a:extLst>
              <a:ext uri="{FF2B5EF4-FFF2-40B4-BE49-F238E27FC236}">
                <a16:creationId xmlns:a16="http://schemas.microsoft.com/office/drawing/2014/main" id="{42DEB627-7076-4310-BB9A-434788F7EB7A}"/>
              </a:ext>
            </a:extLst>
          </p:cNvPr>
          <p:cNvGraphicFramePr>
            <a:graphicFrameLocks noChangeAspect="1"/>
          </p:cNvGraphicFramePr>
          <p:nvPr/>
        </p:nvGraphicFramePr>
        <p:xfrm>
          <a:off x="231775" y="2008188"/>
          <a:ext cx="8667750" cy="2457450"/>
        </p:xfrm>
        <a:graphic>
          <a:graphicData uri="http://schemas.openxmlformats.org/presentationml/2006/ole">
            <mc:AlternateContent xmlns:mc="http://schemas.openxmlformats.org/markup-compatibility/2006">
              <mc:Choice xmlns:v="urn:schemas-microsoft-com:vml" Requires="v">
                <p:oleObj spid="_x0000_s8200" name="Picture" r:id="rId3" imgW="4912445" imgH="1398803" progId="Word.Picture.8">
                  <p:embed/>
                </p:oleObj>
              </mc:Choice>
              <mc:Fallback>
                <p:oleObj name="Picture" r:id="rId3" imgW="4912445" imgH="1398803"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2008188"/>
                        <a:ext cx="866775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8" name="Rectangle 8">
            <a:hlinkClick r:id="rId5"/>
            <a:extLst>
              <a:ext uri="{FF2B5EF4-FFF2-40B4-BE49-F238E27FC236}">
                <a16:creationId xmlns:a16="http://schemas.microsoft.com/office/drawing/2014/main" id="{F9C6D97D-0E7B-40FE-AEA9-2DDEE8A081FB}"/>
              </a:ext>
            </a:extLst>
          </p:cNvPr>
          <p:cNvSpPr>
            <a:spLocks noChangeArrowheads="1"/>
          </p:cNvSpPr>
          <p:nvPr/>
        </p:nvSpPr>
        <p:spPr bwMode="auto">
          <a:xfrm>
            <a:off x="4765675" y="5426075"/>
            <a:ext cx="26193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OrderTwoCities</a:t>
            </a:r>
          </a:p>
        </p:txBody>
      </p:sp>
      <p:sp>
        <p:nvSpPr>
          <p:cNvPr id="8199" name="AutoShape 10">
            <a:hlinkClick r:id="rId6" action="ppaction://program" highlightClick="1"/>
            <a:extLst>
              <a:ext uri="{FF2B5EF4-FFF2-40B4-BE49-F238E27FC236}">
                <a16:creationId xmlns:a16="http://schemas.microsoft.com/office/drawing/2014/main" id="{592057A9-E70D-4E46-AE2E-E6243846B9D2}"/>
              </a:ext>
            </a:extLst>
          </p:cNvPr>
          <p:cNvSpPr>
            <a:spLocks noChangeArrowheads="1"/>
          </p:cNvSpPr>
          <p:nvPr/>
        </p:nvSpPr>
        <p:spPr bwMode="auto">
          <a:xfrm>
            <a:off x="7529513" y="5426075"/>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a:extLst>
              <a:ext uri="{FF2B5EF4-FFF2-40B4-BE49-F238E27FC236}">
                <a16:creationId xmlns:a16="http://schemas.microsoft.com/office/drawing/2014/main" id="{88F2CBEF-7E82-4976-BCE6-FC4F83F41D6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D390429E-F8C3-40BA-88BD-5B2B2F2C0A98}" type="slidenum">
              <a:rPr lang="en-US" altLang="en-US" sz="1400"/>
              <a:pPr/>
              <a:t>32</a:t>
            </a:fld>
            <a:endParaRPr lang="en-US" altLang="en-US" sz="1400"/>
          </a:p>
        </p:txBody>
      </p:sp>
      <p:sp>
        <p:nvSpPr>
          <p:cNvPr id="9220" name="Rectangle 2">
            <a:extLst>
              <a:ext uri="{FF2B5EF4-FFF2-40B4-BE49-F238E27FC236}">
                <a16:creationId xmlns:a16="http://schemas.microsoft.com/office/drawing/2014/main" id="{3810A617-5A89-4215-8A70-75919FEF7C94}"/>
              </a:ext>
            </a:extLst>
          </p:cNvPr>
          <p:cNvSpPr>
            <a:spLocks noGrp="1" noChangeArrowheads="1"/>
          </p:cNvSpPr>
          <p:nvPr>
            <p:ph type="title"/>
          </p:nvPr>
        </p:nvSpPr>
        <p:spPr>
          <a:xfrm>
            <a:off x="228600" y="228600"/>
            <a:ext cx="8686800" cy="895350"/>
          </a:xfrm>
        </p:spPr>
        <p:txBody>
          <a:bodyPr/>
          <a:lstStyle/>
          <a:p>
            <a:r>
              <a:rPr lang="en-US" altLang="en-US" sz="4800"/>
              <a:t>Obtaining Substrings</a:t>
            </a:r>
            <a:endParaRPr lang="en-US" altLang="en-US" sz="4500">
              <a:cs typeface="Times New Roman" panose="02020603050405020304" pitchFamily="18" charset="0"/>
            </a:endParaRPr>
          </a:p>
        </p:txBody>
      </p:sp>
      <p:sp>
        <p:nvSpPr>
          <p:cNvPr id="3" name="Rectangle 2">
            <a:extLst>
              <a:ext uri="{FF2B5EF4-FFF2-40B4-BE49-F238E27FC236}">
                <a16:creationId xmlns:a16="http://schemas.microsoft.com/office/drawing/2014/main" id="{0233A062-02AC-421C-AB0E-0B3B43441B44}"/>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graphicFrame>
        <p:nvGraphicFramePr>
          <p:cNvPr id="9218" name="Object 3">
            <a:extLst>
              <a:ext uri="{FF2B5EF4-FFF2-40B4-BE49-F238E27FC236}">
                <a16:creationId xmlns:a16="http://schemas.microsoft.com/office/drawing/2014/main" id="{00A55F2E-36C8-479A-848C-B982DAC1FAF3}"/>
              </a:ext>
            </a:extLst>
          </p:cNvPr>
          <p:cNvGraphicFramePr>
            <a:graphicFrameLocks noChangeAspect="1"/>
          </p:cNvGraphicFramePr>
          <p:nvPr/>
        </p:nvGraphicFramePr>
        <p:xfrm>
          <a:off x="193675" y="1277938"/>
          <a:ext cx="8751888" cy="2035175"/>
        </p:xfrm>
        <a:graphic>
          <a:graphicData uri="http://schemas.openxmlformats.org/presentationml/2006/ole">
            <mc:AlternateContent xmlns:mc="http://schemas.openxmlformats.org/markup-compatibility/2006">
              <mc:Choice xmlns:v="urn:schemas-microsoft-com:vml" Requires="v">
                <p:oleObj spid="_x0000_s9223" name="Picture" r:id="rId3" imgW="4929338" imgH="1143787" progId="Word.Picture.8">
                  <p:embed/>
                </p:oleObj>
              </mc:Choice>
              <mc:Fallback>
                <p:oleObj name="Picture" r:id="rId3" imgW="4929338" imgH="1143787"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675" y="1277938"/>
                        <a:ext cx="8751888"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222" name="Picture 3" descr="aakmnuh0">
            <a:extLst>
              <a:ext uri="{FF2B5EF4-FFF2-40B4-BE49-F238E27FC236}">
                <a16:creationId xmlns:a16="http://schemas.microsoft.com/office/drawing/2014/main" id="{26EB5E9C-4A40-4846-8177-509DC2E499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3" y="3621088"/>
            <a:ext cx="8329612"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4">
            <a:extLst>
              <a:ext uri="{FF2B5EF4-FFF2-40B4-BE49-F238E27FC236}">
                <a16:creationId xmlns:a16="http://schemas.microsoft.com/office/drawing/2014/main" id="{ED04C868-C33A-49F2-833C-0ED225621AD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D9A357FC-4CAC-46D8-B307-1521F9FAC8D9}" type="slidenum">
              <a:rPr lang="en-US" altLang="en-US" sz="1400"/>
              <a:pPr/>
              <a:t>33</a:t>
            </a:fld>
            <a:endParaRPr lang="en-US" altLang="en-US" sz="1400"/>
          </a:p>
        </p:txBody>
      </p:sp>
      <p:sp>
        <p:nvSpPr>
          <p:cNvPr id="10244" name="Rectangle 2">
            <a:extLst>
              <a:ext uri="{FF2B5EF4-FFF2-40B4-BE49-F238E27FC236}">
                <a16:creationId xmlns:a16="http://schemas.microsoft.com/office/drawing/2014/main" id="{D3921732-5A7A-4474-A43A-471211470C6A}"/>
              </a:ext>
            </a:extLst>
          </p:cNvPr>
          <p:cNvSpPr>
            <a:spLocks noGrp="1" noChangeArrowheads="1"/>
          </p:cNvSpPr>
          <p:nvPr>
            <p:ph type="title"/>
          </p:nvPr>
        </p:nvSpPr>
        <p:spPr>
          <a:xfrm>
            <a:off x="228600" y="228600"/>
            <a:ext cx="8686800" cy="1241425"/>
          </a:xfrm>
        </p:spPr>
        <p:txBody>
          <a:bodyPr/>
          <a:lstStyle/>
          <a:p>
            <a:r>
              <a:rPr lang="en-US" altLang="en-US" sz="4800"/>
              <a:t>Finding a Character or a Substring in a String</a:t>
            </a:r>
            <a:endParaRPr lang="en-US" altLang="en-US" sz="4500">
              <a:cs typeface="Times New Roman" panose="02020603050405020304" pitchFamily="18" charset="0"/>
            </a:endParaRPr>
          </a:p>
        </p:txBody>
      </p:sp>
      <p:sp>
        <p:nvSpPr>
          <p:cNvPr id="3" name="Rectangle 2">
            <a:extLst>
              <a:ext uri="{FF2B5EF4-FFF2-40B4-BE49-F238E27FC236}">
                <a16:creationId xmlns:a16="http://schemas.microsoft.com/office/drawing/2014/main" id="{0A4E52C6-11D1-43F5-A0CE-F93AF4E2BA95}"/>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5" name="Rectangle 5">
            <a:extLst>
              <a:ext uri="{FF2B5EF4-FFF2-40B4-BE49-F238E27FC236}">
                <a16:creationId xmlns:a16="http://schemas.microsoft.com/office/drawing/2014/main" id="{64C2A4C8-A6B5-4FBF-8364-73A14C0AA0D6}"/>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graphicFrame>
        <p:nvGraphicFramePr>
          <p:cNvPr id="10242" name="Object 5">
            <a:extLst>
              <a:ext uri="{FF2B5EF4-FFF2-40B4-BE49-F238E27FC236}">
                <a16:creationId xmlns:a16="http://schemas.microsoft.com/office/drawing/2014/main" id="{B199D144-77AF-47D7-8417-35A1ECF873E7}"/>
              </a:ext>
            </a:extLst>
          </p:cNvPr>
          <p:cNvGraphicFramePr>
            <a:graphicFrameLocks noChangeAspect="1"/>
          </p:cNvGraphicFramePr>
          <p:nvPr/>
        </p:nvGraphicFramePr>
        <p:xfrm>
          <a:off x="228600" y="1781175"/>
          <a:ext cx="8543925" cy="4256088"/>
        </p:xfrm>
        <a:graphic>
          <a:graphicData uri="http://schemas.openxmlformats.org/presentationml/2006/ole">
            <mc:AlternateContent xmlns:mc="http://schemas.openxmlformats.org/markup-compatibility/2006">
              <mc:Choice xmlns:v="urn:schemas-microsoft-com:vml" Requires="v">
                <p:oleObj spid="_x0000_s10247" name="Picture" r:id="rId3" imgW="4918526" imgH="2453157" progId="Word.Picture.8">
                  <p:embed/>
                </p:oleObj>
              </mc:Choice>
              <mc:Fallback>
                <p:oleObj name="Picture" r:id="rId3" imgW="4918526" imgH="2453157"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781175"/>
                        <a:ext cx="8543925" cy="425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67241216-99A2-4DBC-8BD2-9CC66348BAB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0004253C-F6BE-40C7-A2B3-A0E81DF76280}" type="slidenum">
              <a:rPr lang="en-US" altLang="en-US" sz="1400"/>
              <a:pPr/>
              <a:t>34</a:t>
            </a:fld>
            <a:endParaRPr lang="en-US" altLang="en-US" sz="1400"/>
          </a:p>
        </p:txBody>
      </p:sp>
      <p:sp>
        <p:nvSpPr>
          <p:cNvPr id="39939" name="Rectangle 2">
            <a:extLst>
              <a:ext uri="{FF2B5EF4-FFF2-40B4-BE49-F238E27FC236}">
                <a16:creationId xmlns:a16="http://schemas.microsoft.com/office/drawing/2014/main" id="{5D1F3F74-642F-413A-9303-9630E0EB7D3F}"/>
              </a:ext>
            </a:extLst>
          </p:cNvPr>
          <p:cNvSpPr>
            <a:spLocks noGrp="1" noChangeArrowheads="1"/>
          </p:cNvSpPr>
          <p:nvPr>
            <p:ph type="title"/>
          </p:nvPr>
        </p:nvSpPr>
        <p:spPr>
          <a:xfrm>
            <a:off x="228600" y="228600"/>
            <a:ext cx="8686800" cy="1241425"/>
          </a:xfrm>
        </p:spPr>
        <p:txBody>
          <a:bodyPr/>
          <a:lstStyle/>
          <a:p>
            <a:r>
              <a:rPr lang="en-US" altLang="en-US" sz="4800"/>
              <a:t>Finding a Character or a Substring in a String</a:t>
            </a:r>
            <a:endParaRPr lang="en-US" altLang="en-US" sz="4500">
              <a:cs typeface="Times New Roman" panose="02020603050405020304" pitchFamily="18" charset="0"/>
            </a:endParaRPr>
          </a:p>
        </p:txBody>
      </p:sp>
      <p:sp>
        <p:nvSpPr>
          <p:cNvPr id="3" name="Rectangle 2">
            <a:extLst>
              <a:ext uri="{FF2B5EF4-FFF2-40B4-BE49-F238E27FC236}">
                <a16:creationId xmlns:a16="http://schemas.microsoft.com/office/drawing/2014/main" id="{F6BFE935-35C3-407E-ADAD-06C07302B9B0}"/>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5" name="Rectangle 5">
            <a:extLst>
              <a:ext uri="{FF2B5EF4-FFF2-40B4-BE49-F238E27FC236}">
                <a16:creationId xmlns:a16="http://schemas.microsoft.com/office/drawing/2014/main" id="{CA6E013D-73CD-4AC0-AB7E-C45320E2E29A}"/>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2" name="Rectangle 2">
            <a:extLst>
              <a:ext uri="{FF2B5EF4-FFF2-40B4-BE49-F238E27FC236}">
                <a16:creationId xmlns:a16="http://schemas.microsoft.com/office/drawing/2014/main" id="{45A74AE1-5FE7-4455-89F0-DEBA23E3CA85}"/>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39943" name="Rectangle 2">
            <a:extLst>
              <a:ext uri="{FF2B5EF4-FFF2-40B4-BE49-F238E27FC236}">
                <a16:creationId xmlns:a16="http://schemas.microsoft.com/office/drawing/2014/main" id="{FE1D4405-DA62-492E-917B-AC40E96AD85F}"/>
              </a:ext>
            </a:extLst>
          </p:cNvPr>
          <p:cNvSpPr txBox="1">
            <a:spLocks noChangeArrowheads="1"/>
          </p:cNvSpPr>
          <p:nvPr/>
        </p:nvSpPr>
        <p:spPr bwMode="auto">
          <a:xfrm>
            <a:off x="155575" y="1778000"/>
            <a:ext cx="8686800"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r>
              <a:rPr lang="en-US" altLang="en-US" sz="3200" b="1">
                <a:solidFill>
                  <a:schemeClr val="tx2"/>
                </a:solidFill>
              </a:rPr>
              <a:t>int</a:t>
            </a:r>
            <a:r>
              <a:rPr lang="en-US" altLang="en-US" sz="3200">
                <a:solidFill>
                  <a:schemeClr val="tx2"/>
                </a:solidFill>
              </a:rPr>
              <a:t> k = s.indexOf(' ');</a:t>
            </a:r>
          </a:p>
          <a:p>
            <a:r>
              <a:rPr lang="en-US" altLang="en-US" sz="3200">
                <a:solidFill>
                  <a:schemeClr val="tx2"/>
                </a:solidFill>
              </a:rPr>
              <a:t>String firstName = s.substring(0, k);</a:t>
            </a:r>
          </a:p>
          <a:p>
            <a:r>
              <a:rPr lang="en-US" altLang="en-US" sz="3200">
                <a:solidFill>
                  <a:schemeClr val="tx2"/>
                </a:solidFill>
              </a:rPr>
              <a:t>String lastName = s.substring(k + 1);</a:t>
            </a:r>
          </a:p>
        </p:txBody>
      </p:sp>
      <p:pic>
        <p:nvPicPr>
          <p:cNvPr id="39944" name="Picture 9">
            <a:extLst>
              <a:ext uri="{FF2B5EF4-FFF2-40B4-BE49-F238E27FC236}">
                <a16:creationId xmlns:a16="http://schemas.microsoft.com/office/drawing/2014/main" id="{E40D2A25-E4B6-4B40-9BD7-4E47D64064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4363" y="3352800"/>
            <a:ext cx="6765925" cy="29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E2FFB086-7DFF-4BB9-8300-D1F0EF997B3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466E492C-E0B6-4ADB-8FF4-89FE0EFBC05F}" type="slidenum">
              <a:rPr lang="en-US" altLang="en-US" sz="1400"/>
              <a:pPr/>
              <a:t>35</a:t>
            </a:fld>
            <a:endParaRPr lang="en-US" altLang="en-US" sz="1400"/>
          </a:p>
        </p:txBody>
      </p:sp>
      <p:sp>
        <p:nvSpPr>
          <p:cNvPr id="40963" name="Rectangle 2">
            <a:extLst>
              <a:ext uri="{FF2B5EF4-FFF2-40B4-BE49-F238E27FC236}">
                <a16:creationId xmlns:a16="http://schemas.microsoft.com/office/drawing/2014/main" id="{2984B4D1-B647-4DE8-8A69-2F8A4B4F12C2}"/>
              </a:ext>
            </a:extLst>
          </p:cNvPr>
          <p:cNvSpPr>
            <a:spLocks noGrp="1" noChangeArrowheads="1"/>
          </p:cNvSpPr>
          <p:nvPr>
            <p:ph type="title"/>
          </p:nvPr>
        </p:nvSpPr>
        <p:spPr>
          <a:xfrm>
            <a:off x="228600" y="228600"/>
            <a:ext cx="8686800" cy="1241425"/>
          </a:xfrm>
        </p:spPr>
        <p:txBody>
          <a:bodyPr/>
          <a:lstStyle/>
          <a:p>
            <a:r>
              <a:rPr lang="en-US" altLang="en-US" sz="4800"/>
              <a:t>Conversion between Strings and Numbers</a:t>
            </a:r>
            <a:endParaRPr lang="en-US" altLang="en-US" sz="4500">
              <a:cs typeface="Times New Roman" panose="02020603050405020304" pitchFamily="18" charset="0"/>
            </a:endParaRPr>
          </a:p>
        </p:txBody>
      </p:sp>
      <p:sp>
        <p:nvSpPr>
          <p:cNvPr id="3" name="Rectangle 2">
            <a:extLst>
              <a:ext uri="{FF2B5EF4-FFF2-40B4-BE49-F238E27FC236}">
                <a16:creationId xmlns:a16="http://schemas.microsoft.com/office/drawing/2014/main" id="{FC441771-6D7D-489B-B56E-70E2E93D4970}"/>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5" name="Rectangle 5">
            <a:extLst>
              <a:ext uri="{FF2B5EF4-FFF2-40B4-BE49-F238E27FC236}">
                <a16:creationId xmlns:a16="http://schemas.microsoft.com/office/drawing/2014/main" id="{7B827640-1501-40C1-96E1-EBEC2121900D}"/>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2" name="Rectangle 2">
            <a:extLst>
              <a:ext uri="{FF2B5EF4-FFF2-40B4-BE49-F238E27FC236}">
                <a16:creationId xmlns:a16="http://schemas.microsoft.com/office/drawing/2014/main" id="{7DDD3FB7-1D13-4E9C-84D3-CFEEAD03853C}"/>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40967" name="Rectangle 2">
            <a:extLst>
              <a:ext uri="{FF2B5EF4-FFF2-40B4-BE49-F238E27FC236}">
                <a16:creationId xmlns:a16="http://schemas.microsoft.com/office/drawing/2014/main" id="{EA870254-B12C-487F-A4EE-00B69071F528}"/>
              </a:ext>
            </a:extLst>
          </p:cNvPr>
          <p:cNvSpPr txBox="1">
            <a:spLocks noChangeArrowheads="1"/>
          </p:cNvSpPr>
          <p:nvPr/>
        </p:nvSpPr>
        <p:spPr bwMode="auto">
          <a:xfrm>
            <a:off x="241300" y="1970088"/>
            <a:ext cx="8686800" cy="218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r>
              <a:rPr lang="en-US" altLang="en-US" sz="2800" b="1">
                <a:solidFill>
                  <a:schemeClr val="tx2"/>
                </a:solidFill>
              </a:rPr>
              <a:t>int</a:t>
            </a:r>
            <a:r>
              <a:rPr lang="en-US" altLang="en-US" sz="2800">
                <a:solidFill>
                  <a:schemeClr val="tx2"/>
                </a:solidFill>
              </a:rPr>
              <a:t> intValue = Integer.parseInt(intString);</a:t>
            </a:r>
          </a:p>
          <a:p>
            <a:r>
              <a:rPr lang="en-US" altLang="en-US" sz="2800" b="1">
                <a:solidFill>
                  <a:schemeClr val="tx2"/>
                </a:solidFill>
              </a:rPr>
              <a:t>double</a:t>
            </a:r>
            <a:r>
              <a:rPr lang="en-US" altLang="en-US" sz="2800">
                <a:solidFill>
                  <a:schemeClr val="tx2"/>
                </a:solidFill>
              </a:rPr>
              <a:t> doubleValue = Double.parseDouble(doubleString);</a:t>
            </a:r>
            <a:endParaRPr lang="en-US" altLang="en-US" sz="2800" u="sng">
              <a:solidFill>
                <a:schemeClr val="tx2"/>
              </a:solidFill>
            </a:endParaRPr>
          </a:p>
          <a:p>
            <a:endParaRPr lang="en-US" altLang="en-US" sz="2800" u="sng">
              <a:solidFill>
                <a:schemeClr val="tx2"/>
              </a:solidFill>
            </a:endParaRPr>
          </a:p>
          <a:p>
            <a:r>
              <a:rPr lang="en-US" altLang="en-US" sz="2800">
                <a:solidFill>
                  <a:schemeClr val="tx2"/>
                </a:solidFill>
              </a:rPr>
              <a:t>String s = number + </a:t>
            </a:r>
            <a:r>
              <a:rPr lang="en-US" altLang="en-US" sz="2800" b="1">
                <a:solidFill>
                  <a:schemeClr val="tx2"/>
                </a:solidFill>
              </a:rPr>
              <a:t>""</a:t>
            </a:r>
            <a:r>
              <a:rPr lang="en-US" altLang="en-US" sz="2800">
                <a:solidFill>
                  <a:schemeClr val="tx2"/>
                </a:solidFill>
              </a:rPr>
              <a:t>;</a:t>
            </a:r>
            <a:endParaRPr lang="en-US" altLang="en-US" sz="2800" u="sng">
              <a:solidFill>
                <a:schemeClr val="tx2"/>
              </a:solidFill>
            </a:endParaRPr>
          </a:p>
          <a:p>
            <a:endParaRPr lang="en-US" altLang="en-US" sz="2800" u="sng">
              <a:solidFill>
                <a:schemeClr val="tx2"/>
              </a:solidFill>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3C880B07-5EFB-49DA-8FD2-09D25F306BA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708591F0-D224-44AC-887F-1312CB36C167}" type="slidenum">
              <a:rPr lang="en-US" altLang="en-US" sz="1400"/>
              <a:pPr/>
              <a:t>36</a:t>
            </a:fld>
            <a:endParaRPr lang="en-US" altLang="en-US" sz="1400"/>
          </a:p>
        </p:txBody>
      </p:sp>
      <p:sp>
        <p:nvSpPr>
          <p:cNvPr id="41987" name="Rectangle 2">
            <a:extLst>
              <a:ext uri="{FF2B5EF4-FFF2-40B4-BE49-F238E27FC236}">
                <a16:creationId xmlns:a16="http://schemas.microsoft.com/office/drawing/2014/main" id="{A5D87969-D7E6-405C-943E-738A4CC7D8BC}"/>
              </a:ext>
            </a:extLst>
          </p:cNvPr>
          <p:cNvSpPr>
            <a:spLocks noGrp="1" noChangeArrowheads="1"/>
          </p:cNvSpPr>
          <p:nvPr>
            <p:ph type="title"/>
          </p:nvPr>
        </p:nvSpPr>
        <p:spPr>
          <a:xfrm>
            <a:off x="193675" y="241300"/>
            <a:ext cx="8640763" cy="627063"/>
          </a:xfrm>
        </p:spPr>
        <p:txBody>
          <a:bodyPr/>
          <a:lstStyle/>
          <a:p>
            <a:r>
              <a:rPr lang="en-US" altLang="en-US" sz="3600"/>
              <a:t>Problem: Guessing Birthday</a:t>
            </a:r>
            <a:endParaRPr lang="en-US" altLang="en-US"/>
          </a:p>
        </p:txBody>
      </p:sp>
      <p:sp>
        <p:nvSpPr>
          <p:cNvPr id="41988" name="Rectangle 8">
            <a:extLst>
              <a:ext uri="{FF2B5EF4-FFF2-40B4-BE49-F238E27FC236}">
                <a16:creationId xmlns:a16="http://schemas.microsoft.com/office/drawing/2014/main" id="{646506EA-F6D4-4792-B7E5-DEF6861C7070}"/>
              </a:ext>
            </a:extLst>
          </p:cNvPr>
          <p:cNvSpPr>
            <a:spLocks noGrp="1" noChangeArrowheads="1"/>
          </p:cNvSpPr>
          <p:nvPr>
            <p:ph type="body" idx="1"/>
          </p:nvPr>
        </p:nvSpPr>
        <p:spPr>
          <a:xfrm>
            <a:off x="228600" y="1066800"/>
            <a:ext cx="8610600" cy="2971800"/>
          </a:xfrm>
        </p:spPr>
        <p:txBody>
          <a:bodyPr/>
          <a:lstStyle/>
          <a:p>
            <a:pPr marL="0" indent="0">
              <a:buFont typeface="Monotype Sorts"/>
              <a:buNone/>
            </a:pPr>
            <a:r>
              <a:rPr lang="en-US" altLang="en-US" sz="3600"/>
              <a:t>The program can guess your birth date. Run to see how it works.</a:t>
            </a:r>
          </a:p>
        </p:txBody>
      </p:sp>
      <p:sp>
        <p:nvSpPr>
          <p:cNvPr id="41989" name="Rectangle 10">
            <a:extLst>
              <a:ext uri="{FF2B5EF4-FFF2-40B4-BE49-F238E27FC236}">
                <a16:creationId xmlns:a16="http://schemas.microsoft.com/office/drawing/2014/main" id="{7956D236-B964-41F3-9851-6DA58D66A25C}"/>
              </a:ext>
            </a:extLst>
          </p:cNvPr>
          <p:cNvSpPr>
            <a:spLocks noChangeArrowheads="1"/>
          </p:cNvSpPr>
          <p:nvPr/>
        </p:nvSpPr>
        <p:spPr bwMode="auto">
          <a:xfrm>
            <a:off x="0" y="26146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0" name="Rectangle 12">
            <a:extLst>
              <a:ext uri="{FF2B5EF4-FFF2-40B4-BE49-F238E27FC236}">
                <a16:creationId xmlns:a16="http://schemas.microsoft.com/office/drawing/2014/main" id="{CFDE4DAC-8256-4411-9A11-CBAE5993D333}"/>
              </a:ext>
            </a:extLst>
          </p:cNvPr>
          <p:cNvSpPr>
            <a:spLocks noChangeArrowheads="1"/>
          </p:cNvSpPr>
          <p:nvPr/>
        </p:nvSpPr>
        <p:spPr bwMode="auto">
          <a:xfrm>
            <a:off x="0" y="26146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41991" name="Picture 11">
            <a:extLst>
              <a:ext uri="{FF2B5EF4-FFF2-40B4-BE49-F238E27FC236}">
                <a16:creationId xmlns:a16="http://schemas.microsoft.com/office/drawing/2014/main" id="{E5B1CC26-8BB5-4211-BE16-605D3D6536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3" y="2392363"/>
            <a:ext cx="9088437"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41992" name="Rectangle 10">
            <a:hlinkClick r:id="rId4"/>
            <a:extLst>
              <a:ext uri="{FF2B5EF4-FFF2-40B4-BE49-F238E27FC236}">
                <a16:creationId xmlns:a16="http://schemas.microsoft.com/office/drawing/2014/main" id="{4F441E60-B96A-4E7F-9B0B-15F9BC7933FF}"/>
              </a:ext>
            </a:extLst>
          </p:cNvPr>
          <p:cNvSpPr>
            <a:spLocks noChangeArrowheads="1"/>
          </p:cNvSpPr>
          <p:nvPr/>
        </p:nvSpPr>
        <p:spPr bwMode="auto">
          <a:xfrm>
            <a:off x="5646738" y="5700713"/>
            <a:ext cx="18542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GuessBirthday</a:t>
            </a:r>
          </a:p>
        </p:txBody>
      </p:sp>
      <p:sp>
        <p:nvSpPr>
          <p:cNvPr id="41993" name="AutoShape 10">
            <a:hlinkClick r:id="rId5" action="ppaction://program" highlightClick="1"/>
            <a:extLst>
              <a:ext uri="{FF2B5EF4-FFF2-40B4-BE49-F238E27FC236}">
                <a16:creationId xmlns:a16="http://schemas.microsoft.com/office/drawing/2014/main" id="{BBB7A9FF-FAEC-4AD7-905A-3A05C9C52D15}"/>
              </a:ext>
            </a:extLst>
          </p:cNvPr>
          <p:cNvSpPr>
            <a:spLocks noChangeArrowheads="1"/>
          </p:cNvSpPr>
          <p:nvPr/>
        </p:nvSpPr>
        <p:spPr bwMode="auto">
          <a:xfrm>
            <a:off x="7643813" y="5700713"/>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a:extLst>
              <a:ext uri="{FF2B5EF4-FFF2-40B4-BE49-F238E27FC236}">
                <a16:creationId xmlns:a16="http://schemas.microsoft.com/office/drawing/2014/main" id="{6838FBDF-46BF-42F2-9E84-3BCA2BE0298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B42A063D-D4AF-4498-9478-1A04AFC54267}" type="slidenum">
              <a:rPr lang="en-US" altLang="en-US" sz="1400"/>
              <a:pPr/>
              <a:t>37</a:t>
            </a:fld>
            <a:endParaRPr lang="en-US" altLang="en-US" sz="1400"/>
          </a:p>
        </p:txBody>
      </p:sp>
      <p:sp>
        <p:nvSpPr>
          <p:cNvPr id="11268" name="Rectangle 2">
            <a:extLst>
              <a:ext uri="{FF2B5EF4-FFF2-40B4-BE49-F238E27FC236}">
                <a16:creationId xmlns:a16="http://schemas.microsoft.com/office/drawing/2014/main" id="{AE27E267-56E0-4BFF-B8A2-FF0B5FEFA900}"/>
              </a:ext>
            </a:extLst>
          </p:cNvPr>
          <p:cNvSpPr>
            <a:spLocks noGrp="1" noChangeArrowheads="1"/>
          </p:cNvSpPr>
          <p:nvPr>
            <p:ph type="title"/>
          </p:nvPr>
        </p:nvSpPr>
        <p:spPr>
          <a:xfrm>
            <a:off x="193675" y="241300"/>
            <a:ext cx="8640763" cy="627063"/>
          </a:xfrm>
        </p:spPr>
        <p:txBody>
          <a:bodyPr/>
          <a:lstStyle/>
          <a:p>
            <a:r>
              <a:rPr lang="en-US" altLang="en-US" sz="3600"/>
              <a:t>Mathematics Basis for the Game</a:t>
            </a:r>
            <a:endParaRPr lang="en-US" altLang="en-US"/>
          </a:p>
        </p:txBody>
      </p:sp>
      <p:sp>
        <p:nvSpPr>
          <p:cNvPr id="11269" name="Rectangle 5">
            <a:extLst>
              <a:ext uri="{FF2B5EF4-FFF2-40B4-BE49-F238E27FC236}">
                <a16:creationId xmlns:a16="http://schemas.microsoft.com/office/drawing/2014/main" id="{9748B5A1-E69B-4315-81EA-524DF136183F}"/>
              </a:ext>
            </a:extLst>
          </p:cNvPr>
          <p:cNvSpPr>
            <a:spLocks noGrp="1" noChangeArrowheads="1"/>
          </p:cNvSpPr>
          <p:nvPr>
            <p:ph type="body" idx="1"/>
          </p:nvPr>
        </p:nvSpPr>
        <p:spPr>
          <a:xfrm>
            <a:off x="228600" y="1066800"/>
            <a:ext cx="8529638" cy="557213"/>
          </a:xfrm>
        </p:spPr>
        <p:txBody>
          <a:bodyPr/>
          <a:lstStyle/>
          <a:p>
            <a:pPr marL="0" indent="0">
              <a:buFont typeface="Monotype Sorts"/>
              <a:buNone/>
            </a:pPr>
            <a:r>
              <a:rPr lang="en-US" altLang="en-US" sz="2400"/>
              <a:t>19 is 10011 in binary. 7 is 111 in binary. 23 is 11101 in binary</a:t>
            </a:r>
          </a:p>
        </p:txBody>
      </p:sp>
      <p:sp>
        <p:nvSpPr>
          <p:cNvPr id="11270" name="Rectangle 10">
            <a:extLst>
              <a:ext uri="{FF2B5EF4-FFF2-40B4-BE49-F238E27FC236}">
                <a16:creationId xmlns:a16="http://schemas.microsoft.com/office/drawing/2014/main" id="{F0172DDB-F1F9-473E-91D3-53C135D6A6A8}"/>
              </a:ext>
            </a:extLst>
          </p:cNvPr>
          <p:cNvSpPr>
            <a:spLocks noChangeArrowheads="1"/>
          </p:cNvSpPr>
          <p:nvPr/>
        </p:nvSpPr>
        <p:spPr bwMode="auto">
          <a:xfrm>
            <a:off x="0" y="2979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1271" name="Rectangle 12">
            <a:extLst>
              <a:ext uri="{FF2B5EF4-FFF2-40B4-BE49-F238E27FC236}">
                <a16:creationId xmlns:a16="http://schemas.microsoft.com/office/drawing/2014/main" id="{C131EA24-308A-491B-B252-72AE5AABE25B}"/>
              </a:ext>
            </a:extLst>
          </p:cNvPr>
          <p:cNvSpPr>
            <a:spLocks noChangeArrowheads="1"/>
          </p:cNvSpPr>
          <p:nvPr/>
        </p:nvSpPr>
        <p:spPr bwMode="auto">
          <a:xfrm>
            <a:off x="0" y="2979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1266" name="Object 11">
            <a:extLst>
              <a:ext uri="{FF2B5EF4-FFF2-40B4-BE49-F238E27FC236}">
                <a16:creationId xmlns:a16="http://schemas.microsoft.com/office/drawing/2014/main" id="{5A564142-2E97-4A76-845A-65FE07DAE201}"/>
              </a:ext>
            </a:extLst>
          </p:cNvPr>
          <p:cNvGraphicFramePr>
            <a:graphicFrameLocks noChangeAspect="1"/>
          </p:cNvGraphicFramePr>
          <p:nvPr/>
        </p:nvGraphicFramePr>
        <p:xfrm>
          <a:off x="269875" y="1662113"/>
          <a:ext cx="4840288" cy="1903412"/>
        </p:xfrm>
        <a:graphic>
          <a:graphicData uri="http://schemas.openxmlformats.org/presentationml/2006/ole">
            <mc:AlternateContent xmlns:mc="http://schemas.openxmlformats.org/markup-compatibility/2006">
              <mc:Choice xmlns:v="urn:schemas-microsoft-com:vml" Requires="v">
                <p:oleObj spid="_x0000_s11273" name="Picture" r:id="rId4" imgW="2289048" imgH="897636" progId="Word.Picture.8">
                  <p:embed/>
                </p:oleObj>
              </mc:Choice>
              <mc:Fallback>
                <p:oleObj name="Picture" r:id="rId4" imgW="2289048" imgH="897636" progId="Word.Picture.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875" y="1662113"/>
                        <a:ext cx="4840288" cy="190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272" name="Picture 9">
            <a:extLst>
              <a:ext uri="{FF2B5EF4-FFF2-40B4-BE49-F238E27FC236}">
                <a16:creationId xmlns:a16="http://schemas.microsoft.com/office/drawing/2014/main" id="{7153B2E7-428F-40E9-B32E-7D887258CA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582988"/>
            <a:ext cx="8534400"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AB3C7CB1-31D8-4452-A64A-34CEC797270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7729F07A-933A-41A7-BCDF-4590B6E9BE91}" type="slidenum">
              <a:rPr lang="en-US" altLang="en-US" sz="1400"/>
              <a:pPr/>
              <a:t>38</a:t>
            </a:fld>
            <a:endParaRPr lang="en-US" altLang="en-US" sz="1400"/>
          </a:p>
        </p:txBody>
      </p:sp>
      <p:sp>
        <p:nvSpPr>
          <p:cNvPr id="43011" name="Rectangle 2">
            <a:extLst>
              <a:ext uri="{FF2B5EF4-FFF2-40B4-BE49-F238E27FC236}">
                <a16:creationId xmlns:a16="http://schemas.microsoft.com/office/drawing/2014/main" id="{9355856B-9ABE-4E8E-866C-EB042A800DCB}"/>
              </a:ext>
            </a:extLst>
          </p:cNvPr>
          <p:cNvSpPr>
            <a:spLocks noGrp="1" noChangeArrowheads="1"/>
          </p:cNvSpPr>
          <p:nvPr>
            <p:ph type="title"/>
          </p:nvPr>
        </p:nvSpPr>
        <p:spPr>
          <a:xfrm>
            <a:off x="347663" y="381000"/>
            <a:ext cx="8486775" cy="1511300"/>
          </a:xfrm>
        </p:spPr>
        <p:txBody>
          <a:bodyPr/>
          <a:lstStyle/>
          <a:p>
            <a:r>
              <a:rPr lang="en-US" altLang="en-US" sz="4000" b="1"/>
              <a:t>Case Study: Converting a Hexadecimal Digit to a Decimal Value</a:t>
            </a:r>
          </a:p>
        </p:txBody>
      </p:sp>
      <p:sp>
        <p:nvSpPr>
          <p:cNvPr id="43012" name="Rectangle 3">
            <a:extLst>
              <a:ext uri="{FF2B5EF4-FFF2-40B4-BE49-F238E27FC236}">
                <a16:creationId xmlns:a16="http://schemas.microsoft.com/office/drawing/2014/main" id="{17A89516-E3D2-44C5-8140-780AC7399383}"/>
              </a:ext>
            </a:extLst>
          </p:cNvPr>
          <p:cNvSpPr>
            <a:spLocks noGrp="1" noChangeArrowheads="1"/>
          </p:cNvSpPr>
          <p:nvPr>
            <p:ph type="body" idx="1"/>
          </p:nvPr>
        </p:nvSpPr>
        <p:spPr>
          <a:xfrm>
            <a:off x="309563" y="2200275"/>
            <a:ext cx="8610600" cy="1612900"/>
          </a:xfrm>
        </p:spPr>
        <p:txBody>
          <a:bodyPr/>
          <a:lstStyle/>
          <a:p>
            <a:pPr>
              <a:buFont typeface="Monotype Sorts"/>
              <a:buNone/>
            </a:pPr>
            <a:r>
              <a:rPr lang="en-US" altLang="en-US"/>
              <a:t>Write a program that converts a hexadecimal digit into a decimal value.</a:t>
            </a:r>
          </a:p>
        </p:txBody>
      </p:sp>
      <p:sp>
        <p:nvSpPr>
          <p:cNvPr id="43013" name="Rectangle 7">
            <a:hlinkClick r:id="rId3"/>
            <a:extLst>
              <a:ext uri="{FF2B5EF4-FFF2-40B4-BE49-F238E27FC236}">
                <a16:creationId xmlns:a16="http://schemas.microsoft.com/office/drawing/2014/main" id="{854227E0-6868-43AA-A328-8E062B867B24}"/>
              </a:ext>
            </a:extLst>
          </p:cNvPr>
          <p:cNvSpPr>
            <a:spLocks noChangeArrowheads="1"/>
          </p:cNvSpPr>
          <p:nvPr/>
        </p:nvSpPr>
        <p:spPr bwMode="auto">
          <a:xfrm>
            <a:off x="5646738" y="5041900"/>
            <a:ext cx="18542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HexDigit2Dec</a:t>
            </a:r>
          </a:p>
        </p:txBody>
      </p:sp>
      <p:sp>
        <p:nvSpPr>
          <p:cNvPr id="43014" name="AutoShape 10">
            <a:hlinkClick r:id="rId4" action="ppaction://program" highlightClick="1"/>
            <a:extLst>
              <a:ext uri="{FF2B5EF4-FFF2-40B4-BE49-F238E27FC236}">
                <a16:creationId xmlns:a16="http://schemas.microsoft.com/office/drawing/2014/main" id="{0B796238-7B39-4FA9-80AD-AD5467CCE024}"/>
              </a:ext>
            </a:extLst>
          </p:cNvPr>
          <p:cNvSpPr>
            <a:spLocks noChangeArrowheads="1"/>
          </p:cNvSpPr>
          <p:nvPr/>
        </p:nvSpPr>
        <p:spPr bwMode="auto">
          <a:xfrm>
            <a:off x="7643813" y="5041900"/>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90807C42-B776-4521-B1BF-A6E245389A2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73F975D5-361B-4416-A402-5A7A803366F6}" type="slidenum">
              <a:rPr lang="en-US" altLang="en-US" sz="1400"/>
              <a:pPr/>
              <a:t>39</a:t>
            </a:fld>
            <a:endParaRPr lang="en-US" altLang="en-US" sz="1400"/>
          </a:p>
        </p:txBody>
      </p:sp>
      <p:sp>
        <p:nvSpPr>
          <p:cNvPr id="44035" name="Rectangle 2">
            <a:extLst>
              <a:ext uri="{FF2B5EF4-FFF2-40B4-BE49-F238E27FC236}">
                <a16:creationId xmlns:a16="http://schemas.microsoft.com/office/drawing/2014/main" id="{882181D8-9A04-4030-B42E-F0FEA127AA68}"/>
              </a:ext>
            </a:extLst>
          </p:cNvPr>
          <p:cNvSpPr>
            <a:spLocks noGrp="1" noChangeArrowheads="1"/>
          </p:cNvSpPr>
          <p:nvPr>
            <p:ph type="title"/>
          </p:nvPr>
        </p:nvSpPr>
        <p:spPr>
          <a:xfrm>
            <a:off x="685800" y="381000"/>
            <a:ext cx="7772400" cy="838200"/>
          </a:xfrm>
        </p:spPr>
        <p:txBody>
          <a:bodyPr/>
          <a:lstStyle/>
          <a:p>
            <a:r>
              <a:rPr lang="en-US" altLang="en-US" sz="4000" b="1"/>
              <a:t>Case Study: </a:t>
            </a:r>
            <a:r>
              <a:rPr lang="en-US" altLang="en-US" b="1"/>
              <a:t>Revising the Lottery Program Using Strings</a:t>
            </a:r>
            <a:r>
              <a:rPr lang="en-US" altLang="en-US"/>
              <a:t> </a:t>
            </a:r>
          </a:p>
        </p:txBody>
      </p:sp>
      <p:sp>
        <p:nvSpPr>
          <p:cNvPr id="44036" name="Rectangle 3">
            <a:extLst>
              <a:ext uri="{FF2B5EF4-FFF2-40B4-BE49-F238E27FC236}">
                <a16:creationId xmlns:a16="http://schemas.microsoft.com/office/drawing/2014/main" id="{0795DD57-1871-415D-85A4-2969AA48156C}"/>
              </a:ext>
            </a:extLst>
          </p:cNvPr>
          <p:cNvSpPr>
            <a:spLocks noGrp="1" noChangeArrowheads="1"/>
          </p:cNvSpPr>
          <p:nvPr>
            <p:ph type="body" idx="1"/>
          </p:nvPr>
        </p:nvSpPr>
        <p:spPr>
          <a:xfrm>
            <a:off x="304800" y="2046288"/>
            <a:ext cx="8610600" cy="1612900"/>
          </a:xfrm>
        </p:spPr>
        <p:txBody>
          <a:bodyPr/>
          <a:lstStyle/>
          <a:p>
            <a:pPr>
              <a:buFont typeface="Monotype Sorts"/>
              <a:buNone/>
            </a:pPr>
            <a:r>
              <a:rPr lang="en-US" altLang="en-US" sz="2800"/>
              <a:t>A problem can be solved using many different approaches. This section rewrites the lottery program in Listing 3.7 using strings. Using strings simplifies this program.</a:t>
            </a:r>
          </a:p>
        </p:txBody>
      </p:sp>
      <p:sp>
        <p:nvSpPr>
          <p:cNvPr id="44037" name="Rectangle 7">
            <a:hlinkClick r:id="rId3"/>
            <a:extLst>
              <a:ext uri="{FF2B5EF4-FFF2-40B4-BE49-F238E27FC236}">
                <a16:creationId xmlns:a16="http://schemas.microsoft.com/office/drawing/2014/main" id="{FF492B56-1FE4-48A5-823E-36A188CD8553}"/>
              </a:ext>
            </a:extLst>
          </p:cNvPr>
          <p:cNvSpPr>
            <a:spLocks noChangeArrowheads="1"/>
          </p:cNvSpPr>
          <p:nvPr/>
        </p:nvSpPr>
        <p:spPr bwMode="auto">
          <a:xfrm>
            <a:off x="4768850" y="5048250"/>
            <a:ext cx="24288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LotteryUsingStrings</a:t>
            </a:r>
          </a:p>
        </p:txBody>
      </p:sp>
      <p:sp>
        <p:nvSpPr>
          <p:cNvPr id="44038" name="AutoShape 10">
            <a:hlinkClick r:id="rId4" action="ppaction://program" highlightClick="1"/>
            <a:extLst>
              <a:ext uri="{FF2B5EF4-FFF2-40B4-BE49-F238E27FC236}">
                <a16:creationId xmlns:a16="http://schemas.microsoft.com/office/drawing/2014/main" id="{E6372DD6-04B7-41DD-8C60-2D56B7EF27F2}"/>
              </a:ext>
            </a:extLst>
          </p:cNvPr>
          <p:cNvSpPr>
            <a:spLocks noChangeArrowheads="1"/>
          </p:cNvSpPr>
          <p:nvPr/>
        </p:nvSpPr>
        <p:spPr bwMode="auto">
          <a:xfrm>
            <a:off x="7405688" y="5041900"/>
            <a:ext cx="1006475"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5135F735-956C-41E0-BFB9-7E7686FD2B4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C9C99580-72C0-42AF-B69F-E541AAFA4307}" type="slidenum">
              <a:rPr lang="en-US" altLang="en-US" sz="1400"/>
              <a:pPr/>
              <a:t>4</a:t>
            </a:fld>
            <a:endParaRPr lang="en-US" altLang="en-US" sz="1400"/>
          </a:p>
        </p:txBody>
      </p:sp>
      <p:sp>
        <p:nvSpPr>
          <p:cNvPr id="19459" name="Rectangle 2">
            <a:extLst>
              <a:ext uri="{FF2B5EF4-FFF2-40B4-BE49-F238E27FC236}">
                <a16:creationId xmlns:a16="http://schemas.microsoft.com/office/drawing/2014/main" id="{37F012E1-A5C2-4E1C-BB2F-3D1615110914}"/>
              </a:ext>
            </a:extLst>
          </p:cNvPr>
          <p:cNvSpPr>
            <a:spLocks noGrp="1" noChangeArrowheads="1"/>
          </p:cNvSpPr>
          <p:nvPr>
            <p:ph type="title"/>
          </p:nvPr>
        </p:nvSpPr>
        <p:spPr>
          <a:xfrm>
            <a:off x="685800" y="0"/>
            <a:ext cx="7772400" cy="1428750"/>
          </a:xfrm>
        </p:spPr>
        <p:txBody>
          <a:bodyPr/>
          <a:lstStyle/>
          <a:p>
            <a:r>
              <a:rPr lang="en-US" altLang="en-US"/>
              <a:t>Mathematical Functions </a:t>
            </a:r>
          </a:p>
        </p:txBody>
      </p:sp>
      <p:sp>
        <p:nvSpPr>
          <p:cNvPr id="19460" name="Rectangle 3">
            <a:extLst>
              <a:ext uri="{FF2B5EF4-FFF2-40B4-BE49-F238E27FC236}">
                <a16:creationId xmlns:a16="http://schemas.microsoft.com/office/drawing/2014/main" id="{CC39BF51-C1F7-4CCE-820B-683C83597E59}"/>
              </a:ext>
            </a:extLst>
          </p:cNvPr>
          <p:cNvSpPr>
            <a:spLocks noGrp="1" noChangeArrowheads="1"/>
          </p:cNvSpPr>
          <p:nvPr>
            <p:ph type="body" idx="1"/>
          </p:nvPr>
        </p:nvSpPr>
        <p:spPr>
          <a:xfrm>
            <a:off x="309563" y="1355725"/>
            <a:ext cx="8610600" cy="1997075"/>
          </a:xfrm>
        </p:spPr>
        <p:txBody>
          <a:bodyPr/>
          <a:lstStyle/>
          <a:p>
            <a:pPr marL="0" indent="0">
              <a:buFont typeface="Monotype Sorts"/>
              <a:buNone/>
            </a:pPr>
            <a:r>
              <a:rPr lang="en-US" altLang="en-US"/>
              <a:t>Java provides many useful methods in the </a:t>
            </a:r>
            <a:r>
              <a:rPr lang="en-US" altLang="en-US" b="1"/>
              <a:t>Math</a:t>
            </a:r>
            <a:r>
              <a:rPr lang="en-US" altLang="en-US"/>
              <a:t> class for performing common mathematical functions.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976F9A75-09AB-4FE2-AA1C-C917F730C3F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DBE0E7C4-B591-401F-817D-C4D6FF5C7E4C}" type="slidenum">
              <a:rPr lang="en-US" altLang="en-US" sz="1400"/>
              <a:pPr/>
              <a:t>40</a:t>
            </a:fld>
            <a:endParaRPr lang="en-US" altLang="en-US" sz="1400"/>
          </a:p>
        </p:txBody>
      </p:sp>
      <p:sp>
        <p:nvSpPr>
          <p:cNvPr id="45059" name="Rectangle 2">
            <a:extLst>
              <a:ext uri="{FF2B5EF4-FFF2-40B4-BE49-F238E27FC236}">
                <a16:creationId xmlns:a16="http://schemas.microsoft.com/office/drawing/2014/main" id="{1A714ADA-DD81-4B09-BCBC-EC970BB4EAB8}"/>
              </a:ext>
            </a:extLst>
          </p:cNvPr>
          <p:cNvSpPr>
            <a:spLocks noGrp="1" noChangeArrowheads="1"/>
          </p:cNvSpPr>
          <p:nvPr>
            <p:ph type="title"/>
          </p:nvPr>
        </p:nvSpPr>
        <p:spPr>
          <a:xfrm>
            <a:off x="754063" y="296863"/>
            <a:ext cx="7219950" cy="417512"/>
          </a:xfrm>
        </p:spPr>
        <p:txBody>
          <a:bodyPr/>
          <a:lstStyle/>
          <a:p>
            <a:r>
              <a:rPr lang="en-US" altLang="en-US">
                <a:cs typeface="Courier New" panose="02070309020205020404" pitchFamily="49" charset="0"/>
              </a:rPr>
              <a:t>Formatting Output</a:t>
            </a:r>
            <a:r>
              <a:rPr lang="en-US" altLang="en-US"/>
              <a:t> </a:t>
            </a:r>
          </a:p>
        </p:txBody>
      </p:sp>
      <p:sp>
        <p:nvSpPr>
          <p:cNvPr id="45060" name="Text Box 3">
            <a:extLst>
              <a:ext uri="{FF2B5EF4-FFF2-40B4-BE49-F238E27FC236}">
                <a16:creationId xmlns:a16="http://schemas.microsoft.com/office/drawing/2014/main" id="{F80B3B8A-BB72-4A14-BBF1-96E73BB31CBC}"/>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a:p>
        </p:txBody>
      </p:sp>
      <p:sp>
        <p:nvSpPr>
          <p:cNvPr id="45061" name="Text Box 4">
            <a:extLst>
              <a:ext uri="{FF2B5EF4-FFF2-40B4-BE49-F238E27FC236}">
                <a16:creationId xmlns:a16="http://schemas.microsoft.com/office/drawing/2014/main" id="{533881A0-568E-4DC1-97B6-AF3A2DDBA1BD}"/>
              </a:ext>
            </a:extLst>
          </p:cNvPr>
          <p:cNvSpPr txBox="1">
            <a:spLocks noChangeArrowheads="1"/>
          </p:cNvSpPr>
          <p:nvPr/>
        </p:nvSpPr>
        <p:spPr bwMode="auto">
          <a:xfrm>
            <a:off x="228600" y="990600"/>
            <a:ext cx="8763000" cy="35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a:cs typeface="Courier New" panose="02070309020205020404" pitchFamily="49" charset="0"/>
              </a:rPr>
              <a:t>Use the printf statement.</a:t>
            </a:r>
          </a:p>
          <a:p>
            <a:pPr lvl="1">
              <a:spcBef>
                <a:spcPct val="50000"/>
              </a:spcBef>
            </a:pPr>
            <a:r>
              <a:rPr lang="en-US" altLang="en-US" sz="2800">
                <a:cs typeface="Courier New" panose="02070309020205020404" pitchFamily="49" charset="0"/>
              </a:rPr>
              <a:t>System.out.printf(format, items);</a:t>
            </a:r>
          </a:p>
          <a:p>
            <a:pPr>
              <a:spcBef>
                <a:spcPct val="50000"/>
              </a:spcBef>
            </a:pPr>
            <a:r>
              <a:rPr lang="en-US" altLang="en-US" sz="2800">
                <a:cs typeface="Courier New" panose="02070309020205020404" pitchFamily="49" charset="0"/>
              </a:rPr>
              <a:t>Where format is a string that may consist of substrings and format specifiers. A format specifier specifies how an item should be displayed. An item may be a numeric value, character, boolean value, or a string. Each specifier begins with a percent sign.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a:extLst>
              <a:ext uri="{FF2B5EF4-FFF2-40B4-BE49-F238E27FC236}">
                <a16:creationId xmlns:a16="http://schemas.microsoft.com/office/drawing/2014/main" id="{B53CE234-D78F-4F03-8D65-3EA8FC6A219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EEB16352-384D-4AFD-A152-E79BC6F477DE}" type="slidenum">
              <a:rPr lang="en-US" altLang="en-US" sz="1400"/>
              <a:pPr/>
              <a:t>41</a:t>
            </a:fld>
            <a:endParaRPr lang="en-US" altLang="en-US" sz="1400"/>
          </a:p>
        </p:txBody>
      </p:sp>
      <p:sp>
        <p:nvSpPr>
          <p:cNvPr id="12292" name="Rectangle 2">
            <a:extLst>
              <a:ext uri="{FF2B5EF4-FFF2-40B4-BE49-F238E27FC236}">
                <a16:creationId xmlns:a16="http://schemas.microsoft.com/office/drawing/2014/main" id="{21842A7E-46D5-44C3-B39D-FE9BACE0A57B}"/>
              </a:ext>
            </a:extLst>
          </p:cNvPr>
          <p:cNvSpPr>
            <a:spLocks noGrp="1" noChangeArrowheads="1"/>
          </p:cNvSpPr>
          <p:nvPr>
            <p:ph type="title"/>
          </p:nvPr>
        </p:nvSpPr>
        <p:spPr>
          <a:xfrm>
            <a:off x="754063" y="296863"/>
            <a:ext cx="7219950" cy="417512"/>
          </a:xfrm>
        </p:spPr>
        <p:txBody>
          <a:bodyPr/>
          <a:lstStyle/>
          <a:p>
            <a:r>
              <a:rPr lang="en-US" altLang="en-US">
                <a:cs typeface="Courier New" panose="02070309020205020404" pitchFamily="49" charset="0"/>
              </a:rPr>
              <a:t>Frequently-Used Specifiers</a:t>
            </a:r>
            <a:r>
              <a:rPr lang="en-US" altLang="en-US"/>
              <a:t> </a:t>
            </a:r>
          </a:p>
        </p:txBody>
      </p:sp>
      <p:sp>
        <p:nvSpPr>
          <p:cNvPr id="12293" name="Text Box 3">
            <a:extLst>
              <a:ext uri="{FF2B5EF4-FFF2-40B4-BE49-F238E27FC236}">
                <a16:creationId xmlns:a16="http://schemas.microsoft.com/office/drawing/2014/main" id="{5264E6B0-0802-4F74-8CAF-D1AA62BAB130}"/>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a:p>
        </p:txBody>
      </p:sp>
      <p:sp>
        <p:nvSpPr>
          <p:cNvPr id="12294" name="Text Box 5">
            <a:extLst>
              <a:ext uri="{FF2B5EF4-FFF2-40B4-BE49-F238E27FC236}">
                <a16:creationId xmlns:a16="http://schemas.microsoft.com/office/drawing/2014/main" id="{EAE66FCE-54FF-45BF-8847-4CA7A6BBED47}"/>
              </a:ext>
            </a:extLst>
          </p:cNvPr>
          <p:cNvSpPr txBox="1">
            <a:spLocks noChangeArrowheads="1"/>
          </p:cNvSpPr>
          <p:nvPr/>
        </p:nvSpPr>
        <p:spPr bwMode="auto">
          <a:xfrm>
            <a:off x="228600" y="1066800"/>
            <a:ext cx="87630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tr-TR" sz="2000" b="1">
                <a:cs typeface="Courier New" panose="02070309020205020404" pitchFamily="49" charset="0"/>
              </a:rPr>
              <a:t>Specifier  Output					Example </a:t>
            </a:r>
          </a:p>
          <a:p>
            <a:pPr>
              <a:spcBef>
                <a:spcPct val="50000"/>
              </a:spcBef>
            </a:pPr>
            <a:r>
              <a:rPr lang="en-US" altLang="tr-TR" sz="2000" b="1">
                <a:solidFill>
                  <a:srgbClr val="000000"/>
                </a:solidFill>
                <a:latin typeface="Courier New" panose="02070309020205020404" pitchFamily="49" charset="0"/>
                <a:cs typeface="Courier New" panose="02070309020205020404" pitchFamily="49" charset="0"/>
              </a:rPr>
              <a:t>%b</a:t>
            </a:r>
            <a:r>
              <a:rPr lang="en-US" altLang="tr-TR" sz="2000" b="1">
                <a:solidFill>
                  <a:srgbClr val="000000"/>
                </a:solidFill>
                <a:cs typeface="Courier New" panose="02070309020205020404" pitchFamily="49" charset="0"/>
              </a:rPr>
              <a:t> 	  </a:t>
            </a:r>
            <a:r>
              <a:rPr lang="en-US" altLang="tr-TR" sz="2000" b="1">
                <a:solidFill>
                  <a:srgbClr val="000000"/>
                </a:solidFill>
                <a:latin typeface="Courier New" panose="02070309020205020404" pitchFamily="49" charset="0"/>
                <a:cs typeface="Courier New" panose="02070309020205020404" pitchFamily="49" charset="0"/>
              </a:rPr>
              <a:t>a boolean value</a:t>
            </a:r>
            <a:r>
              <a:rPr lang="en-US" altLang="tr-TR" sz="2000" b="1">
                <a:solidFill>
                  <a:srgbClr val="000000"/>
                </a:solidFill>
                <a:cs typeface="Courier New" panose="02070309020205020404" pitchFamily="49" charset="0"/>
              </a:rPr>
              <a:t>  				</a:t>
            </a:r>
            <a:r>
              <a:rPr lang="en-US" altLang="tr-TR" sz="2000" b="1">
                <a:solidFill>
                  <a:srgbClr val="000000"/>
                </a:solidFill>
                <a:latin typeface="Courier New" panose="02070309020205020404" pitchFamily="49" charset="0"/>
                <a:cs typeface="Courier New" panose="02070309020205020404" pitchFamily="49" charset="0"/>
              </a:rPr>
              <a:t>true or false</a:t>
            </a:r>
            <a:r>
              <a:rPr lang="en-US" altLang="tr-TR" sz="2000" b="1">
                <a:solidFill>
                  <a:srgbClr val="000000"/>
                </a:solidFill>
                <a:cs typeface="Courier New" panose="02070309020205020404" pitchFamily="49" charset="0"/>
              </a:rPr>
              <a:t> </a:t>
            </a:r>
          </a:p>
          <a:p>
            <a:pPr>
              <a:spcBef>
                <a:spcPct val="50000"/>
              </a:spcBef>
            </a:pPr>
            <a:r>
              <a:rPr lang="en-US" altLang="tr-TR" sz="2000" b="1">
                <a:solidFill>
                  <a:srgbClr val="000000"/>
                </a:solidFill>
                <a:latin typeface="Courier New" panose="02070309020205020404" pitchFamily="49" charset="0"/>
                <a:cs typeface="Courier New" panose="02070309020205020404" pitchFamily="49" charset="0"/>
              </a:rPr>
              <a:t>%c</a:t>
            </a:r>
            <a:r>
              <a:rPr lang="en-US" altLang="tr-TR" sz="2000" b="1">
                <a:solidFill>
                  <a:srgbClr val="000000"/>
                </a:solidFill>
                <a:cs typeface="Courier New" panose="02070309020205020404" pitchFamily="49" charset="0"/>
              </a:rPr>
              <a:t>            </a:t>
            </a:r>
            <a:r>
              <a:rPr lang="en-US" altLang="tr-TR" sz="2000" b="1">
                <a:solidFill>
                  <a:srgbClr val="000000"/>
                </a:solidFill>
                <a:latin typeface="Courier New" panose="02070309020205020404" pitchFamily="49" charset="0"/>
                <a:cs typeface="Courier New" panose="02070309020205020404" pitchFamily="49" charset="0"/>
              </a:rPr>
              <a:t>a character</a:t>
            </a:r>
            <a:r>
              <a:rPr lang="en-US" altLang="tr-TR" sz="2000" b="1">
                <a:solidFill>
                  <a:srgbClr val="000000"/>
                </a:solidFill>
                <a:cs typeface="Courier New" panose="02070309020205020404" pitchFamily="49" charset="0"/>
              </a:rPr>
              <a:t>  				</a:t>
            </a:r>
            <a:r>
              <a:rPr lang="en-US" altLang="tr-TR" sz="2000" b="1">
                <a:solidFill>
                  <a:srgbClr val="000000"/>
                </a:solidFill>
                <a:latin typeface="Courier New" panose="02070309020205020404" pitchFamily="49" charset="0"/>
                <a:cs typeface="Courier New" panose="02070309020205020404" pitchFamily="49" charset="0"/>
              </a:rPr>
              <a:t>'a'</a:t>
            </a:r>
            <a:r>
              <a:rPr lang="en-US" altLang="tr-TR" sz="2000" b="1">
                <a:solidFill>
                  <a:srgbClr val="000000"/>
                </a:solidFill>
                <a:cs typeface="Courier New" panose="02070309020205020404" pitchFamily="49" charset="0"/>
              </a:rPr>
              <a:t> </a:t>
            </a:r>
          </a:p>
          <a:p>
            <a:pPr>
              <a:spcBef>
                <a:spcPct val="50000"/>
              </a:spcBef>
            </a:pPr>
            <a:r>
              <a:rPr lang="en-US" altLang="tr-TR" sz="2000" b="1">
                <a:solidFill>
                  <a:srgbClr val="000000"/>
                </a:solidFill>
                <a:latin typeface="Courier New" panose="02070309020205020404" pitchFamily="49" charset="0"/>
                <a:cs typeface="Courier New" panose="02070309020205020404" pitchFamily="49" charset="0"/>
              </a:rPr>
              <a:t>%d</a:t>
            </a:r>
            <a:r>
              <a:rPr lang="en-US" altLang="tr-TR" sz="2000" b="1">
                <a:solidFill>
                  <a:srgbClr val="000000"/>
                </a:solidFill>
                <a:cs typeface="Courier New" panose="02070309020205020404" pitchFamily="49" charset="0"/>
              </a:rPr>
              <a:t>  	  </a:t>
            </a:r>
            <a:r>
              <a:rPr lang="en-US" altLang="tr-TR" sz="2000" b="1">
                <a:solidFill>
                  <a:srgbClr val="000000"/>
                </a:solidFill>
                <a:latin typeface="Courier New" panose="02070309020205020404" pitchFamily="49" charset="0"/>
                <a:cs typeface="Courier New" panose="02070309020205020404" pitchFamily="49" charset="0"/>
              </a:rPr>
              <a:t>a decimal integer 			</a:t>
            </a:r>
            <a:r>
              <a:rPr lang="en-US" altLang="tr-TR" sz="2000" b="1">
                <a:solidFill>
                  <a:srgbClr val="000000"/>
                </a:solidFill>
                <a:latin typeface="Courier New" panose="02070309020205020404" pitchFamily="49" charset="0"/>
                <a:cs typeface="Times New Roman" panose="02020603050405020304" pitchFamily="18" charset="0"/>
              </a:rPr>
              <a:t>200</a:t>
            </a:r>
            <a:r>
              <a:rPr lang="en-US" altLang="tr-TR" sz="2000" b="1">
                <a:solidFill>
                  <a:srgbClr val="000000"/>
                </a:solidFill>
                <a:latin typeface="Courier New" panose="02070309020205020404" pitchFamily="49" charset="0"/>
                <a:cs typeface="Courier New" panose="02070309020205020404" pitchFamily="49" charset="0"/>
              </a:rPr>
              <a:t> </a:t>
            </a:r>
            <a:endParaRPr lang="en-US" altLang="tr-TR" sz="2000" b="1">
              <a:solidFill>
                <a:srgbClr val="000000"/>
              </a:solidFill>
              <a:cs typeface="Courier New" panose="02070309020205020404" pitchFamily="49" charset="0"/>
            </a:endParaRPr>
          </a:p>
          <a:p>
            <a:pPr>
              <a:spcBef>
                <a:spcPct val="50000"/>
              </a:spcBef>
            </a:pPr>
            <a:r>
              <a:rPr lang="en-US" altLang="tr-TR" sz="2000" b="1">
                <a:solidFill>
                  <a:srgbClr val="000000"/>
                </a:solidFill>
                <a:latin typeface="Courier New" panose="02070309020205020404" pitchFamily="49" charset="0"/>
                <a:cs typeface="Courier New" panose="02070309020205020404" pitchFamily="49" charset="0"/>
              </a:rPr>
              <a:t>%f</a:t>
            </a:r>
            <a:r>
              <a:rPr lang="en-US" altLang="tr-TR" sz="2000" b="1">
                <a:solidFill>
                  <a:srgbClr val="000000"/>
                </a:solidFill>
                <a:cs typeface="Courier New" panose="02070309020205020404" pitchFamily="49" charset="0"/>
              </a:rPr>
              <a:t>           </a:t>
            </a:r>
            <a:r>
              <a:rPr lang="en-US" altLang="tr-TR" sz="2000" b="1">
                <a:solidFill>
                  <a:srgbClr val="000000"/>
                </a:solidFill>
                <a:latin typeface="Courier New" panose="02070309020205020404" pitchFamily="49" charset="0"/>
                <a:cs typeface="Courier New" panose="02070309020205020404" pitchFamily="49" charset="0"/>
              </a:rPr>
              <a:t>a floating-point number</a:t>
            </a:r>
            <a:r>
              <a:rPr lang="en-US" altLang="tr-TR" sz="2000" b="1">
                <a:solidFill>
                  <a:srgbClr val="000000"/>
                </a:solidFill>
                <a:cs typeface="Courier New" panose="02070309020205020404" pitchFamily="49" charset="0"/>
              </a:rPr>
              <a:t> 		</a:t>
            </a:r>
            <a:r>
              <a:rPr lang="en-US" altLang="tr-TR" sz="2000" b="1">
                <a:solidFill>
                  <a:srgbClr val="000000"/>
                </a:solidFill>
                <a:latin typeface="Courier New" panose="02070309020205020404" pitchFamily="49" charset="0"/>
                <a:cs typeface="Courier New" panose="02070309020205020404" pitchFamily="49" charset="0"/>
              </a:rPr>
              <a:t>45.460000</a:t>
            </a:r>
            <a:r>
              <a:rPr lang="en-US" altLang="tr-TR" sz="2000" b="1">
                <a:solidFill>
                  <a:srgbClr val="000000"/>
                </a:solidFill>
                <a:cs typeface="Courier New" panose="02070309020205020404" pitchFamily="49" charset="0"/>
              </a:rPr>
              <a:t> </a:t>
            </a:r>
          </a:p>
          <a:p>
            <a:pPr>
              <a:spcBef>
                <a:spcPct val="50000"/>
              </a:spcBef>
            </a:pPr>
            <a:r>
              <a:rPr lang="en-US" altLang="tr-TR" sz="2000" b="1">
                <a:solidFill>
                  <a:srgbClr val="000000"/>
                </a:solidFill>
                <a:latin typeface="Courier New" panose="02070309020205020404" pitchFamily="49" charset="0"/>
                <a:cs typeface="Courier New" panose="02070309020205020404" pitchFamily="49" charset="0"/>
              </a:rPr>
              <a:t>%e</a:t>
            </a:r>
            <a:r>
              <a:rPr lang="en-US" altLang="tr-TR" sz="2000" b="1">
                <a:solidFill>
                  <a:srgbClr val="000000"/>
                </a:solidFill>
                <a:cs typeface="Courier New" panose="02070309020205020404" pitchFamily="49" charset="0"/>
              </a:rPr>
              <a:t>           </a:t>
            </a:r>
            <a:r>
              <a:rPr lang="en-US" altLang="tr-TR" b="1">
                <a:solidFill>
                  <a:srgbClr val="000000"/>
                </a:solidFill>
                <a:latin typeface="Courier New" panose="02070309020205020404" pitchFamily="49" charset="0"/>
                <a:cs typeface="Courier New" panose="02070309020205020404" pitchFamily="49" charset="0"/>
              </a:rPr>
              <a:t>a number in standard scientific notation</a:t>
            </a:r>
            <a:r>
              <a:rPr lang="en-US" altLang="tr-TR" sz="2000" b="1">
                <a:solidFill>
                  <a:srgbClr val="000000"/>
                </a:solidFill>
                <a:cs typeface="Courier New" panose="02070309020205020404" pitchFamily="49" charset="0"/>
              </a:rPr>
              <a:t>        </a:t>
            </a:r>
            <a:r>
              <a:rPr lang="en-US" altLang="tr-TR" sz="2000" b="1">
                <a:solidFill>
                  <a:srgbClr val="000000"/>
                </a:solidFill>
                <a:latin typeface="Courier New" panose="02070309020205020404" pitchFamily="49" charset="0"/>
                <a:cs typeface="Courier New" panose="02070309020205020404" pitchFamily="49" charset="0"/>
              </a:rPr>
              <a:t>4.556000e+01</a:t>
            </a:r>
          </a:p>
          <a:p>
            <a:pPr>
              <a:spcBef>
                <a:spcPct val="50000"/>
              </a:spcBef>
            </a:pPr>
            <a:r>
              <a:rPr lang="en-US" altLang="tr-TR" sz="2000" b="1">
                <a:solidFill>
                  <a:srgbClr val="000000"/>
                </a:solidFill>
                <a:latin typeface="Courier New" panose="02070309020205020404" pitchFamily="49" charset="0"/>
                <a:cs typeface="Times New Roman" panose="02020603050405020304" pitchFamily="18" charset="0"/>
              </a:rPr>
              <a:t>%s</a:t>
            </a:r>
            <a:r>
              <a:rPr lang="en-US" altLang="tr-TR" sz="2000" b="1">
                <a:solidFill>
                  <a:srgbClr val="000000"/>
                </a:solidFill>
                <a:latin typeface="Courier New" panose="02070309020205020404" pitchFamily="49" charset="0"/>
                <a:cs typeface="Courier New" panose="02070309020205020404" pitchFamily="49" charset="0"/>
              </a:rPr>
              <a:t> </a:t>
            </a:r>
            <a:r>
              <a:rPr lang="en-US" altLang="tr-TR" sz="2000" b="1">
                <a:solidFill>
                  <a:srgbClr val="000000"/>
                </a:solidFill>
                <a:cs typeface="Courier New" panose="02070309020205020404" pitchFamily="49" charset="0"/>
              </a:rPr>
              <a:t> 	  </a:t>
            </a:r>
            <a:r>
              <a:rPr lang="en-US" altLang="tr-TR" sz="2000" b="1">
                <a:solidFill>
                  <a:srgbClr val="000000"/>
                </a:solidFill>
                <a:latin typeface="Courier New" panose="02070309020205020404" pitchFamily="49" charset="0"/>
                <a:cs typeface="Courier New" panose="02070309020205020404" pitchFamily="49" charset="0"/>
              </a:rPr>
              <a:t>a string</a:t>
            </a:r>
            <a:r>
              <a:rPr lang="en-US" altLang="tr-TR" sz="2000" b="1">
                <a:solidFill>
                  <a:srgbClr val="000000"/>
                </a:solidFill>
                <a:cs typeface="Courier New" panose="02070309020205020404" pitchFamily="49" charset="0"/>
              </a:rPr>
              <a:t>  					</a:t>
            </a:r>
            <a:r>
              <a:rPr lang="en-US" altLang="tr-TR" sz="2000" b="1">
                <a:solidFill>
                  <a:srgbClr val="000000"/>
                </a:solidFill>
                <a:latin typeface="Courier New" panose="02070309020205020404" pitchFamily="49" charset="0"/>
                <a:cs typeface="Courier New" panose="02070309020205020404" pitchFamily="49" charset="0"/>
              </a:rPr>
              <a:t>"Java is cool"</a:t>
            </a:r>
            <a:r>
              <a:rPr lang="en-US" altLang="tr-TR" sz="2000" b="1">
                <a:solidFill>
                  <a:srgbClr val="000000"/>
                </a:solidFill>
                <a:cs typeface="Courier New" panose="02070309020205020404" pitchFamily="49" charset="0"/>
              </a:rPr>
              <a:t> </a:t>
            </a:r>
          </a:p>
        </p:txBody>
      </p:sp>
      <p:sp>
        <p:nvSpPr>
          <p:cNvPr id="12295" name="Rectangle 6">
            <a:extLst>
              <a:ext uri="{FF2B5EF4-FFF2-40B4-BE49-F238E27FC236}">
                <a16:creationId xmlns:a16="http://schemas.microsoft.com/office/drawing/2014/main" id="{4B5DAE41-B906-438B-A5F4-0E62C4D3420D}"/>
              </a:ext>
            </a:extLst>
          </p:cNvPr>
          <p:cNvSpPr>
            <a:spLocks noChangeArrowheads="1"/>
          </p:cNvSpPr>
          <p:nvPr/>
        </p:nvSpPr>
        <p:spPr bwMode="auto">
          <a:xfrm>
            <a:off x="2452688" y="2976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296" name="Rectangle 7">
            <a:extLst>
              <a:ext uri="{FF2B5EF4-FFF2-40B4-BE49-F238E27FC236}">
                <a16:creationId xmlns:a16="http://schemas.microsoft.com/office/drawing/2014/main" id="{F03399A6-1E1B-46BF-AF83-1B87542829EE}"/>
              </a:ext>
            </a:extLst>
          </p:cNvPr>
          <p:cNvSpPr>
            <a:spLocks noChangeArrowheads="1"/>
          </p:cNvSpPr>
          <p:nvPr/>
        </p:nvSpPr>
        <p:spPr bwMode="auto">
          <a:xfrm>
            <a:off x="2452688" y="2838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2290" name="Object 8">
            <a:extLst>
              <a:ext uri="{FF2B5EF4-FFF2-40B4-BE49-F238E27FC236}">
                <a16:creationId xmlns:a16="http://schemas.microsoft.com/office/drawing/2014/main" id="{94F6037F-460C-4E04-A387-2B138F9D1F9F}"/>
              </a:ext>
            </a:extLst>
          </p:cNvPr>
          <p:cNvGraphicFramePr>
            <a:graphicFrameLocks noChangeAspect="1"/>
          </p:cNvGraphicFramePr>
          <p:nvPr/>
        </p:nvGraphicFramePr>
        <p:xfrm>
          <a:off x="609600" y="4267200"/>
          <a:ext cx="8001000" cy="2228850"/>
        </p:xfrm>
        <a:graphic>
          <a:graphicData uri="http://schemas.openxmlformats.org/presentationml/2006/ole">
            <mc:AlternateContent xmlns:mc="http://schemas.openxmlformats.org/markup-compatibility/2006">
              <mc:Choice xmlns:v="urn:schemas-microsoft-com:vml" Requires="v">
                <p:oleObj spid="_x0000_s12297" r:id="rId4" imgW="4242816" imgH="1181100" progId="Word.Picture.8">
                  <p:embed/>
                </p:oleObj>
              </mc:Choice>
              <mc:Fallback>
                <p:oleObj r:id="rId4" imgW="4242816" imgH="1181100" progId="Word.Picture.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267200"/>
                        <a:ext cx="80010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A0EADADD-52C3-406C-81EF-0E4CF58BED0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0DB65F22-FF48-4511-9024-E93F848391F2}" type="slidenum">
              <a:rPr lang="en-US" altLang="en-US" sz="1400"/>
              <a:pPr/>
              <a:t>42</a:t>
            </a:fld>
            <a:endParaRPr lang="en-US" altLang="en-US" sz="1400"/>
          </a:p>
        </p:txBody>
      </p:sp>
      <p:sp>
        <p:nvSpPr>
          <p:cNvPr id="46083" name="Rectangle 2">
            <a:extLst>
              <a:ext uri="{FF2B5EF4-FFF2-40B4-BE49-F238E27FC236}">
                <a16:creationId xmlns:a16="http://schemas.microsoft.com/office/drawing/2014/main" id="{38782803-091F-4553-8AFE-54D20604B9C7}"/>
              </a:ext>
            </a:extLst>
          </p:cNvPr>
          <p:cNvSpPr>
            <a:spLocks noGrp="1" noChangeArrowheads="1"/>
          </p:cNvSpPr>
          <p:nvPr>
            <p:ph type="title"/>
          </p:nvPr>
        </p:nvSpPr>
        <p:spPr>
          <a:xfrm>
            <a:off x="685800" y="381000"/>
            <a:ext cx="7772400" cy="838200"/>
          </a:xfrm>
        </p:spPr>
        <p:txBody>
          <a:bodyPr/>
          <a:lstStyle/>
          <a:p>
            <a:r>
              <a:rPr lang="en-US" altLang="en-US" sz="4000" b="1"/>
              <a:t>FormatDemo</a:t>
            </a:r>
            <a:endParaRPr lang="en-US" altLang="en-US"/>
          </a:p>
        </p:txBody>
      </p:sp>
      <p:sp>
        <p:nvSpPr>
          <p:cNvPr id="46084" name="Rectangle 3">
            <a:extLst>
              <a:ext uri="{FF2B5EF4-FFF2-40B4-BE49-F238E27FC236}">
                <a16:creationId xmlns:a16="http://schemas.microsoft.com/office/drawing/2014/main" id="{CF252715-1EFA-432C-8CDB-F7EFEA528D86}"/>
              </a:ext>
            </a:extLst>
          </p:cNvPr>
          <p:cNvSpPr>
            <a:spLocks noGrp="1" noChangeArrowheads="1"/>
          </p:cNvSpPr>
          <p:nvPr>
            <p:ph type="body" idx="1"/>
          </p:nvPr>
        </p:nvSpPr>
        <p:spPr>
          <a:xfrm>
            <a:off x="304800" y="2046288"/>
            <a:ext cx="8610600" cy="1612900"/>
          </a:xfrm>
        </p:spPr>
        <p:txBody>
          <a:bodyPr/>
          <a:lstStyle/>
          <a:p>
            <a:pPr>
              <a:buFont typeface="Monotype Sorts"/>
              <a:buNone/>
            </a:pPr>
            <a:r>
              <a:rPr lang="en-US" altLang="en-US" sz="2800"/>
              <a:t>The example gives a program that uses </a:t>
            </a:r>
            <a:r>
              <a:rPr lang="en-US" altLang="en-US" sz="2800" b="1"/>
              <a:t>printf </a:t>
            </a:r>
            <a:r>
              <a:rPr lang="en-US" altLang="en-US" sz="2800"/>
              <a:t>to display a table. </a:t>
            </a:r>
          </a:p>
        </p:txBody>
      </p:sp>
      <p:sp>
        <p:nvSpPr>
          <p:cNvPr id="46085" name="Rectangle 7">
            <a:hlinkClick r:id="rId3"/>
            <a:extLst>
              <a:ext uri="{FF2B5EF4-FFF2-40B4-BE49-F238E27FC236}">
                <a16:creationId xmlns:a16="http://schemas.microsoft.com/office/drawing/2014/main" id="{08F730F1-9B9C-4C9F-8CD6-13AB5C543680}"/>
              </a:ext>
            </a:extLst>
          </p:cNvPr>
          <p:cNvSpPr>
            <a:spLocks noChangeArrowheads="1"/>
          </p:cNvSpPr>
          <p:nvPr/>
        </p:nvSpPr>
        <p:spPr bwMode="auto">
          <a:xfrm>
            <a:off x="4768850" y="5048250"/>
            <a:ext cx="24288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FormatDemo</a:t>
            </a:r>
          </a:p>
        </p:txBody>
      </p:sp>
      <p:sp>
        <p:nvSpPr>
          <p:cNvPr id="46086" name="AutoShape 10">
            <a:hlinkClick r:id="rId4" action="ppaction://program" highlightClick="1"/>
            <a:extLst>
              <a:ext uri="{FF2B5EF4-FFF2-40B4-BE49-F238E27FC236}">
                <a16:creationId xmlns:a16="http://schemas.microsoft.com/office/drawing/2014/main" id="{E7ADBBFE-661D-4A05-A3D7-2487E5688F72}"/>
              </a:ext>
            </a:extLst>
          </p:cNvPr>
          <p:cNvSpPr>
            <a:spLocks noChangeArrowheads="1"/>
          </p:cNvSpPr>
          <p:nvPr/>
        </p:nvSpPr>
        <p:spPr bwMode="auto">
          <a:xfrm>
            <a:off x="7405688" y="5041900"/>
            <a:ext cx="1006475"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03494690-1919-4198-856B-DD0D62E5CF0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298EBFD2-4AAB-45C9-951E-0023BB84E6CB}" type="slidenum">
              <a:rPr lang="en-US" altLang="en-US" sz="1400"/>
              <a:pPr/>
              <a:t>5</a:t>
            </a:fld>
            <a:endParaRPr lang="en-US" altLang="en-US" sz="1400"/>
          </a:p>
        </p:txBody>
      </p:sp>
      <p:sp>
        <p:nvSpPr>
          <p:cNvPr id="20483" name="Rectangle 2">
            <a:extLst>
              <a:ext uri="{FF2B5EF4-FFF2-40B4-BE49-F238E27FC236}">
                <a16:creationId xmlns:a16="http://schemas.microsoft.com/office/drawing/2014/main" id="{18FD6B67-1283-4EA6-8EE7-B37B83DD995D}"/>
              </a:ext>
            </a:extLst>
          </p:cNvPr>
          <p:cNvSpPr>
            <a:spLocks noGrp="1" noChangeArrowheads="1"/>
          </p:cNvSpPr>
          <p:nvPr>
            <p:ph type="title"/>
          </p:nvPr>
        </p:nvSpPr>
        <p:spPr>
          <a:xfrm>
            <a:off x="685800" y="0"/>
            <a:ext cx="7772400" cy="1428750"/>
          </a:xfrm>
        </p:spPr>
        <p:txBody>
          <a:bodyPr/>
          <a:lstStyle/>
          <a:p>
            <a:r>
              <a:rPr lang="en-US" altLang="en-US"/>
              <a:t>The </a:t>
            </a:r>
            <a:r>
              <a:rPr lang="en-US" altLang="en-US" sz="4200">
                <a:latin typeface="Courier New" panose="02070309020205020404" pitchFamily="49" charset="0"/>
              </a:rPr>
              <a:t>Math</a:t>
            </a:r>
            <a:r>
              <a:rPr lang="en-US" altLang="en-US"/>
              <a:t> Class</a:t>
            </a:r>
          </a:p>
        </p:txBody>
      </p:sp>
      <p:sp>
        <p:nvSpPr>
          <p:cNvPr id="20484" name="Rectangle 3">
            <a:extLst>
              <a:ext uri="{FF2B5EF4-FFF2-40B4-BE49-F238E27FC236}">
                <a16:creationId xmlns:a16="http://schemas.microsoft.com/office/drawing/2014/main" id="{716E9269-09A3-40A4-9010-023002AE3528}"/>
              </a:ext>
            </a:extLst>
          </p:cNvPr>
          <p:cNvSpPr>
            <a:spLocks noGrp="1" noChangeArrowheads="1"/>
          </p:cNvSpPr>
          <p:nvPr>
            <p:ph type="body" idx="1"/>
          </p:nvPr>
        </p:nvSpPr>
        <p:spPr>
          <a:xfrm>
            <a:off x="685800" y="1295400"/>
            <a:ext cx="7848600" cy="5105400"/>
          </a:xfrm>
        </p:spPr>
        <p:txBody>
          <a:bodyPr/>
          <a:lstStyle/>
          <a:p>
            <a:r>
              <a:rPr lang="en-US" altLang="en-US"/>
              <a:t>Class constants:</a:t>
            </a:r>
          </a:p>
          <a:p>
            <a:pPr marL="736600" lvl="1" indent="-279400"/>
            <a:r>
              <a:rPr lang="en-US" altLang="en-US">
                <a:latin typeface="Courier New" panose="02070309020205020404" pitchFamily="49" charset="0"/>
              </a:rPr>
              <a:t>PI</a:t>
            </a:r>
            <a:endParaRPr lang="en-US" altLang="en-US"/>
          </a:p>
          <a:p>
            <a:pPr marL="736600" lvl="1" indent="-279400"/>
            <a:r>
              <a:rPr lang="en-US" altLang="en-US">
                <a:latin typeface="Courier New" panose="02070309020205020404" pitchFamily="49" charset="0"/>
              </a:rPr>
              <a:t>E</a:t>
            </a:r>
            <a:endParaRPr lang="en-US" altLang="en-US"/>
          </a:p>
          <a:p>
            <a:r>
              <a:rPr lang="en-US" altLang="en-US"/>
              <a:t>Class methods: </a:t>
            </a:r>
          </a:p>
          <a:p>
            <a:pPr marL="736600" lvl="1" indent="-279400"/>
            <a:r>
              <a:rPr lang="en-US" altLang="en-US"/>
              <a:t>Trigonometric Methods </a:t>
            </a:r>
          </a:p>
          <a:p>
            <a:pPr marL="736600" lvl="1" indent="-279400"/>
            <a:r>
              <a:rPr lang="en-US" altLang="en-US"/>
              <a:t>Exponent Methods</a:t>
            </a:r>
          </a:p>
          <a:p>
            <a:pPr marL="736600" lvl="1" indent="-279400"/>
            <a:r>
              <a:rPr lang="en-US" altLang="en-US"/>
              <a:t>Rounding Methods</a:t>
            </a:r>
          </a:p>
          <a:p>
            <a:pPr marL="736600" lvl="1" indent="-279400"/>
            <a:r>
              <a:rPr lang="en-US" altLang="en-US"/>
              <a:t>min, max, abs, and random Methods</a:t>
            </a:r>
          </a:p>
          <a:p>
            <a:pPr>
              <a:buFont typeface="Monotype Sorts"/>
              <a:buNone/>
            </a:pPr>
            <a:endParaRPr lang="en-US" alt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1D7C2141-FE5B-4C33-8678-A9A9775C6EC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89B51ECE-16F9-4434-B534-B6C8B97EFB36}" type="slidenum">
              <a:rPr lang="en-US" altLang="en-US" sz="1400"/>
              <a:pPr/>
              <a:t>6</a:t>
            </a:fld>
            <a:endParaRPr lang="en-US" altLang="en-US" sz="1400"/>
          </a:p>
        </p:txBody>
      </p:sp>
      <p:sp>
        <p:nvSpPr>
          <p:cNvPr id="21507" name="Rectangle 2">
            <a:extLst>
              <a:ext uri="{FF2B5EF4-FFF2-40B4-BE49-F238E27FC236}">
                <a16:creationId xmlns:a16="http://schemas.microsoft.com/office/drawing/2014/main" id="{51D908A0-84ED-424D-99F2-0AA20C92FF07}"/>
              </a:ext>
            </a:extLst>
          </p:cNvPr>
          <p:cNvSpPr>
            <a:spLocks noGrp="1" noChangeArrowheads="1"/>
          </p:cNvSpPr>
          <p:nvPr>
            <p:ph type="title"/>
          </p:nvPr>
        </p:nvSpPr>
        <p:spPr>
          <a:xfrm>
            <a:off x="685800" y="0"/>
            <a:ext cx="7772400" cy="1428750"/>
          </a:xfrm>
        </p:spPr>
        <p:txBody>
          <a:bodyPr/>
          <a:lstStyle/>
          <a:p>
            <a:r>
              <a:rPr lang="en-US" altLang="en-US"/>
              <a:t>Trigonometric Methods</a:t>
            </a:r>
          </a:p>
        </p:txBody>
      </p:sp>
      <p:sp>
        <p:nvSpPr>
          <p:cNvPr id="21508" name="Rectangle 3">
            <a:extLst>
              <a:ext uri="{FF2B5EF4-FFF2-40B4-BE49-F238E27FC236}">
                <a16:creationId xmlns:a16="http://schemas.microsoft.com/office/drawing/2014/main" id="{3D8368BC-845E-408B-A2A4-AC8E4E9502D4}"/>
              </a:ext>
            </a:extLst>
          </p:cNvPr>
          <p:cNvSpPr>
            <a:spLocks noGrp="1" noChangeArrowheads="1"/>
          </p:cNvSpPr>
          <p:nvPr>
            <p:ph type="body" idx="1"/>
          </p:nvPr>
        </p:nvSpPr>
        <p:spPr>
          <a:xfrm>
            <a:off x="304800" y="1371600"/>
            <a:ext cx="3505200" cy="4114800"/>
          </a:xfrm>
        </p:spPr>
        <p:txBody>
          <a:bodyPr/>
          <a:lstStyle/>
          <a:p>
            <a:r>
              <a:rPr lang="en-US" altLang="tr-TR" sz="2600" b="1">
                <a:solidFill>
                  <a:srgbClr val="000000"/>
                </a:solidFill>
                <a:latin typeface="Courier New" panose="02070309020205020404" pitchFamily="49" charset="0"/>
              </a:rPr>
              <a:t>sin(double a)</a:t>
            </a:r>
          </a:p>
          <a:p>
            <a:pPr>
              <a:spcBef>
                <a:spcPct val="50000"/>
              </a:spcBef>
            </a:pPr>
            <a:r>
              <a:rPr lang="en-US" altLang="tr-TR" sz="2600" b="1">
                <a:solidFill>
                  <a:srgbClr val="000000"/>
                </a:solidFill>
                <a:latin typeface="Courier New" panose="02070309020205020404" pitchFamily="49" charset="0"/>
              </a:rPr>
              <a:t>cos(double a)</a:t>
            </a:r>
          </a:p>
          <a:p>
            <a:pPr>
              <a:spcBef>
                <a:spcPct val="50000"/>
              </a:spcBef>
            </a:pPr>
            <a:r>
              <a:rPr lang="en-US" altLang="tr-TR" sz="2600" b="1">
                <a:solidFill>
                  <a:srgbClr val="000000"/>
                </a:solidFill>
                <a:latin typeface="Courier New" panose="02070309020205020404" pitchFamily="49" charset="0"/>
              </a:rPr>
              <a:t>tan(double a)</a:t>
            </a:r>
          </a:p>
          <a:p>
            <a:pPr>
              <a:spcBef>
                <a:spcPct val="50000"/>
              </a:spcBef>
            </a:pPr>
            <a:r>
              <a:rPr lang="en-US" altLang="tr-TR" sz="2600" b="1">
                <a:solidFill>
                  <a:srgbClr val="000000"/>
                </a:solidFill>
                <a:latin typeface="Courier New" panose="02070309020205020404" pitchFamily="49" charset="0"/>
              </a:rPr>
              <a:t>acos(double a)</a:t>
            </a:r>
          </a:p>
          <a:p>
            <a:pPr>
              <a:spcBef>
                <a:spcPct val="50000"/>
              </a:spcBef>
            </a:pPr>
            <a:r>
              <a:rPr lang="en-US" altLang="tr-TR" sz="2600" b="1">
                <a:solidFill>
                  <a:srgbClr val="000000"/>
                </a:solidFill>
                <a:latin typeface="Courier New" panose="02070309020205020404" pitchFamily="49" charset="0"/>
              </a:rPr>
              <a:t>asin(double a)</a:t>
            </a:r>
          </a:p>
          <a:p>
            <a:pPr>
              <a:spcBef>
                <a:spcPct val="50000"/>
              </a:spcBef>
            </a:pPr>
            <a:r>
              <a:rPr lang="en-US" altLang="tr-TR" sz="2600" b="1">
                <a:solidFill>
                  <a:srgbClr val="000000"/>
                </a:solidFill>
                <a:latin typeface="Courier New" panose="02070309020205020404" pitchFamily="49" charset="0"/>
              </a:rPr>
              <a:t>atan(double a)</a:t>
            </a:r>
            <a:endParaRPr lang="en-US" altLang="tr-TR" sz="2800" b="1">
              <a:solidFill>
                <a:srgbClr val="000000"/>
              </a:solidFill>
            </a:endParaRPr>
          </a:p>
        </p:txBody>
      </p:sp>
      <p:sp>
        <p:nvSpPr>
          <p:cNvPr id="21509" name="Text Box 4">
            <a:extLst>
              <a:ext uri="{FF2B5EF4-FFF2-40B4-BE49-F238E27FC236}">
                <a16:creationId xmlns:a16="http://schemas.microsoft.com/office/drawing/2014/main" id="{E6F1116D-67A2-4AA4-BEFD-7BEF0EB305D7}"/>
              </a:ext>
            </a:extLst>
          </p:cNvPr>
          <p:cNvSpPr txBox="1">
            <a:spLocks noChangeArrowheads="1"/>
          </p:cNvSpPr>
          <p:nvPr/>
        </p:nvSpPr>
        <p:spPr bwMode="auto">
          <a:xfrm>
            <a:off x="1600200" y="5486400"/>
            <a:ext cx="1981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400"/>
              <a:t>Radians</a:t>
            </a:r>
          </a:p>
          <a:p>
            <a:pPr>
              <a:spcBef>
                <a:spcPct val="50000"/>
              </a:spcBef>
            </a:pPr>
            <a:r>
              <a:rPr lang="en-US" altLang="en-US" sz="2400"/>
              <a:t>toRadians(90)</a:t>
            </a:r>
          </a:p>
        </p:txBody>
      </p:sp>
      <p:sp>
        <p:nvSpPr>
          <p:cNvPr id="21510" name="Rectangle 6">
            <a:extLst>
              <a:ext uri="{FF2B5EF4-FFF2-40B4-BE49-F238E27FC236}">
                <a16:creationId xmlns:a16="http://schemas.microsoft.com/office/drawing/2014/main" id="{7345712F-7FF8-4D7C-A014-B5F777A244F7}"/>
              </a:ext>
            </a:extLst>
          </p:cNvPr>
          <p:cNvSpPr>
            <a:spLocks noChangeArrowheads="1"/>
          </p:cNvSpPr>
          <p:nvPr/>
        </p:nvSpPr>
        <p:spPr bwMode="auto">
          <a:xfrm>
            <a:off x="4419600" y="1371600"/>
            <a:ext cx="4419600" cy="46482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Examples:</a:t>
            </a:r>
          </a:p>
          <a:p>
            <a:pPr>
              <a:spcBef>
                <a:spcPct val="20000"/>
              </a:spcBef>
              <a:buClr>
                <a:schemeClr val="tx2"/>
              </a:buClr>
              <a:buSzPct val="75000"/>
              <a:buFont typeface="Monotype Sorts"/>
              <a:buNone/>
            </a:pPr>
            <a:endParaRPr lang="en-US" altLang="en-US" sz="2200" b="1">
              <a:latin typeface="Courier New" panose="02070309020205020404" pitchFamily="49" charset="0"/>
              <a:cs typeface="Courier New" panose="02070309020205020404" pitchFamily="49"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Math.sin(0) returns 0.0 </a:t>
            </a:r>
            <a:endParaRPr lang="en-US" altLang="en-US" sz="22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Math.sin(Math.PI / 6) returns 0.5 </a:t>
            </a:r>
            <a:endParaRPr lang="en-US" altLang="en-US" sz="22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Math.sin(Math.PI / 2) returns 1.0</a:t>
            </a:r>
            <a:endParaRPr lang="en-US" altLang="en-US" sz="22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Math.cos(0) returns 1.0</a:t>
            </a:r>
            <a:endParaRPr lang="en-US" altLang="en-US" sz="22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Math.cos(Math.PI / 6) returns 0.866 </a:t>
            </a:r>
            <a:endParaRPr lang="en-US" altLang="en-US" sz="22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Math.cos(Math.PI / 2) returns 0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a:extLst>
              <a:ext uri="{FF2B5EF4-FFF2-40B4-BE49-F238E27FC236}">
                <a16:creationId xmlns:a16="http://schemas.microsoft.com/office/drawing/2014/main" id="{D322DAC1-B8BF-4D5E-919C-146174442C8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A2399404-C694-49AE-9453-ACD08297DD96}" type="slidenum">
              <a:rPr lang="en-US" altLang="en-US" sz="1400"/>
              <a:pPr/>
              <a:t>7</a:t>
            </a:fld>
            <a:endParaRPr lang="en-US" altLang="en-US" sz="1400"/>
          </a:p>
        </p:txBody>
      </p:sp>
      <p:sp>
        <p:nvSpPr>
          <p:cNvPr id="22531" name="Rectangle 2">
            <a:extLst>
              <a:ext uri="{FF2B5EF4-FFF2-40B4-BE49-F238E27FC236}">
                <a16:creationId xmlns:a16="http://schemas.microsoft.com/office/drawing/2014/main" id="{2A79FF1B-52F2-426E-901B-245F1F1A4459}"/>
              </a:ext>
            </a:extLst>
          </p:cNvPr>
          <p:cNvSpPr>
            <a:spLocks noGrp="1" noChangeArrowheads="1"/>
          </p:cNvSpPr>
          <p:nvPr>
            <p:ph type="title"/>
          </p:nvPr>
        </p:nvSpPr>
        <p:spPr>
          <a:xfrm>
            <a:off x="685800" y="0"/>
            <a:ext cx="7772400" cy="1428750"/>
          </a:xfrm>
        </p:spPr>
        <p:txBody>
          <a:bodyPr/>
          <a:lstStyle/>
          <a:p>
            <a:r>
              <a:rPr lang="en-US" altLang="en-US"/>
              <a:t>Exponent Methods</a:t>
            </a:r>
          </a:p>
        </p:txBody>
      </p:sp>
      <p:sp>
        <p:nvSpPr>
          <p:cNvPr id="22532" name="Rectangle 3">
            <a:extLst>
              <a:ext uri="{FF2B5EF4-FFF2-40B4-BE49-F238E27FC236}">
                <a16:creationId xmlns:a16="http://schemas.microsoft.com/office/drawing/2014/main" id="{6FE1230F-41C8-45B9-A3CF-0C84A13866F1}"/>
              </a:ext>
            </a:extLst>
          </p:cNvPr>
          <p:cNvSpPr>
            <a:spLocks noGrp="1" noChangeArrowheads="1"/>
          </p:cNvSpPr>
          <p:nvPr>
            <p:ph type="body" idx="1"/>
          </p:nvPr>
        </p:nvSpPr>
        <p:spPr>
          <a:xfrm>
            <a:off x="381000" y="1371600"/>
            <a:ext cx="4191000" cy="4572000"/>
          </a:xfrm>
        </p:spPr>
        <p:txBody>
          <a:bodyPr/>
          <a:lstStyle/>
          <a:p>
            <a:pPr marL="341313" indent="-341313"/>
            <a:r>
              <a:rPr lang="en-US" altLang="en-US" sz="2000" b="1">
                <a:latin typeface="Courier New" panose="02070309020205020404" pitchFamily="49" charset="0"/>
              </a:rPr>
              <a:t>exp(double a)</a:t>
            </a:r>
            <a:endParaRPr lang="en-US" altLang="en-US" sz="2400" b="1"/>
          </a:p>
          <a:p>
            <a:pPr marL="520700" lvl="1" indent="-142875">
              <a:buFontTx/>
              <a:buNone/>
            </a:pPr>
            <a:r>
              <a:rPr lang="en-US" altLang="en-US" sz="2000"/>
              <a:t>Returns </a:t>
            </a:r>
            <a:r>
              <a:rPr lang="en-US" altLang="en-US" sz="2000">
                <a:latin typeface="Courier New" panose="02070309020205020404" pitchFamily="49" charset="0"/>
              </a:rPr>
              <a:t>e</a:t>
            </a:r>
            <a:r>
              <a:rPr lang="en-US" altLang="en-US" sz="2000"/>
              <a:t> raised to the power of </a:t>
            </a:r>
            <a:r>
              <a:rPr lang="en-US" altLang="en-US" sz="2000">
                <a:latin typeface="Courier New" panose="02070309020205020404" pitchFamily="49" charset="0"/>
              </a:rPr>
              <a:t>a</a:t>
            </a:r>
            <a:r>
              <a:rPr lang="en-US" altLang="en-US" sz="2000"/>
              <a:t>.</a:t>
            </a:r>
          </a:p>
          <a:p>
            <a:pPr marL="341313" indent="-341313">
              <a:spcBef>
                <a:spcPct val="50000"/>
              </a:spcBef>
            </a:pPr>
            <a:r>
              <a:rPr lang="en-US" altLang="en-US" sz="2000" b="1">
                <a:latin typeface="Courier New" panose="02070309020205020404" pitchFamily="49" charset="0"/>
              </a:rPr>
              <a:t>log(double a)</a:t>
            </a:r>
            <a:endParaRPr lang="en-US" altLang="en-US" sz="2400" b="1"/>
          </a:p>
          <a:p>
            <a:pPr marL="520700" lvl="1" indent="-142875">
              <a:buFontTx/>
              <a:buNone/>
            </a:pPr>
            <a:r>
              <a:rPr lang="en-US" altLang="en-US" sz="2000"/>
              <a:t>Returns the natural logarithm of </a:t>
            </a:r>
            <a:r>
              <a:rPr lang="en-US" altLang="en-US" sz="2000">
                <a:latin typeface="Courier New" panose="02070309020205020404" pitchFamily="49" charset="0"/>
              </a:rPr>
              <a:t>a</a:t>
            </a:r>
            <a:r>
              <a:rPr lang="en-US" altLang="en-US" sz="2000"/>
              <a:t>.</a:t>
            </a:r>
          </a:p>
          <a:p>
            <a:pPr marL="341313" indent="-341313">
              <a:spcBef>
                <a:spcPct val="50000"/>
              </a:spcBef>
            </a:pPr>
            <a:r>
              <a:rPr lang="en-US" altLang="en-US" sz="2000" b="1">
                <a:latin typeface="Courier New" panose="02070309020205020404" pitchFamily="49" charset="0"/>
              </a:rPr>
              <a:t>log10(double a)</a:t>
            </a:r>
            <a:endParaRPr lang="en-US" altLang="en-US" sz="2400" b="1"/>
          </a:p>
          <a:p>
            <a:pPr marL="520700" lvl="1" indent="-142875">
              <a:buFontTx/>
              <a:buNone/>
            </a:pPr>
            <a:r>
              <a:rPr lang="en-US" altLang="en-US" sz="2000"/>
              <a:t>Returns the 10-based logarithm of </a:t>
            </a:r>
            <a:r>
              <a:rPr lang="en-US" altLang="en-US" sz="2000">
                <a:latin typeface="Courier New" panose="02070309020205020404" pitchFamily="49" charset="0"/>
              </a:rPr>
              <a:t>a</a:t>
            </a:r>
            <a:r>
              <a:rPr lang="en-US" altLang="en-US" sz="2000"/>
              <a:t>.</a:t>
            </a:r>
          </a:p>
          <a:p>
            <a:pPr marL="341313" indent="-341313">
              <a:spcBef>
                <a:spcPct val="50000"/>
              </a:spcBef>
            </a:pPr>
            <a:r>
              <a:rPr lang="en-US" altLang="en-US" sz="2000" b="1">
                <a:latin typeface="Courier New" panose="02070309020205020404" pitchFamily="49" charset="0"/>
              </a:rPr>
              <a:t>pow(double a, double b)</a:t>
            </a:r>
            <a:endParaRPr lang="en-US" altLang="en-US" sz="2400" b="1"/>
          </a:p>
          <a:p>
            <a:pPr marL="520700" lvl="1" indent="-142875">
              <a:buFontTx/>
              <a:buNone/>
            </a:pPr>
            <a:r>
              <a:rPr lang="en-US" altLang="en-US" sz="2000"/>
              <a:t>Returns </a:t>
            </a:r>
            <a:r>
              <a:rPr lang="en-US" altLang="en-US" sz="2000">
                <a:latin typeface="Courier New" panose="02070309020205020404" pitchFamily="49" charset="0"/>
              </a:rPr>
              <a:t>a</a:t>
            </a:r>
            <a:r>
              <a:rPr lang="en-US" altLang="en-US" sz="2000"/>
              <a:t> raised to the power of </a:t>
            </a:r>
            <a:r>
              <a:rPr lang="en-US" altLang="en-US" sz="2000">
                <a:latin typeface="Courier New" panose="02070309020205020404" pitchFamily="49" charset="0"/>
              </a:rPr>
              <a:t>b</a:t>
            </a:r>
            <a:r>
              <a:rPr lang="en-US" altLang="en-US" sz="2000"/>
              <a:t>.</a:t>
            </a:r>
          </a:p>
          <a:p>
            <a:pPr marL="341313" indent="-341313" algn="just">
              <a:spcBef>
                <a:spcPct val="50000"/>
              </a:spcBef>
            </a:pPr>
            <a:r>
              <a:rPr lang="en-US" altLang="en-US" sz="2000" b="1">
                <a:latin typeface="Courier New" panose="02070309020205020404" pitchFamily="49" charset="0"/>
              </a:rPr>
              <a:t>sqrt(double a)</a:t>
            </a:r>
            <a:endParaRPr lang="en-US" altLang="en-US" sz="2400" b="1"/>
          </a:p>
          <a:p>
            <a:pPr marL="520700" lvl="1" indent="-142875">
              <a:buFontTx/>
              <a:buNone/>
            </a:pPr>
            <a:r>
              <a:rPr lang="en-US" altLang="en-US" sz="2000"/>
              <a:t>Returns the square root of </a:t>
            </a:r>
            <a:r>
              <a:rPr lang="en-US" altLang="en-US" sz="2000">
                <a:latin typeface="Courier New" panose="02070309020205020404" pitchFamily="49" charset="0"/>
              </a:rPr>
              <a:t>a</a:t>
            </a:r>
            <a:r>
              <a:rPr lang="en-US" altLang="en-US" sz="2000"/>
              <a:t>.</a:t>
            </a:r>
          </a:p>
        </p:txBody>
      </p:sp>
      <p:sp>
        <p:nvSpPr>
          <p:cNvPr id="22533" name="Rectangle 5">
            <a:extLst>
              <a:ext uri="{FF2B5EF4-FFF2-40B4-BE49-F238E27FC236}">
                <a16:creationId xmlns:a16="http://schemas.microsoft.com/office/drawing/2014/main" id="{4668757F-0626-4029-8124-E2082580B227}"/>
              </a:ext>
            </a:extLst>
          </p:cNvPr>
          <p:cNvSpPr>
            <a:spLocks noChangeArrowheads="1"/>
          </p:cNvSpPr>
          <p:nvPr/>
        </p:nvSpPr>
        <p:spPr bwMode="auto">
          <a:xfrm>
            <a:off x="4724400" y="1295400"/>
            <a:ext cx="4038600" cy="46482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2200" b="1">
                <a:latin typeface="Courier New" panose="02070309020205020404" pitchFamily="49" charset="0"/>
                <a:cs typeface="Courier New" panose="02070309020205020404" pitchFamily="49" charset="0"/>
              </a:rPr>
              <a:t>Examples:</a:t>
            </a:r>
          </a:p>
          <a:p>
            <a:pPr>
              <a:spcBef>
                <a:spcPct val="20000"/>
              </a:spcBef>
              <a:buClr>
                <a:schemeClr val="tx2"/>
              </a:buClr>
              <a:buSzPct val="75000"/>
              <a:buFont typeface="Monotype Sorts"/>
              <a:buNone/>
            </a:pPr>
            <a:endParaRPr lang="en-US" altLang="en-US" sz="2200" b="1" u="sng">
              <a:latin typeface="Courier New" panose="02070309020205020404" pitchFamily="49" charset="0"/>
              <a:cs typeface="Courier New" panose="02070309020205020404" pitchFamily="49" charset="0"/>
            </a:endParaRPr>
          </a:p>
          <a:p>
            <a:pPr>
              <a:spcBef>
                <a:spcPct val="20000"/>
              </a:spcBef>
              <a:buClr>
                <a:schemeClr val="tx2"/>
              </a:buClr>
              <a:buSzPct val="75000"/>
              <a:buFont typeface="Monotype Sorts"/>
              <a:buNone/>
            </a:pPr>
            <a:r>
              <a:rPr lang="en-US" altLang="en-US" sz="1800" b="1">
                <a:latin typeface="Courier New" panose="02070309020205020404" pitchFamily="49" charset="0"/>
                <a:cs typeface="Courier New" panose="02070309020205020404" pitchFamily="49" charset="0"/>
              </a:rPr>
              <a:t>Math.exp(1) returns 2.71 </a:t>
            </a:r>
            <a:endParaRPr lang="en-US" altLang="en-US" sz="18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1800" b="1">
                <a:latin typeface="Courier New" panose="02070309020205020404" pitchFamily="49" charset="0"/>
                <a:cs typeface="Courier New" panose="02070309020205020404" pitchFamily="49" charset="0"/>
              </a:rPr>
              <a:t>Math.log(2.71) returns 1.0 </a:t>
            </a:r>
            <a:endParaRPr lang="en-US" altLang="en-US" sz="18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1800" b="1">
                <a:latin typeface="Courier New" panose="02070309020205020404" pitchFamily="49" charset="0"/>
                <a:cs typeface="Courier New" panose="02070309020205020404" pitchFamily="49" charset="0"/>
              </a:rPr>
              <a:t>Math.pow(2, 3) returns 8.0 </a:t>
            </a:r>
            <a:endParaRPr lang="en-US" altLang="en-US" sz="18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1800" b="1">
                <a:latin typeface="Courier New" panose="02070309020205020404" pitchFamily="49" charset="0"/>
                <a:cs typeface="Courier New" panose="02070309020205020404" pitchFamily="49" charset="0"/>
              </a:rPr>
              <a:t>Math.pow(3, 2) returns 9.0 </a:t>
            </a:r>
            <a:endParaRPr lang="en-US" altLang="en-US" sz="18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1800" b="1">
                <a:latin typeface="Courier New" panose="02070309020205020404" pitchFamily="49" charset="0"/>
                <a:cs typeface="Courier New" panose="02070309020205020404" pitchFamily="49" charset="0"/>
              </a:rPr>
              <a:t>Math.pow(3.5, 2.5) returns 22.91765 </a:t>
            </a:r>
            <a:endParaRPr lang="en-US" altLang="en-US" sz="18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1800" b="1">
                <a:latin typeface="Courier New" panose="02070309020205020404" pitchFamily="49" charset="0"/>
                <a:cs typeface="Courier New" panose="02070309020205020404" pitchFamily="49" charset="0"/>
              </a:rPr>
              <a:t>Math.sqrt(4) returns 2.0</a:t>
            </a:r>
            <a:endParaRPr lang="en-US" altLang="en-US" sz="1800" b="1">
              <a:latin typeface="Courier"/>
              <a:cs typeface="Times New Roman" panose="02020603050405020304" pitchFamily="18" charset="0"/>
            </a:endParaRPr>
          </a:p>
          <a:p>
            <a:pPr>
              <a:spcBef>
                <a:spcPct val="20000"/>
              </a:spcBef>
              <a:buClr>
                <a:schemeClr val="tx2"/>
              </a:buClr>
              <a:buSzPct val="75000"/>
              <a:buFont typeface="Monotype Sorts"/>
              <a:buNone/>
            </a:pPr>
            <a:r>
              <a:rPr lang="en-US" altLang="en-US" sz="1800" b="1">
                <a:latin typeface="Courier New" panose="02070309020205020404" pitchFamily="49" charset="0"/>
                <a:cs typeface="Courier New" panose="02070309020205020404" pitchFamily="49" charset="0"/>
              </a:rPr>
              <a:t>Math.sqrt(10.5) returns 3.24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BB99E476-6ED6-469E-8C5D-95BFA6EE740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E7C2D992-D300-4F08-950C-89465499CB2E}" type="slidenum">
              <a:rPr lang="en-US" altLang="en-US" sz="1400"/>
              <a:pPr/>
              <a:t>8</a:t>
            </a:fld>
            <a:endParaRPr lang="en-US" altLang="en-US" sz="1400"/>
          </a:p>
        </p:txBody>
      </p:sp>
      <p:sp>
        <p:nvSpPr>
          <p:cNvPr id="23555" name="Rectangle 2">
            <a:extLst>
              <a:ext uri="{FF2B5EF4-FFF2-40B4-BE49-F238E27FC236}">
                <a16:creationId xmlns:a16="http://schemas.microsoft.com/office/drawing/2014/main" id="{17C2CD90-1D4A-4660-BCB5-63C31645E4AA}"/>
              </a:ext>
            </a:extLst>
          </p:cNvPr>
          <p:cNvSpPr>
            <a:spLocks noGrp="1" noChangeArrowheads="1"/>
          </p:cNvSpPr>
          <p:nvPr>
            <p:ph type="title"/>
          </p:nvPr>
        </p:nvSpPr>
        <p:spPr>
          <a:xfrm>
            <a:off x="685800" y="0"/>
            <a:ext cx="7772400" cy="1428750"/>
          </a:xfrm>
        </p:spPr>
        <p:txBody>
          <a:bodyPr/>
          <a:lstStyle/>
          <a:p>
            <a:r>
              <a:rPr lang="en-US" altLang="en-US"/>
              <a:t>Rounding Methods</a:t>
            </a:r>
          </a:p>
        </p:txBody>
      </p:sp>
      <p:sp>
        <p:nvSpPr>
          <p:cNvPr id="23556" name="Rectangle 3">
            <a:extLst>
              <a:ext uri="{FF2B5EF4-FFF2-40B4-BE49-F238E27FC236}">
                <a16:creationId xmlns:a16="http://schemas.microsoft.com/office/drawing/2014/main" id="{BACC511E-5675-426E-ABA8-127FF59F3469}"/>
              </a:ext>
            </a:extLst>
          </p:cNvPr>
          <p:cNvSpPr>
            <a:spLocks noGrp="1" noChangeArrowheads="1"/>
          </p:cNvSpPr>
          <p:nvPr>
            <p:ph type="body" idx="1"/>
          </p:nvPr>
        </p:nvSpPr>
        <p:spPr>
          <a:xfrm>
            <a:off x="685800" y="1371600"/>
            <a:ext cx="7772400" cy="4876800"/>
          </a:xfrm>
        </p:spPr>
        <p:txBody>
          <a:bodyPr/>
          <a:lstStyle/>
          <a:p>
            <a:pPr marL="341313" indent="-341313">
              <a:lnSpc>
                <a:spcPct val="90000"/>
              </a:lnSpc>
            </a:pPr>
            <a:r>
              <a:rPr lang="en-US" altLang="en-US" sz="2000" b="1">
                <a:latin typeface="Courier New" panose="02070309020205020404" pitchFamily="49" charset="0"/>
              </a:rPr>
              <a:t>double ceil(double x)</a:t>
            </a:r>
            <a:endParaRPr lang="en-US" altLang="en-US" sz="2400" b="1"/>
          </a:p>
          <a:p>
            <a:pPr marL="520700" lvl="1" indent="-142875">
              <a:lnSpc>
                <a:spcPct val="90000"/>
              </a:lnSpc>
              <a:buFontTx/>
              <a:buNone/>
            </a:pPr>
            <a:r>
              <a:rPr lang="en-US" altLang="en-US" sz="2000">
                <a:cs typeface="Times New Roman" panose="02020603050405020304" pitchFamily="18" charset="0"/>
              </a:rPr>
              <a:t>x rounded up to its nearest integer. This integer is  returned as a double value.</a:t>
            </a:r>
          </a:p>
          <a:p>
            <a:pPr marL="341313" indent="-341313">
              <a:lnSpc>
                <a:spcPct val="90000"/>
              </a:lnSpc>
              <a:spcBef>
                <a:spcPct val="50000"/>
              </a:spcBef>
            </a:pPr>
            <a:r>
              <a:rPr lang="en-US" altLang="en-US" sz="2000" b="1">
                <a:latin typeface="Courier New" panose="02070309020205020404" pitchFamily="49" charset="0"/>
              </a:rPr>
              <a:t>double floor(double x)</a:t>
            </a:r>
            <a:endParaRPr lang="en-US" altLang="en-US" sz="2400" b="1"/>
          </a:p>
          <a:p>
            <a:pPr marL="520700" lvl="1" indent="-142875">
              <a:lnSpc>
                <a:spcPct val="90000"/>
              </a:lnSpc>
              <a:buFontTx/>
              <a:buNone/>
            </a:pPr>
            <a:r>
              <a:rPr lang="en-US" altLang="en-US" sz="2000">
                <a:cs typeface="Times New Roman" panose="02020603050405020304" pitchFamily="18" charset="0"/>
              </a:rPr>
              <a:t>x is rounded down to its nearest integer. This integer is  returned as a double value.</a:t>
            </a:r>
            <a:endParaRPr lang="en-US" altLang="en-US" sz="2000"/>
          </a:p>
          <a:p>
            <a:pPr marL="341313" indent="-341313">
              <a:lnSpc>
                <a:spcPct val="90000"/>
              </a:lnSpc>
              <a:spcBef>
                <a:spcPct val="50000"/>
              </a:spcBef>
            </a:pPr>
            <a:r>
              <a:rPr lang="en-US" altLang="en-US" sz="2000" b="1">
                <a:latin typeface="Courier New" panose="02070309020205020404" pitchFamily="49" charset="0"/>
              </a:rPr>
              <a:t>double rint(double x)</a:t>
            </a:r>
            <a:endParaRPr lang="en-US" altLang="en-US" sz="2400" b="1"/>
          </a:p>
          <a:p>
            <a:pPr marL="520700" lvl="1" indent="-142875">
              <a:lnSpc>
                <a:spcPct val="90000"/>
              </a:lnSpc>
              <a:buFontTx/>
              <a:buNone/>
            </a:pPr>
            <a:r>
              <a:rPr lang="en-US" altLang="en-US" sz="2000">
                <a:cs typeface="Times New Roman" panose="02020603050405020304" pitchFamily="18" charset="0"/>
              </a:rPr>
              <a:t>x is rounded to its nearest integer. If x is equally close to two integers, the even one is returned as a double.</a:t>
            </a:r>
            <a:endParaRPr lang="en-US" altLang="en-US" sz="2000"/>
          </a:p>
          <a:p>
            <a:pPr marL="341313" indent="-341313" algn="just">
              <a:lnSpc>
                <a:spcPct val="90000"/>
              </a:lnSpc>
              <a:spcBef>
                <a:spcPct val="50000"/>
              </a:spcBef>
            </a:pPr>
            <a:r>
              <a:rPr lang="en-US" altLang="en-US" sz="2000" b="1">
                <a:latin typeface="Courier New" panose="02070309020205020404" pitchFamily="49" charset="0"/>
              </a:rPr>
              <a:t>int round(float x)</a:t>
            </a:r>
            <a:endParaRPr lang="en-US" altLang="en-US" sz="2400" b="1"/>
          </a:p>
          <a:p>
            <a:pPr marL="520700" lvl="1" indent="-142875">
              <a:lnSpc>
                <a:spcPct val="90000"/>
              </a:lnSpc>
              <a:buFontTx/>
              <a:buNone/>
            </a:pPr>
            <a:r>
              <a:rPr lang="en-US" altLang="en-US" sz="2000">
                <a:cs typeface="Times New Roman" panose="02020603050405020304" pitchFamily="18" charset="0"/>
              </a:rPr>
              <a:t>Return (int)Math.floor(x+0.5).</a:t>
            </a:r>
          </a:p>
          <a:p>
            <a:pPr marL="341313" indent="-341313" algn="just">
              <a:lnSpc>
                <a:spcPct val="90000"/>
              </a:lnSpc>
              <a:spcBef>
                <a:spcPct val="50000"/>
              </a:spcBef>
            </a:pPr>
            <a:r>
              <a:rPr lang="en-US" altLang="en-US" sz="2000" b="1">
                <a:latin typeface="Courier New" panose="02070309020205020404" pitchFamily="49" charset="0"/>
              </a:rPr>
              <a:t>long round(double x)</a:t>
            </a:r>
            <a:endParaRPr lang="en-US" altLang="en-US" sz="2400" b="1"/>
          </a:p>
          <a:p>
            <a:pPr marL="520700" lvl="1" indent="-142875">
              <a:lnSpc>
                <a:spcPct val="90000"/>
              </a:lnSpc>
              <a:buFontTx/>
              <a:buNone/>
            </a:pPr>
            <a:r>
              <a:rPr lang="en-US" altLang="en-US" sz="2000">
                <a:cs typeface="Times New Roman" panose="02020603050405020304" pitchFamily="18" charset="0"/>
              </a:rPr>
              <a:t>Return (long)Math.floor(x+0.5).</a:t>
            </a:r>
            <a:r>
              <a:rPr lang="en-US" altLang="en-US" sz="2000">
                <a:latin typeface="Courier"/>
                <a:cs typeface="Times New Roman" panose="02020603050405020304" pitchFamily="18" charset="0"/>
              </a:rPr>
              <a:t> </a:t>
            </a:r>
          </a:p>
          <a:p>
            <a:pPr marL="520700" lvl="1" indent="-142875">
              <a:lnSpc>
                <a:spcPct val="90000"/>
              </a:lnSpc>
              <a:buFontTx/>
              <a:buNone/>
            </a:pPr>
            <a:endParaRPr lang="en-US"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F3CD0B6E-75E1-4DA4-B815-1AB1FE5EAB6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B11EF5F2-B893-465E-8B63-58AFA9193229}" type="slidenum">
              <a:rPr lang="en-US" altLang="en-US" sz="1400"/>
              <a:pPr/>
              <a:t>9</a:t>
            </a:fld>
            <a:endParaRPr lang="en-US" altLang="en-US" sz="1400"/>
          </a:p>
        </p:txBody>
      </p:sp>
      <p:sp>
        <p:nvSpPr>
          <p:cNvPr id="24579" name="Rectangle 2">
            <a:extLst>
              <a:ext uri="{FF2B5EF4-FFF2-40B4-BE49-F238E27FC236}">
                <a16:creationId xmlns:a16="http://schemas.microsoft.com/office/drawing/2014/main" id="{A3D329E6-724A-4DAB-A7FA-6AD339A33660}"/>
              </a:ext>
            </a:extLst>
          </p:cNvPr>
          <p:cNvSpPr>
            <a:spLocks noGrp="1" noChangeArrowheads="1"/>
          </p:cNvSpPr>
          <p:nvPr>
            <p:ph type="title"/>
          </p:nvPr>
        </p:nvSpPr>
        <p:spPr>
          <a:xfrm>
            <a:off x="685800" y="228600"/>
            <a:ext cx="7772400" cy="742950"/>
          </a:xfrm>
        </p:spPr>
        <p:txBody>
          <a:bodyPr/>
          <a:lstStyle/>
          <a:p>
            <a:r>
              <a:rPr lang="en-US" altLang="en-US"/>
              <a:t>Rounding Methods Examples</a:t>
            </a:r>
          </a:p>
        </p:txBody>
      </p:sp>
      <p:sp>
        <p:nvSpPr>
          <p:cNvPr id="24580" name="Rectangle 3">
            <a:extLst>
              <a:ext uri="{FF2B5EF4-FFF2-40B4-BE49-F238E27FC236}">
                <a16:creationId xmlns:a16="http://schemas.microsoft.com/office/drawing/2014/main" id="{BAAAD965-030D-4BBF-9742-0F6C7756B9AF}"/>
              </a:ext>
            </a:extLst>
          </p:cNvPr>
          <p:cNvSpPr>
            <a:spLocks noGrp="1" noChangeArrowheads="1"/>
          </p:cNvSpPr>
          <p:nvPr>
            <p:ph type="body" idx="1"/>
          </p:nvPr>
        </p:nvSpPr>
        <p:spPr>
          <a:xfrm>
            <a:off x="539750" y="971550"/>
            <a:ext cx="8001000" cy="5486400"/>
          </a:xfrm>
        </p:spPr>
        <p:txBody>
          <a:bodyPr/>
          <a:lstStyle/>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Math.ceil(2.1) returns 3.0 </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Math.ceil(2.0)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Math.ceil(-2.0)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Math.ceil(-2.1)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Math.floor(2.1)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Math.floor(2.0)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Math.floor(-2.0)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Math.floor(-2.1) returns -3.0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Math.rint(2.1)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Math.rint(2.0)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Math.rint(-2.0)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Math.rint(-2.1)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Math.rint(2.5)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Math.rint(-2.5) returns -2.0</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Math.round(2.6f) returns 3 </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Math.round(2.0) returns 2   </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Math.round(-2.0f) returns -2   </a:t>
            </a:r>
            <a:endParaRPr lang="en-US" altLang="en-US" sz="1800">
              <a:latin typeface="Courier"/>
              <a:cs typeface="Times New Roman" panose="02020603050405020304" pitchFamily="18" charset="0"/>
            </a:endParaRPr>
          </a:p>
          <a:p>
            <a:pPr marL="341313" indent="-341313">
              <a:lnSpc>
                <a:spcPct val="90000"/>
              </a:lnSpc>
              <a:buFont typeface="Monotype Sorts"/>
              <a:buNone/>
            </a:pPr>
            <a:r>
              <a:rPr lang="en-US" altLang="en-US" sz="1800">
                <a:latin typeface="Courier New" panose="02070309020205020404" pitchFamily="49" charset="0"/>
                <a:cs typeface="Courier New" panose="02070309020205020404" pitchFamily="49" charset="0"/>
              </a:rPr>
              <a:t>Math.round(-2.6) returns -3</a:t>
            </a:r>
            <a:r>
              <a:rPr lang="en-US" altLang="en-US" sz="2400" u="sng">
                <a:latin typeface="Courier New" panose="02070309020205020404" pitchFamily="49" charset="0"/>
                <a:cs typeface="Courier New" panose="02070309020205020404" pitchFamily="49" charset="0"/>
              </a:rPr>
              <a:t>  </a:t>
            </a:r>
          </a:p>
        </p:txBody>
      </p:sp>
    </p:spTree>
  </p:cSld>
  <p:clrMapOvr>
    <a:masterClrMapping/>
  </p:clrMapOvr>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21934</TotalTime>
  <Words>2390</Words>
  <Application>Microsoft Office PowerPoint</Application>
  <PresentationFormat>Ekran Gösterisi (4:3)</PresentationFormat>
  <Paragraphs>290</Paragraphs>
  <Slides>42</Slides>
  <Notes>9</Notes>
  <HiddenSlides>0</HiddenSlides>
  <MMClips>0</MMClips>
  <ScaleCrop>false</ScaleCrop>
  <HeadingPairs>
    <vt:vector size="10" baseType="variant">
      <vt:variant>
        <vt:lpstr>Kullanılan Yazı Tipleri</vt:lpstr>
      </vt:variant>
      <vt:variant>
        <vt:i4>6</vt:i4>
      </vt:variant>
      <vt:variant>
        <vt:lpstr>Tema</vt:lpstr>
      </vt:variant>
      <vt:variant>
        <vt:i4>1</vt:i4>
      </vt:variant>
      <vt:variant>
        <vt:lpstr>Eklenmiş OLE Hizmet Programları</vt:lpstr>
      </vt:variant>
      <vt:variant>
        <vt:i4>3</vt:i4>
      </vt:variant>
      <vt:variant>
        <vt:lpstr>Slayt Başlıkları</vt:lpstr>
      </vt:variant>
      <vt:variant>
        <vt:i4>42</vt:i4>
      </vt:variant>
      <vt:variant>
        <vt:lpstr>Özel Gösteriler</vt:lpstr>
      </vt:variant>
      <vt:variant>
        <vt:i4>1</vt:i4>
      </vt:variant>
    </vt:vector>
  </HeadingPairs>
  <TitlesOfParts>
    <vt:vector size="53" baseType="lpstr">
      <vt:lpstr>Times New Roman</vt:lpstr>
      <vt:lpstr>Arial</vt:lpstr>
      <vt:lpstr>Monotype Sorts</vt:lpstr>
      <vt:lpstr>Courier New</vt:lpstr>
      <vt:lpstr>Courier</vt:lpstr>
      <vt:lpstr>Book Antiqua</vt:lpstr>
      <vt:lpstr>International</vt:lpstr>
      <vt:lpstr>Microsoft Word Picture</vt:lpstr>
      <vt:lpstr>Picture</vt:lpstr>
      <vt:lpstr>Bitmap Image</vt:lpstr>
      <vt:lpstr>Chapter 4 Mathematical Functions, Characters, and Strings   </vt:lpstr>
      <vt:lpstr>Motivations</vt:lpstr>
      <vt:lpstr>Objectives</vt:lpstr>
      <vt:lpstr>Mathematical Functions </vt:lpstr>
      <vt:lpstr>The Math Class</vt:lpstr>
      <vt:lpstr>Trigonometric Methods</vt:lpstr>
      <vt:lpstr>Exponent Methods</vt:lpstr>
      <vt:lpstr>Rounding Methods</vt:lpstr>
      <vt:lpstr>Rounding Methods Examples</vt:lpstr>
      <vt:lpstr>min, max, and abs</vt:lpstr>
      <vt:lpstr>The random Method</vt:lpstr>
      <vt:lpstr>Case Study: Computing Angles of a Triangle </vt:lpstr>
      <vt:lpstr>Character Data Type</vt:lpstr>
      <vt:lpstr>Unicode Format</vt:lpstr>
      <vt:lpstr>ASCII Code for Commonly Used Characters</vt:lpstr>
      <vt:lpstr>Escape Sequences for Special Characters</vt:lpstr>
      <vt:lpstr>Appendix B: ASCII Character Set</vt:lpstr>
      <vt:lpstr>ASCII Character Set, cont.</vt:lpstr>
      <vt:lpstr>Casting between char and Numeric Types</vt:lpstr>
      <vt:lpstr>Comparing and Testing Characters</vt:lpstr>
      <vt:lpstr>Methods in the Character Class</vt:lpstr>
      <vt:lpstr>The String Type </vt:lpstr>
      <vt:lpstr>Simple Methods for String Objects</vt:lpstr>
      <vt:lpstr>Simple Methods for String Objects</vt:lpstr>
      <vt:lpstr>Getting String Length</vt:lpstr>
      <vt:lpstr>Getting Characters from a String </vt:lpstr>
      <vt:lpstr>Converting Strings</vt:lpstr>
      <vt:lpstr>String Concatenation </vt:lpstr>
      <vt:lpstr>Reading a String from the Console </vt:lpstr>
      <vt:lpstr>Reading a Character from the Console </vt:lpstr>
      <vt:lpstr>Comparing Strings</vt:lpstr>
      <vt:lpstr>Obtaining Substrings</vt:lpstr>
      <vt:lpstr>Finding a Character or a Substring in a String</vt:lpstr>
      <vt:lpstr>Finding a Character or a Substring in a String</vt:lpstr>
      <vt:lpstr>Conversion between Strings and Numbers</vt:lpstr>
      <vt:lpstr>Problem: Guessing Birthday</vt:lpstr>
      <vt:lpstr>Mathematics Basis for the Game</vt:lpstr>
      <vt:lpstr>Case Study: Converting a Hexadecimal Digit to a Decimal Value</vt:lpstr>
      <vt:lpstr>Case Study: Revising the Lottery Program Using Strings </vt:lpstr>
      <vt:lpstr>Formatting Output </vt:lpstr>
      <vt:lpstr>Frequently-Used Specifiers </vt:lpstr>
      <vt:lpstr>FormatDemo</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Primitive Data Type and Operations</dc:title>
  <dc:creator>Y. Daniel Liang</dc:creator>
  <cp:lastModifiedBy>Murat Umut İzer</cp:lastModifiedBy>
  <cp:revision>299</cp:revision>
  <dcterms:created xsi:type="dcterms:W3CDTF">1995-06-10T17:31:50Z</dcterms:created>
  <dcterms:modified xsi:type="dcterms:W3CDTF">2020-10-12T16:46:35Z</dcterms:modified>
</cp:coreProperties>
</file>