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5"/>
  </p:notesMasterIdLst>
  <p:sldIdLst>
    <p:sldId id="314" r:id="rId2"/>
    <p:sldId id="429" r:id="rId3"/>
    <p:sldId id="430" r:id="rId4"/>
    <p:sldId id="431" r:id="rId5"/>
    <p:sldId id="432" r:id="rId6"/>
    <p:sldId id="361" r:id="rId7"/>
    <p:sldId id="435" r:id="rId8"/>
    <p:sldId id="362" r:id="rId9"/>
    <p:sldId id="415" r:id="rId10"/>
    <p:sldId id="416" r:id="rId11"/>
    <p:sldId id="417" r:id="rId12"/>
    <p:sldId id="418" r:id="rId13"/>
    <p:sldId id="317" r:id="rId14"/>
    <p:sldId id="335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18" r:id="rId26"/>
    <p:sldId id="378" r:id="rId27"/>
    <p:sldId id="336" r:id="rId28"/>
    <p:sldId id="399" r:id="rId29"/>
    <p:sldId id="400" r:id="rId30"/>
    <p:sldId id="401" r:id="rId31"/>
    <p:sldId id="409" r:id="rId32"/>
    <p:sldId id="402" r:id="rId33"/>
    <p:sldId id="403" r:id="rId34"/>
    <p:sldId id="404" r:id="rId35"/>
    <p:sldId id="405" r:id="rId36"/>
    <p:sldId id="406" r:id="rId37"/>
    <p:sldId id="408" r:id="rId38"/>
    <p:sldId id="343" r:id="rId39"/>
    <p:sldId id="411" r:id="rId40"/>
    <p:sldId id="427" r:id="rId41"/>
    <p:sldId id="319" r:id="rId42"/>
    <p:sldId id="337" r:id="rId43"/>
    <p:sldId id="412" r:id="rId44"/>
    <p:sldId id="434" r:id="rId45"/>
    <p:sldId id="320" r:id="rId46"/>
    <p:sldId id="334" r:id="rId47"/>
    <p:sldId id="347" r:id="rId48"/>
    <p:sldId id="342" r:id="rId49"/>
    <p:sldId id="350" r:id="rId50"/>
    <p:sldId id="360" r:id="rId51"/>
    <p:sldId id="353" r:id="rId52"/>
    <p:sldId id="351" r:id="rId53"/>
    <p:sldId id="352" r:id="rId54"/>
    <p:sldId id="322" r:id="rId55"/>
    <p:sldId id="346" r:id="rId56"/>
    <p:sldId id="345" r:id="rId57"/>
    <p:sldId id="381" r:id="rId58"/>
    <p:sldId id="382" r:id="rId59"/>
    <p:sldId id="383" r:id="rId60"/>
    <p:sldId id="384" r:id="rId61"/>
    <p:sldId id="385" r:id="rId62"/>
    <p:sldId id="325" r:id="rId63"/>
    <p:sldId id="386" r:id="rId64"/>
    <p:sldId id="387" r:id="rId65"/>
    <p:sldId id="436" r:id="rId66"/>
    <p:sldId id="422" r:id="rId67"/>
    <p:sldId id="423" r:id="rId68"/>
    <p:sldId id="424" r:id="rId69"/>
    <p:sldId id="425" r:id="rId70"/>
    <p:sldId id="426" r:id="rId71"/>
    <p:sldId id="321" r:id="rId72"/>
    <p:sldId id="388" r:id="rId73"/>
    <p:sldId id="433" r:id="rId74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2" autoAdjust="0"/>
    <p:restoredTop sz="94647" autoAdjust="0"/>
  </p:normalViewPr>
  <p:slideViewPr>
    <p:cSldViewPr>
      <p:cViewPr varScale="1">
        <p:scale>
          <a:sx n="81" d="100"/>
          <a:sy n="81" d="100"/>
        </p:scale>
        <p:origin x="1104" y="62"/>
      </p:cViewPr>
      <p:guideLst>
        <p:guide orient="horz" pos="864"/>
        <p:guide pos="576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5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7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7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7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04DA7846-F3A1-4B2C-A2E4-406A4E007D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A8ED7B0E-BAFD-4218-ABBB-6088C37CB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E2D6A2B-1C25-4DEF-8DD5-019D8C8287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40411425-DD40-49EB-984D-1A4ED059C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FCCDDCB-4906-415C-A6F2-68E7D7BE8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050A772-2603-4114-90DA-2872DF2B1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913C97A-0140-41FC-ACF3-83E319081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3E289E9C-8325-4689-940C-4701272E0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9A7F53FA-2BEF-431F-A5A7-784EF49C7D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40871484-80A4-42A0-929B-CAFD5E232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E2623E5-7E17-494F-8572-1B5139EB97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5AD63D53-7316-4693-80EF-6E47ADA7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17FD923D-DC7F-4D2C-AB8F-FCD401663B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B630EB8-0B36-44BA-8CBE-1A920DEA6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0301F962-9CBD-4A92-A6CE-A787F83FA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9B12ADA4-435E-4B62-BFC6-0F4277630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3958D910-F78B-4798-8F1E-DCF9B977CF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71559662-49EF-4368-B7DB-5F91AE99D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DD7855FC-4CF4-43BE-9C94-273C362F4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04D3C61E-B5CB-492A-AAAB-C7D05A2B0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074F5E37-B722-465B-81F6-12D1F6AB1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AC934E5-45EC-4939-9FEB-5EDFCB290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891EEFF2-4B33-4141-87C4-A7236E3896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D8E770A-CC8C-4826-9601-3DC41C82B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CDD3C5DC-CA3A-4A11-90D5-DF0CEF9954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DB06DC0-D83A-47BE-9CBD-59D74C8E7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9B8B07BC-65C1-43B9-BCCE-639F95BFB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B7F7EF1C-FF61-431F-BFC6-7F992078E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6D6516FC-2A8E-40D7-9AFB-119AD1B113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4AC1F25-1556-4D4D-9183-BEAB37616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A7B3F24D-F91B-4EC2-B9EC-BE16E57DD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812FFBC7-FA1A-4338-A66B-36F476D83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81A11F05-68EF-4D04-BE5A-DD0973C1B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F0C6BD05-05A0-4D66-9E88-567214C5D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C31F063F-3FCE-4CC6-A391-2DB91383A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419EA6CE-98DF-4B56-ABAD-3BBCB432D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7BB071FB-6FAF-4672-90D5-B46E73DD7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4399B0C-6973-4AF4-8CD9-508C8CAD8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6A81F1C-3E52-4175-9F01-6721F55D50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6BB439A-8D8F-45D9-A6D3-B1DE921E4F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BF20BAE8-A885-4658-A11F-4EC4C67ACA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6061336B-2AF7-41BC-8F68-AB9FD81F7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FA88FB5-2B72-40D6-ABD0-E6377D298B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8B6B93C-AAE3-47D1-B827-CCABC071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4D5959BD-27AE-4498-814E-BC78692D4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C202290-1FCD-466A-998A-AEA71743C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EADAC483-6CBC-4380-9301-DFD472A1CB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07DB8D15-3FD5-4BF8-BB98-03F35CCC6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A1E27AB1-26D0-4A67-BDB0-3782C60732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5F9B78F2-6358-4D88-9BD6-D98F71FAF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74072455-648C-46D4-A110-F94AFA1FE0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DDE2BA9-0EAA-4AEA-9C94-1B28CEFD9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B308ECDB-1171-448A-9146-C9174D3C1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587F478-AD61-4308-BAD8-05F4EA508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3676C038-4C58-497E-BE1E-93BD66ED83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611360BF-8AA1-41A4-A301-6060AC4A6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98CEB26-D719-47AF-AB87-B595E44830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B59B81E3-0FA4-4834-ACE0-17D4C67F2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3F88C94D-3C64-462C-94FB-2CF5BDC31C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A741CD67-C06B-4ACE-B633-BCC92C15D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15221A2F-9D6E-45D8-9949-DEBF25721C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4DF527AD-5871-4175-A6D9-54F393328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70F87511-FCEC-40A8-BDA1-AC46EACA9B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EA62E326-5802-4CE8-9E55-D484AFE7A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07A623DF-17CD-4136-9C8F-A97676D514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AC281A0A-A78C-4D01-A8A0-42B47EE62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30F0B70-3E0F-4F0B-99DB-4C080576E2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AB11575-D0D9-41EB-A336-CE903BC37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43101883-0EC5-49B1-8A77-EB84E420AC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7277B44-9484-490C-AB6E-F22404DEB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F7D7C89C-FEF4-434C-96A2-2E6AF93633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8EEEDCED-487D-4F14-BB90-EEC1EFAAE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F8A6714B-DBF7-46E7-8792-67F58BBCE6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20DDB600-C8C5-4A4E-B4EE-FA2D5955C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59CBEEFB-DB41-4F53-8CC1-684FFAB8C8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937C0232-11E2-423F-9117-740B283CB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D123E60E-B8DC-4173-9100-2A4B8DBF56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BB5BE4A8-31DE-444F-B5BD-A87686E13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E48F5216-FDE5-42F0-81F1-AFE5AE9DDE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C4C15A35-1B4D-41E3-96A9-5CBC9A7A1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69BE7E37-4FAA-4E7A-8253-53EDF4D68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4C2F2EE-9D85-48A0-B8EE-C82B3C1F6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3E61063E-A027-4A88-A5A1-8A0B929E2C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C02AB000-07B4-4EF2-9983-47AE3D3F2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395F2EC0-B4DB-4192-B3CE-9890E9915F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23EEA84C-7C4F-4EFC-ACCE-FCD999861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F75C3FA5-89EF-492D-98B6-2D33C5CCB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1D15FDCC-C312-4F09-BEB4-5520FC476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BB8DEC9-089B-4194-9205-08DEE50FC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37E7EEF-80E2-4FEC-A846-D24D37EDA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012CB0D4-E6FB-4BB2-959E-EAB6C4F51E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7E448FA0-9FED-4C34-9DAA-E47528778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8D26B17C-FD77-41FB-8510-B5E39E94A2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3A8E1E88-B23F-4016-B1C7-670239EAB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F65C3775-E5AD-4590-B04B-128A83C06D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B930F173-22A1-4813-B765-D10887190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5E3D4842-2372-41E7-9CC8-08DF74FBFD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13DFF130-55EA-4A68-A169-2E992E336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AD80938A-D9E2-44F2-9B9B-DC9571AC35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225B4565-EDA1-4C83-BD7B-96DF9F275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08F0B100-45F2-4837-A668-1C8DB6F110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6C3A9237-A8E0-41AF-B383-D5FFB90A1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E717EDC6-2342-4F2E-9D54-3C5901C2BA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1555BCE2-73CC-4552-9EDC-CBF2BAA8C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2FC3F81E-99C7-42BC-B95E-65E2D25BBD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521D3799-6329-430F-8084-4EF2840FF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2DD99062-A1CD-4F59-A2C3-8969104D17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F234190C-602C-49DE-844E-D06418895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0DCC1E8C-CCBB-4C25-8AAF-853D52C567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8E807EC-AEAC-4B46-B561-650460FFE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27524BDC-BA52-4E5C-B472-F45200673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1B2A72D-76B1-47B8-9261-95B7E6BC7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EFBC8516-9B7D-4B87-A832-E8D7FFA5F5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214A29E2-1C77-4236-A0DA-A319A54DA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AA895A3E-093D-4F04-97AD-CC78A3A1C4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955CC8C0-FF01-4117-8D5C-00F5625FA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1C00C7C7-D6DB-4177-8337-B633B83F8F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FCC6DDBC-E31E-4F7E-8C00-3D69C48D0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F30C6AA5-6E64-461E-96C4-37CB8BE399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3DE56A8C-B3CE-4718-8BA6-B0FB8534A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0DC5D19B-867E-4777-97D8-49E2D06596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3F430545-2F15-446A-8EA8-FC95271A9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A9DBBD5B-F152-41A6-A037-4DF358E6E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02523A9-44D0-41B1-B9B0-57130BE5D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3B9C2799-A61D-40B5-8EA2-C15E4FC172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4C5B307A-4A09-4BFF-A777-034BA4AE3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657C4EDB-52F1-4B06-A069-6DD4269EAC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A5C5A5BD-D803-4CCD-9393-7BDA9874B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5BD533A3-D046-4000-B00B-25D5D359D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82D5E161-B879-46BD-85EC-D429883D9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CE81820C-5B95-41B1-B4DC-0002998046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08C3CFF4-4467-4E37-A45C-D976DA0C0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24285EF1-A5E8-4799-BAC7-AF611F7C0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B103BEB-8A22-4163-8367-B0AF684AE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ED0BE917-BC2A-462B-994A-9807DD06D2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DBFA96DB-97DF-45A7-85CB-66E2B2C26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A6F1AFC3-007D-4B26-9D33-602F9FDF7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39DC533C-19FA-41B3-BC7D-F827A5532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852779B2-44D0-42EB-B63B-F10D01F8BA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BB4338AB-ABBA-4748-BF68-AFC547479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CD4F283D-A858-403B-90F4-47D52A09E1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A3FF9488-2C5B-4A2D-88A1-A0D46E92F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7F32172-3AEC-4CF2-8AD0-A6C12F76EE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1F615F46-9196-4747-88DB-B522B314F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748D6706-D752-4D63-A0F4-9BDCCE76F4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C3F1B58-0B46-457F-BCDE-EC0270B12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>
            <a:extLst>
              <a:ext uri="{FF2B5EF4-FFF2-40B4-BE49-F238E27FC236}">
                <a16:creationId xmlns:a16="http://schemas.microsoft.com/office/drawing/2014/main" id="{F284AD14-DBDC-465C-9F10-D91DC34EC67A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3E561B98-F93F-483B-BF44-79CA011FD6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grpSp>
          <p:nvGrpSpPr>
            <p:cNvPr id="6" name="Group 30">
              <a:extLst>
                <a:ext uri="{FF2B5EF4-FFF2-40B4-BE49-F238E27FC236}">
                  <a16:creationId xmlns:a16="http://schemas.microsoft.com/office/drawing/2014/main" id="{CFC5BFDB-5C30-4B2E-A1AB-9A81B73A47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BF28C2D1-84BE-499F-B8A6-1564EA3A87B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8" name="Group 9">
                <a:extLst>
                  <a:ext uri="{FF2B5EF4-FFF2-40B4-BE49-F238E27FC236}">
                    <a16:creationId xmlns:a16="http://schemas.microsoft.com/office/drawing/2014/main" id="{34882F14-3D61-4B89-8400-D0FD309F4C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9" name="Freeform 4">
                  <a:extLst>
                    <a:ext uri="{FF2B5EF4-FFF2-40B4-BE49-F238E27FC236}">
                      <a16:creationId xmlns:a16="http://schemas.microsoft.com/office/drawing/2014/main" id="{A400C981-023E-4819-B014-9C85F5A8EB65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5">
                  <a:extLst>
                    <a:ext uri="{FF2B5EF4-FFF2-40B4-BE49-F238E27FC236}">
                      <a16:creationId xmlns:a16="http://schemas.microsoft.com/office/drawing/2014/main" id="{D96C0632-6D6A-42C6-99BC-5007970BAA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6">
                  <a:extLst>
                    <a:ext uri="{FF2B5EF4-FFF2-40B4-BE49-F238E27FC236}">
                      <a16:creationId xmlns:a16="http://schemas.microsoft.com/office/drawing/2014/main" id="{53D44CF6-1B75-4B72-AF1E-CAA01EEF66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7">
                  <a:extLst>
                    <a:ext uri="{FF2B5EF4-FFF2-40B4-BE49-F238E27FC236}">
                      <a16:creationId xmlns:a16="http://schemas.microsoft.com/office/drawing/2014/main" id="{1FC7AF5C-7795-4755-A507-511F418922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Freeform 8">
                  <a:extLst>
                    <a:ext uri="{FF2B5EF4-FFF2-40B4-BE49-F238E27FC236}">
                      <a16:creationId xmlns:a16="http://schemas.microsoft.com/office/drawing/2014/main" id="{7A7F358C-C850-4E77-A06C-8ECB078C069A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9" name="Oval 10">
                <a:extLst>
                  <a:ext uri="{FF2B5EF4-FFF2-40B4-BE49-F238E27FC236}">
                    <a16:creationId xmlns:a16="http://schemas.microsoft.com/office/drawing/2014/main" id="{171418D6-4602-4EEC-B19C-E05763013237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10" name="Group 29">
                <a:extLst>
                  <a:ext uri="{FF2B5EF4-FFF2-40B4-BE49-F238E27FC236}">
                    <a16:creationId xmlns:a16="http://schemas.microsoft.com/office/drawing/2014/main" id="{1E6E92AB-D6B6-4062-8163-DDD5FA05B6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11" name="Freeform 11">
                  <a:extLst>
                    <a:ext uri="{FF2B5EF4-FFF2-40B4-BE49-F238E27FC236}">
                      <a16:creationId xmlns:a16="http://schemas.microsoft.com/office/drawing/2014/main" id="{B1D2360C-8654-44A8-9CFC-4B3F7ED0C0C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Freeform 12">
                  <a:extLst>
                    <a:ext uri="{FF2B5EF4-FFF2-40B4-BE49-F238E27FC236}">
                      <a16:creationId xmlns:a16="http://schemas.microsoft.com/office/drawing/2014/main" id="{B4AE62EC-A29B-45A7-859D-971B38A935E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Freeform 13">
                  <a:extLst>
                    <a:ext uri="{FF2B5EF4-FFF2-40B4-BE49-F238E27FC236}">
                      <a16:creationId xmlns:a16="http://schemas.microsoft.com/office/drawing/2014/main" id="{21B29D41-2E16-41D2-BA66-E407A71CBCB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Freeform 14">
                  <a:extLst>
                    <a:ext uri="{FF2B5EF4-FFF2-40B4-BE49-F238E27FC236}">
                      <a16:creationId xmlns:a16="http://schemas.microsoft.com/office/drawing/2014/main" id="{C7E0A597-D5C3-4DED-B56B-CED2380C58D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15">
                  <a:extLst>
                    <a:ext uri="{FF2B5EF4-FFF2-40B4-BE49-F238E27FC236}">
                      <a16:creationId xmlns:a16="http://schemas.microsoft.com/office/drawing/2014/main" id="{A2392D9E-593E-4C22-8E89-929D404708D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Freeform 16">
                  <a:extLst>
                    <a:ext uri="{FF2B5EF4-FFF2-40B4-BE49-F238E27FC236}">
                      <a16:creationId xmlns:a16="http://schemas.microsoft.com/office/drawing/2014/main" id="{47EEE0DE-99A3-4C3E-8D9B-36274285F2B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Freeform 17">
                  <a:extLst>
                    <a:ext uri="{FF2B5EF4-FFF2-40B4-BE49-F238E27FC236}">
                      <a16:creationId xmlns:a16="http://schemas.microsoft.com/office/drawing/2014/main" id="{417B944B-EEA8-403F-AC98-A21D6F85011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Freeform 18">
                  <a:extLst>
                    <a:ext uri="{FF2B5EF4-FFF2-40B4-BE49-F238E27FC236}">
                      <a16:creationId xmlns:a16="http://schemas.microsoft.com/office/drawing/2014/main" id="{A7B1903D-A8BA-407B-88F4-59442C0916D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Freeform 19">
                  <a:extLst>
                    <a:ext uri="{FF2B5EF4-FFF2-40B4-BE49-F238E27FC236}">
                      <a16:creationId xmlns:a16="http://schemas.microsoft.com/office/drawing/2014/main" id="{90AE6311-19A9-46B7-BE40-F2356EFF3A9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Freeform 20">
                  <a:extLst>
                    <a:ext uri="{FF2B5EF4-FFF2-40B4-BE49-F238E27FC236}">
                      <a16:creationId xmlns:a16="http://schemas.microsoft.com/office/drawing/2014/main" id="{1A7C54FD-E2F2-4E6F-8520-7A612284063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Freeform 21">
                  <a:extLst>
                    <a:ext uri="{FF2B5EF4-FFF2-40B4-BE49-F238E27FC236}">
                      <a16:creationId xmlns:a16="http://schemas.microsoft.com/office/drawing/2014/main" id="{BDC9CE30-DCE3-410A-9679-BADD1762DDB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Freeform 22">
                  <a:extLst>
                    <a:ext uri="{FF2B5EF4-FFF2-40B4-BE49-F238E27FC236}">
                      <a16:creationId xmlns:a16="http://schemas.microsoft.com/office/drawing/2014/main" id="{BC3CB82F-0E10-4B92-A5B3-668C343FC756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Freeform 23">
                  <a:extLst>
                    <a:ext uri="{FF2B5EF4-FFF2-40B4-BE49-F238E27FC236}">
                      <a16:creationId xmlns:a16="http://schemas.microsoft.com/office/drawing/2014/main" id="{F82EF87D-CF30-4717-B648-3CEF7CD7DB9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Freeform 24">
                  <a:extLst>
                    <a:ext uri="{FF2B5EF4-FFF2-40B4-BE49-F238E27FC236}">
                      <a16:creationId xmlns:a16="http://schemas.microsoft.com/office/drawing/2014/main" id="{A6359B4D-BB9D-4C0E-A318-C548E3C1767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Freeform 25">
                  <a:extLst>
                    <a:ext uri="{FF2B5EF4-FFF2-40B4-BE49-F238E27FC236}">
                      <a16:creationId xmlns:a16="http://schemas.microsoft.com/office/drawing/2014/main" id="{3A6E654B-EA05-48B7-887D-9338B0F4E6CF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Freeform 26">
                  <a:extLst>
                    <a:ext uri="{FF2B5EF4-FFF2-40B4-BE49-F238E27FC236}">
                      <a16:creationId xmlns:a16="http://schemas.microsoft.com/office/drawing/2014/main" id="{0EE838B5-BC3E-4649-B542-CBDD7AA9B20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Freeform 27">
                  <a:extLst>
                    <a:ext uri="{FF2B5EF4-FFF2-40B4-BE49-F238E27FC236}">
                      <a16:creationId xmlns:a16="http://schemas.microsoft.com/office/drawing/2014/main" id="{FD00CD36-6261-4391-9C59-FBD24198411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Freeform 28">
                  <a:extLst>
                    <a:ext uri="{FF2B5EF4-FFF2-40B4-BE49-F238E27FC236}">
                      <a16:creationId xmlns:a16="http://schemas.microsoft.com/office/drawing/2014/main" id="{C182BA21-7B34-4E0E-8961-650D34A8A8C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4" name="Rectangle 34">
            <a:extLst>
              <a:ext uri="{FF2B5EF4-FFF2-40B4-BE49-F238E27FC236}">
                <a16:creationId xmlns:a16="http://schemas.microsoft.com/office/drawing/2014/main" id="{52836E0C-288A-47F5-8372-BC35CF4A932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Rectangle 35">
            <a:extLst>
              <a:ext uri="{FF2B5EF4-FFF2-40B4-BE49-F238E27FC236}">
                <a16:creationId xmlns:a16="http://schemas.microsoft.com/office/drawing/2014/main" id="{90ED5530-8F1B-4F38-8F0F-EC3832EFF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Liang, Introduction to Java Programming, Eleventh Edition, (c) 2018 Pearson Education, Ltd. All rights reserved. 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CB7DAA32-EA34-4E3B-9A3E-9ECE5100AB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AA79CE-0675-4380-A2C4-66E7DAC64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02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622F759D-DAA9-4F00-853E-AA82868B5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8F1E81D7-0DDB-47CA-8107-C2520C444D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4412C-22A4-4716-96A1-414DC5186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52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C65C0DA2-FFC8-4291-9C87-40447A5126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1201B11C-1C71-43D1-ACD5-FB258E09CE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67BB0-E10E-4C68-89F4-4884B1C00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67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C580B682-6324-4669-9336-773AFA458B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8F872CD4-CCE8-44F3-B247-CAFCE9562E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8F0C1-1545-4131-8846-5B332EF2E6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83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DFB1396D-33DF-48E0-93EB-5B22F2EE09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7A92CCF9-3A2D-4128-9B53-239057EC90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949A0-409C-41E0-8B60-4FCD84B0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55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AE30232E-E6CF-4D04-A8A4-F8CC7A7C1F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3FFB2357-23E7-4582-B43F-FA1D07F313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9D461D-8BA7-4E5D-B2DA-2D69E33DF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50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CF691743-C8E9-4E4B-BE57-20F2F93DC0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A61C6C24-255D-4165-87D3-2869FA16C5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328B4-5334-49BC-B23F-2949E34317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7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2D00B33E-1A8E-4B90-B55E-8FC21BCE5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C678E757-AA6F-4ED3-9CE0-F57D351CA0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B0A5E-EB5A-4090-BFA1-13A5552ACE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79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C8947919-F8E3-42C5-8B39-39D698867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E4A9AD16-841B-45E1-B2F1-0B005494FB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69C52-4A71-4094-A28C-F97E1EA44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21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F6D02BB7-6DA1-4EE2-BA6F-32958D7CEB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7EBFE87D-78B4-4D6C-8F5E-F549A4A3FD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C2C6F-F4EC-4BC4-942A-C9C0D378D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98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2955D639-AFD7-443C-BD9D-E8D8D53EFB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041083F5-6438-48F4-8208-9390B0E80F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BFC45-3F44-4708-B9A6-DAF9647ED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83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9">
            <a:extLst>
              <a:ext uri="{FF2B5EF4-FFF2-40B4-BE49-F238E27FC236}">
                <a16:creationId xmlns:a16="http://schemas.microsoft.com/office/drawing/2014/main" id="{F58D442E-88BB-4EE8-9999-D93506BB902C}"/>
              </a:ext>
            </a:extLst>
          </p:cNvPr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F99B8EE5-A1C8-4DA5-88FF-F154F04878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grpSp>
          <p:nvGrpSpPr>
            <p:cNvPr id="39945" name="Group 28">
              <a:extLst>
                <a:ext uri="{FF2B5EF4-FFF2-40B4-BE49-F238E27FC236}">
                  <a16:creationId xmlns:a16="http://schemas.microsoft.com/office/drawing/2014/main" id="{7304C711-56FD-41DB-8491-61816421CB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>
                <a:extLst>
                  <a:ext uri="{FF2B5EF4-FFF2-40B4-BE49-F238E27FC236}">
                    <a16:creationId xmlns:a16="http://schemas.microsoft.com/office/drawing/2014/main" id="{66AE4123-0076-4EB2-B61D-02F8DA98A90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Line 4">
                <a:extLst>
                  <a:ext uri="{FF2B5EF4-FFF2-40B4-BE49-F238E27FC236}">
                    <a16:creationId xmlns:a16="http://schemas.microsoft.com/office/drawing/2014/main" id="{4965C6A3-5C8C-4F8A-86AF-A51C1E2BB37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Line 5">
                <a:extLst>
                  <a:ext uri="{FF2B5EF4-FFF2-40B4-BE49-F238E27FC236}">
                    <a16:creationId xmlns:a16="http://schemas.microsoft.com/office/drawing/2014/main" id="{906ECDD8-A561-4F05-8A36-9BDC3747D10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Line 6">
                <a:extLst>
                  <a:ext uri="{FF2B5EF4-FFF2-40B4-BE49-F238E27FC236}">
                    <a16:creationId xmlns:a16="http://schemas.microsoft.com/office/drawing/2014/main" id="{A3682F6B-D50D-4821-AD96-EF193BC51D9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7">
                <a:extLst>
                  <a:ext uri="{FF2B5EF4-FFF2-40B4-BE49-F238E27FC236}">
                    <a16:creationId xmlns:a16="http://schemas.microsoft.com/office/drawing/2014/main" id="{1BB5099A-6133-45E0-9076-D80D8383F6B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Oval 8">
                <a:extLst>
                  <a:ext uri="{FF2B5EF4-FFF2-40B4-BE49-F238E27FC236}">
                    <a16:creationId xmlns:a16="http://schemas.microsoft.com/office/drawing/2014/main" id="{0095EDF3-1B04-4564-B6FB-D8806DC2CEA5}"/>
                  </a:ext>
                </a:extLst>
              </p:cNvPr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39952" name="Group 27">
                <a:extLst>
                  <a:ext uri="{FF2B5EF4-FFF2-40B4-BE49-F238E27FC236}">
                    <a16:creationId xmlns:a16="http://schemas.microsoft.com/office/drawing/2014/main" id="{C6D7806A-85D5-4A2A-A3B9-C415399894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>
                  <a:extLst>
                    <a:ext uri="{FF2B5EF4-FFF2-40B4-BE49-F238E27FC236}">
                      <a16:creationId xmlns:a16="http://schemas.microsoft.com/office/drawing/2014/main" id="{56034EAA-ECB5-447A-B516-1C10F421C91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10">
                  <a:extLst>
                    <a:ext uri="{FF2B5EF4-FFF2-40B4-BE49-F238E27FC236}">
                      <a16:creationId xmlns:a16="http://schemas.microsoft.com/office/drawing/2014/main" id="{6BF3C987-58DA-4071-937C-05C7A01F857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11">
                  <a:extLst>
                    <a:ext uri="{FF2B5EF4-FFF2-40B4-BE49-F238E27FC236}">
                      <a16:creationId xmlns:a16="http://schemas.microsoft.com/office/drawing/2014/main" id="{C92EF3F4-DFA5-4096-BB3C-7E6056E1B5F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12">
                  <a:extLst>
                    <a:ext uri="{FF2B5EF4-FFF2-40B4-BE49-F238E27FC236}">
                      <a16:creationId xmlns:a16="http://schemas.microsoft.com/office/drawing/2014/main" id="{61842169-6B90-4DDB-B5AC-A02287B7536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13">
                  <a:extLst>
                    <a:ext uri="{FF2B5EF4-FFF2-40B4-BE49-F238E27FC236}">
                      <a16:creationId xmlns:a16="http://schemas.microsoft.com/office/drawing/2014/main" id="{AB608C0A-1CAC-4336-83BE-F04E461FBA6F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14">
                  <a:extLst>
                    <a:ext uri="{FF2B5EF4-FFF2-40B4-BE49-F238E27FC236}">
                      <a16:creationId xmlns:a16="http://schemas.microsoft.com/office/drawing/2014/main" id="{FC88E738-81D8-4E5D-9D9E-5327CDCABA9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15">
                  <a:extLst>
                    <a:ext uri="{FF2B5EF4-FFF2-40B4-BE49-F238E27FC236}">
                      <a16:creationId xmlns:a16="http://schemas.microsoft.com/office/drawing/2014/main" id="{4E1D1893-A0D0-43D1-B815-57018CACAD6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16">
                  <a:extLst>
                    <a:ext uri="{FF2B5EF4-FFF2-40B4-BE49-F238E27FC236}">
                      <a16:creationId xmlns:a16="http://schemas.microsoft.com/office/drawing/2014/main" id="{2ADB2774-4191-47B3-8566-3BB2FD5A5F4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9" name="Freeform 17">
                  <a:extLst>
                    <a:ext uri="{FF2B5EF4-FFF2-40B4-BE49-F238E27FC236}">
                      <a16:creationId xmlns:a16="http://schemas.microsoft.com/office/drawing/2014/main" id="{4076B6B4-10B8-4FCB-8E56-B61B43E68316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0" name="Freeform 18">
                  <a:extLst>
                    <a:ext uri="{FF2B5EF4-FFF2-40B4-BE49-F238E27FC236}">
                      <a16:creationId xmlns:a16="http://schemas.microsoft.com/office/drawing/2014/main" id="{6C8325B6-CC8B-4C19-A741-BF7A06FFE4A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1" name="Freeform 19">
                  <a:extLst>
                    <a:ext uri="{FF2B5EF4-FFF2-40B4-BE49-F238E27FC236}">
                      <a16:creationId xmlns:a16="http://schemas.microsoft.com/office/drawing/2014/main" id="{82F70F40-B9AF-4E2D-BB6A-3481BBE5FCE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2" name="Freeform 20">
                  <a:extLst>
                    <a:ext uri="{FF2B5EF4-FFF2-40B4-BE49-F238E27FC236}">
                      <a16:creationId xmlns:a16="http://schemas.microsoft.com/office/drawing/2014/main" id="{0D9919CD-19E3-4642-A655-F3770C68BB4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3" name="Freeform 21">
                  <a:extLst>
                    <a:ext uri="{FF2B5EF4-FFF2-40B4-BE49-F238E27FC236}">
                      <a16:creationId xmlns:a16="http://schemas.microsoft.com/office/drawing/2014/main" id="{862E131F-DEF2-46E9-9348-0C59E60C003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4" name="Freeform 22">
                  <a:extLst>
                    <a:ext uri="{FF2B5EF4-FFF2-40B4-BE49-F238E27FC236}">
                      <a16:creationId xmlns:a16="http://schemas.microsoft.com/office/drawing/2014/main" id="{EA719CFE-9C13-41E7-8031-1139CCAA337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5" name="Freeform 23">
                  <a:extLst>
                    <a:ext uri="{FF2B5EF4-FFF2-40B4-BE49-F238E27FC236}">
                      <a16:creationId xmlns:a16="http://schemas.microsoft.com/office/drawing/2014/main" id="{B1BBF7CB-FB56-4BF3-A9AF-DB456842551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" name="Freeform 24">
                  <a:extLst>
                    <a:ext uri="{FF2B5EF4-FFF2-40B4-BE49-F238E27FC236}">
                      <a16:creationId xmlns:a16="http://schemas.microsoft.com/office/drawing/2014/main" id="{A9E262B3-7115-47BD-970A-9A6730B64A4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25">
                  <a:extLst>
                    <a:ext uri="{FF2B5EF4-FFF2-40B4-BE49-F238E27FC236}">
                      <a16:creationId xmlns:a16="http://schemas.microsoft.com/office/drawing/2014/main" id="{C3A54380-15A6-493A-9867-1C6D57B5E6D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" name="Freeform 26">
                  <a:extLst>
                    <a:ext uri="{FF2B5EF4-FFF2-40B4-BE49-F238E27FC236}">
                      <a16:creationId xmlns:a16="http://schemas.microsoft.com/office/drawing/2014/main" id="{0639E7F1-82BB-4E20-81EF-D42CB572B41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39939" name="Rectangle 30">
            <a:extLst>
              <a:ext uri="{FF2B5EF4-FFF2-40B4-BE49-F238E27FC236}">
                <a16:creationId xmlns:a16="http://schemas.microsoft.com/office/drawing/2014/main" id="{97F3F34A-D7E5-4657-A436-7001B6087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9940" name="Rectangle 31">
            <a:extLst>
              <a:ext uri="{FF2B5EF4-FFF2-40B4-BE49-F238E27FC236}">
                <a16:creationId xmlns:a16="http://schemas.microsoft.com/office/drawing/2014/main" id="{E4149A6B-70D3-49B7-B26F-E8E21077D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6" name="Rectangle 32">
            <a:extLst>
              <a:ext uri="{FF2B5EF4-FFF2-40B4-BE49-F238E27FC236}">
                <a16:creationId xmlns:a16="http://schemas.microsoft.com/office/drawing/2014/main" id="{5C4E774A-5541-4A14-909F-924538911D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>
            <a:extLst>
              <a:ext uri="{FF2B5EF4-FFF2-40B4-BE49-F238E27FC236}">
                <a16:creationId xmlns:a16="http://schemas.microsoft.com/office/drawing/2014/main" id="{F81069BF-6E62-46CA-B9AD-EA5DE53FC1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E351AD-312C-49C5-B7F6-76AAEC4948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35">
            <a:extLst>
              <a:ext uri="{FF2B5EF4-FFF2-40B4-BE49-F238E27FC236}">
                <a16:creationId xmlns:a16="http://schemas.microsoft.com/office/drawing/2014/main" id="{49680892-DA2A-4B23-BD01-AA14EBF6C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1000" dirty="0">
                <a:latin typeface="Arial" panose="020B0604020202020204" pitchFamily="34" charset="0"/>
              </a:rPr>
              <a:t>Liang, Introduction to Java Programming, Eleventh Edition, (c) 2018 Pearson Education, Ltd. </a:t>
            </a:r>
            <a:br>
              <a:rPr lang="en-US" sz="1000" dirty="0">
                <a:latin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</a:rPr>
              <a:t>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Ma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TestMax.ba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VoidMethod.ht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ml/TestReturnGradeMethod.bat" TargetMode="External"/><Relationship Id="rId5" Type="http://schemas.openxmlformats.org/officeDocument/2006/relationships/hyperlink" Target="https://liveexample.pearsoncmg.com/html/TestReturnGradeMethod.html" TargetMode="External"/><Relationship Id="rId4" Type="http://schemas.openxmlformats.org/officeDocument/2006/relationships/hyperlink" Target="html/TestVoidMethod.bat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Increment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Increment.bat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PassByValue.html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TestPassByValue.bat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GreatestCommonDivisorMethod.html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ml/PrimeNumberMethod.bat" TargetMode="External"/><Relationship Id="rId5" Type="http://schemas.openxmlformats.org/officeDocument/2006/relationships/hyperlink" Target="https://liveexample.pearsoncmg.com/html/PrimeNumberMethod.html" TargetMode="External"/><Relationship Id="rId4" Type="http://schemas.openxmlformats.org/officeDocument/2006/relationships/hyperlink" Target="html/GreatestCommonDivisorMethod.bat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Hex2Dec.html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Hex2Dec.bat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MethodOverloading.html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TestMethodOverloading.bat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MethodDemo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MethodDemo.bat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39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40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1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RandomCharacter.html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veexample.pearsoncmg.com/html/RandomCharacter.html" TargetMode="External"/><Relationship Id="rId4" Type="http://schemas.openxmlformats.org/officeDocument/2006/relationships/hyperlink" Target="html/TestRandomCharacter.bat" TargetMode="Externa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ml/PrintCalendar.bat" TargetMode="External"/><Relationship Id="rId4" Type="http://schemas.openxmlformats.org/officeDocument/2006/relationships/hyperlink" Target="https://liveexample.pearsoncmg.com/html/PrintCalendar.html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2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3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4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5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6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8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PrintCalendarSkeleton.html" TargetMode="Externa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PrintCalendarSkeleton.html" TargetMode="Externa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>
            <a:extLst>
              <a:ext uri="{FF2B5EF4-FFF2-40B4-BE49-F238E27FC236}">
                <a16:creationId xmlns:a16="http://schemas.microsoft.com/office/drawing/2014/main" id="{1F328563-984D-4766-BDC6-FBD99B5615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75B301C-957A-456B-8D8D-1A2D375CC087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585CA59-765A-4C08-9635-514DADCEB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701675"/>
            <a:ext cx="7772400" cy="1143000"/>
          </a:xfrm>
        </p:spPr>
        <p:txBody>
          <a:bodyPr/>
          <a:lstStyle/>
          <a:p>
            <a:r>
              <a:rPr lang="en-US" altLang="en-US"/>
              <a:t>Chapter 6 Methods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C32972BB-FFC8-4EB7-BB59-59D03A8827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1ED13CA-3019-42A2-9810-4520BBD5DBF4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121E296-50CD-413E-9F36-87675BA75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Formal Parameters</a:t>
            </a:r>
          </a:p>
        </p:txBody>
      </p:sp>
      <p:sp>
        <p:nvSpPr>
          <p:cNvPr id="4101" name="Text Box 3">
            <a:extLst>
              <a:ext uri="{FF2B5EF4-FFF2-40B4-BE49-F238E27FC236}">
                <a16:creationId xmlns:a16="http://schemas.microsoft.com/office/drawing/2014/main" id="{6DE3C9A2-FD67-4CDB-BE13-B7152C044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The variables defined in the method header are known as </a:t>
            </a:r>
            <a:r>
              <a:rPr lang="en-US" altLang="en-US" sz="2800" i="1"/>
              <a:t>formal parameters</a:t>
            </a:r>
            <a:r>
              <a:rPr lang="en-US" altLang="en-US" sz="2800"/>
              <a:t>. </a:t>
            </a:r>
          </a:p>
        </p:txBody>
      </p:sp>
      <p:sp>
        <p:nvSpPr>
          <p:cNvPr id="4102" name="Rectangle 4">
            <a:extLst>
              <a:ext uri="{FF2B5EF4-FFF2-40B4-BE49-F238E27FC236}">
                <a16:creationId xmlns:a16="http://schemas.microsoft.com/office/drawing/2014/main" id="{5FEE8EBA-CDA6-4712-8B47-F14969E6D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5">
            <a:extLst>
              <a:ext uri="{FF2B5EF4-FFF2-40B4-BE49-F238E27FC236}">
                <a16:creationId xmlns:a16="http://schemas.microsoft.com/office/drawing/2014/main" id="{B82A16D7-BD42-43B6-AF7D-326DA16A1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4" name="Rectangle 6">
            <a:extLst>
              <a:ext uri="{FF2B5EF4-FFF2-40B4-BE49-F238E27FC236}">
                <a16:creationId xmlns:a16="http://schemas.microsoft.com/office/drawing/2014/main" id="{8898A4C9-0948-4EEF-91E0-6A559720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5" name="Rectangle 7">
            <a:extLst>
              <a:ext uri="{FF2B5EF4-FFF2-40B4-BE49-F238E27FC236}">
                <a16:creationId xmlns:a16="http://schemas.microsoft.com/office/drawing/2014/main" id="{568438BA-DA6B-41C4-819C-B3100DBDD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6" name="Rectangle 8">
            <a:extLst>
              <a:ext uri="{FF2B5EF4-FFF2-40B4-BE49-F238E27FC236}">
                <a16:creationId xmlns:a16="http://schemas.microsoft.com/office/drawing/2014/main" id="{53C21976-6FFE-4E9B-B92C-4FBBDAC40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9">
            <a:extLst>
              <a:ext uri="{FF2B5EF4-FFF2-40B4-BE49-F238E27FC236}">
                <a16:creationId xmlns:a16="http://schemas.microsoft.com/office/drawing/2014/main" id="{E5A38900-7EB3-4F64-B262-8BB9F5FCA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10">
            <a:extLst>
              <a:ext uri="{FF2B5EF4-FFF2-40B4-BE49-F238E27FC236}">
                <a16:creationId xmlns:a16="http://schemas.microsoft.com/office/drawing/2014/main" id="{F752AAFD-D91B-4AC2-8990-103F8E89A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1">
            <a:extLst>
              <a:ext uri="{FF2B5EF4-FFF2-40B4-BE49-F238E27FC236}">
                <a16:creationId xmlns:a16="http://schemas.microsoft.com/office/drawing/2014/main" id="{A0B2BB03-E029-40B2-9C44-99E1F47E2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098" name="Object 12">
            <a:extLst>
              <a:ext uri="{FF2B5EF4-FFF2-40B4-BE49-F238E27FC236}">
                <a16:creationId xmlns:a16="http://schemas.microsoft.com/office/drawing/2014/main" id="{AD72630E-91FA-41BF-A5EF-D6BB57D2B9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Picture" r:id="rId4" imgW="4972145" imgH="1976382" progId="Word.Picture.8">
                  <p:embed/>
                </p:oleObj>
              </mc:Choice>
              <mc:Fallback>
                <p:oleObj name="Picture" r:id="rId4" imgW="4972145" imgH="1976382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14">
            <a:extLst>
              <a:ext uri="{FF2B5EF4-FFF2-40B4-BE49-F238E27FC236}">
                <a16:creationId xmlns:a16="http://schemas.microsoft.com/office/drawing/2014/main" id="{F03C94CE-5C10-4408-9A03-B9472F7B9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544888"/>
            <a:ext cx="461962" cy="306387"/>
          </a:xfrm>
          <a:prstGeom prst="rect">
            <a:avLst/>
          </a:prstGeom>
          <a:solidFill>
            <a:schemeClr val="accent1">
              <a:alpha val="3999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129F5315-AB67-4EA7-AE23-3D3B523D5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3544888"/>
            <a:ext cx="461962" cy="306387"/>
          </a:xfrm>
          <a:prstGeom prst="rect">
            <a:avLst/>
          </a:prstGeom>
          <a:solidFill>
            <a:schemeClr val="accent1">
              <a:alpha val="3999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F9F11AFC-CC53-4293-A9EC-73399B348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C1BB599-8090-4E02-AADD-3654F00959F1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F25812D8-CBEE-4B15-9D82-CBD9261C1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Actual Parameters</a:t>
            </a:r>
          </a:p>
        </p:txBody>
      </p:sp>
      <p:sp>
        <p:nvSpPr>
          <p:cNvPr id="5125" name="Text Box 3">
            <a:extLst>
              <a:ext uri="{FF2B5EF4-FFF2-40B4-BE49-F238E27FC236}">
                <a16:creationId xmlns:a16="http://schemas.microsoft.com/office/drawing/2014/main" id="{73F7C4C3-46C8-4002-A870-340A7F2F4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When a method is invoked, you pass a value to the parameter. This value is referred to as </a:t>
            </a:r>
            <a:r>
              <a:rPr lang="en-US" altLang="en-US" i="1"/>
              <a:t>actual parameter or argument</a:t>
            </a:r>
            <a:r>
              <a:rPr lang="en-US" altLang="en-US"/>
              <a:t>.</a:t>
            </a:r>
          </a:p>
        </p:txBody>
      </p:sp>
      <p:sp>
        <p:nvSpPr>
          <p:cNvPr id="5126" name="Rectangle 4">
            <a:extLst>
              <a:ext uri="{FF2B5EF4-FFF2-40B4-BE49-F238E27FC236}">
                <a16:creationId xmlns:a16="http://schemas.microsoft.com/office/drawing/2014/main" id="{26092132-7382-4743-AAD9-C5D6261F4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66BAAFEA-B9E1-48CA-9392-53CE36868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8" name="Rectangle 6">
            <a:extLst>
              <a:ext uri="{FF2B5EF4-FFF2-40B4-BE49-F238E27FC236}">
                <a16:creationId xmlns:a16="http://schemas.microsoft.com/office/drawing/2014/main" id="{A2AB843C-FA22-4A6D-84F0-9CE34A13D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9" name="Rectangle 7">
            <a:extLst>
              <a:ext uri="{FF2B5EF4-FFF2-40B4-BE49-F238E27FC236}">
                <a16:creationId xmlns:a16="http://schemas.microsoft.com/office/drawing/2014/main" id="{859E1A5C-4113-4BE1-B0D0-0258B17EF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0" name="Rectangle 8">
            <a:extLst>
              <a:ext uri="{FF2B5EF4-FFF2-40B4-BE49-F238E27FC236}">
                <a16:creationId xmlns:a16="http://schemas.microsoft.com/office/drawing/2014/main" id="{C549351E-487E-42DE-97FE-C62EC3753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1" name="Rectangle 9">
            <a:extLst>
              <a:ext uri="{FF2B5EF4-FFF2-40B4-BE49-F238E27FC236}">
                <a16:creationId xmlns:a16="http://schemas.microsoft.com/office/drawing/2014/main" id="{13A72034-1BDD-4389-8EFA-7AF1ABD41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2" name="Rectangle 10">
            <a:extLst>
              <a:ext uri="{FF2B5EF4-FFF2-40B4-BE49-F238E27FC236}">
                <a16:creationId xmlns:a16="http://schemas.microsoft.com/office/drawing/2014/main" id="{DB635AF9-763E-4E8C-9A50-04958F43E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1">
            <a:extLst>
              <a:ext uri="{FF2B5EF4-FFF2-40B4-BE49-F238E27FC236}">
                <a16:creationId xmlns:a16="http://schemas.microsoft.com/office/drawing/2014/main" id="{6460D24B-356C-403A-B092-8CBEF2859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5122" name="Object 12">
            <a:extLst>
              <a:ext uri="{FF2B5EF4-FFF2-40B4-BE49-F238E27FC236}">
                <a16:creationId xmlns:a16="http://schemas.microsoft.com/office/drawing/2014/main" id="{67524A43-38E3-4401-AC4F-FDC9B315C4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Picture" r:id="rId4" imgW="4972145" imgH="1976382" progId="Word.Picture.8">
                  <p:embed/>
                </p:oleObj>
              </mc:Choice>
              <mc:Fallback>
                <p:oleObj name="Picture" r:id="rId4" imgW="4972145" imgH="1976382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5">
            <a:extLst>
              <a:ext uri="{FF2B5EF4-FFF2-40B4-BE49-F238E27FC236}">
                <a16:creationId xmlns:a16="http://schemas.microsoft.com/office/drawing/2014/main" id="{8B9D0F7E-2E94-48C5-A8FB-EE4A9E5AC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700" y="3390900"/>
            <a:ext cx="461963" cy="230188"/>
          </a:xfrm>
          <a:prstGeom prst="rect">
            <a:avLst/>
          </a:prstGeom>
          <a:solidFill>
            <a:schemeClr val="accent1">
              <a:alpha val="3803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86DC7695-E07B-444F-8B5F-EBBB4A9404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34A4464-7677-43E0-BA6E-B8D1F98428E6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A025622-EF8F-4A55-8188-4A0E13460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Return Value Type</a:t>
            </a:r>
          </a:p>
        </p:txBody>
      </p:sp>
      <p:sp>
        <p:nvSpPr>
          <p:cNvPr id="6149" name="Text Box 3">
            <a:extLst>
              <a:ext uri="{FF2B5EF4-FFF2-40B4-BE49-F238E27FC236}">
                <a16:creationId xmlns:a16="http://schemas.microsoft.com/office/drawing/2014/main" id="{E5822365-5925-4CF3-82C4-B023FC9CB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893763"/>
            <a:ext cx="8458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 method may return a value. The </a:t>
            </a:r>
            <a:r>
              <a:rPr lang="en-US" altLang="en-US" u="sng"/>
              <a:t>returnValueType</a:t>
            </a:r>
            <a:r>
              <a:rPr lang="en-US" altLang="en-US"/>
              <a:t> is the data type of the value the method returns. If the method does not return a value, the </a:t>
            </a:r>
            <a:r>
              <a:rPr lang="en-US" altLang="en-US" u="sng"/>
              <a:t>returnValueType</a:t>
            </a:r>
            <a:r>
              <a:rPr lang="en-US" altLang="en-US"/>
              <a:t> is the keyword </a:t>
            </a:r>
            <a:r>
              <a:rPr lang="en-US" altLang="en-US" u="sng"/>
              <a:t>void</a:t>
            </a:r>
            <a:r>
              <a:rPr lang="en-US" altLang="en-US"/>
              <a:t>. For example, the </a:t>
            </a:r>
            <a:r>
              <a:rPr lang="en-US" altLang="en-US" u="sng"/>
              <a:t>returnValueType</a:t>
            </a:r>
            <a:r>
              <a:rPr lang="en-US" altLang="en-US"/>
              <a:t> in the </a:t>
            </a:r>
            <a:r>
              <a:rPr lang="en-US" altLang="en-US" u="sng"/>
              <a:t>main</a:t>
            </a:r>
            <a:r>
              <a:rPr lang="en-US" altLang="en-US"/>
              <a:t> method is </a:t>
            </a:r>
            <a:r>
              <a:rPr lang="en-US" altLang="en-US" u="sng"/>
              <a:t>void</a:t>
            </a:r>
            <a:r>
              <a:rPr lang="en-US" altLang="en-US"/>
              <a:t>.</a:t>
            </a:r>
          </a:p>
        </p:txBody>
      </p:sp>
      <p:sp>
        <p:nvSpPr>
          <p:cNvPr id="6150" name="Rectangle 4">
            <a:extLst>
              <a:ext uri="{FF2B5EF4-FFF2-40B4-BE49-F238E27FC236}">
                <a16:creationId xmlns:a16="http://schemas.microsoft.com/office/drawing/2014/main" id="{2F55925C-B1E4-463E-B0AE-5B92D5DA0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Rectangle 5">
            <a:extLst>
              <a:ext uri="{FF2B5EF4-FFF2-40B4-BE49-F238E27FC236}">
                <a16:creationId xmlns:a16="http://schemas.microsoft.com/office/drawing/2014/main" id="{A8000968-C7DF-4981-851A-A2A5BDF9A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2" name="Rectangle 6">
            <a:extLst>
              <a:ext uri="{FF2B5EF4-FFF2-40B4-BE49-F238E27FC236}">
                <a16:creationId xmlns:a16="http://schemas.microsoft.com/office/drawing/2014/main" id="{62CB870D-9A5E-4D42-8B2D-AAE723E78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3" name="Rectangle 7">
            <a:extLst>
              <a:ext uri="{FF2B5EF4-FFF2-40B4-BE49-F238E27FC236}">
                <a16:creationId xmlns:a16="http://schemas.microsoft.com/office/drawing/2014/main" id="{A61EED81-22F6-4461-8D77-6CCAE8A77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4" name="Rectangle 8">
            <a:extLst>
              <a:ext uri="{FF2B5EF4-FFF2-40B4-BE49-F238E27FC236}">
                <a16:creationId xmlns:a16="http://schemas.microsoft.com/office/drawing/2014/main" id="{4EE0FE02-D50E-4C86-832F-CF20D4244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5" name="Rectangle 9">
            <a:extLst>
              <a:ext uri="{FF2B5EF4-FFF2-40B4-BE49-F238E27FC236}">
                <a16:creationId xmlns:a16="http://schemas.microsoft.com/office/drawing/2014/main" id="{4F4D2AC3-565F-43B6-9BD9-E6E129F62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6" name="Rectangle 10">
            <a:extLst>
              <a:ext uri="{FF2B5EF4-FFF2-40B4-BE49-F238E27FC236}">
                <a16:creationId xmlns:a16="http://schemas.microsoft.com/office/drawing/2014/main" id="{ACA575DB-62B1-4F16-BE8B-CD976BC3F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11">
            <a:extLst>
              <a:ext uri="{FF2B5EF4-FFF2-40B4-BE49-F238E27FC236}">
                <a16:creationId xmlns:a16="http://schemas.microsoft.com/office/drawing/2014/main" id="{CB7C3874-DD19-4C76-9211-7C7AAC87F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6146" name="Object 12">
            <a:extLst>
              <a:ext uri="{FF2B5EF4-FFF2-40B4-BE49-F238E27FC236}">
                <a16:creationId xmlns:a16="http://schemas.microsoft.com/office/drawing/2014/main" id="{6EDD0EF2-BFCC-4F7A-AC2E-4CE196C1F0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844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Picture" r:id="rId4" imgW="4972145" imgH="1976382" progId="Word.Picture.8">
                  <p:embed/>
                </p:oleObj>
              </mc:Choice>
              <mc:Fallback>
                <p:oleObj name="Picture" r:id="rId4" imgW="4972145" imgH="1976382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844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14">
            <a:extLst>
              <a:ext uri="{FF2B5EF4-FFF2-40B4-BE49-F238E27FC236}">
                <a16:creationId xmlns:a16="http://schemas.microsoft.com/office/drawing/2014/main" id="{F5F80EC0-257A-4F53-B8AD-A0537CAA1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113" y="3659188"/>
            <a:ext cx="385762" cy="230187"/>
          </a:xfrm>
          <a:prstGeom prst="rect">
            <a:avLst/>
          </a:prstGeom>
          <a:solidFill>
            <a:schemeClr val="accent1">
              <a:alpha val="3803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F14555A1-AC62-4D9C-A285-B419BE6F8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5464175"/>
            <a:ext cx="1382712" cy="230188"/>
          </a:xfrm>
          <a:prstGeom prst="rect">
            <a:avLst/>
          </a:prstGeom>
          <a:solidFill>
            <a:schemeClr val="accent1">
              <a:alpha val="3803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>
            <a:extLst>
              <a:ext uri="{FF2B5EF4-FFF2-40B4-BE49-F238E27FC236}">
                <a16:creationId xmlns:a16="http://schemas.microsoft.com/office/drawing/2014/main" id="{896E9D20-9387-49C0-A470-B5F449D525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8BBB184-887E-4994-8DD9-E5095130CBE9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1A614DA-AECE-49CA-81F4-DF4BC3583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/>
              <a:t>Calling Methods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8132" name="Text Box 7">
            <a:extLst>
              <a:ext uri="{FF2B5EF4-FFF2-40B4-BE49-F238E27FC236}">
                <a16:creationId xmlns:a16="http://schemas.microsoft.com/office/drawing/2014/main" id="{5F5EFCFA-7DBF-4BC5-907A-8E3A98E19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83058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Testing the </a:t>
            </a:r>
            <a:r>
              <a:rPr lang="en-US" altLang="en-US" sz="3200">
                <a:latin typeface="Courier New" panose="02070309020205020404" pitchFamily="49" charset="0"/>
              </a:rPr>
              <a:t>max</a:t>
            </a:r>
            <a:r>
              <a:rPr lang="en-US" altLang="en-US" sz="3200"/>
              <a:t> method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This program demonstrates calling a method max to return the largest of the </a:t>
            </a:r>
            <a:r>
              <a:rPr lang="en-US" altLang="en-US" sz="3200">
                <a:latin typeface="Courier New" panose="02070309020205020404" pitchFamily="49" charset="0"/>
              </a:rPr>
              <a:t>int</a:t>
            </a:r>
            <a:r>
              <a:rPr lang="en-US" altLang="en-US" sz="3200"/>
              <a:t> values</a:t>
            </a:r>
          </a:p>
        </p:txBody>
      </p:sp>
      <p:sp>
        <p:nvSpPr>
          <p:cNvPr id="48133" name="Rectangle 8">
            <a:hlinkClick r:id="rId3"/>
            <a:extLst>
              <a:ext uri="{FF2B5EF4-FFF2-40B4-BE49-F238E27FC236}">
                <a16:creationId xmlns:a16="http://schemas.microsoft.com/office/drawing/2014/main" id="{D5FF61A9-B587-4AA6-A591-7D18B0F87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3" y="5195888"/>
            <a:ext cx="1439862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TestMax</a:t>
            </a:r>
          </a:p>
        </p:txBody>
      </p:sp>
      <p:sp>
        <p:nvSpPr>
          <p:cNvPr id="48134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C4D85A69-782C-433A-A65E-B4CE2A0CE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8" y="5195888"/>
            <a:ext cx="700087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D66CFC15-2B7C-4387-8EC1-3A132915B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D02F312-33E5-4196-BD84-123DF2EB4A7E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BB404928-297D-4F30-9A1B-54B3DF66E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Calling Methods,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17BB8B49-7C03-446F-844A-9BA416E16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4" name="Rectangle 9">
            <a:extLst>
              <a:ext uri="{FF2B5EF4-FFF2-40B4-BE49-F238E27FC236}">
                <a16:creationId xmlns:a16="http://schemas.microsoft.com/office/drawing/2014/main" id="{8888BC9B-6741-4538-91F6-B156B9A0A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170" name="Object 8">
            <a:extLst>
              <a:ext uri="{FF2B5EF4-FFF2-40B4-BE49-F238E27FC236}">
                <a16:creationId xmlns:a16="http://schemas.microsoft.com/office/drawing/2014/main" id="{0553EEF4-A623-41F7-BCDB-5A68EE9243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676400"/>
          <a:ext cx="8610600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Picture" r:id="rId4" imgW="4232148" imgH="1598676" progId="Word.Picture.8">
                  <p:embed/>
                </p:oleObj>
              </mc:Choice>
              <mc:Fallback>
                <p:oleObj name="Picture" r:id="rId4" imgW="4232148" imgH="1598676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10600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10">
            <a:extLst>
              <a:ext uri="{FF2B5EF4-FFF2-40B4-BE49-F238E27FC236}">
                <a16:creationId xmlns:a16="http://schemas.microsoft.com/office/drawing/2014/main" id="{6E40FDA6-6FDC-42CF-A10F-F9A63E100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>
            <a:extLst>
              <a:ext uri="{FF2B5EF4-FFF2-40B4-BE49-F238E27FC236}">
                <a16:creationId xmlns:a16="http://schemas.microsoft.com/office/drawing/2014/main" id="{96775336-E111-4435-B2A0-55BE23042E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2AE126E-AECF-4732-830C-223B4BD5FA3B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B7AFA390-2B33-4AE3-8BDC-D232F69A9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4620E94B-0703-4CE9-B8B9-3B87F7C2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Rectangle 4">
            <a:extLst>
              <a:ext uri="{FF2B5EF4-FFF2-40B4-BE49-F238E27FC236}">
                <a16:creationId xmlns:a16="http://schemas.microsoft.com/office/drawing/2014/main" id="{B97265A4-E519-438A-A17E-0E6B39C2C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8194" name="Object 5">
            <a:extLst>
              <a:ext uri="{FF2B5EF4-FFF2-40B4-BE49-F238E27FC236}">
                <a16:creationId xmlns:a16="http://schemas.microsoft.com/office/drawing/2014/main" id="{2FFE0EC6-A86F-4B3C-8A90-6D32D70805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6">
            <a:extLst>
              <a:ext uri="{FF2B5EF4-FFF2-40B4-BE49-F238E27FC236}">
                <a16:creationId xmlns:a16="http://schemas.microsoft.com/office/drawing/2014/main" id="{AE7C9E75-CAA3-462E-8D94-218C401AE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2311400"/>
            <a:ext cx="342265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AutoShape 7">
            <a:extLst>
              <a:ext uri="{FF2B5EF4-FFF2-40B4-BE49-F238E27FC236}">
                <a16:creationId xmlns:a16="http://schemas.microsoft.com/office/drawing/2014/main" id="{F00CABD3-9C01-44BD-AA27-A63EC0188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-45014"/>
              <a:gd name="adj2" fmla="val 263634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i is now 5</a:t>
            </a:r>
          </a:p>
        </p:txBody>
      </p:sp>
      <p:sp>
        <p:nvSpPr>
          <p:cNvPr id="8201" name="Rectangle 8">
            <a:extLst>
              <a:ext uri="{FF2B5EF4-FFF2-40B4-BE49-F238E27FC236}">
                <a16:creationId xmlns:a16="http://schemas.microsoft.com/office/drawing/2014/main" id="{2501B054-EEFA-4637-8BF8-429301358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D4CE5C1D-F2CD-4D21-8228-793FFCC927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3377C64-C84E-4179-8490-0144AAC9AC69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521854B6-8E8E-4EB0-9C94-B9255EF3C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6DD71CBC-0A1B-4143-A2CA-DC58D8E83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A01E4A9D-349B-4C62-A3F8-4A6C421FB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9218" name="Object 5">
            <a:extLst>
              <a:ext uri="{FF2B5EF4-FFF2-40B4-BE49-F238E27FC236}">
                <a16:creationId xmlns:a16="http://schemas.microsoft.com/office/drawing/2014/main" id="{7B2C4DAD-152F-4513-A602-454F536FCA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6">
            <a:extLst>
              <a:ext uri="{FF2B5EF4-FFF2-40B4-BE49-F238E27FC236}">
                <a16:creationId xmlns:a16="http://schemas.microsoft.com/office/drawing/2014/main" id="{E7A32744-88A6-44E6-BBC3-D70BFFAC9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3" y="2468563"/>
            <a:ext cx="342265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4" name="AutoShape 7">
            <a:extLst>
              <a:ext uri="{FF2B5EF4-FFF2-40B4-BE49-F238E27FC236}">
                <a16:creationId xmlns:a16="http://schemas.microsoft.com/office/drawing/2014/main" id="{6607D87C-EBB1-4669-80CB-9ADA8AC08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-45236"/>
              <a:gd name="adj2" fmla="val 309093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j is now 2</a:t>
            </a:r>
          </a:p>
        </p:txBody>
      </p:sp>
      <p:sp>
        <p:nvSpPr>
          <p:cNvPr id="9225" name="Rectangle 8">
            <a:extLst>
              <a:ext uri="{FF2B5EF4-FFF2-40B4-BE49-F238E27FC236}">
                <a16:creationId xmlns:a16="http://schemas.microsoft.com/office/drawing/2014/main" id="{F6A22410-07DC-4362-B56A-C629C5D6D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3D6AAF06-282F-48F4-B7E3-318BAB5FCE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5AB0C5B-2327-4B59-AB3F-9492FC1DBE93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426119-01EB-4ED7-A9B4-49E93DC80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AF0DEBF8-C0FF-4AE7-A83E-5906A72D2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012481B3-6504-4566-BD45-90B5A9ECA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242" name="Object 5">
            <a:extLst>
              <a:ext uri="{FF2B5EF4-FFF2-40B4-BE49-F238E27FC236}">
                <a16:creationId xmlns:a16="http://schemas.microsoft.com/office/drawing/2014/main" id="{51FFC77E-E3AD-4313-8F03-D2B190A6F8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6">
            <a:extLst>
              <a:ext uri="{FF2B5EF4-FFF2-40B4-BE49-F238E27FC236}">
                <a16:creationId xmlns:a16="http://schemas.microsoft.com/office/drawing/2014/main" id="{68CB90CE-C10A-4531-B3EA-AA80E3285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3" y="2622550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8" name="AutoShape 7">
            <a:extLst>
              <a:ext uri="{FF2B5EF4-FFF2-40B4-BE49-F238E27FC236}">
                <a16:creationId xmlns:a16="http://schemas.microsoft.com/office/drawing/2014/main" id="{4D2F2CDA-E023-4832-858D-44F9C0CA9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-45236"/>
              <a:gd name="adj2" fmla="val 352065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invoke max(i, j)</a:t>
            </a: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F97371F7-3700-4685-BC59-157B6E724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35F191B3-24E8-4548-A2A3-79DBC751E0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BAD6B83-2273-4550-8117-C3319CC60FD3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6A23B7E5-05A7-4087-8D59-ACCE2FBDE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85E6291C-6817-4711-AF7B-CEE0E6F60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D2F24FE8-0215-4E91-BF81-DBB32F6BF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1266" name="Object 5">
            <a:extLst>
              <a:ext uri="{FF2B5EF4-FFF2-40B4-BE49-F238E27FC236}">
                <a16:creationId xmlns:a16="http://schemas.microsoft.com/office/drawing/2014/main" id="{3B0E6EAB-A51A-4D63-8FA8-282111116F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6">
            <a:extLst>
              <a:ext uri="{FF2B5EF4-FFF2-40B4-BE49-F238E27FC236}">
                <a16:creationId xmlns:a16="http://schemas.microsoft.com/office/drawing/2014/main" id="{E69B0BA3-E6B2-496D-BABE-600F2E325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25" y="2162175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2" name="AutoShape 7">
            <a:extLst>
              <a:ext uri="{FF2B5EF4-FFF2-40B4-BE49-F238E27FC236}">
                <a16:creationId xmlns:a16="http://schemas.microsoft.com/office/drawing/2014/main" id="{ADB94D9A-A6F8-4CB1-994E-92810F800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31863"/>
            <a:ext cx="3532187" cy="998537"/>
          </a:xfrm>
          <a:prstGeom prst="wedgeRoundRectCallout">
            <a:avLst>
              <a:gd name="adj1" fmla="val 41597"/>
              <a:gd name="adj2" fmla="val 75120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invoke max(i, j)</a:t>
            </a:r>
          </a:p>
          <a:p>
            <a:pPr algn="ctr"/>
            <a:r>
              <a:rPr lang="en-US" altLang="en-US" sz="1800"/>
              <a:t>Pass the value of i to num1</a:t>
            </a:r>
          </a:p>
          <a:p>
            <a:pPr algn="ctr"/>
            <a:r>
              <a:rPr lang="en-US" altLang="en-US" sz="1800"/>
              <a:t>Pass the value of j to num2</a:t>
            </a:r>
          </a:p>
        </p:txBody>
      </p:sp>
      <p:sp>
        <p:nvSpPr>
          <p:cNvPr id="11273" name="Line 8">
            <a:extLst>
              <a:ext uri="{FF2B5EF4-FFF2-40B4-BE49-F238E27FC236}">
                <a16:creationId xmlns:a16="http://schemas.microsoft.com/office/drawing/2014/main" id="{B4E19391-B594-4F0C-BBC6-FFEE2A80EA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4" name="Rectangle 9">
            <a:extLst>
              <a:ext uri="{FF2B5EF4-FFF2-40B4-BE49-F238E27FC236}">
                <a16:creationId xmlns:a16="http://schemas.microsoft.com/office/drawing/2014/main" id="{36124C8A-B2AB-4801-AF70-982E2CFB6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52976D71-7EAC-4929-9C99-B2E9E93F4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CAC45CE-49F1-4BF8-95CD-3DAE0C786C86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AA8FC73C-601D-4354-8554-7FE88D69A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071CB028-D573-4E11-A12F-AD43E4D8C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FA351E76-505C-4B9F-932C-4C5746F3D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2290" name="Object 5">
            <a:extLst>
              <a:ext uri="{FF2B5EF4-FFF2-40B4-BE49-F238E27FC236}">
                <a16:creationId xmlns:a16="http://schemas.microsoft.com/office/drawing/2014/main" id="{29AC27DB-2F4F-490C-B8E3-EFD7E6363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6">
            <a:extLst>
              <a:ext uri="{FF2B5EF4-FFF2-40B4-BE49-F238E27FC236}">
                <a16:creationId xmlns:a16="http://schemas.microsoft.com/office/drawing/2014/main" id="{7CA3AEAC-2589-40D6-9814-32405E1E7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354263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AutoShape 7">
            <a:extLst>
              <a:ext uri="{FF2B5EF4-FFF2-40B4-BE49-F238E27FC236}">
                <a16:creationId xmlns:a16="http://schemas.microsoft.com/office/drawing/2014/main" id="{D85D820F-9883-478C-9878-9171C2436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44653"/>
              <a:gd name="adj2" fmla="val 263634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declare variable result</a:t>
            </a:r>
          </a:p>
        </p:txBody>
      </p:sp>
      <p:sp>
        <p:nvSpPr>
          <p:cNvPr id="12297" name="Line 8">
            <a:extLst>
              <a:ext uri="{FF2B5EF4-FFF2-40B4-BE49-F238E27FC236}">
                <a16:creationId xmlns:a16="http://schemas.microsoft.com/office/drawing/2014/main" id="{304C0987-FD1A-4743-9709-7DD4F6C4DA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6116F52E-5DE8-4F7B-A595-CBFFBF3D7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>
            <a:extLst>
              <a:ext uri="{FF2B5EF4-FFF2-40B4-BE49-F238E27FC236}">
                <a16:creationId xmlns:a16="http://schemas.microsoft.com/office/drawing/2014/main" id="{F0FE2209-D177-4F74-B68F-8F98A2147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74E9C8A-EAAF-4ABE-8DB5-A7D2D7BF8B81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53F102E6-EFC8-4716-BC04-78DC60464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125413"/>
            <a:ext cx="7880350" cy="500062"/>
          </a:xfrm>
        </p:spPr>
        <p:txBody>
          <a:bodyPr/>
          <a:lstStyle/>
          <a:p>
            <a:r>
              <a:rPr lang="en-US" altLang="en-US" sz="4000"/>
              <a:t>Opening Problem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8E7F2F20-D527-4A00-BE18-EFE720FEC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8ACFF02C-9EB5-4454-BDFB-9C8D0E600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79B6F098-DA6D-4392-9A17-63976BD76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5" name="Text Box 6">
            <a:extLst>
              <a:ext uri="{FF2B5EF4-FFF2-40B4-BE49-F238E27FC236}">
                <a16:creationId xmlns:a16="http://schemas.microsoft.com/office/drawing/2014/main" id="{FB1A4E28-32C9-4F3A-A837-E0E8035B8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71550"/>
            <a:ext cx="8832850" cy="946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/>
              <a:t>Find the sum of integers from 1 to 10, from 20 to 30, and from 35 to 45, respectively.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97498B44-0530-4194-8B30-D91F07CBF5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CB1B4C8-18C4-4532-957B-A7F6371CCD31}" type="slidenum">
              <a:rPr lang="en-US" altLang="en-US" sz="1400"/>
              <a:pPr/>
              <a:t>20</a:t>
            </a:fld>
            <a:endParaRPr lang="en-US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DC1A11C3-2E78-489E-B00E-F72D71F80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E02B23AB-F6A1-4622-8661-B30F55F8A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8" name="Rectangle 4">
            <a:extLst>
              <a:ext uri="{FF2B5EF4-FFF2-40B4-BE49-F238E27FC236}">
                <a16:creationId xmlns:a16="http://schemas.microsoft.com/office/drawing/2014/main" id="{467EA993-B51C-4933-B38A-0DA7A6626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3314" name="Object 5">
            <a:extLst>
              <a:ext uri="{FF2B5EF4-FFF2-40B4-BE49-F238E27FC236}">
                <a16:creationId xmlns:a16="http://schemas.microsoft.com/office/drawing/2014/main" id="{2B6F3D70-126B-4015-B4F5-CF4F05064D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6">
            <a:extLst>
              <a:ext uri="{FF2B5EF4-FFF2-40B4-BE49-F238E27FC236}">
                <a16:creationId xmlns:a16="http://schemas.microsoft.com/office/drawing/2014/main" id="{CEDE6D4F-0F16-4081-8B71-9219DDDE6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622550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0C23BF13-EDA0-4397-9770-E21EC007D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71550"/>
            <a:ext cx="3533775" cy="614363"/>
          </a:xfrm>
          <a:prstGeom prst="wedgeRoundRectCallout">
            <a:avLst>
              <a:gd name="adj1" fmla="val 57593"/>
              <a:gd name="adj2" fmla="val 23888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(num1 &gt; num2) is true since num1 is 5 and num2 is 2</a:t>
            </a:r>
          </a:p>
        </p:txBody>
      </p:sp>
      <p:sp>
        <p:nvSpPr>
          <p:cNvPr id="13321" name="Line 8">
            <a:extLst>
              <a:ext uri="{FF2B5EF4-FFF2-40B4-BE49-F238E27FC236}">
                <a16:creationId xmlns:a16="http://schemas.microsoft.com/office/drawing/2014/main" id="{732497E2-BC7E-4DD2-8F05-E29375F0C5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2" name="Rectangle 9">
            <a:extLst>
              <a:ext uri="{FF2B5EF4-FFF2-40B4-BE49-F238E27FC236}">
                <a16:creationId xmlns:a16="http://schemas.microsoft.com/office/drawing/2014/main" id="{6E563EBB-890C-4422-893B-BF36EA635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E94132D8-917C-44B2-87A0-1A9F4B6F79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103E113-559C-48A5-B58B-687AC9998B06}" type="slidenum">
              <a:rPr lang="en-US" altLang="en-US" sz="1400"/>
              <a:pPr/>
              <a:t>21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2C82581D-6F3E-4157-B626-CD25EB56C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1EC220E3-D6DD-40B6-826C-5DC04F285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Rectangle 4">
            <a:extLst>
              <a:ext uri="{FF2B5EF4-FFF2-40B4-BE49-F238E27FC236}">
                <a16:creationId xmlns:a16="http://schemas.microsoft.com/office/drawing/2014/main" id="{37F4BECE-B2BF-4FDE-8BE0-5EC95D43F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4338" name="Object 5">
            <a:extLst>
              <a:ext uri="{FF2B5EF4-FFF2-40B4-BE49-F238E27FC236}">
                <a16:creationId xmlns:a16="http://schemas.microsoft.com/office/drawing/2014/main" id="{EEF6FE09-8087-4BA2-8460-8C0694DB6B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6">
            <a:extLst>
              <a:ext uri="{FF2B5EF4-FFF2-40B4-BE49-F238E27FC236}">
                <a16:creationId xmlns:a16="http://schemas.microsoft.com/office/drawing/2014/main" id="{F2EF05DA-EC44-4780-B66F-7B8703D76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776538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7F1449C2-147E-4DD5-BDB9-35094D4AB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71550"/>
            <a:ext cx="3533775" cy="614363"/>
          </a:xfrm>
          <a:prstGeom prst="wedgeRoundRectCallout">
            <a:avLst>
              <a:gd name="adj1" fmla="val 60153"/>
              <a:gd name="adj2" fmla="val 26601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result is now 5</a:t>
            </a:r>
          </a:p>
        </p:txBody>
      </p:sp>
      <p:sp>
        <p:nvSpPr>
          <p:cNvPr id="14345" name="Line 8">
            <a:extLst>
              <a:ext uri="{FF2B5EF4-FFF2-40B4-BE49-F238E27FC236}">
                <a16:creationId xmlns:a16="http://schemas.microsoft.com/office/drawing/2014/main" id="{2C66D785-A57D-4D8E-B743-804073B634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346" name="Rectangle 9">
            <a:extLst>
              <a:ext uri="{FF2B5EF4-FFF2-40B4-BE49-F238E27FC236}">
                <a16:creationId xmlns:a16="http://schemas.microsoft.com/office/drawing/2014/main" id="{77EBA9FC-04D5-43BD-8954-E63AFCF92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1E1A7D3E-E4BC-47FB-BD24-C08127C22A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2B7C8C3-EBD0-4FAB-BCF4-EC950A54AF33}" type="slidenum">
              <a:rPr lang="en-US" altLang="en-US" sz="1400"/>
              <a:pPr/>
              <a:t>22</a:t>
            </a:fld>
            <a:endParaRPr lang="en-US" altLang="en-US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8EE23206-1F45-4EA3-9C6A-8B4D51561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8EF56B98-BEA3-4B4A-BF15-0FE3B8F35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03A2DEAD-371F-4CD0-B22A-7D8EE064A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5362" name="Object 5">
            <a:extLst>
              <a:ext uri="{FF2B5EF4-FFF2-40B4-BE49-F238E27FC236}">
                <a16:creationId xmlns:a16="http://schemas.microsoft.com/office/drawing/2014/main" id="{60C03978-E768-47A1-A2CF-03EE3202BB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6">
            <a:extLst>
              <a:ext uri="{FF2B5EF4-FFF2-40B4-BE49-F238E27FC236}">
                <a16:creationId xmlns:a16="http://schemas.microsoft.com/office/drawing/2014/main" id="{48E7D016-E606-4B1F-92FA-9555D0069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390900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AutoShape 7">
            <a:extLst>
              <a:ext uri="{FF2B5EF4-FFF2-40B4-BE49-F238E27FC236}">
                <a16:creationId xmlns:a16="http://schemas.microsoft.com/office/drawing/2014/main" id="{E6370BCE-A197-4D33-9ED7-C47DF3DC8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7954"/>
              <a:gd name="adj2" fmla="val 53181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return result, which is 5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F5D6A7F5-2BDC-4B8D-97A4-37D3E0B5C8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0" name="Rectangle 9">
            <a:extLst>
              <a:ext uri="{FF2B5EF4-FFF2-40B4-BE49-F238E27FC236}">
                <a16:creationId xmlns:a16="http://schemas.microsoft.com/office/drawing/2014/main" id="{4FD958E1-442E-4372-ACF0-9B48CDE86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3FC1A3DE-4BDE-40AC-94E7-A68ADAAF7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49A04E0-95F6-44DF-A47E-8CD1133DCBA5}" type="slidenum">
              <a:rPr lang="en-US" altLang="en-US" sz="1400"/>
              <a:pPr/>
              <a:t>23</a:t>
            </a:fld>
            <a:endParaRPr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E58B0724-9357-4226-8F63-A37C80859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28B2593D-2EEC-4F4E-AED5-11773A95B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4">
            <a:extLst>
              <a:ext uri="{FF2B5EF4-FFF2-40B4-BE49-F238E27FC236}">
                <a16:creationId xmlns:a16="http://schemas.microsoft.com/office/drawing/2014/main" id="{9AEBF9A8-BD23-419C-8F2B-202CD1D43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6386" name="Object 5">
            <a:extLst>
              <a:ext uri="{FF2B5EF4-FFF2-40B4-BE49-F238E27FC236}">
                <a16:creationId xmlns:a16="http://schemas.microsoft.com/office/drawing/2014/main" id="{3341118B-CC08-426D-BF40-86C40FA28E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6">
            <a:extLst>
              <a:ext uri="{FF2B5EF4-FFF2-40B4-BE49-F238E27FC236}">
                <a16:creationId xmlns:a16="http://schemas.microsoft.com/office/drawing/2014/main" id="{D6B2DB35-2816-463C-AF07-75E4C219B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2622550"/>
            <a:ext cx="338455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AutoShape 7">
            <a:extLst>
              <a:ext uri="{FF2B5EF4-FFF2-40B4-BE49-F238E27FC236}">
                <a16:creationId xmlns:a16="http://schemas.microsoft.com/office/drawing/2014/main" id="{B0586A2A-A87D-4250-A82C-8C7050215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31863"/>
            <a:ext cx="3533775" cy="654050"/>
          </a:xfrm>
          <a:prstGeom prst="wedgeRoundRectCallout">
            <a:avLst>
              <a:gd name="adj1" fmla="val -45236"/>
              <a:gd name="adj2" fmla="val 227426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return max(i, j) and assign the return value to k</a:t>
            </a:r>
          </a:p>
        </p:txBody>
      </p:sp>
      <p:sp>
        <p:nvSpPr>
          <p:cNvPr id="16393" name="Line 8">
            <a:extLst>
              <a:ext uri="{FF2B5EF4-FFF2-40B4-BE49-F238E27FC236}">
                <a16:creationId xmlns:a16="http://schemas.microsoft.com/office/drawing/2014/main" id="{72D337DD-3CD0-40D6-8A36-FF1B8F3FA9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44675" y="2776538"/>
            <a:ext cx="2881313" cy="6905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6394" name="Rectangle 9">
            <a:extLst>
              <a:ext uri="{FF2B5EF4-FFF2-40B4-BE49-F238E27FC236}">
                <a16:creationId xmlns:a16="http://schemas.microsoft.com/office/drawing/2014/main" id="{49D985A4-EDA4-4EC6-A9FE-2FC34F167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4D867379-C858-46A1-86FC-10689D800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1D3AC85-8E6D-4F7E-A860-1C9A0BB8B706}" type="slidenum">
              <a:rPr lang="en-US" altLang="en-US" sz="1400"/>
              <a:pPr/>
              <a:t>24</a:t>
            </a:fld>
            <a:endParaRPr lang="en-US" altLang="en-US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BCD70729-58EF-45A8-AFD4-3EAE7B394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85389C85-94AA-4B01-93E9-151E93E11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405944C3-DCBC-40DE-A62A-3895246D6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7410" name="Object 5">
            <a:extLst>
              <a:ext uri="{FF2B5EF4-FFF2-40B4-BE49-F238E27FC236}">
                <a16:creationId xmlns:a16="http://schemas.microsoft.com/office/drawing/2014/main" id="{C2691272-2017-40F6-9269-EC547F040A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Picture" r:id="rId4" imgW="4232148" imgH="1085088" progId="Word.Picture.8">
                  <p:embed/>
                </p:oleObj>
              </mc:Choice>
              <mc:Fallback>
                <p:oleObj name="Picture" r:id="rId4" imgW="4232148" imgH="10850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6">
            <a:extLst>
              <a:ext uri="{FF2B5EF4-FFF2-40B4-BE49-F238E27FC236}">
                <a16:creationId xmlns:a16="http://schemas.microsoft.com/office/drawing/2014/main" id="{B330532B-0A65-421C-9F1C-717E1BA71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2968625"/>
            <a:ext cx="3384550" cy="460375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AutoShape 7">
            <a:extLst>
              <a:ext uri="{FF2B5EF4-FFF2-40B4-BE49-F238E27FC236}">
                <a16:creationId xmlns:a16="http://schemas.microsoft.com/office/drawing/2014/main" id="{34AB7C40-98AE-4462-B9E8-0EE9D9A13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31863"/>
            <a:ext cx="3533775" cy="654050"/>
          </a:xfrm>
          <a:prstGeom prst="wedgeRoundRectCallout">
            <a:avLst>
              <a:gd name="adj1" fmla="val -43398"/>
              <a:gd name="adj2" fmla="val 279611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Execute the print statement</a:t>
            </a:r>
          </a:p>
        </p:txBody>
      </p:sp>
      <p:sp>
        <p:nvSpPr>
          <p:cNvPr id="17417" name="Rectangle 8">
            <a:extLst>
              <a:ext uri="{FF2B5EF4-FFF2-40B4-BE49-F238E27FC236}">
                <a16:creationId xmlns:a16="http://schemas.microsoft.com/office/drawing/2014/main" id="{D3C2184F-72C3-43BE-8A20-6EA5CDA63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ED156C47-EBF9-42AF-9EDD-9162AF9CC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3CDB2C9-573B-4607-8BFF-807C9D2B46CC}" type="slidenum">
              <a:rPr lang="en-US" altLang="en-US" sz="1400"/>
              <a:pPr/>
              <a:t>25</a:t>
            </a:fld>
            <a:endParaRPr lang="en-US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BC2EC4E5-CBAF-4AE4-AA60-E26863064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altLang="en-US"/>
              <a:t>CAUTION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F0ADD01D-DC37-481F-BE5C-C800BFF80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63" y="931863"/>
            <a:ext cx="8458200" cy="1747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2400"/>
              <a:t>A </a:t>
            </a:r>
            <a:r>
              <a:rPr lang="en-US" altLang="en-US" sz="2400" u="sng"/>
              <a:t>return</a:t>
            </a:r>
            <a:r>
              <a:rPr lang="en-US" altLang="en-US" sz="2400"/>
              <a:t> statement is required for a value-returning method. The method shown below in (a) is logically correct, but it has a compilation error because the Java compiler thinks it possible that this method does not return any value. </a:t>
            </a: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16E4FEAC-C1DF-496B-9A04-855AF69D6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5041900"/>
            <a:ext cx="84582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/>
              <a:t>To fix this problem, delete </a:t>
            </a:r>
            <a:r>
              <a:rPr lang="en-US" altLang="en-US" i="1" u="sng"/>
              <a:t>if (n &lt; 0)</a:t>
            </a:r>
            <a:r>
              <a:rPr lang="en-US" altLang="en-US"/>
              <a:t> in (a), so that the compiler will see a </a:t>
            </a:r>
            <a:r>
              <a:rPr lang="en-US" altLang="en-US" u="sng"/>
              <a:t>return</a:t>
            </a:r>
            <a:r>
              <a:rPr lang="en-US" altLang="en-US"/>
              <a:t> statement to be reached regardless of how the </a:t>
            </a:r>
            <a:r>
              <a:rPr lang="en-US" altLang="en-US" u="sng"/>
              <a:t>if</a:t>
            </a:r>
            <a:r>
              <a:rPr lang="en-US" altLang="en-US"/>
              <a:t> statement is evaluated.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575ACD4F-C4F8-4BFD-AAEF-E5B78846F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4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8434" name="Object 6">
            <a:extLst>
              <a:ext uri="{FF2B5EF4-FFF2-40B4-BE49-F238E27FC236}">
                <a16:creationId xmlns:a16="http://schemas.microsoft.com/office/drawing/2014/main" id="{01C0A94C-1E7A-480C-A96E-C34581C26B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7038" y="2584450"/>
          <a:ext cx="8404225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Picture" r:id="rId4" imgW="4622800" imgH="1193800" progId="Word.Picture.8">
                  <p:embed/>
                </p:oleObj>
              </mc:Choice>
              <mc:Fallback>
                <p:oleObj name="Picture" r:id="rId4" imgW="4622800" imgH="11938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584450"/>
                        <a:ext cx="8404225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>
            <a:extLst>
              <a:ext uri="{FF2B5EF4-FFF2-40B4-BE49-F238E27FC236}">
                <a16:creationId xmlns:a16="http://schemas.microsoft.com/office/drawing/2014/main" id="{8DC1068B-D9CE-45D2-A8BD-AC46E6A2B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21AE4FB-2CBE-409E-9DD5-FCFFDD0E02B6}" type="slidenum">
              <a:rPr lang="en-US" altLang="en-US" sz="1400"/>
              <a:pPr/>
              <a:t>26</a:t>
            </a:fld>
            <a:endParaRPr lang="en-US" altLang="en-US" sz="14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598F0867-6A9A-4D16-B2B4-25B35F4C2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altLang="en-US"/>
              <a:t>Reuse Methods from Other Classes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1A2E57D-7BA7-4ABA-BFE9-0D6FB791E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1816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 sz="2600">
                <a:cs typeface="Courier New" panose="02070309020205020404" pitchFamily="49" charset="0"/>
              </a:rPr>
              <a:t>NOTE: One of the benefits of methods is for reuse. The </a:t>
            </a:r>
            <a:r>
              <a:rPr lang="en-US" altLang="en-US" sz="2600" u="sng">
                <a:cs typeface="Courier New" panose="02070309020205020404" pitchFamily="49" charset="0"/>
              </a:rPr>
              <a:t>max</a:t>
            </a:r>
            <a:r>
              <a:rPr lang="en-US" altLang="en-US" sz="2600">
                <a:cs typeface="Courier New" panose="02070309020205020404" pitchFamily="49" charset="0"/>
              </a:rPr>
              <a:t> method can be invoked from any class besides </a:t>
            </a:r>
            <a:r>
              <a:rPr lang="en-US" altLang="en-US" sz="2600" u="sng">
                <a:cs typeface="Courier New" panose="02070309020205020404" pitchFamily="49" charset="0"/>
              </a:rPr>
              <a:t>TestMax</a:t>
            </a:r>
            <a:r>
              <a:rPr lang="en-US" altLang="en-US" sz="2600">
                <a:cs typeface="Courier New" panose="02070309020205020404" pitchFamily="49" charset="0"/>
              </a:rPr>
              <a:t>. If you create a new class </a:t>
            </a:r>
            <a:r>
              <a:rPr lang="en-US" altLang="en-US" sz="2600" u="sng">
                <a:cs typeface="Courier New" panose="02070309020205020404" pitchFamily="49" charset="0"/>
              </a:rPr>
              <a:t>Test</a:t>
            </a:r>
            <a:r>
              <a:rPr lang="en-US" altLang="en-US" sz="2600">
                <a:cs typeface="Courier New" panose="02070309020205020404" pitchFamily="49" charset="0"/>
              </a:rPr>
              <a:t>, you can invoke the </a:t>
            </a:r>
            <a:r>
              <a:rPr lang="en-US" altLang="en-US" sz="2600" u="sng">
                <a:cs typeface="Courier New" panose="02070309020205020404" pitchFamily="49" charset="0"/>
              </a:rPr>
              <a:t>max</a:t>
            </a:r>
            <a:r>
              <a:rPr lang="en-US" altLang="en-US" sz="2600">
                <a:cs typeface="Courier New" panose="02070309020205020404" pitchFamily="49" charset="0"/>
              </a:rPr>
              <a:t> method using </a:t>
            </a:r>
            <a:r>
              <a:rPr lang="en-US" altLang="en-US" sz="2600" u="sng">
                <a:cs typeface="Courier New" panose="02070309020205020404" pitchFamily="49" charset="0"/>
              </a:rPr>
              <a:t>ClassName.methodName</a:t>
            </a:r>
            <a:r>
              <a:rPr lang="en-US" altLang="en-US" sz="2600">
                <a:cs typeface="Courier New" panose="02070309020205020404" pitchFamily="49" charset="0"/>
              </a:rPr>
              <a:t> (e.g., </a:t>
            </a:r>
            <a:r>
              <a:rPr lang="en-US" altLang="en-US" sz="2600" u="sng">
                <a:cs typeface="Courier New" panose="02070309020205020404" pitchFamily="49" charset="0"/>
              </a:rPr>
              <a:t>TestMax.max</a:t>
            </a:r>
            <a:r>
              <a:rPr lang="en-US" altLang="en-US" sz="2600">
                <a:cs typeface="Courier New" panose="02070309020205020404" pitchFamily="49" charset="0"/>
              </a:rPr>
              <a:t>). </a:t>
            </a: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79703ED2-CFD3-4819-BB93-6DC412F7D8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1E01E71-36D1-44B3-B8E3-8F4B1A5C7548}" type="slidenum">
              <a:rPr lang="en-US" altLang="en-US" sz="1400"/>
              <a:pPr/>
              <a:t>27</a:t>
            </a:fld>
            <a:endParaRPr lang="en-US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A5192C56-9F38-4381-B424-9A57D0619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altLang="en-US">
                <a:cs typeface="Courier New" panose="02070309020205020404" pitchFamily="49" charset="0"/>
              </a:rPr>
              <a:t>Call Stacks</a:t>
            </a:r>
            <a:r>
              <a:rPr lang="en-US" altLang="en-US"/>
              <a:t> 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6265DE0-06F9-4052-8470-ED8FDEA83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6">
            <a:extLst>
              <a:ext uri="{FF2B5EF4-FFF2-40B4-BE49-F238E27FC236}">
                <a16:creationId xmlns:a16="http://schemas.microsoft.com/office/drawing/2014/main" id="{1E01F811-1530-4182-A880-7682C6BED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2255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8">
            <a:extLst>
              <a:ext uri="{FF2B5EF4-FFF2-40B4-BE49-F238E27FC236}">
                <a16:creationId xmlns:a16="http://schemas.microsoft.com/office/drawing/2014/main" id="{067E95C6-2A10-4CC0-BF5F-62D55E090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2255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3" name="Rectangle 10">
            <a:extLst>
              <a:ext uri="{FF2B5EF4-FFF2-40B4-BE49-F238E27FC236}">
                <a16:creationId xmlns:a16="http://schemas.microsoft.com/office/drawing/2014/main" id="{CF748588-49E5-44BD-A536-B5070E565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50184" name="Picture 9">
            <a:extLst>
              <a:ext uri="{FF2B5EF4-FFF2-40B4-BE49-F238E27FC236}">
                <a16:creationId xmlns:a16="http://schemas.microsoft.com/office/drawing/2014/main" id="{43D44F61-563C-4713-BB99-3D1CA9A5A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033588"/>
            <a:ext cx="9026525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>
            <a:extLst>
              <a:ext uri="{FF2B5EF4-FFF2-40B4-BE49-F238E27FC236}">
                <a16:creationId xmlns:a16="http://schemas.microsoft.com/office/drawing/2014/main" id="{F938DCD5-1AB9-4BC3-A72D-D3B9B1D56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5CFF00F-4429-41A6-86B4-15F3F8B537A3}" type="slidenum">
              <a:rPr lang="en-US" altLang="en-US" sz="1400"/>
              <a:pPr/>
              <a:t>28</a:t>
            </a:fld>
            <a:endParaRPr lang="en-US" altLang="en-US" sz="1400"/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9445F61D-7CF7-4D73-835B-13DF315180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6461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B2DA1B3F-7A53-4125-9355-9E98D0FA6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Rectangle 4">
            <a:extLst>
              <a:ext uri="{FF2B5EF4-FFF2-40B4-BE49-F238E27FC236}">
                <a16:creationId xmlns:a16="http://schemas.microsoft.com/office/drawing/2014/main" id="{D4A4F4EE-2188-43A8-BE4F-69A4BD7C6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9458" name="Object 5">
            <a:extLst>
              <a:ext uri="{FF2B5EF4-FFF2-40B4-BE49-F238E27FC236}">
                <a16:creationId xmlns:a16="http://schemas.microsoft.com/office/drawing/2014/main" id="{2B89DD65-B3BE-4250-AE05-4D804E0D2F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6">
            <a:extLst>
              <a:ext uri="{FF2B5EF4-FFF2-40B4-BE49-F238E27FC236}">
                <a16:creationId xmlns:a16="http://schemas.microsoft.com/office/drawing/2014/main" id="{C93D0859-DC39-4719-916D-8C3D15895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2622550"/>
            <a:ext cx="3384550" cy="153988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AutoShape 7">
            <a:extLst>
              <a:ext uri="{FF2B5EF4-FFF2-40B4-BE49-F238E27FC236}">
                <a16:creationId xmlns:a16="http://schemas.microsoft.com/office/drawing/2014/main" id="{8146B16E-A594-4991-BB6B-2FB6CDCCA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89713"/>
              <a:gd name="adj2" fmla="val 14077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i is declared and initialized</a:t>
            </a:r>
          </a:p>
        </p:txBody>
      </p:sp>
      <p:graphicFrame>
        <p:nvGraphicFramePr>
          <p:cNvPr id="19459" name="Object 8">
            <a:extLst>
              <a:ext uri="{FF2B5EF4-FFF2-40B4-BE49-F238E27FC236}">
                <a16:creationId xmlns:a16="http://schemas.microsoft.com/office/drawing/2014/main" id="{3771ED14-317E-4541-AD31-584A7A58D05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146800" y="2392363"/>
          <a:ext cx="1830388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2392363"/>
                        <a:ext cx="1830388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Line 10">
            <a:extLst>
              <a:ext uri="{FF2B5EF4-FFF2-40B4-BE49-F238E27FC236}">
                <a16:creationId xmlns:a16="http://schemas.microsoft.com/office/drawing/2014/main" id="{B3429119-EBDC-480E-922A-8166D91AE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1563" y="2698750"/>
            <a:ext cx="3879850" cy="18827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7" name="Rectangle 11">
            <a:extLst>
              <a:ext uri="{FF2B5EF4-FFF2-40B4-BE49-F238E27FC236}">
                <a16:creationId xmlns:a16="http://schemas.microsoft.com/office/drawing/2014/main" id="{C8226149-E3CA-4384-804B-BDD7FD5FF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9139CD9D-65AC-49F1-A22A-30533B8426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04C5F52-9530-4B8A-A30C-5B40E735C5C9}" type="slidenum">
              <a:rPr lang="en-US" altLang="en-US" sz="1400"/>
              <a:pPr/>
              <a:t>29</a:t>
            </a:fld>
            <a:endParaRPr lang="en-US" altLang="en-US" sz="1400"/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A637E762-5FAB-454F-A53E-2969EF123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685800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1E84F07E-52E9-4118-A41B-53EE9C7D9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Rectangle 4">
            <a:extLst>
              <a:ext uri="{FF2B5EF4-FFF2-40B4-BE49-F238E27FC236}">
                <a16:creationId xmlns:a16="http://schemas.microsoft.com/office/drawing/2014/main" id="{9D8DF2AF-F4B0-4DAD-AEBC-3F9EF723B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0482" name="Object 5">
            <a:extLst>
              <a:ext uri="{FF2B5EF4-FFF2-40B4-BE49-F238E27FC236}">
                <a16:creationId xmlns:a16="http://schemas.microsoft.com/office/drawing/2014/main" id="{E26DD886-FDDB-4287-BC3D-D52AD7716E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6">
            <a:extLst>
              <a:ext uri="{FF2B5EF4-FFF2-40B4-BE49-F238E27FC236}">
                <a16:creationId xmlns:a16="http://schemas.microsoft.com/office/drawing/2014/main" id="{6D5270C7-529B-4CE9-8EB8-0A176D767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2814638"/>
            <a:ext cx="3384550" cy="153987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9" name="AutoShape 7">
            <a:extLst>
              <a:ext uri="{FF2B5EF4-FFF2-40B4-BE49-F238E27FC236}">
                <a16:creationId xmlns:a16="http://schemas.microsoft.com/office/drawing/2014/main" id="{847C3953-E099-41DB-B712-659375BDC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86523"/>
              <a:gd name="adj2" fmla="val 171843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j is declared and initialized</a:t>
            </a:r>
          </a:p>
        </p:txBody>
      </p:sp>
      <p:graphicFrame>
        <p:nvGraphicFramePr>
          <p:cNvPr id="20483" name="Object 8">
            <a:extLst>
              <a:ext uri="{FF2B5EF4-FFF2-40B4-BE49-F238E27FC236}">
                <a16:creationId xmlns:a16="http://schemas.microsoft.com/office/drawing/2014/main" id="{982AD3DA-4819-432B-928F-3621FC3C996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146800" y="2392363"/>
          <a:ext cx="1830388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2392363"/>
                        <a:ext cx="1830388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Line 9">
            <a:extLst>
              <a:ext uri="{FF2B5EF4-FFF2-40B4-BE49-F238E27FC236}">
                <a16:creationId xmlns:a16="http://schemas.microsoft.com/office/drawing/2014/main" id="{08F0ED2F-7B56-4318-975A-2342DF4B1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7575" y="2890838"/>
            <a:ext cx="4033838" cy="1536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91" name="Rectangle 10">
            <a:extLst>
              <a:ext uri="{FF2B5EF4-FFF2-40B4-BE49-F238E27FC236}">
                <a16:creationId xmlns:a16="http://schemas.microsoft.com/office/drawing/2014/main" id="{FACFD1B9-2C35-40B5-A95D-D80480A54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>
            <a:extLst>
              <a:ext uri="{FF2B5EF4-FFF2-40B4-BE49-F238E27FC236}">
                <a16:creationId xmlns:a16="http://schemas.microsoft.com/office/drawing/2014/main" id="{60028558-5E99-4A3A-9333-36B5BB84D1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8B2612B-5E00-432B-9CFA-0E6D8C20048B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03CEF97-613F-458A-BA5A-647EAD03A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125413"/>
            <a:ext cx="7880350" cy="500062"/>
          </a:xfrm>
        </p:spPr>
        <p:txBody>
          <a:bodyPr/>
          <a:lstStyle/>
          <a:p>
            <a:r>
              <a:rPr lang="en-US" altLang="en-US" sz="4000"/>
              <a:t>Problem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CBF8D20F-D910-4B37-8DC2-AEF64F110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B5586550-2C25-4FF0-8771-A507C978F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5">
            <a:extLst>
              <a:ext uri="{FF2B5EF4-FFF2-40B4-BE49-F238E27FC236}">
                <a16:creationId xmlns:a16="http://schemas.microsoft.com/office/drawing/2014/main" id="{6D6ECC95-F2CD-4DAA-B6C9-3970DDACD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9" name="Text Box 6">
            <a:extLst>
              <a:ext uri="{FF2B5EF4-FFF2-40B4-BE49-F238E27FC236}">
                <a16:creationId xmlns:a16="http://schemas.microsoft.com/office/drawing/2014/main" id="{B33A5A27-5673-44C6-A081-2F6A91494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71550"/>
            <a:ext cx="88709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int sum = 0;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for (int i = 1; i &lt;= 10; i++)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  sum += i;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System.out.println("Sum from 1 to 10 is " + sum);</a:t>
            </a:r>
          </a:p>
          <a:p>
            <a:endParaRPr lang="en-US" altLang="tr-TR" sz="22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sum = 0;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for (int i = 20; i &lt;= 30; i++)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  sum += i;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System.out.println("Sum from 20 to 30 is " + sum);</a:t>
            </a:r>
          </a:p>
          <a:p>
            <a:endParaRPr lang="en-US" altLang="tr-TR" sz="22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sum = 0;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for (int i = 35; i &lt;= 45; i++)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  sum += i;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System.out.println("Sum from 35 to 45 is " + sum);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1813D315-8954-40A6-94C5-CC48B2448B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BECB288-9621-4870-92BA-E7DB16044170}" type="slidenum">
              <a:rPr lang="en-US" altLang="en-US" sz="1400"/>
              <a:pPr/>
              <a:t>30</a:t>
            </a:fld>
            <a:endParaRPr lang="en-US" altLang="en-US" sz="1400"/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48F456C7-5D6A-4092-9AF5-9BD4FC8D6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6461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AF4A1BA6-F3D1-4F2A-A76E-A73ED3DE1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Rectangle 4">
            <a:extLst>
              <a:ext uri="{FF2B5EF4-FFF2-40B4-BE49-F238E27FC236}">
                <a16:creationId xmlns:a16="http://schemas.microsoft.com/office/drawing/2014/main" id="{23F0BC1E-00B7-4811-B49F-6C04215E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1506" name="Object 5">
            <a:extLst>
              <a:ext uri="{FF2B5EF4-FFF2-40B4-BE49-F238E27FC236}">
                <a16:creationId xmlns:a16="http://schemas.microsoft.com/office/drawing/2014/main" id="{7284EC13-EC70-48CB-8EA0-408774A5B1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6">
            <a:extLst>
              <a:ext uri="{FF2B5EF4-FFF2-40B4-BE49-F238E27FC236}">
                <a16:creationId xmlns:a16="http://schemas.microsoft.com/office/drawing/2014/main" id="{33FC3314-B2C8-4B7E-B9E9-6F9363351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3006725"/>
            <a:ext cx="690562" cy="153988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AutoShape 7">
            <a:extLst>
              <a:ext uri="{FF2B5EF4-FFF2-40B4-BE49-F238E27FC236}">
                <a16:creationId xmlns:a16="http://schemas.microsoft.com/office/drawing/2014/main" id="{11EBE948-8663-4FEF-A5D1-5552881AF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150269"/>
              <a:gd name="adj2" fmla="val 183495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Declare k</a:t>
            </a:r>
          </a:p>
        </p:txBody>
      </p:sp>
      <p:graphicFrame>
        <p:nvGraphicFramePr>
          <p:cNvPr id="21507" name="Object 8">
            <a:extLst>
              <a:ext uri="{FF2B5EF4-FFF2-40B4-BE49-F238E27FC236}">
                <a16:creationId xmlns:a16="http://schemas.microsoft.com/office/drawing/2014/main" id="{DBB001E5-758D-4811-AAA4-AB653290FA5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146800" y="2392363"/>
          <a:ext cx="1830388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2392363"/>
                        <a:ext cx="1830388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Line 9">
            <a:extLst>
              <a:ext uri="{FF2B5EF4-FFF2-40B4-BE49-F238E27FC236}">
                <a16:creationId xmlns:a16="http://schemas.microsoft.com/office/drawing/2014/main" id="{18E76009-BCA7-4343-AE74-1539AC161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0125" y="3121025"/>
            <a:ext cx="6529388" cy="11525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15" name="Rectangle 10">
            <a:extLst>
              <a:ext uri="{FF2B5EF4-FFF2-40B4-BE49-F238E27FC236}">
                <a16:creationId xmlns:a16="http://schemas.microsoft.com/office/drawing/2014/main" id="{F8D2329C-CA27-44F1-B64B-17120FE34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359E7D51-610B-48F1-8FFB-18C0512267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71388EF-522A-49A4-9FDA-A914B6F17D35}" type="slidenum">
              <a:rPr lang="en-US" altLang="en-US" sz="1400"/>
              <a:pPr/>
              <a:t>31</a:t>
            </a:fld>
            <a:endParaRPr lang="en-US" altLang="en-US" sz="1400"/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7810A059-2C6D-4042-AA09-9C8DC182C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6461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074E6FDA-6EF2-4E3A-B324-C2604A5D7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5" name="Rectangle 4">
            <a:extLst>
              <a:ext uri="{FF2B5EF4-FFF2-40B4-BE49-F238E27FC236}">
                <a16:creationId xmlns:a16="http://schemas.microsoft.com/office/drawing/2014/main" id="{50F94B98-64B0-4AD4-AE20-E6F55E6B5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2530" name="Object 5">
            <a:extLst>
              <a:ext uri="{FF2B5EF4-FFF2-40B4-BE49-F238E27FC236}">
                <a16:creationId xmlns:a16="http://schemas.microsoft.com/office/drawing/2014/main" id="{C8F291E6-1D98-4CD9-85B5-ED5CCE0707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6">
            <a:extLst>
              <a:ext uri="{FF2B5EF4-FFF2-40B4-BE49-F238E27FC236}">
                <a16:creationId xmlns:a16="http://schemas.microsoft.com/office/drawing/2014/main" id="{C364F321-F834-4F30-9E4F-9171354FB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3" y="3006725"/>
            <a:ext cx="2501900" cy="153988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AutoShape 7">
            <a:extLst>
              <a:ext uri="{FF2B5EF4-FFF2-40B4-BE49-F238E27FC236}">
                <a16:creationId xmlns:a16="http://schemas.microsoft.com/office/drawing/2014/main" id="{BFEE149C-7312-44FD-AFBE-1CA2529B9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78843"/>
              <a:gd name="adj2" fmla="val 19271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Invoke max(i, j)</a:t>
            </a:r>
          </a:p>
        </p:txBody>
      </p:sp>
      <p:graphicFrame>
        <p:nvGraphicFramePr>
          <p:cNvPr id="22531" name="Object 8">
            <a:extLst>
              <a:ext uri="{FF2B5EF4-FFF2-40B4-BE49-F238E27FC236}">
                <a16:creationId xmlns:a16="http://schemas.microsoft.com/office/drawing/2014/main" id="{08B3AB3B-1685-4B11-B211-D3C9C5F8BB1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146800" y="2392363"/>
          <a:ext cx="1830388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2392363"/>
                        <a:ext cx="1830388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Line 9">
            <a:extLst>
              <a:ext uri="{FF2B5EF4-FFF2-40B4-BE49-F238E27FC236}">
                <a16:creationId xmlns:a16="http://schemas.microsoft.com/office/drawing/2014/main" id="{EDB68109-41EA-466D-AC52-00C9F8E99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5175" y="3082925"/>
            <a:ext cx="114300" cy="12684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86599E98-976A-4701-A1FB-534CAF72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E21E5BB4-193F-484E-A48E-99AFF30812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9AC6ADD-0B51-438C-92A0-15B9C85D1C83}" type="slidenum">
              <a:rPr lang="en-US" altLang="en-US" sz="1400"/>
              <a:pPr/>
              <a:t>32</a:t>
            </a:fld>
            <a:endParaRPr lang="en-US" altLang="en-US" sz="1400"/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F9C8457C-15E2-4392-A1C8-D8D0572A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685800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3F109C18-5908-411D-86C9-0CD2A7A1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9" name="Rectangle 4">
            <a:extLst>
              <a:ext uri="{FF2B5EF4-FFF2-40B4-BE49-F238E27FC236}">
                <a16:creationId xmlns:a16="http://schemas.microsoft.com/office/drawing/2014/main" id="{B2D61D35-A469-46E8-8D13-2090E70E3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3554" name="Object 5">
            <a:extLst>
              <a:ext uri="{FF2B5EF4-FFF2-40B4-BE49-F238E27FC236}">
                <a16:creationId xmlns:a16="http://schemas.microsoft.com/office/drawing/2014/main" id="{D0C21ED6-AFE4-49F8-B751-17CB71F2F2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6">
            <a:extLst>
              <a:ext uri="{FF2B5EF4-FFF2-40B4-BE49-F238E27FC236}">
                <a16:creationId xmlns:a16="http://schemas.microsoft.com/office/drawing/2014/main" id="{B748CDBB-0ED9-4A2D-A693-324DD0956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4311650"/>
            <a:ext cx="2573337" cy="192088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1" name="AutoShape 7">
            <a:extLst>
              <a:ext uri="{FF2B5EF4-FFF2-40B4-BE49-F238E27FC236}">
                <a16:creationId xmlns:a16="http://schemas.microsoft.com/office/drawing/2014/main" id="{CC5A5665-018A-4FAB-B887-63DFF3DFF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47171"/>
              <a:gd name="adj2" fmla="val 396116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pass the values of i and j to num1 and num2</a:t>
            </a:r>
          </a:p>
        </p:txBody>
      </p:sp>
      <p:graphicFrame>
        <p:nvGraphicFramePr>
          <p:cNvPr id="23555" name="Object 11">
            <a:extLst>
              <a:ext uri="{FF2B5EF4-FFF2-40B4-BE49-F238E27FC236}">
                <a16:creationId xmlns:a16="http://schemas.microsoft.com/office/drawing/2014/main" id="{E6F4D392-A94A-4DE1-AC4B-C6B9ABC651D7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070600" y="2276475"/>
          <a:ext cx="2284413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276475"/>
                        <a:ext cx="2284413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Line 9">
            <a:extLst>
              <a:ext uri="{FF2B5EF4-FFF2-40B4-BE49-F238E27FC236}">
                <a16:creationId xmlns:a16="http://schemas.microsoft.com/office/drawing/2014/main" id="{A95147D2-C7F4-409D-B303-68A1BBB11C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5363" y="3889375"/>
            <a:ext cx="3609975" cy="4619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3" name="Rectangle 12">
            <a:extLst>
              <a:ext uri="{FF2B5EF4-FFF2-40B4-BE49-F238E27FC236}">
                <a16:creationId xmlns:a16="http://schemas.microsoft.com/office/drawing/2014/main" id="{530036A7-0CE8-4C87-9D64-9D054B8E5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>
            <a:extLst>
              <a:ext uri="{FF2B5EF4-FFF2-40B4-BE49-F238E27FC236}">
                <a16:creationId xmlns:a16="http://schemas.microsoft.com/office/drawing/2014/main" id="{004D41D9-EEF8-47F8-9703-25F6AE71E0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F8B4942-E757-4D6C-AA0C-ABF91398B104}" type="slidenum">
              <a:rPr lang="en-US" altLang="en-US" sz="1400"/>
              <a:pPr/>
              <a:t>33</a:t>
            </a:fld>
            <a:endParaRPr lang="en-US" altLang="en-US" sz="1400"/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31C928E7-2294-45A6-BA17-7FD0CF61A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5318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6B87A487-FC59-4904-917E-94D693179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4">
            <a:extLst>
              <a:ext uri="{FF2B5EF4-FFF2-40B4-BE49-F238E27FC236}">
                <a16:creationId xmlns:a16="http://schemas.microsoft.com/office/drawing/2014/main" id="{EB9CD953-0595-41C7-9283-82DD77D6A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4578" name="Object 5">
            <a:extLst>
              <a:ext uri="{FF2B5EF4-FFF2-40B4-BE49-F238E27FC236}">
                <a16:creationId xmlns:a16="http://schemas.microsoft.com/office/drawing/2014/main" id="{53D36589-8382-4E7C-A771-76D0F2D589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6">
            <a:extLst>
              <a:ext uri="{FF2B5EF4-FFF2-40B4-BE49-F238E27FC236}">
                <a16:creationId xmlns:a16="http://schemas.microsoft.com/office/drawing/2014/main" id="{60BACBA6-787D-4720-8DBC-2FF65B623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3" y="4503738"/>
            <a:ext cx="4186237" cy="192087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5" name="AutoShape 7">
            <a:extLst>
              <a:ext uri="{FF2B5EF4-FFF2-40B4-BE49-F238E27FC236}">
                <a16:creationId xmlns:a16="http://schemas.microsoft.com/office/drawing/2014/main" id="{EDAAD031-4BB3-45D0-88C6-D5558F0D5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51032"/>
              <a:gd name="adj2" fmla="val 435435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Declare result</a:t>
            </a:r>
          </a:p>
        </p:txBody>
      </p:sp>
      <p:graphicFrame>
        <p:nvGraphicFramePr>
          <p:cNvPr id="24579" name="Object 8">
            <a:extLst>
              <a:ext uri="{FF2B5EF4-FFF2-40B4-BE49-F238E27FC236}">
                <a16:creationId xmlns:a16="http://schemas.microsoft.com/office/drawing/2014/main" id="{C472A913-BA53-4602-A623-E1A08BBC54A2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070600" y="2276475"/>
          <a:ext cx="2284413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276475"/>
                        <a:ext cx="2284413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Line 9">
            <a:extLst>
              <a:ext uri="{FF2B5EF4-FFF2-40B4-BE49-F238E27FC236}">
                <a16:creationId xmlns:a16="http://schemas.microsoft.com/office/drawing/2014/main" id="{F38161E2-DA4A-424F-B1DB-F153CF45DF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9538" y="3621088"/>
            <a:ext cx="3263900" cy="9985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0BF06BBD-A269-44AB-ADDC-685B0FB8D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>
            <a:extLst>
              <a:ext uri="{FF2B5EF4-FFF2-40B4-BE49-F238E27FC236}">
                <a16:creationId xmlns:a16="http://schemas.microsoft.com/office/drawing/2014/main" id="{619A0B0C-60FE-4C8D-8A1B-28B42D4C0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78F687D-3F2D-4095-996F-247B3E8C8AB2}" type="slidenum">
              <a:rPr lang="en-US" altLang="en-US" sz="1400"/>
              <a:pPr/>
              <a:t>34</a:t>
            </a:fld>
            <a:endParaRPr lang="en-US" altLang="en-US" sz="1400"/>
          </a:p>
        </p:txBody>
      </p:sp>
      <p:sp>
        <p:nvSpPr>
          <p:cNvPr id="25605" name="Rectangle 2">
            <a:extLst>
              <a:ext uri="{FF2B5EF4-FFF2-40B4-BE49-F238E27FC236}">
                <a16:creationId xmlns:a16="http://schemas.microsoft.com/office/drawing/2014/main" id="{CA29E10B-4D0C-4E3C-A7F0-DCFE98282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5318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5606" name="Rectangle 3">
            <a:extLst>
              <a:ext uri="{FF2B5EF4-FFF2-40B4-BE49-F238E27FC236}">
                <a16:creationId xmlns:a16="http://schemas.microsoft.com/office/drawing/2014/main" id="{8A73661F-C39D-486A-A582-7059F9AD1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4">
            <a:extLst>
              <a:ext uri="{FF2B5EF4-FFF2-40B4-BE49-F238E27FC236}">
                <a16:creationId xmlns:a16="http://schemas.microsoft.com/office/drawing/2014/main" id="{989698E1-54D8-46AB-A9B9-7E42D2E01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5602" name="Object 5">
            <a:extLst>
              <a:ext uri="{FF2B5EF4-FFF2-40B4-BE49-F238E27FC236}">
                <a16:creationId xmlns:a16="http://schemas.microsoft.com/office/drawing/2014/main" id="{39F9A5E1-A3D4-47A3-96B9-1F681A768B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6">
            <a:extLst>
              <a:ext uri="{FF2B5EF4-FFF2-40B4-BE49-F238E27FC236}">
                <a16:creationId xmlns:a16="http://schemas.microsoft.com/office/drawing/2014/main" id="{DBD7260D-DBCD-43A6-93E3-5FC858C37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3" y="4811713"/>
            <a:ext cx="4186237" cy="192087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AutoShape 7">
            <a:extLst>
              <a:ext uri="{FF2B5EF4-FFF2-40B4-BE49-F238E27FC236}">
                <a16:creationId xmlns:a16="http://schemas.microsoft.com/office/drawing/2014/main" id="{CF68BFD6-DCC9-4297-9189-B48735D40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53819"/>
              <a:gd name="adj2" fmla="val 47232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(num1 &gt; num2) is true</a:t>
            </a:r>
          </a:p>
        </p:txBody>
      </p:sp>
      <p:graphicFrame>
        <p:nvGraphicFramePr>
          <p:cNvPr id="25603" name="Object 8">
            <a:extLst>
              <a:ext uri="{FF2B5EF4-FFF2-40B4-BE49-F238E27FC236}">
                <a16:creationId xmlns:a16="http://schemas.microsoft.com/office/drawing/2014/main" id="{036A3E9D-549B-4EA5-A794-5363DF8C407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070600" y="2276475"/>
          <a:ext cx="2284413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276475"/>
                        <a:ext cx="2284413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10">
            <a:extLst>
              <a:ext uri="{FF2B5EF4-FFF2-40B4-BE49-F238E27FC236}">
                <a16:creationId xmlns:a16="http://schemas.microsoft.com/office/drawing/2014/main" id="{11137588-AF73-4CEB-902D-B063140B0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20132593-7057-40AA-939E-52432D2241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A325F3B-F9B4-461D-8EA6-5D3D4B8AB66A}" type="slidenum">
              <a:rPr lang="en-US" altLang="en-US" sz="1400"/>
              <a:pPr/>
              <a:t>35</a:t>
            </a:fld>
            <a:endParaRPr lang="en-US" altLang="en-US" sz="1400"/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F8A7E570-1F0D-46E6-93EF-9B40B7A1C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5318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3FB5F7D8-E184-4060-861E-36DAE4921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Rectangle 4">
            <a:extLst>
              <a:ext uri="{FF2B5EF4-FFF2-40B4-BE49-F238E27FC236}">
                <a16:creationId xmlns:a16="http://schemas.microsoft.com/office/drawing/2014/main" id="{0F71E919-D2F7-43B8-B89C-CDBC54781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6626" name="Object 5">
            <a:extLst>
              <a:ext uri="{FF2B5EF4-FFF2-40B4-BE49-F238E27FC236}">
                <a16:creationId xmlns:a16="http://schemas.microsoft.com/office/drawing/2014/main" id="{7456E4BE-9E48-40BA-AB4B-260555E2E5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6">
            <a:extLst>
              <a:ext uri="{FF2B5EF4-FFF2-40B4-BE49-F238E27FC236}">
                <a16:creationId xmlns:a16="http://schemas.microsoft.com/office/drawing/2014/main" id="{4A320D29-4730-431A-8A50-006AF92E0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3" y="5003800"/>
            <a:ext cx="4186237" cy="192088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AutoShape 7">
            <a:extLst>
              <a:ext uri="{FF2B5EF4-FFF2-40B4-BE49-F238E27FC236}">
                <a16:creationId xmlns:a16="http://schemas.microsoft.com/office/drawing/2014/main" id="{BB8603A4-4342-4E35-AF24-3822089D5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51259"/>
              <a:gd name="adj2" fmla="val 507037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Assign num1 to result</a:t>
            </a:r>
          </a:p>
        </p:txBody>
      </p:sp>
      <p:graphicFrame>
        <p:nvGraphicFramePr>
          <p:cNvPr id="26627" name="Object 8">
            <a:extLst>
              <a:ext uri="{FF2B5EF4-FFF2-40B4-BE49-F238E27FC236}">
                <a16:creationId xmlns:a16="http://schemas.microsoft.com/office/drawing/2014/main" id="{545F75C2-FC30-4FDF-AB01-41E027D4F95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070600" y="2276475"/>
          <a:ext cx="2284413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276475"/>
                        <a:ext cx="2284413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Line 9">
            <a:extLst>
              <a:ext uri="{FF2B5EF4-FFF2-40B4-BE49-F238E27FC236}">
                <a16:creationId xmlns:a16="http://schemas.microsoft.com/office/drawing/2014/main" id="{B86C0A75-0C1F-49E9-8327-4E4777D15F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7638" y="3659188"/>
            <a:ext cx="3725862" cy="14589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635" name="Rectangle 10">
            <a:extLst>
              <a:ext uri="{FF2B5EF4-FFF2-40B4-BE49-F238E27FC236}">
                <a16:creationId xmlns:a16="http://schemas.microsoft.com/office/drawing/2014/main" id="{E7CEA508-ACF4-4BD1-B1F3-5A40D92AF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2FC93C47-DE8B-4FC1-B58F-49D28E5704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B49071C-1D3C-4ED1-ABA8-B784E07BC988}" type="slidenum">
              <a:rPr lang="en-US" altLang="en-US" sz="1400"/>
              <a:pPr/>
              <a:t>36</a:t>
            </a:fld>
            <a:endParaRPr lang="en-US" altLang="en-US" sz="1400"/>
          </a:p>
        </p:txBody>
      </p:sp>
      <p:sp>
        <p:nvSpPr>
          <p:cNvPr id="27653" name="Rectangle 2">
            <a:extLst>
              <a:ext uri="{FF2B5EF4-FFF2-40B4-BE49-F238E27FC236}">
                <a16:creationId xmlns:a16="http://schemas.microsoft.com/office/drawing/2014/main" id="{5BD23F35-00A7-4642-B8CB-053DA8477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5318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0D0604A3-B03D-41E8-A329-F6D65AC03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4">
            <a:extLst>
              <a:ext uri="{FF2B5EF4-FFF2-40B4-BE49-F238E27FC236}">
                <a16:creationId xmlns:a16="http://schemas.microsoft.com/office/drawing/2014/main" id="{1A32C91D-AA6A-4B06-93C1-1F18B8DE5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7650" name="Object 5">
            <a:extLst>
              <a:ext uri="{FF2B5EF4-FFF2-40B4-BE49-F238E27FC236}">
                <a16:creationId xmlns:a16="http://schemas.microsoft.com/office/drawing/2014/main" id="{E3A4727E-4130-47A8-832A-374D816901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6">
            <a:extLst>
              <a:ext uri="{FF2B5EF4-FFF2-40B4-BE49-F238E27FC236}">
                <a16:creationId xmlns:a16="http://schemas.microsoft.com/office/drawing/2014/main" id="{E224A1C5-4AC6-4527-949C-3E6DFDC62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5694363"/>
            <a:ext cx="4186237" cy="192087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7" name="AutoShape 7">
            <a:extLst>
              <a:ext uri="{FF2B5EF4-FFF2-40B4-BE49-F238E27FC236}">
                <a16:creationId xmlns:a16="http://schemas.microsoft.com/office/drawing/2014/main" id="{43F31EC3-0FD4-4247-A333-AFAAFCB2A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63255"/>
              <a:gd name="adj2" fmla="val 604125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Return result and assign it to k</a:t>
            </a:r>
          </a:p>
        </p:txBody>
      </p:sp>
      <p:graphicFrame>
        <p:nvGraphicFramePr>
          <p:cNvPr id="27651" name="Object 8">
            <a:extLst>
              <a:ext uri="{FF2B5EF4-FFF2-40B4-BE49-F238E27FC236}">
                <a16:creationId xmlns:a16="http://schemas.microsoft.com/office/drawing/2014/main" id="{46B9720D-9581-4FD9-B7F3-7ECD94430419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070600" y="2276475"/>
          <a:ext cx="2284413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276475"/>
                        <a:ext cx="2284413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Line 9">
            <a:extLst>
              <a:ext uri="{FF2B5EF4-FFF2-40B4-BE49-F238E27FC236}">
                <a16:creationId xmlns:a16="http://schemas.microsoft.com/office/drawing/2014/main" id="{B36F4EFD-788E-45FE-ACB4-EB02524658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23925" y="3082925"/>
            <a:ext cx="614363" cy="26511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59" name="Line 10">
            <a:extLst>
              <a:ext uri="{FF2B5EF4-FFF2-40B4-BE49-F238E27FC236}">
                <a16:creationId xmlns:a16="http://schemas.microsoft.com/office/drawing/2014/main" id="{3653BBAC-83FE-4FDF-AA43-D3F2CEFAB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25925" y="4773613"/>
            <a:ext cx="3225800" cy="9985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2B2CF7-512B-444B-9725-A1E393E8B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27323838-5A5E-4B68-8558-9BB2934E88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D5E5F07-6FD8-4BF2-9FCC-4C216010C100}" type="slidenum">
              <a:rPr lang="en-US" altLang="en-US" sz="1400"/>
              <a:pPr/>
              <a:t>37</a:t>
            </a:fld>
            <a:endParaRPr lang="en-US" altLang="en-US" sz="1400"/>
          </a:p>
        </p:txBody>
      </p:sp>
      <p:sp>
        <p:nvSpPr>
          <p:cNvPr id="28677" name="Rectangle 2">
            <a:extLst>
              <a:ext uri="{FF2B5EF4-FFF2-40B4-BE49-F238E27FC236}">
                <a16:creationId xmlns:a16="http://schemas.microsoft.com/office/drawing/2014/main" id="{DE9C611F-3FDD-453F-A483-C586C7ABD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6461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A6F799A3-3DBC-4614-A542-A8B8A8FFD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9" name="Rectangle 4">
            <a:extLst>
              <a:ext uri="{FF2B5EF4-FFF2-40B4-BE49-F238E27FC236}">
                <a16:creationId xmlns:a16="http://schemas.microsoft.com/office/drawing/2014/main" id="{8CA954F6-23A6-49B0-8DE2-5F156458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8674" name="Object 5">
            <a:extLst>
              <a:ext uri="{FF2B5EF4-FFF2-40B4-BE49-F238E27FC236}">
                <a16:creationId xmlns:a16="http://schemas.microsoft.com/office/drawing/2014/main" id="{1784AA28-15E0-4E7F-B9D9-F6EA5BF01F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Picture" r:id="rId4" imgW="2116836" imgH="1769364" progId="Word.Picture.8">
                  <p:embed/>
                </p:oleObj>
              </mc:Choice>
              <mc:Fallback>
                <p:oleObj name="Picture" r:id="rId4" imgW="2116836" imgH="1769364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6">
            <a:extLst>
              <a:ext uri="{FF2B5EF4-FFF2-40B4-BE49-F238E27FC236}">
                <a16:creationId xmlns:a16="http://schemas.microsoft.com/office/drawing/2014/main" id="{198CCE54-E7D1-47D4-B9B6-4DFD571D1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3313113"/>
            <a:ext cx="3384550" cy="576262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1" name="AutoShape 7">
            <a:extLst>
              <a:ext uri="{FF2B5EF4-FFF2-40B4-BE49-F238E27FC236}">
                <a16:creationId xmlns:a16="http://schemas.microsoft.com/office/drawing/2014/main" id="{066CA691-EB2F-4A1F-9AD1-14340CBAB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75833"/>
              <a:gd name="adj2" fmla="val 256310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Execute print statement</a:t>
            </a:r>
          </a:p>
        </p:txBody>
      </p:sp>
      <p:graphicFrame>
        <p:nvGraphicFramePr>
          <p:cNvPr id="28675" name="Object 8">
            <a:extLst>
              <a:ext uri="{FF2B5EF4-FFF2-40B4-BE49-F238E27FC236}">
                <a16:creationId xmlns:a16="http://schemas.microsoft.com/office/drawing/2014/main" id="{A58AE519-93C5-4BAA-9FBE-43F22817FC6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146800" y="2392363"/>
          <a:ext cx="1830388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Picture" r:id="rId6" imgW="1316736" imgH="2340864" progId="Word.Picture.8">
                  <p:embed/>
                </p:oleObj>
              </mc:Choice>
              <mc:Fallback>
                <p:oleObj name="Picture" r:id="rId6" imgW="1316736" imgH="2340864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2392363"/>
                        <a:ext cx="1830388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Rectangle 10">
            <a:extLst>
              <a:ext uri="{FF2B5EF4-FFF2-40B4-BE49-F238E27FC236}">
                <a16:creationId xmlns:a16="http://schemas.microsoft.com/office/drawing/2014/main" id="{23893C5C-7D69-43C3-BE21-501BE5449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>
            <a:extLst>
              <a:ext uri="{FF2B5EF4-FFF2-40B4-BE49-F238E27FC236}">
                <a16:creationId xmlns:a16="http://schemas.microsoft.com/office/drawing/2014/main" id="{DC615A91-69EB-4E65-BE7B-A69067F538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D42819A-7313-4678-AD19-2C621F729757}" type="slidenum">
              <a:rPr lang="en-US" altLang="en-US" sz="1400"/>
              <a:pPr/>
              <a:t>38</a:t>
            </a:fld>
            <a:endParaRPr lang="en-US" altLang="en-US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DDCCA0B-31ED-4727-A03C-1E68946F5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/>
              <a:t>void Method Example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B43692C5-9973-4668-A512-D52751C2B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1277938"/>
            <a:ext cx="8458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/>
              <a:t>This type of method does not return a value. The method performs some actions.</a:t>
            </a:r>
          </a:p>
        </p:txBody>
      </p:sp>
      <p:sp>
        <p:nvSpPr>
          <p:cNvPr id="51205" name="Rectangle 10">
            <a:hlinkClick r:id="rId3"/>
            <a:extLst>
              <a:ext uri="{FF2B5EF4-FFF2-40B4-BE49-F238E27FC236}">
                <a16:creationId xmlns:a16="http://schemas.microsoft.com/office/drawing/2014/main" id="{86C51E94-482C-4B8D-8120-3473E92F4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3621088"/>
            <a:ext cx="2106612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TestVoidMethod</a:t>
            </a:r>
          </a:p>
        </p:txBody>
      </p:sp>
      <p:sp>
        <p:nvSpPr>
          <p:cNvPr id="51206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97D357EA-CCC0-40EF-9738-2743C31FB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5" y="3621088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  <p:sp>
        <p:nvSpPr>
          <p:cNvPr id="51207" name="Rectangle 12">
            <a:hlinkClick r:id="rId5"/>
            <a:extLst>
              <a:ext uri="{FF2B5EF4-FFF2-40B4-BE49-F238E27FC236}">
                <a16:creationId xmlns:a16="http://schemas.microsoft.com/office/drawing/2014/main" id="{ADACCDBB-E9C8-46B1-A96F-6B3910ADE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4235450"/>
            <a:ext cx="2771775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TestReturnGradeMethod</a:t>
            </a:r>
          </a:p>
        </p:txBody>
      </p:sp>
      <p:sp>
        <p:nvSpPr>
          <p:cNvPr id="51208" name="AutoShape 10">
            <a:hlinkClick r:id="rId6" action="ppaction://program" highlightClick="1"/>
            <a:extLst>
              <a:ext uri="{FF2B5EF4-FFF2-40B4-BE49-F238E27FC236}">
                <a16:creationId xmlns:a16="http://schemas.microsoft.com/office/drawing/2014/main" id="{99C35D0B-0B15-4F0D-A4E1-A2AD5F426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075" y="4235450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>
            <a:extLst>
              <a:ext uri="{FF2B5EF4-FFF2-40B4-BE49-F238E27FC236}">
                <a16:creationId xmlns:a16="http://schemas.microsoft.com/office/drawing/2014/main" id="{D1F2B56E-7C6A-4CF5-840F-059FF565B6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6445015-F35D-4F02-B834-4B519EB4CCD6}" type="slidenum">
              <a:rPr lang="en-US" altLang="en-US" sz="1400"/>
              <a:pPr/>
              <a:t>39</a:t>
            </a:fld>
            <a:endParaRPr lang="en-US" altLang="en-US" sz="14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CA1D7066-0F41-4863-90AF-0E5E839D6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/>
              <a:t>Passing Parameters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430065A6-CAF4-4899-B543-6F4B60AC2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9144000" cy="1600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public static void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nPrintln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(String message,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n) { 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 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= 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&lt; n;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++)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  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(message);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2229" name="Rectangle 4">
            <a:extLst>
              <a:ext uri="{FF2B5EF4-FFF2-40B4-BE49-F238E27FC236}">
                <a16:creationId xmlns:a16="http://schemas.microsoft.com/office/drawing/2014/main" id="{F24BF6BA-E8E1-43F3-B63F-DAE074DAA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8458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/>
              <a:t>Suppose you invoke the method using </a:t>
            </a:r>
          </a:p>
          <a:p>
            <a:pPr lvl="1">
              <a:buClr>
                <a:schemeClr val="tx1"/>
              </a:buClr>
            </a:pPr>
            <a:r>
              <a:rPr lang="en-US" altLang="en-US"/>
              <a:t>nPrintln(“Welcome to Java”, 5); </a:t>
            </a:r>
          </a:p>
          <a:p>
            <a:pPr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/>
              <a:t>What is the output?</a:t>
            </a:r>
          </a:p>
          <a:p>
            <a:pPr>
              <a:buClr>
                <a:schemeClr val="tx2"/>
              </a:buClr>
              <a:buSzPct val="75000"/>
              <a:buFont typeface="Monotype Sorts"/>
              <a:buNone/>
            </a:pPr>
            <a:endParaRPr lang="en-US" altLang="en-US"/>
          </a:p>
          <a:p>
            <a:pPr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/>
              <a:t>Suppose you invoke the method using </a:t>
            </a:r>
          </a:p>
          <a:p>
            <a:pPr lvl="1">
              <a:buClr>
                <a:schemeClr val="tx1"/>
              </a:buClr>
            </a:pPr>
            <a:r>
              <a:rPr lang="en-US" altLang="en-US"/>
              <a:t>nPrintln(“Computer Science”, 15); </a:t>
            </a:r>
          </a:p>
          <a:p>
            <a:pPr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/>
              <a:t>What is the output?</a:t>
            </a:r>
          </a:p>
          <a:p>
            <a:pPr>
              <a:buClr>
                <a:schemeClr val="tx2"/>
              </a:buClr>
              <a:buSzPct val="75000"/>
              <a:buFont typeface="Monotype Sorts"/>
              <a:buNone/>
            </a:pPr>
            <a:endParaRPr lang="en-US" altLang="en-US"/>
          </a:p>
          <a:p>
            <a:pPr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/>
              <a:t>Can you invoke the method using </a:t>
            </a:r>
          </a:p>
          <a:p>
            <a:pPr lvl="1">
              <a:buClr>
                <a:schemeClr val="tx1"/>
              </a:buClr>
            </a:pPr>
            <a:r>
              <a:rPr lang="en-US" altLang="en-US"/>
              <a:t>nPrintln(15, “Computer Science”);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>
            <a:extLst>
              <a:ext uri="{FF2B5EF4-FFF2-40B4-BE49-F238E27FC236}">
                <a16:creationId xmlns:a16="http://schemas.microsoft.com/office/drawing/2014/main" id="{B080A3B5-5FCC-4E52-9B81-63C4DFDC2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6161254-0F20-4A31-B2AA-150470799574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461BDE2-F194-4D9F-B95E-95E02F7DF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125413"/>
            <a:ext cx="7880350" cy="500062"/>
          </a:xfrm>
        </p:spPr>
        <p:txBody>
          <a:bodyPr/>
          <a:lstStyle/>
          <a:p>
            <a:r>
              <a:rPr lang="en-US" altLang="en-US" sz="4000"/>
              <a:t>Problem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775DD6F-4416-4AE7-9A76-AF48AF4C0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4">
            <a:extLst>
              <a:ext uri="{FF2B5EF4-FFF2-40B4-BE49-F238E27FC236}">
                <a16:creationId xmlns:a16="http://schemas.microsoft.com/office/drawing/2014/main" id="{EE87A090-AB56-47C4-9A6F-7268D525E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5">
            <a:extLst>
              <a:ext uri="{FF2B5EF4-FFF2-40B4-BE49-F238E27FC236}">
                <a16:creationId xmlns:a16="http://schemas.microsoft.com/office/drawing/2014/main" id="{E484ACED-4281-4DA4-855A-E0F7D6B1C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3" name="Text Box 6">
            <a:extLst>
              <a:ext uri="{FF2B5EF4-FFF2-40B4-BE49-F238E27FC236}">
                <a16:creationId xmlns:a16="http://schemas.microsoft.com/office/drawing/2014/main" id="{2F2388F2-7E57-4E02-99EB-FD6BAD358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71550"/>
            <a:ext cx="88709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int sum = 0;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for (int i = 1; i &lt;= 10; i++)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  sum += i;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System.out.println("Sum from 1 to 10 is " + sum); </a:t>
            </a:r>
          </a:p>
          <a:p>
            <a:endParaRPr lang="en-US" altLang="tr-TR" sz="22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sum = 0;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for (int i = 20; i &lt;= 30; i++)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  sum += i;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System.out.println("Sum from 20 to 30 is " + sum);</a:t>
            </a:r>
          </a:p>
          <a:p>
            <a:endParaRPr lang="en-US" altLang="tr-TR" sz="22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sum = 0;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for (int i = 35; i &lt;= 45; i++)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  sum += i;</a:t>
            </a:r>
          </a:p>
          <a:p>
            <a:r>
              <a:rPr lang="en-US" altLang="tr-TR" sz="2200" b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System.out.println("Sum from 35 to 45 is " + sum);</a:t>
            </a:r>
          </a:p>
        </p:txBody>
      </p:sp>
      <p:sp>
        <p:nvSpPr>
          <p:cNvPr id="45064" name="Rectangle 7">
            <a:extLst>
              <a:ext uri="{FF2B5EF4-FFF2-40B4-BE49-F238E27FC236}">
                <a16:creationId xmlns:a16="http://schemas.microsoft.com/office/drawing/2014/main" id="{0A7BEE5F-A99A-4E5D-AAA9-34BA0CF80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009650"/>
            <a:ext cx="5684838" cy="1036638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5" name="Rectangle 8">
            <a:extLst>
              <a:ext uri="{FF2B5EF4-FFF2-40B4-BE49-F238E27FC236}">
                <a16:creationId xmlns:a16="http://schemas.microsoft.com/office/drawing/2014/main" id="{DD3E666D-8EA7-4C9F-A9CE-943A3B5EF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2698750"/>
            <a:ext cx="5646738" cy="1036638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6" name="Rectangle 9">
            <a:extLst>
              <a:ext uri="{FF2B5EF4-FFF2-40B4-BE49-F238E27FC236}">
                <a16:creationId xmlns:a16="http://schemas.microsoft.com/office/drawing/2014/main" id="{90256163-84F2-46BF-843F-D0E20EAD7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4389438"/>
            <a:ext cx="5607050" cy="1036637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8306CB46-5A2E-487E-9505-EDFC3C6EE3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5A8763A-72D2-4459-BCB0-48213F86FB36}" type="slidenum">
              <a:rPr lang="en-US" altLang="en-US" sz="1400"/>
              <a:pPr/>
              <a:t>40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668F87C-451A-4A9D-8B2A-183E4F4E7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Pass by Value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3252" name="Text Box 3">
            <a:extLst>
              <a:ext uri="{FF2B5EF4-FFF2-40B4-BE49-F238E27FC236}">
                <a16:creationId xmlns:a16="http://schemas.microsoft.com/office/drawing/2014/main" id="{60D24D95-2CB6-4DD0-8DA1-BB6F72C4A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746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This program demonstrates passing values to the methods.</a:t>
            </a:r>
          </a:p>
        </p:txBody>
      </p:sp>
      <p:sp>
        <p:nvSpPr>
          <p:cNvPr id="53253" name="Rectangle 7">
            <a:hlinkClick r:id="rId3"/>
            <a:extLst>
              <a:ext uri="{FF2B5EF4-FFF2-40B4-BE49-F238E27FC236}">
                <a16:creationId xmlns:a16="http://schemas.microsoft.com/office/drawing/2014/main" id="{13EFC67B-1C1D-4250-BF48-8A35B0537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4503738"/>
            <a:ext cx="1503363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Increment</a:t>
            </a:r>
          </a:p>
        </p:txBody>
      </p:sp>
      <p:sp>
        <p:nvSpPr>
          <p:cNvPr id="53254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DB598CC7-91EB-4CA0-B68E-02AF1168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175" y="4503738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>
            <a:extLst>
              <a:ext uri="{FF2B5EF4-FFF2-40B4-BE49-F238E27FC236}">
                <a16:creationId xmlns:a16="http://schemas.microsoft.com/office/drawing/2014/main" id="{935F67C8-AE11-4DEB-B4EE-73D0B962F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8C96495-FD95-49AD-9628-4A1C58F059C5}" type="slidenum">
              <a:rPr lang="en-US" altLang="en-US" sz="1400"/>
              <a:pPr/>
              <a:t>41</a:t>
            </a:fld>
            <a:endParaRPr lang="en-US" altLang="en-US" sz="14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678304E-4477-43AB-8B2E-90CF9EABE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Pass by Value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4276" name="Text Box 7">
            <a:extLst>
              <a:ext uri="{FF2B5EF4-FFF2-40B4-BE49-F238E27FC236}">
                <a16:creationId xmlns:a16="http://schemas.microsoft.com/office/drawing/2014/main" id="{8F8FD958-5804-4A77-B98F-B81DBD8E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74676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Testing Pass by value 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This program demonstrates passing values to the methods.</a:t>
            </a:r>
          </a:p>
        </p:txBody>
      </p:sp>
      <p:sp>
        <p:nvSpPr>
          <p:cNvPr id="54277" name="Rectangle 7">
            <a:hlinkClick r:id="rId3"/>
            <a:extLst>
              <a:ext uri="{FF2B5EF4-FFF2-40B4-BE49-F238E27FC236}">
                <a16:creationId xmlns:a16="http://schemas.microsoft.com/office/drawing/2014/main" id="{0B1C672A-0178-4454-8556-7F7219D3B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4389438"/>
            <a:ext cx="2230438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TestPassByValue</a:t>
            </a:r>
          </a:p>
        </p:txBody>
      </p:sp>
      <p:sp>
        <p:nvSpPr>
          <p:cNvPr id="54278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6220DEA2-55F5-4F59-82C5-2621150A1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4389438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>
            <a:extLst>
              <a:ext uri="{FF2B5EF4-FFF2-40B4-BE49-F238E27FC236}">
                <a16:creationId xmlns:a16="http://schemas.microsoft.com/office/drawing/2014/main" id="{8626807D-F955-418B-A048-97F4E13CA3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ADDF375-1862-4F7C-BF6E-03005EDB0C68}" type="slidenum">
              <a:rPr lang="en-US" altLang="en-US" sz="1400"/>
              <a:pPr/>
              <a:t>42</a:t>
            </a:fld>
            <a:endParaRPr lang="en-US" altLang="en-US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81635D3-F3CE-4751-88B5-6C3D66FEC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Pass by Value,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5300" name="Rectangle 7">
            <a:extLst>
              <a:ext uri="{FF2B5EF4-FFF2-40B4-BE49-F238E27FC236}">
                <a16:creationId xmlns:a16="http://schemas.microsoft.com/office/drawing/2014/main" id="{0746EAE9-465A-4415-B487-130354592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8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9">
            <a:extLst>
              <a:ext uri="{FF2B5EF4-FFF2-40B4-BE49-F238E27FC236}">
                <a16:creationId xmlns:a16="http://schemas.microsoft.com/office/drawing/2014/main" id="{5987253E-209A-471D-A93C-D67973F45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2255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55302" name="Picture 7">
            <a:extLst>
              <a:ext uri="{FF2B5EF4-FFF2-40B4-BE49-F238E27FC236}">
                <a16:creationId xmlns:a16="http://schemas.microsoft.com/office/drawing/2014/main" id="{BBA79FB7-06B6-45E0-9890-880D5A345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844675"/>
            <a:ext cx="8864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>
            <a:extLst>
              <a:ext uri="{FF2B5EF4-FFF2-40B4-BE49-F238E27FC236}">
                <a16:creationId xmlns:a16="http://schemas.microsoft.com/office/drawing/2014/main" id="{2E937D82-162F-4BA8-A1D5-1569978EE0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4018049-1053-445D-BF3F-896F81BFFCCE}" type="slidenum">
              <a:rPr lang="en-US" altLang="en-US" sz="1400"/>
              <a:pPr/>
              <a:t>43</a:t>
            </a:fld>
            <a:endParaRPr lang="en-US" altLang="en-US" sz="14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00D9D8E9-6DD0-41FB-9008-859384FA4C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317500"/>
            <a:ext cx="7772400" cy="654050"/>
          </a:xfrm>
        </p:spPr>
        <p:txBody>
          <a:bodyPr/>
          <a:lstStyle/>
          <a:p>
            <a:r>
              <a:rPr lang="en-US" altLang="en-US" sz="4000"/>
              <a:t>Modularizing Code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5119172-8EB7-43AC-9FEC-19E748DE2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675" y="1239838"/>
            <a:ext cx="8682038" cy="186531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/>
              <a:t>Methods can be used to reduce redundant coding and enable code reuse. Methods can also be used to modularize code and improve the quality of the program.</a:t>
            </a:r>
          </a:p>
        </p:txBody>
      </p:sp>
      <p:sp>
        <p:nvSpPr>
          <p:cNvPr id="56325" name="Rectangle 10">
            <a:hlinkClick r:id="rId3"/>
            <a:extLst>
              <a:ext uri="{FF2B5EF4-FFF2-40B4-BE49-F238E27FC236}">
                <a16:creationId xmlns:a16="http://schemas.microsoft.com/office/drawing/2014/main" id="{A46688C3-BC05-44D0-B956-367E3449E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3927475"/>
            <a:ext cx="36131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GreatestCommonDivisorMethod</a:t>
            </a:r>
          </a:p>
        </p:txBody>
      </p:sp>
      <p:sp>
        <p:nvSpPr>
          <p:cNvPr id="56326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47808469-ECDC-4DEE-A2C5-5E9EE2A24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3927475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  <p:sp>
        <p:nvSpPr>
          <p:cNvPr id="56327" name="Rectangle 12">
            <a:hlinkClick r:id="rId5"/>
            <a:extLst>
              <a:ext uri="{FF2B5EF4-FFF2-40B4-BE49-F238E27FC236}">
                <a16:creationId xmlns:a16="http://schemas.microsoft.com/office/drawing/2014/main" id="{7425E14E-8D31-4629-A5A7-B9A8EA2C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4545013"/>
            <a:ext cx="36131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PrimeNumberMethod</a:t>
            </a:r>
          </a:p>
        </p:txBody>
      </p:sp>
      <p:sp>
        <p:nvSpPr>
          <p:cNvPr id="56328" name="AutoShape 10">
            <a:hlinkClick r:id="rId6" action="ppaction://program" highlightClick="1"/>
            <a:extLst>
              <a:ext uri="{FF2B5EF4-FFF2-40B4-BE49-F238E27FC236}">
                <a16:creationId xmlns:a16="http://schemas.microsoft.com/office/drawing/2014/main" id="{A4A20377-C2E2-42AB-B01E-961D0728D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4545013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>
            <a:extLst>
              <a:ext uri="{FF2B5EF4-FFF2-40B4-BE49-F238E27FC236}">
                <a16:creationId xmlns:a16="http://schemas.microsoft.com/office/drawing/2014/main" id="{E7EB4E3D-4AE5-4F27-AB90-31DD5655B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0D4962A-ED7F-4AE5-8D77-21C54FB36BA0}" type="slidenum">
              <a:rPr lang="en-US" altLang="en-US" sz="1400"/>
              <a:pPr/>
              <a:t>44</a:t>
            </a:fld>
            <a:endParaRPr lang="en-US" altLang="en-US" sz="14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330CE27-97F8-462B-A00C-F2860AC37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75" y="0"/>
            <a:ext cx="8718550" cy="1355725"/>
          </a:xfrm>
        </p:spPr>
        <p:txBody>
          <a:bodyPr/>
          <a:lstStyle/>
          <a:p>
            <a:r>
              <a:rPr lang="en-US" altLang="en-US" sz="4000"/>
              <a:t>Case Study: </a:t>
            </a:r>
            <a:r>
              <a:rPr lang="en-US" altLang="en-US"/>
              <a:t>Converting Hexadecimals to Decimals </a:t>
            </a:r>
          </a:p>
        </p:txBody>
      </p:sp>
      <p:sp>
        <p:nvSpPr>
          <p:cNvPr id="57348" name="Text Box 3">
            <a:extLst>
              <a:ext uri="{FF2B5EF4-FFF2-40B4-BE49-F238E27FC236}">
                <a16:creationId xmlns:a16="http://schemas.microsoft.com/office/drawing/2014/main" id="{BEA8FDF7-C21A-414D-9599-F655E9264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1676400"/>
            <a:ext cx="82581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Write a method that converts a hexadecimal number into a decimal number.</a:t>
            </a:r>
          </a:p>
        </p:txBody>
      </p:sp>
      <p:sp>
        <p:nvSpPr>
          <p:cNvPr id="57349" name="Text Box 7">
            <a:extLst>
              <a:ext uri="{FF2B5EF4-FFF2-40B4-BE49-F238E27FC236}">
                <a16:creationId xmlns:a16="http://schemas.microsoft.com/office/drawing/2014/main" id="{FC0CE25A-134A-4A84-96B8-8AC3E5C50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2752725"/>
            <a:ext cx="8258175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ABCD =&gt; 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  A*16^3 + B*16^2 + C*16^1+ D*16^0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= ((A*16 + B)*16 + C)*16+D</a:t>
            </a:r>
          </a:p>
          <a:p>
            <a:pPr>
              <a:spcBef>
                <a:spcPct val="50000"/>
              </a:spcBef>
            </a:pPr>
            <a:r>
              <a:rPr lang="en-US" altLang="en-US" sz="3200"/>
              <a:t>= ((10*16 + 11)*16 + 12)*16+13 = ?</a:t>
            </a:r>
          </a:p>
        </p:txBody>
      </p:sp>
      <p:sp>
        <p:nvSpPr>
          <p:cNvPr id="57350" name="Rectangle 8">
            <a:hlinkClick r:id="rId3"/>
            <a:extLst>
              <a:ext uri="{FF2B5EF4-FFF2-40B4-BE49-F238E27FC236}">
                <a16:creationId xmlns:a16="http://schemas.microsoft.com/office/drawing/2014/main" id="{01BFC389-38C8-446A-84C0-9DCCA5A13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5772150"/>
            <a:ext cx="1539875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Hex2Dec</a:t>
            </a:r>
          </a:p>
        </p:txBody>
      </p:sp>
      <p:sp>
        <p:nvSpPr>
          <p:cNvPr id="57351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7DAAD1AA-2D5B-4BF6-BE71-3A858E2F6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8325" y="5772150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>
            <a:extLst>
              <a:ext uri="{FF2B5EF4-FFF2-40B4-BE49-F238E27FC236}">
                <a16:creationId xmlns:a16="http://schemas.microsoft.com/office/drawing/2014/main" id="{924AC8E9-EF5D-4C0E-A95F-1A119904E5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27738E5-7B42-4E2F-B182-CD1B4376EA36}" type="slidenum">
              <a:rPr lang="en-US" altLang="en-US" sz="1400"/>
              <a:pPr/>
              <a:t>45</a:t>
            </a:fld>
            <a:endParaRPr lang="en-US" altLang="en-US" sz="14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86C5BA6D-F585-4369-92D8-F0EE8FB40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Overloading Methods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C5A492F-4EA7-40AC-BE52-CB7C239FD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3810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/>
              <a:buNone/>
            </a:pPr>
            <a:r>
              <a:rPr lang="en-US" altLang="tr-TR"/>
              <a:t>Overloading the </a:t>
            </a:r>
            <a:r>
              <a:rPr lang="en-US" altLang="tr-TR">
                <a:latin typeface="Courier New" panose="02070309020205020404" pitchFamily="49" charset="0"/>
              </a:rPr>
              <a:t>max</a:t>
            </a:r>
            <a:r>
              <a:rPr lang="en-US" altLang="tr-TR"/>
              <a:t> Method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endParaRPr lang="en-US" altLang="tr-TR" sz="2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US" altLang="tr-TR" sz="2600" b="1">
                <a:solidFill>
                  <a:srgbClr val="000000"/>
                </a:solidFill>
                <a:latin typeface="Courier New" panose="02070309020205020404" pitchFamily="49" charset="0"/>
              </a:rPr>
              <a:t>public static double max(double num1, double num2) {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altLang="tr-TR" sz="2600" b="1">
                <a:solidFill>
                  <a:srgbClr val="000000"/>
                </a:solidFill>
                <a:latin typeface="Courier New" panose="02070309020205020404" pitchFamily="49" charset="0"/>
              </a:rPr>
              <a:t>  if (num1 &gt; num2)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altLang="tr-TR" sz="2600" b="1">
                <a:solidFill>
                  <a:srgbClr val="000000"/>
                </a:solidFill>
                <a:latin typeface="Courier New" panose="02070309020205020404" pitchFamily="49" charset="0"/>
              </a:rPr>
              <a:t>    return num1;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altLang="tr-TR" sz="2600" b="1">
                <a:solidFill>
                  <a:srgbClr val="000000"/>
                </a:solidFill>
                <a:latin typeface="Courier New" panose="02070309020205020404" pitchFamily="49" charset="0"/>
              </a:rPr>
              <a:t>  else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altLang="tr-TR" sz="2600" b="1">
                <a:solidFill>
                  <a:srgbClr val="000000"/>
                </a:solidFill>
                <a:latin typeface="Courier New" panose="02070309020205020404" pitchFamily="49" charset="0"/>
              </a:rPr>
              <a:t>    return num2;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altLang="tr-TR" sz="2600" b="1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3" name="Rectangle 7">
            <a:hlinkClick r:id="rId3"/>
            <a:extLst>
              <a:ext uri="{FF2B5EF4-FFF2-40B4-BE49-F238E27FC236}">
                <a16:creationId xmlns:a16="http://schemas.microsoft.com/office/drawing/2014/main" id="{E737DD11-703B-4D48-A455-7A64D8170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5426075"/>
            <a:ext cx="27559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TestMethodOverloading</a:t>
            </a:r>
          </a:p>
        </p:txBody>
      </p:sp>
      <p:sp>
        <p:nvSpPr>
          <p:cNvPr id="58374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F7601DD8-0FC5-40D5-ADE4-8722B6242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9450" y="5426075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>
            <a:extLst>
              <a:ext uri="{FF2B5EF4-FFF2-40B4-BE49-F238E27FC236}">
                <a16:creationId xmlns:a16="http://schemas.microsoft.com/office/drawing/2014/main" id="{FF934F54-30EB-46B3-8336-FE0A9D6F56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13CF926-FAE6-46E9-9F04-6F1CDD1B860D}" type="slidenum">
              <a:rPr lang="en-US" altLang="en-US" sz="1400"/>
              <a:pPr/>
              <a:t>46</a:t>
            </a:fld>
            <a:endParaRPr lang="en-US" altLang="en-US" sz="14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6F5AE85-9BB5-4A25-8878-9984802E5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Ambiguous Invocation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127BAD78-F54A-4C90-B40B-5A68EFE3D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775" y="1600200"/>
            <a:ext cx="8718550" cy="38100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 sz="3600">
                <a:cs typeface="Times New Roman" panose="02020603050405020304" pitchFamily="18" charset="0"/>
              </a:rPr>
              <a:t>Sometimes there may be two or more possible matches for an invocation of a method, but the compiler cannot determine the most specific match. This is referred to as </a:t>
            </a:r>
            <a:r>
              <a:rPr lang="en-US" altLang="en-US" sz="3600" i="1">
                <a:cs typeface="Times New Roman" panose="02020603050405020304" pitchFamily="18" charset="0"/>
              </a:rPr>
              <a:t>ambiguous invocation</a:t>
            </a:r>
            <a:r>
              <a:rPr lang="en-US" altLang="en-US" sz="3600">
                <a:cs typeface="Times New Roman" panose="02020603050405020304" pitchFamily="18" charset="0"/>
              </a:rPr>
              <a:t>. Ambiguous invocation is a compile error.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>
            <a:extLst>
              <a:ext uri="{FF2B5EF4-FFF2-40B4-BE49-F238E27FC236}">
                <a16:creationId xmlns:a16="http://schemas.microsoft.com/office/drawing/2014/main" id="{25F9A0F3-BE28-46C7-84BF-C1B6075E6C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C04FCEB-0EFD-4277-A388-F1A152AE35BC}" type="slidenum">
              <a:rPr lang="en-US" altLang="en-US" sz="1400"/>
              <a:pPr/>
              <a:t>47</a:t>
            </a:fld>
            <a:endParaRPr lang="en-US" altLang="en-US" sz="14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D3D3A3CA-2039-4D6D-B674-057DD4273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en-US"/>
              <a:t>Ambiguous Invocation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81313CE-B76A-4ABC-945E-00AE63B18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924800" cy="5791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public class AmbiguousOverloading {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public static void main(String[] args) {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System.out.println(max(1, 2));  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public static double max(int num1, double num2) { 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if (num1 &gt; num2)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return num1;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else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return num2;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public static double max(double num1, int num2) {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if (num1 &gt; num2)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return num1;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else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return num2;     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>
            <a:extLst>
              <a:ext uri="{FF2B5EF4-FFF2-40B4-BE49-F238E27FC236}">
                <a16:creationId xmlns:a16="http://schemas.microsoft.com/office/drawing/2014/main" id="{803D7514-6980-40F8-9C7D-F4D53EFF8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CE69A50-A4CC-481D-BFA9-FEEBD1BFEF3D}" type="slidenum">
              <a:rPr lang="en-US" altLang="en-US" sz="1400"/>
              <a:pPr/>
              <a:t>48</a:t>
            </a:fld>
            <a:endParaRPr lang="en-US" altLang="en-US" sz="14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3F48A4BE-EA84-4BFB-B588-67D20291D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6B0276A4-3FED-4E31-8B56-092882C90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/>
              <a:buNone/>
            </a:pPr>
            <a:r>
              <a:rPr lang="en-US" altLang="en-US" sz="3600"/>
              <a:t>A local variable: a variable defined inside a method.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US" altLang="en-US" sz="3600"/>
              <a:t>Scope: the part of the program where the variable can be referenced.</a:t>
            </a:r>
          </a:p>
          <a:p>
            <a:pPr>
              <a:lnSpc>
                <a:spcPct val="90000"/>
              </a:lnSpc>
              <a:buFont typeface="Monotype Sorts"/>
              <a:buNone/>
            </a:pPr>
            <a:r>
              <a:rPr lang="en-US" altLang="en-US" sz="3600">
                <a:cs typeface="Times New Roman" panose="02020603050405020304" pitchFamily="18" charset="0"/>
              </a:rPr>
              <a:t>The scope of a local variable starts from its declaration and continues to the end of the block that contains the variable. A local variable must be declared before it can be used.</a:t>
            </a:r>
            <a:endParaRPr lang="en-US" altLang="en-US" sz="36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>
            <a:extLst>
              <a:ext uri="{FF2B5EF4-FFF2-40B4-BE49-F238E27FC236}">
                <a16:creationId xmlns:a16="http://schemas.microsoft.com/office/drawing/2014/main" id="{27B6973F-512E-4587-B821-BFFCD27354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6A926F4-7685-41C2-89EE-94307D1612E5}" type="slidenum">
              <a:rPr lang="en-US" altLang="en-US" sz="1400"/>
              <a:pPr/>
              <a:t>49</a:t>
            </a:fld>
            <a:endParaRPr lang="en-US" altLang="en-US" sz="14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EC09811-E174-42F6-B7A0-B383F613E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2C406F61-4095-48D7-8907-A914A1686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 sz="3600">
                <a:cs typeface="Times New Roman" panose="02020603050405020304" pitchFamily="18" charset="0"/>
              </a:rPr>
              <a:t>You can declare a local variable with the same name multiple times in different non-nesting blocks in a method, but you cannot declare a local variable twice in nested blocks.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EC2E8DA4-2AB6-4CBC-ACDD-9F1E003E53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43C0954-02F4-4420-9407-46E1F55A3871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58AE44F-87EC-4E5C-B5E8-C46CD00B1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872412" cy="701675"/>
          </a:xfrm>
        </p:spPr>
        <p:txBody>
          <a:bodyPr/>
          <a:lstStyle/>
          <a:p>
            <a:r>
              <a:rPr lang="en-US" altLang="en-US" sz="4000"/>
              <a:t>Solution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1146202-4EC0-4582-8B8E-604F2DC13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4">
            <a:extLst>
              <a:ext uri="{FF2B5EF4-FFF2-40B4-BE49-F238E27FC236}">
                <a16:creationId xmlns:a16="http://schemas.microsoft.com/office/drawing/2014/main" id="{5BDA6C54-B4D5-4317-835F-3D606006E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5">
            <a:extLst>
              <a:ext uri="{FF2B5EF4-FFF2-40B4-BE49-F238E27FC236}">
                <a16:creationId xmlns:a16="http://schemas.microsoft.com/office/drawing/2014/main" id="{1D000F1A-F063-4F52-AD9D-96182CE72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7" name="Text Box 6">
            <a:extLst>
              <a:ext uri="{FF2B5EF4-FFF2-40B4-BE49-F238E27FC236}">
                <a16:creationId xmlns:a16="http://schemas.microsoft.com/office/drawing/2014/main" id="{2F2E5623-0B6D-499B-B5DE-35A93AE71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855663"/>
            <a:ext cx="883285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tr-TR" sz="2800" b="1">
                <a:solidFill>
                  <a:srgbClr val="000000"/>
                </a:solidFill>
              </a:rPr>
              <a:t>public static int </a:t>
            </a:r>
            <a:r>
              <a:rPr lang="en-US" altLang="tr-TR" sz="2800">
                <a:solidFill>
                  <a:srgbClr val="000000"/>
                </a:solidFill>
              </a:rPr>
              <a:t>sum(</a:t>
            </a:r>
            <a:r>
              <a:rPr lang="en-US" altLang="tr-TR" sz="2800" b="1">
                <a:solidFill>
                  <a:srgbClr val="000000"/>
                </a:solidFill>
              </a:rPr>
              <a:t>int</a:t>
            </a:r>
            <a:r>
              <a:rPr lang="en-US" altLang="tr-TR" sz="2800">
                <a:solidFill>
                  <a:srgbClr val="000000"/>
                </a:solidFill>
              </a:rPr>
              <a:t> i1, </a:t>
            </a:r>
            <a:r>
              <a:rPr lang="en-US" altLang="tr-TR" sz="2800" b="1">
                <a:solidFill>
                  <a:srgbClr val="000000"/>
                </a:solidFill>
              </a:rPr>
              <a:t>int</a:t>
            </a:r>
            <a:r>
              <a:rPr lang="en-US" altLang="tr-TR" sz="2800">
                <a:solidFill>
                  <a:srgbClr val="000000"/>
                </a:solidFill>
              </a:rPr>
              <a:t> i2) {</a:t>
            </a:r>
            <a:endParaRPr lang="en-US" altLang="tr-TR" sz="2800" b="1">
              <a:solidFill>
                <a:srgbClr val="000000"/>
              </a:solidFill>
            </a:endParaRPr>
          </a:p>
          <a:p>
            <a:r>
              <a:rPr lang="en-US" altLang="tr-TR" sz="2800" b="1">
                <a:solidFill>
                  <a:srgbClr val="000000"/>
                </a:solidFill>
              </a:rPr>
              <a:t>  int </a:t>
            </a:r>
            <a:r>
              <a:rPr lang="en-US" altLang="tr-TR" sz="2800">
                <a:solidFill>
                  <a:srgbClr val="000000"/>
                </a:solidFill>
              </a:rPr>
              <a:t>sum = 0;</a:t>
            </a:r>
            <a:endParaRPr lang="en-US" altLang="tr-TR" sz="2800" b="1">
              <a:solidFill>
                <a:srgbClr val="000000"/>
              </a:solidFill>
            </a:endParaRPr>
          </a:p>
          <a:p>
            <a:r>
              <a:rPr lang="en-US" altLang="tr-TR" sz="2800" b="1">
                <a:solidFill>
                  <a:srgbClr val="000000"/>
                </a:solidFill>
              </a:rPr>
              <a:t>  for (int</a:t>
            </a:r>
            <a:r>
              <a:rPr lang="en-US" altLang="tr-TR" sz="2800">
                <a:solidFill>
                  <a:srgbClr val="000000"/>
                </a:solidFill>
              </a:rPr>
              <a:t> i = i1; i &lt;= i2; i++)</a:t>
            </a:r>
          </a:p>
          <a:p>
            <a:r>
              <a:rPr lang="en-US" altLang="tr-TR" sz="2800">
                <a:solidFill>
                  <a:srgbClr val="000000"/>
                </a:solidFill>
              </a:rPr>
              <a:t>    sum += i;</a:t>
            </a:r>
            <a:endParaRPr lang="en-US" altLang="tr-TR" sz="2800" b="1">
              <a:solidFill>
                <a:srgbClr val="000000"/>
              </a:solidFill>
            </a:endParaRPr>
          </a:p>
          <a:p>
            <a:r>
              <a:rPr lang="en-US" altLang="tr-TR" sz="2800" b="1">
                <a:solidFill>
                  <a:srgbClr val="000000"/>
                </a:solidFill>
              </a:rPr>
              <a:t>  return </a:t>
            </a:r>
            <a:r>
              <a:rPr lang="en-US" altLang="tr-TR" sz="2800">
                <a:solidFill>
                  <a:srgbClr val="000000"/>
                </a:solidFill>
              </a:rPr>
              <a:t>sum;</a:t>
            </a:r>
          </a:p>
          <a:p>
            <a:r>
              <a:rPr lang="en-US" altLang="tr-TR" sz="2800">
                <a:solidFill>
                  <a:srgbClr val="000000"/>
                </a:solidFill>
              </a:rPr>
              <a:t>}</a:t>
            </a:r>
          </a:p>
          <a:p>
            <a:endParaRPr lang="en-US" altLang="tr-TR" sz="2800" b="1">
              <a:solidFill>
                <a:srgbClr val="000000"/>
              </a:solidFill>
            </a:endParaRPr>
          </a:p>
          <a:p>
            <a:r>
              <a:rPr lang="en-US" altLang="tr-TR" sz="2800" b="1">
                <a:solidFill>
                  <a:srgbClr val="000000"/>
                </a:solidFill>
              </a:rPr>
              <a:t>public static void </a:t>
            </a:r>
            <a:r>
              <a:rPr lang="en-US" altLang="tr-TR" sz="2800">
                <a:solidFill>
                  <a:srgbClr val="000000"/>
                </a:solidFill>
              </a:rPr>
              <a:t>main(String[] args) {</a:t>
            </a:r>
          </a:p>
          <a:p>
            <a:r>
              <a:rPr lang="en-US" altLang="tr-TR" sz="2800">
                <a:solidFill>
                  <a:srgbClr val="000000"/>
                </a:solidFill>
              </a:rPr>
              <a:t>  System.out.println("Sum from 1 to 10 is " + sum(1, 10));</a:t>
            </a:r>
          </a:p>
          <a:p>
            <a:r>
              <a:rPr lang="en-US" altLang="tr-TR" sz="2800">
                <a:solidFill>
                  <a:srgbClr val="000000"/>
                </a:solidFill>
              </a:rPr>
              <a:t>  System.out.println("Sum from 20 to 30 is " + sum(20, 30));</a:t>
            </a:r>
          </a:p>
          <a:p>
            <a:r>
              <a:rPr lang="en-US" altLang="tr-TR" sz="2800">
                <a:solidFill>
                  <a:srgbClr val="000000"/>
                </a:solidFill>
              </a:rPr>
              <a:t>  System.out.println("Sum from 35 to 45 is " + sum(35, 45));</a:t>
            </a:r>
          </a:p>
          <a:p>
            <a:r>
              <a:rPr lang="en-US" altLang="tr-TR" sz="280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6088" name="Rectangle 7">
            <a:extLst>
              <a:ext uri="{FF2B5EF4-FFF2-40B4-BE49-F238E27FC236}">
                <a16:creationId xmlns:a16="http://schemas.microsoft.com/office/drawing/2014/main" id="{CFC08B00-EDD8-44BE-880E-AC79E9297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893763"/>
            <a:ext cx="5492750" cy="2573337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9" name="Rectangle 8">
            <a:extLst>
              <a:ext uri="{FF2B5EF4-FFF2-40B4-BE49-F238E27FC236}">
                <a16:creationId xmlns:a16="http://schemas.microsoft.com/office/drawing/2014/main" id="{DA60D6FF-8810-46DB-B1DE-9F42CE2D9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063" y="4351338"/>
            <a:ext cx="1574800" cy="384175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90" name="Rectangle 11">
            <a:extLst>
              <a:ext uri="{FF2B5EF4-FFF2-40B4-BE49-F238E27FC236}">
                <a16:creationId xmlns:a16="http://schemas.microsoft.com/office/drawing/2014/main" id="{DC31D7BE-697F-43C6-9610-0E84DFC53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811713"/>
            <a:ext cx="1727200" cy="384175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91" name="Rectangle 12">
            <a:extLst>
              <a:ext uri="{FF2B5EF4-FFF2-40B4-BE49-F238E27FC236}">
                <a16:creationId xmlns:a16="http://schemas.microsoft.com/office/drawing/2014/main" id="{F467D594-81D1-4C2D-AED4-17A589A47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5272088"/>
            <a:ext cx="1727200" cy="384175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92" name="Rectangle 8">
            <a:hlinkClick r:id="rId3"/>
            <a:extLst>
              <a:ext uri="{FF2B5EF4-FFF2-40B4-BE49-F238E27FC236}">
                <a16:creationId xmlns:a16="http://schemas.microsoft.com/office/drawing/2014/main" id="{894011C6-9579-4351-913B-96124774C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2728913"/>
            <a:ext cx="16764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MethodDemo</a:t>
            </a:r>
          </a:p>
        </p:txBody>
      </p:sp>
      <p:sp>
        <p:nvSpPr>
          <p:cNvPr id="46093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25FFA406-07B3-41AB-B5CB-F48365FDE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6688" y="272891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C504E02A-6D62-4883-8696-D5DA24391E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6664032-15A4-4EDF-AB86-912DC072641C}" type="slidenum">
              <a:rPr lang="en-US" altLang="en-US" sz="1400"/>
              <a:pPr/>
              <a:t>50</a:t>
            </a:fld>
            <a:endParaRPr lang="en-US" altLang="en-US" sz="1400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15454A89-664D-40B9-AB92-9A5B6206D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9FA5463B-4198-4CC8-965A-CB78E5A2B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322513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 variable declared in the initial action part of a </a:t>
            </a:r>
            <a:r>
              <a:rPr lang="en-US" altLang="en-US" sz="2800" u="sng">
                <a:cs typeface="Times New Roman" panose="02020603050405020304" pitchFamily="18" charset="0"/>
              </a:rPr>
              <a:t>for</a:t>
            </a:r>
            <a:r>
              <a:rPr lang="en-US" altLang="en-US" sz="2800">
                <a:cs typeface="Times New Roman" panose="02020603050405020304" pitchFamily="18" charset="0"/>
              </a:rPr>
              <a:t> loop header has its scope in the entire loop. But a variable declared inside a </a:t>
            </a:r>
            <a:r>
              <a:rPr lang="en-US" altLang="en-US" sz="2800" u="sng">
                <a:cs typeface="Times New Roman" panose="02020603050405020304" pitchFamily="18" charset="0"/>
              </a:rPr>
              <a:t>for</a:t>
            </a:r>
            <a:r>
              <a:rPr lang="en-US" altLang="en-US" sz="2800">
                <a:cs typeface="Times New Roman" panose="02020603050405020304" pitchFamily="18" charset="0"/>
              </a:rPr>
              <a:t> loop body has its scope limited in the loop body from its declaration and to the end of the block that contains the variable.</a:t>
            </a: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C1783F7A-D246-4D46-9443-3560AEE9B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9698" name="Object 4">
            <a:extLst>
              <a:ext uri="{FF2B5EF4-FFF2-40B4-BE49-F238E27FC236}">
                <a16:creationId xmlns:a16="http://schemas.microsoft.com/office/drawing/2014/main" id="{1FE41D80-4C07-481A-8233-0FED5E28A5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938" y="2776538"/>
          <a:ext cx="7239000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r:id="rId4" imgW="3543300" imgH="1714500" progId="Word.Picture.8">
                  <p:embed/>
                </p:oleObj>
              </mc:Choice>
              <mc:Fallback>
                <p:oleObj r:id="rId4" imgW="3543300" imgH="17145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776538"/>
                        <a:ext cx="7239000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88BF5AEB-2F0F-422F-B964-F17889C3B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705AD6E-970B-4074-AC33-42482C6EFD17}" type="slidenum">
              <a:rPr lang="en-US" altLang="en-US" sz="1400"/>
              <a:pPr/>
              <a:t>51</a:t>
            </a:fld>
            <a:endParaRPr lang="en-US" altLang="en-US" sz="140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11C493A9-7961-45B1-8DE2-3E1A6551B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0725" name="Rectangle 6">
            <a:extLst>
              <a:ext uri="{FF2B5EF4-FFF2-40B4-BE49-F238E27FC236}">
                <a16:creationId xmlns:a16="http://schemas.microsoft.com/office/drawing/2014/main" id="{D4A41D16-47AC-43E3-A2CD-BCDEDB8AE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628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8">
            <a:extLst>
              <a:ext uri="{FF2B5EF4-FFF2-40B4-BE49-F238E27FC236}">
                <a16:creationId xmlns:a16="http://schemas.microsoft.com/office/drawing/2014/main" id="{963874F5-57B6-4387-84B9-FE44B0F75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2457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0722" name="Object 7">
            <a:extLst>
              <a:ext uri="{FF2B5EF4-FFF2-40B4-BE49-F238E27FC236}">
                <a16:creationId xmlns:a16="http://schemas.microsoft.com/office/drawing/2014/main" id="{AE989317-B8AA-4AB7-ACA9-391CBD7B50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057400"/>
          <a:ext cx="8915400" cy="364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Picture" r:id="rId4" imgW="4747260" imgH="1941576" progId="Word.Picture.8">
                  <p:embed/>
                </p:oleObj>
              </mc:Choice>
              <mc:Fallback>
                <p:oleObj name="Picture" r:id="rId4" imgW="4747260" imgH="1941576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915400" cy="364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>
            <a:extLst>
              <a:ext uri="{FF2B5EF4-FFF2-40B4-BE49-F238E27FC236}">
                <a16:creationId xmlns:a16="http://schemas.microsoft.com/office/drawing/2014/main" id="{35A7D257-D38E-42CE-84DA-97A46CC395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43358BB-0455-4657-95D1-A32209ADDD59}" type="slidenum">
              <a:rPr lang="en-US" altLang="en-US" sz="1400"/>
              <a:pPr/>
              <a:t>52</a:t>
            </a:fld>
            <a:endParaRPr lang="en-US" altLang="en-US" sz="14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999531DF-6ACA-47A8-AFFD-B8CBD2F6B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E9087005-C2A2-4BC5-AE1D-1D7432956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6200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// Fine with no errors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static void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correctMethod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1;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y = 1;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//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is declared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x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//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is declared again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y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>
            <a:extLst>
              <a:ext uri="{FF2B5EF4-FFF2-40B4-BE49-F238E27FC236}">
                <a16:creationId xmlns:a16="http://schemas.microsoft.com/office/drawing/2014/main" id="{78695AA9-B03F-447F-A8FB-E34C65BB4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7E16021-5401-4D28-BAE8-978DAEE7CF1B}" type="slidenum">
              <a:rPr lang="en-US" altLang="en-US" sz="1400"/>
              <a:pPr/>
              <a:t>53</a:t>
            </a:fld>
            <a:endParaRPr lang="en-US" altLang="en-US" sz="14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F831E8EF-0685-4220-BDEA-DAFE08B79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F8280143-0DB6-4E1D-8BB6-B48312C1F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7848600" cy="48006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// With errors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static void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incorrectMethod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y = 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0;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x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98F56AE8-9A53-41BC-AF09-609ADFC622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910B6B1-8CA6-4BE4-A4C9-6A981FD4FC96}" type="slidenum">
              <a:rPr lang="en-US" altLang="en-US" sz="1400"/>
              <a:pPr/>
              <a:t>54</a:t>
            </a:fld>
            <a:endParaRPr lang="en-US" altLang="en-US" sz="1400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51744195-8CC9-4931-8D93-01BDAAD31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/>
              <a:t>Method Abstraction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2B9DDE6D-B2E7-47C0-8A35-85DD8A03D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16002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/>
              <a:t>You can think of the method body as a black box that contains the detailed implementation for the method.</a:t>
            </a:r>
          </a:p>
        </p:txBody>
      </p:sp>
      <p:sp>
        <p:nvSpPr>
          <p:cNvPr id="31750" name="Rectangle 8">
            <a:extLst>
              <a:ext uri="{FF2B5EF4-FFF2-40B4-BE49-F238E27FC236}">
                <a16:creationId xmlns:a16="http://schemas.microsoft.com/office/drawing/2014/main" id="{D601A833-6205-4263-AD1B-44C7BBBC9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1746" name="Object 7">
            <a:extLst>
              <a:ext uri="{FF2B5EF4-FFF2-40B4-BE49-F238E27FC236}">
                <a16:creationId xmlns:a16="http://schemas.microsoft.com/office/drawing/2014/main" id="{44C03BA5-C5F8-4FB2-9068-158C9AB57B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2968625"/>
          <a:ext cx="8153400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Picture" r:id="rId4" imgW="3487196" imgH="1425612" progId="Word.Picture.8">
                  <p:embed/>
                </p:oleObj>
              </mc:Choice>
              <mc:Fallback>
                <p:oleObj name="Picture" r:id="rId4" imgW="3487196" imgH="1425612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68625"/>
                        <a:ext cx="8153400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>
            <a:extLst>
              <a:ext uri="{FF2B5EF4-FFF2-40B4-BE49-F238E27FC236}">
                <a16:creationId xmlns:a16="http://schemas.microsoft.com/office/drawing/2014/main" id="{4EE925C7-8B4F-4C7A-A529-DF605FFFC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CE53EFD-2149-4183-8047-64527EEB346C}" type="slidenum">
              <a:rPr lang="en-US" altLang="en-US" sz="1400"/>
              <a:pPr/>
              <a:t>55</a:t>
            </a:fld>
            <a:endParaRPr lang="en-US" altLang="en-US" sz="14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ED1F301B-46DB-417C-A234-FA38E8A94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Benefits of Methods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A9F51EE9-898C-4C79-9AB7-F6A2C66D9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534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Write a method once and reuse it anywhere.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Information hiding. Hide the implementation from the user.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Reduce complexity.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>
            <a:extLst>
              <a:ext uri="{FF2B5EF4-FFF2-40B4-BE49-F238E27FC236}">
                <a16:creationId xmlns:a16="http://schemas.microsoft.com/office/drawing/2014/main" id="{75920814-E203-4403-A8D5-ADF60958AA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71DDAA1-C506-4F0F-90AA-DE2AB601BAE2}" type="slidenum">
              <a:rPr lang="en-US" altLang="en-US" sz="1400"/>
              <a:pPr/>
              <a:t>56</a:t>
            </a:fld>
            <a:endParaRPr lang="en-US" altLang="en-US" sz="14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F0BF00D-B699-4BE5-A409-1FFEE69C9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 </a:t>
            </a: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B0C3D2C-365D-4D6D-AEA0-CD46867AF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2800">
                <a:cs typeface="Courier New" panose="02070309020205020404" pitchFamily="49" charset="0"/>
              </a:rPr>
              <a:t>Computer programs process numerical data and characters. You have seen many examples that involve numerical data. It is also important to understand characters and how to process them. 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2800">
                <a:cs typeface="Courier New" panose="02070309020205020404" pitchFamily="49" charset="0"/>
              </a:rPr>
              <a:t>As introduced in Section 4.3, each character has a unique Unicode between 0 and FFFF in hexadecimal (65535 in decimal). To generate a random character is to generate a random integer between 0 and 65535 using the following expression: (note that since 0 &lt;= Math.random() &lt; 1.0, you have to add 1 to 65535.)</a:t>
            </a:r>
            <a:endParaRPr lang="en-US" altLang="en-US" sz="280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>
                <a:cs typeface="Courier New" panose="02070309020205020404" pitchFamily="49" charset="0"/>
              </a:rPr>
              <a:t>(int)(Math.random() * (65535 + 1))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>
            <a:extLst>
              <a:ext uri="{FF2B5EF4-FFF2-40B4-BE49-F238E27FC236}">
                <a16:creationId xmlns:a16="http://schemas.microsoft.com/office/drawing/2014/main" id="{BD4159EF-DCA6-40BA-A12E-82CCEDB2FD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EF86074-E8D9-4E4E-A959-1B40C249E31B}" type="slidenum">
              <a:rPr lang="en-US" altLang="en-US" sz="1400"/>
              <a:pPr/>
              <a:t>57</a:t>
            </a:fld>
            <a:endParaRPr lang="en-US" altLang="en-US" sz="14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302AA1DF-454E-4BB9-B933-C93084EF18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, cont.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AA10DD90-6CB9-463B-8D03-A2658B84C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>
                <a:cs typeface="Courier New" panose="02070309020205020404" pitchFamily="49" charset="0"/>
              </a:rPr>
              <a:t>Now let us consider how to generate a random lowercase letter. The Unicode for lowercase letters are consecutive integers starting from the Unicode for 'a', then for 'b', 'c', ..., and 'z'. The Unicode for 'a' is</a:t>
            </a: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(int)'a'</a:t>
            </a:r>
          </a:p>
          <a:p>
            <a:pPr marL="0" indent="0">
              <a:buFont typeface="Monotype Sorts"/>
              <a:buNone/>
            </a:pPr>
            <a:r>
              <a:rPr lang="en-US" altLang="en-US">
                <a:cs typeface="Courier New" panose="02070309020205020404" pitchFamily="49" charset="0"/>
              </a:rPr>
              <a:t>So, a random integer between (int)'a' and (int)'z' is</a:t>
            </a: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(int)((int)'a' + Math.random() * ((int)'z' - (int)'a' + 1)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>
            <a:extLst>
              <a:ext uri="{FF2B5EF4-FFF2-40B4-BE49-F238E27FC236}">
                <a16:creationId xmlns:a16="http://schemas.microsoft.com/office/drawing/2014/main" id="{83E492E0-C25D-4F3C-A294-0FC5698BF1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0D30F8D-BCE6-4C2E-B37C-D63B81831E05}" type="slidenum">
              <a:rPr lang="en-US" altLang="en-US" sz="1400"/>
              <a:pPr/>
              <a:t>58</a:t>
            </a:fld>
            <a:endParaRPr lang="en-US" altLang="en-US" sz="14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8F750EC5-BA2F-4135-9DA9-8C5A4650A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, cont.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2DB2AA1-AF28-4ABF-A683-8BDF74EED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>
                <a:cs typeface="Courier New" panose="02070309020205020404" pitchFamily="49" charset="0"/>
              </a:rPr>
              <a:t>Now let us consider how to generate a random lowercase letter. The Unicode for lowercase letters are consecutive integers starting from the Unicode for 'a', then for 'b', 'c', ..., and 'z'. The Unicode for 'a' is</a:t>
            </a: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(int)'a'</a:t>
            </a:r>
          </a:p>
          <a:p>
            <a:pPr marL="0" indent="0">
              <a:buFont typeface="Monotype Sorts"/>
              <a:buNone/>
            </a:pPr>
            <a:r>
              <a:rPr lang="en-US" altLang="en-US">
                <a:cs typeface="Courier New" panose="02070309020205020404" pitchFamily="49" charset="0"/>
              </a:rPr>
              <a:t>So, a random integer between (int)'a' and (int)'z' is</a:t>
            </a: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(int)((int)'a' + Math.random() * ((int)'z' - (int)'a' + 1)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4">
            <a:extLst>
              <a:ext uri="{FF2B5EF4-FFF2-40B4-BE49-F238E27FC236}">
                <a16:creationId xmlns:a16="http://schemas.microsoft.com/office/drawing/2014/main" id="{07DE36D9-C5AB-4F8B-8BBC-90DB44439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C0A4AA1-5640-4C29-81C9-9F5A5F66317E}" type="slidenum">
              <a:rPr lang="en-US" altLang="en-US" sz="1400"/>
              <a:pPr/>
              <a:t>59</a:t>
            </a:fld>
            <a:endParaRPr lang="en-US" altLang="en-US" sz="14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E69EFA4C-7C0C-4786-86EB-517627596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, cont.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07373E68-622A-45C4-8DD0-CF1E3BA6A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>
                <a:cs typeface="Courier New" panose="02070309020205020404" pitchFamily="49" charset="0"/>
              </a:rPr>
              <a:t>As discussed in Chapter 2, all numeric operators can be applied to the char operands. The char operand is cast into a number if the other operand is a number or a character. So, the preceding expression can be simplified as follows: </a:t>
            </a:r>
            <a:endParaRPr lang="en-US" altLang="en-US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'a' + Math.random() * ('z' - 'a' + 1)</a:t>
            </a:r>
            <a:endParaRPr lang="en-US" altLang="en-US">
              <a:cs typeface="Times New Roman" panose="02020603050405020304" pitchFamily="18" charset="0"/>
            </a:endParaRPr>
          </a:p>
          <a:p>
            <a:pPr marL="0" indent="0">
              <a:buFont typeface="Monotype Sorts"/>
              <a:buNone/>
            </a:pPr>
            <a:r>
              <a:rPr lang="en-US" altLang="en-US">
                <a:cs typeface="Courier New" panose="02070309020205020404" pitchFamily="49" charset="0"/>
              </a:rPr>
              <a:t> </a:t>
            </a:r>
            <a:endParaRPr lang="en-US" altLang="en-US">
              <a:cs typeface="Times New Roman" panose="02020603050405020304" pitchFamily="18" charset="0"/>
            </a:endParaRPr>
          </a:p>
          <a:p>
            <a:pPr marL="0" indent="0">
              <a:buFont typeface="Monotype Sorts"/>
              <a:buNone/>
            </a:pPr>
            <a:r>
              <a:rPr lang="en-US" altLang="en-US">
                <a:cs typeface="Courier New" panose="02070309020205020404" pitchFamily="49" charset="0"/>
              </a:rPr>
              <a:t>So a random lowercase letter is</a:t>
            </a:r>
            <a:endParaRPr lang="en-US" altLang="en-US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(char)('a' + Math.random() * ('z' - 'a' + 1))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>
            <a:extLst>
              <a:ext uri="{FF2B5EF4-FFF2-40B4-BE49-F238E27FC236}">
                <a16:creationId xmlns:a16="http://schemas.microsoft.com/office/drawing/2014/main" id="{9BDF9EAB-E961-4904-B9AA-F39BB0F7CD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DA06F1B-3353-4085-B418-6B297DDE063D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BDC5EBE-4F31-426B-9254-D5A246B37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8D8CADD6-A10A-4A54-8880-4548E9095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963" y="1009650"/>
            <a:ext cx="8450262" cy="5338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define methods with formal parameters (§6.2).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invoke methods with actual parameters (i.e., arguments) (§6.2).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define methods with a return value (§6.3).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define methods without a return value (§6.4).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pass arguments by value (§6.5).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develop reusable code that is modular, easy to read, easy to debug, and easy to maintain (§6.6).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write a method that converts hexadecimals to decimals (§6.7).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use method overloading and understand ambiguous overloading (§6.8).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determine the scope of variables (§6.9).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apply the concept of method abstraction in software development (§6.10).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/>
              <a:t>To design and implement methods using stepwise refinement (§6.10).</a:t>
            </a:r>
          </a:p>
          <a:p>
            <a:endParaRPr lang="en-US" altLang="en-US" sz="20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>
            <a:extLst>
              <a:ext uri="{FF2B5EF4-FFF2-40B4-BE49-F238E27FC236}">
                <a16:creationId xmlns:a16="http://schemas.microsoft.com/office/drawing/2014/main" id="{CC376FEE-1254-413B-A4D2-4DA4CA27CD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58CFE62-E5D2-491B-957C-86794AA39923}" type="slidenum">
              <a:rPr lang="en-US" altLang="en-US" sz="1400"/>
              <a:pPr/>
              <a:t>60</a:t>
            </a:fld>
            <a:endParaRPr lang="en-US" altLang="en-US" sz="14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9F352E13-C8B7-42F6-ACED-631BF413A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, cont.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E7711185-C938-4021-9F80-B7B4344CB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 sz="2800">
                <a:cs typeface="Courier New" panose="02070309020205020404" pitchFamily="49" charset="0"/>
              </a:rPr>
              <a:t>To generalize the foregoing discussion, a random character between any two characters ch1 and ch2 with ch1 &lt; ch2 can be generated as follows:</a:t>
            </a:r>
          </a:p>
          <a:p>
            <a:pPr marL="0" indent="0">
              <a:buFont typeface="Monotype Sorts"/>
              <a:buNone/>
            </a:pPr>
            <a:endParaRPr lang="en-US" altLang="en-US" sz="2800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 sz="2400">
                <a:cs typeface="Courier New" panose="02070309020205020404" pitchFamily="49" charset="0"/>
              </a:rPr>
              <a:t>(char)(ch1 + Math.random() * (ch2 – ch1 + 1))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0" indent="0">
              <a:buFont typeface="Monotype Sorts"/>
              <a:buNone/>
            </a:pPr>
            <a:r>
              <a:rPr lang="en-US" altLang="en-US" sz="2800">
                <a:cs typeface="Courier New" panose="02070309020205020404" pitchFamily="49" charset="0"/>
              </a:rPr>
              <a:t> 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4">
            <a:extLst>
              <a:ext uri="{FF2B5EF4-FFF2-40B4-BE49-F238E27FC236}">
                <a16:creationId xmlns:a16="http://schemas.microsoft.com/office/drawing/2014/main" id="{BC903BA1-5409-49AB-AA2B-C01F8DAA9D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1BEC292-8E3C-4CF9-BC41-224FFE555EA6}" type="slidenum">
              <a:rPr lang="en-US" altLang="en-US" sz="1400"/>
              <a:pPr/>
              <a:t>61</a:t>
            </a:fld>
            <a:endParaRPr lang="en-US" altLang="en-US" sz="14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52E09D1E-93C8-4D02-816B-402B26534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60960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The RandomCharacter Class</a:t>
            </a:r>
            <a:endParaRPr lang="en-US" altLang="en-US"/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EBE1B860-CFFE-4DA3-8E5D-BF7DAB118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8420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RandomCharacter.java: Generate random characters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RandomCharacter {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 Generate a random character between ch1 and ch2 */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static char getRandomCharacter(char ch1, char ch2) {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(char)(ch1 + Math.random() * (ch2 - ch1 + 1));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 Generate a random lowercase letter */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static char getRandomLowerCaseLetter() {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getRandomCharacter('a', 'z');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 Generate a random uppercase letter */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static char getRandomUpperCaseLetter() {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getRandomCharacter('A', 'Z');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 Generate a random digit character */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static char getRandomDigitCharacter() {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getRandomCharacter('0', '9');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/** Generate a random character */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static char getRandomCharacter() {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getRandomCharacter('\u0000', '\uFFFF');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altLang="tr-TR" sz="1200" b="1">
              <a:solidFill>
                <a:srgbClr val="000000"/>
              </a:solidFill>
              <a:latin typeface="Courier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tr-TR" sz="1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tr-TR" sz="2400" b="1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  <p:sp>
        <p:nvSpPr>
          <p:cNvPr id="71685" name="Rectangle 10">
            <a:hlinkClick r:id="rId3"/>
            <a:extLst>
              <a:ext uri="{FF2B5EF4-FFF2-40B4-BE49-F238E27FC236}">
                <a16:creationId xmlns:a16="http://schemas.microsoft.com/office/drawing/2014/main" id="{A9146942-0381-47EB-BA04-64EAFC066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4926013"/>
            <a:ext cx="27559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TestRandomCharacter</a:t>
            </a:r>
          </a:p>
        </p:txBody>
      </p:sp>
      <p:sp>
        <p:nvSpPr>
          <p:cNvPr id="71686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41383C11-441B-4335-A76C-F14A21B50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725" y="5426075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  <p:sp>
        <p:nvSpPr>
          <p:cNvPr id="71687" name="Rectangle 12">
            <a:hlinkClick r:id="rId5"/>
            <a:extLst>
              <a:ext uri="{FF2B5EF4-FFF2-40B4-BE49-F238E27FC236}">
                <a16:creationId xmlns:a16="http://schemas.microsoft.com/office/drawing/2014/main" id="{AABA2306-AFA6-46DD-9B91-6F257C745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4427538"/>
            <a:ext cx="27559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RandomCharacter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4">
            <a:extLst>
              <a:ext uri="{FF2B5EF4-FFF2-40B4-BE49-F238E27FC236}">
                <a16:creationId xmlns:a16="http://schemas.microsoft.com/office/drawing/2014/main" id="{7E93B9F0-6D56-42C1-8616-7B318B6543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74B5677-FEE8-495D-9F28-0FCA36E04641}" type="slidenum">
              <a:rPr lang="en-US" altLang="en-US" sz="1400"/>
              <a:pPr/>
              <a:t>62</a:t>
            </a:fld>
            <a:endParaRPr lang="en-US" altLang="en-US" sz="14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9A06847A-6482-48C6-A2C1-849619DC8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590550"/>
          </a:xfrm>
        </p:spPr>
        <p:txBody>
          <a:bodyPr/>
          <a:lstStyle/>
          <a:p>
            <a:r>
              <a:rPr lang="en-US" altLang="en-US" sz="4000">
                <a:cs typeface="Courier New" panose="02070309020205020404" pitchFamily="49" charset="0"/>
              </a:rPr>
              <a:t>Stepwise Refinement</a:t>
            </a:r>
            <a:r>
              <a:rPr lang="en-US" altLang="en-US"/>
              <a:t> (Optional)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0F60E4DC-F76F-40A9-815E-0525F5B53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38608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>
                <a:cs typeface="Courier New" panose="02070309020205020404" pitchFamily="49" charset="0"/>
              </a:rPr>
              <a:t>The concept of method abstraction can be applied to the process of developing programs. When writing a large program, you can use the “divide and conquer” strategy, also known as </a:t>
            </a:r>
            <a:r>
              <a:rPr lang="en-US" altLang="en-US" i="1">
                <a:cs typeface="Courier New" panose="02070309020205020404" pitchFamily="49" charset="0"/>
              </a:rPr>
              <a:t>stepwise refinement</a:t>
            </a:r>
            <a:r>
              <a:rPr lang="en-US" altLang="en-US">
                <a:cs typeface="Courier New" panose="02070309020205020404" pitchFamily="49" charset="0"/>
              </a:rPr>
              <a:t>, to decompose it into subproblems. The subproblems can be further decomposed into smaller, more manageable problems.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>
            <a:extLst>
              <a:ext uri="{FF2B5EF4-FFF2-40B4-BE49-F238E27FC236}">
                <a16:creationId xmlns:a16="http://schemas.microsoft.com/office/drawing/2014/main" id="{3E889A65-5C0C-4E31-9988-87AF9033CD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E5DA761-086C-43F0-8146-014F6199A403}" type="slidenum">
              <a:rPr lang="en-US" altLang="en-US" sz="1400"/>
              <a:pPr/>
              <a:t>63</a:t>
            </a:fld>
            <a:endParaRPr lang="en-US" altLang="en-US" sz="14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3BD5D823-08E4-4753-B326-E0C92B471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590550"/>
          </a:xfrm>
        </p:spPr>
        <p:txBody>
          <a:bodyPr/>
          <a:lstStyle/>
          <a:p>
            <a:r>
              <a:rPr lang="en-US" altLang="en-US" sz="4000">
                <a:cs typeface="Courier New" panose="02070309020205020404" pitchFamily="49" charset="0"/>
              </a:rPr>
              <a:t>PrintCalender Case Study</a:t>
            </a:r>
            <a:r>
              <a:rPr lang="en-US" altLang="en-US"/>
              <a:t> 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2F7D42CD-8273-49F1-B495-D9ABB9098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914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2800">
                <a:cs typeface="Courier New" panose="02070309020205020404" pitchFamily="49" charset="0"/>
              </a:rPr>
              <a:t>Let us use the PrintCalendar example to demonstrate the stepwise refinement approach. </a:t>
            </a:r>
          </a:p>
        </p:txBody>
      </p:sp>
      <p:sp>
        <p:nvSpPr>
          <p:cNvPr id="73733" name="Rectangle 7">
            <a:extLst>
              <a:ext uri="{FF2B5EF4-FFF2-40B4-BE49-F238E27FC236}">
                <a16:creationId xmlns:a16="http://schemas.microsoft.com/office/drawing/2014/main" id="{68C40817-CFCD-465F-9981-F0204EB22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2852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3734" name="Rectangle 9">
            <a:extLst>
              <a:ext uri="{FF2B5EF4-FFF2-40B4-BE49-F238E27FC236}">
                <a16:creationId xmlns:a16="http://schemas.microsoft.com/office/drawing/2014/main" id="{8BD54545-8B49-42E1-A235-287BC93BA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1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3735" name="Rectangle 11">
            <a:extLst>
              <a:ext uri="{FF2B5EF4-FFF2-40B4-BE49-F238E27FC236}">
                <a16:creationId xmlns:a16="http://schemas.microsoft.com/office/drawing/2014/main" id="{97504882-10C5-49FA-BF50-2A59163C3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2519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73736" name="Picture 12">
            <a:extLst>
              <a:ext uri="{FF2B5EF4-FFF2-40B4-BE49-F238E27FC236}">
                <a16:creationId xmlns:a16="http://schemas.microsoft.com/office/drawing/2014/main" id="{0EAAB9C3-2865-4F46-9963-01920D5C7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2546350"/>
            <a:ext cx="3825875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3737" name="Rectangle 11">
            <a:hlinkClick r:id="rId4"/>
            <a:extLst>
              <a:ext uri="{FF2B5EF4-FFF2-40B4-BE49-F238E27FC236}">
                <a16:creationId xmlns:a16="http://schemas.microsoft.com/office/drawing/2014/main" id="{EE5D8D84-3FA4-41D9-AB70-64B2E8599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8" y="5694363"/>
            <a:ext cx="18224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PrintCalendar</a:t>
            </a:r>
          </a:p>
        </p:txBody>
      </p:sp>
      <p:sp>
        <p:nvSpPr>
          <p:cNvPr id="73738" name="AutoShape 10">
            <a:hlinkClick r:id="rId5" action="ppaction://program" highlightClick="1"/>
            <a:extLst>
              <a:ext uri="{FF2B5EF4-FFF2-40B4-BE49-F238E27FC236}">
                <a16:creationId xmlns:a16="http://schemas.microsoft.com/office/drawing/2014/main" id="{8BA4C090-170B-4E20-BA8D-30AEC2D03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063" y="569436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6">
            <a:extLst>
              <a:ext uri="{FF2B5EF4-FFF2-40B4-BE49-F238E27FC236}">
                <a16:creationId xmlns:a16="http://schemas.microsoft.com/office/drawing/2014/main" id="{641ECE19-A082-4E96-97DC-66C209A8CC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893763"/>
          <a:ext cx="792480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r:id="rId4" imgW="3829812" imgH="2628900" progId="Word.Picture.8">
                  <p:embed/>
                </p:oleObj>
              </mc:Choice>
              <mc:Fallback>
                <p:oleObj r:id="rId4" imgW="3829812" imgH="26289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893763"/>
                        <a:ext cx="7924800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5A660E44-2AB5-4FD9-9F01-19E67A4A86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933E85D-823F-45CB-91EF-7B36FA4DE1D2}" type="slidenum">
              <a:rPr lang="en-US" altLang="en-US" sz="1400"/>
              <a:pPr/>
              <a:t>64</a:t>
            </a:fld>
            <a:endParaRPr lang="en-US" altLang="en-US" sz="1400"/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B58B9470-D977-4673-9380-0BEE8F49A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Design Diagram</a:t>
            </a:r>
            <a:endParaRPr lang="en-US" altLang="en-US">
              <a:solidFill>
                <a:schemeClr val="tx1"/>
              </a:solidFill>
            </a:endParaRPr>
          </a:p>
        </p:txBody>
      </p:sp>
      <p:sp useBgFill="1">
        <p:nvSpPr>
          <p:cNvPr id="32773" name="Rectangle 3">
            <a:extLst>
              <a:ext uri="{FF2B5EF4-FFF2-40B4-BE49-F238E27FC236}">
                <a16:creationId xmlns:a16="http://schemas.microsoft.com/office/drawing/2014/main" id="{3B14071E-36C3-44D1-8EAA-EDD5CD5D0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7550" y="1624013"/>
            <a:ext cx="7772400" cy="4646612"/>
          </a:xfrm>
        </p:spPr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2774" name="Rectangle 4">
            <a:extLst>
              <a:ext uri="{FF2B5EF4-FFF2-40B4-BE49-F238E27FC236}">
                <a16:creationId xmlns:a16="http://schemas.microsoft.com/office/drawing/2014/main" id="{B962D25F-AEBF-410D-99BF-7F8F53831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Rectangle 5">
            <a:extLst>
              <a:ext uri="{FF2B5EF4-FFF2-40B4-BE49-F238E27FC236}">
                <a16:creationId xmlns:a16="http://schemas.microsoft.com/office/drawing/2014/main" id="{97315921-01F1-456B-AF53-08F446285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6">
            <a:extLst>
              <a:ext uri="{FF2B5EF4-FFF2-40B4-BE49-F238E27FC236}">
                <a16:creationId xmlns:a16="http://schemas.microsoft.com/office/drawing/2014/main" id="{B716A135-B6BA-475E-BD62-2E456BB02A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893763"/>
          <a:ext cx="792480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r:id="rId4" imgW="3829812" imgH="2628900" progId="Word.Picture.8">
                  <p:embed/>
                </p:oleObj>
              </mc:Choice>
              <mc:Fallback>
                <p:oleObj r:id="rId4" imgW="3829812" imgH="26289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893763"/>
                        <a:ext cx="7924800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4C02251E-94BB-4D5F-8A19-51E11DFAF8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481FA9F-A91B-472B-BF4E-91226BB4BEA9}" type="slidenum">
              <a:rPr lang="en-US" altLang="en-US" sz="1400"/>
              <a:pPr/>
              <a:t>65</a:t>
            </a:fld>
            <a:endParaRPr lang="en-US" altLang="en-US" sz="1400"/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40148174-6AAB-4BB0-88D9-FEE98CB84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Design Diagram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1DEC11B9-70CB-448B-B053-A32D2D151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3798" name="Rectangle 4">
            <a:extLst>
              <a:ext uri="{FF2B5EF4-FFF2-40B4-BE49-F238E27FC236}">
                <a16:creationId xmlns:a16="http://schemas.microsoft.com/office/drawing/2014/main" id="{81A37900-02C2-44B9-9F7F-16A587D63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9" name="Rectangle 5">
            <a:extLst>
              <a:ext uri="{FF2B5EF4-FFF2-40B4-BE49-F238E27FC236}">
                <a16:creationId xmlns:a16="http://schemas.microsoft.com/office/drawing/2014/main" id="{420ADCA4-223E-44C8-8DDF-F07EE0B30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 useBgFill="1">
        <p:nvSpPr>
          <p:cNvPr id="33800" name="Rectangle 7">
            <a:extLst>
              <a:ext uri="{FF2B5EF4-FFF2-40B4-BE49-F238E27FC236}">
                <a16:creationId xmlns:a16="http://schemas.microsoft.com/office/drawing/2014/main" id="{B2FABAE3-E7C6-4390-986A-FCE30FBBB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8" y="3505200"/>
            <a:ext cx="6951662" cy="27654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01" name="Rectangle 1">
            <a:extLst>
              <a:ext uri="{FF2B5EF4-FFF2-40B4-BE49-F238E27FC236}">
                <a16:creationId xmlns:a16="http://schemas.microsoft.com/office/drawing/2014/main" id="{9F4CCBC0-A5CB-4E3C-B74D-E0E42E849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8" y="2660650"/>
            <a:ext cx="6145212" cy="1458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6">
            <a:extLst>
              <a:ext uri="{FF2B5EF4-FFF2-40B4-BE49-F238E27FC236}">
                <a16:creationId xmlns:a16="http://schemas.microsoft.com/office/drawing/2014/main" id="{F05A9017-CAE0-46F5-B7BC-AE3579C5FD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893763"/>
          <a:ext cx="792480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r:id="rId4" imgW="3829812" imgH="2628900" progId="Word.Picture.8">
                  <p:embed/>
                </p:oleObj>
              </mc:Choice>
              <mc:Fallback>
                <p:oleObj r:id="rId4" imgW="3829812" imgH="26289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893763"/>
                        <a:ext cx="7924800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Slide Number Placeholder 4">
            <a:extLst>
              <a:ext uri="{FF2B5EF4-FFF2-40B4-BE49-F238E27FC236}">
                <a16:creationId xmlns:a16="http://schemas.microsoft.com/office/drawing/2014/main" id="{80F9A5C0-5A45-4290-92A5-76B4C29752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DC9872C-336C-4F4F-AF6D-E416BFF3235C}" type="slidenum">
              <a:rPr lang="en-US" altLang="en-US" sz="1400"/>
              <a:pPr/>
              <a:t>66</a:t>
            </a:fld>
            <a:endParaRPr lang="en-US" altLang="en-US" sz="1400"/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FA7E0FC1-4E11-4DEB-BD10-74322E63A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Design Diagram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0B972C89-BD1B-4BBC-B065-960121F61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4822" name="Rectangle 4">
            <a:extLst>
              <a:ext uri="{FF2B5EF4-FFF2-40B4-BE49-F238E27FC236}">
                <a16:creationId xmlns:a16="http://schemas.microsoft.com/office/drawing/2014/main" id="{02EF57B7-F9EE-41AC-89DC-C839F9D05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3" name="Rectangle 5">
            <a:extLst>
              <a:ext uri="{FF2B5EF4-FFF2-40B4-BE49-F238E27FC236}">
                <a16:creationId xmlns:a16="http://schemas.microsoft.com/office/drawing/2014/main" id="{9D27CABC-8038-47A2-8F5F-66293652D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 useBgFill="1">
        <p:nvSpPr>
          <p:cNvPr id="34824" name="Rectangle 7">
            <a:extLst>
              <a:ext uri="{FF2B5EF4-FFF2-40B4-BE49-F238E27FC236}">
                <a16:creationId xmlns:a16="http://schemas.microsoft.com/office/drawing/2014/main" id="{BB122DE8-383F-458D-BFC8-4F8BD0524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8" y="3505200"/>
            <a:ext cx="6951662" cy="27654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6">
            <a:extLst>
              <a:ext uri="{FF2B5EF4-FFF2-40B4-BE49-F238E27FC236}">
                <a16:creationId xmlns:a16="http://schemas.microsoft.com/office/drawing/2014/main" id="{0D2117DD-DBC8-4915-A77C-77DE659750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893763"/>
          <a:ext cx="792480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r:id="rId4" imgW="3829812" imgH="2628900" progId="Word.Picture.8">
                  <p:embed/>
                </p:oleObj>
              </mc:Choice>
              <mc:Fallback>
                <p:oleObj r:id="rId4" imgW="3829812" imgH="26289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893763"/>
                        <a:ext cx="7924800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2844388E-A5E2-41DA-A3C9-1BC8DDE7F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0384273-6A89-41FE-91BF-E009164FE6A0}" type="slidenum">
              <a:rPr lang="en-US" altLang="en-US" sz="1400"/>
              <a:pPr/>
              <a:t>67</a:t>
            </a:fld>
            <a:endParaRPr lang="en-US" altLang="en-US" sz="1400"/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078730B5-779C-462E-B117-AC7422D86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Design Diagram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C85A5B1D-133D-4A64-84A4-E7AB8CB2D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5">
            <a:extLst>
              <a:ext uri="{FF2B5EF4-FFF2-40B4-BE49-F238E27FC236}">
                <a16:creationId xmlns:a16="http://schemas.microsoft.com/office/drawing/2014/main" id="{AEB8EBA7-2F25-47C3-A2B4-5667A5843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 useBgFill="1">
        <p:nvSpPr>
          <p:cNvPr id="35847" name="Rectangle 7">
            <a:extLst>
              <a:ext uri="{FF2B5EF4-FFF2-40B4-BE49-F238E27FC236}">
                <a16:creationId xmlns:a16="http://schemas.microsoft.com/office/drawing/2014/main" id="{04B46B75-6579-4C46-AF89-198F74FD2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13" y="3505200"/>
            <a:ext cx="3878262" cy="26892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6">
            <a:extLst>
              <a:ext uri="{FF2B5EF4-FFF2-40B4-BE49-F238E27FC236}">
                <a16:creationId xmlns:a16="http://schemas.microsoft.com/office/drawing/2014/main" id="{3E099738-508E-43DC-BD30-DBDA440A2D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893763"/>
          <a:ext cx="792480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r:id="rId4" imgW="3829812" imgH="2628900" progId="Word.Picture.8">
                  <p:embed/>
                </p:oleObj>
              </mc:Choice>
              <mc:Fallback>
                <p:oleObj r:id="rId4" imgW="3829812" imgH="26289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893763"/>
                        <a:ext cx="7924800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7AEE7C4E-D06F-4FF7-94D4-7C0236795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07F7A87-3DDA-4C33-9FFF-57C3B6F74C2C}" type="slidenum">
              <a:rPr lang="en-US" altLang="en-US" sz="1400"/>
              <a:pPr/>
              <a:t>68</a:t>
            </a:fld>
            <a:endParaRPr lang="en-US" altLang="en-US" sz="1400"/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E20CB71E-83B8-41BD-B6DC-A25145614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Design Diagram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2F705515-BF4D-48CC-ADA1-DE0556B13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6870" name="Rectangle 4">
            <a:extLst>
              <a:ext uri="{FF2B5EF4-FFF2-40B4-BE49-F238E27FC236}">
                <a16:creationId xmlns:a16="http://schemas.microsoft.com/office/drawing/2014/main" id="{12A3A79A-CEB2-4716-991A-217D733F8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71" name="Rectangle 5">
            <a:extLst>
              <a:ext uri="{FF2B5EF4-FFF2-40B4-BE49-F238E27FC236}">
                <a16:creationId xmlns:a16="http://schemas.microsoft.com/office/drawing/2014/main" id="{421D3063-3DFE-41CF-AB4F-E3EE6B221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 useBgFill="1">
        <p:nvSpPr>
          <p:cNvPr id="36872" name="Rectangle 7">
            <a:extLst>
              <a:ext uri="{FF2B5EF4-FFF2-40B4-BE49-F238E27FC236}">
                <a16:creationId xmlns:a16="http://schemas.microsoft.com/office/drawing/2014/main" id="{D715C4BD-3FC6-4BF2-898B-13C8FF444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13" y="4119563"/>
            <a:ext cx="2497137" cy="88423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 useBgFill="1">
        <p:nvSpPr>
          <p:cNvPr id="36873" name="Rectangle 8">
            <a:extLst>
              <a:ext uri="{FF2B5EF4-FFF2-40B4-BE49-F238E27FC236}">
                <a16:creationId xmlns:a16="http://schemas.microsoft.com/office/drawing/2014/main" id="{1C0D22FD-EDB4-4A3D-AADD-91A1CCB5B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0" y="5003800"/>
            <a:ext cx="2497138" cy="12287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 useBgFill="1">
        <p:nvSpPr>
          <p:cNvPr id="36874" name="Rectangle 9">
            <a:extLst>
              <a:ext uri="{FF2B5EF4-FFF2-40B4-BE49-F238E27FC236}">
                <a16:creationId xmlns:a16="http://schemas.microsoft.com/office/drawing/2014/main" id="{80F275D7-DF8F-4E19-B9DE-DAE4DDC94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900" y="5426075"/>
            <a:ext cx="1651000" cy="8064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6">
            <a:extLst>
              <a:ext uri="{FF2B5EF4-FFF2-40B4-BE49-F238E27FC236}">
                <a16:creationId xmlns:a16="http://schemas.microsoft.com/office/drawing/2014/main" id="{1DAFDC37-A397-4223-BDDF-D32F3E079A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893763"/>
          <a:ext cx="792480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r:id="rId4" imgW="3829812" imgH="2628900" progId="Word.Picture.8">
                  <p:embed/>
                </p:oleObj>
              </mc:Choice>
              <mc:Fallback>
                <p:oleObj r:id="rId4" imgW="3829812" imgH="26289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893763"/>
                        <a:ext cx="7924800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5EA0E988-BDAF-4A27-A8A8-E446361D91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55B5AA9-52FC-4EC2-94B6-2522C07221D9}" type="slidenum">
              <a:rPr lang="en-US" altLang="en-US" sz="1400"/>
              <a:pPr/>
              <a:t>69</a:t>
            </a:fld>
            <a:endParaRPr lang="en-US" altLang="en-US" sz="1400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625B5D73-58DA-4AC4-9786-FB599C1CE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Design Diagram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D047FE41-7045-4589-A78C-278ADC697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7894" name="Rectangle 4">
            <a:extLst>
              <a:ext uri="{FF2B5EF4-FFF2-40B4-BE49-F238E27FC236}">
                <a16:creationId xmlns:a16="http://schemas.microsoft.com/office/drawing/2014/main" id="{B6BECD07-8A0B-4C5A-A32D-266095583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Rectangle 5">
            <a:extLst>
              <a:ext uri="{FF2B5EF4-FFF2-40B4-BE49-F238E27FC236}">
                <a16:creationId xmlns:a16="http://schemas.microsoft.com/office/drawing/2014/main" id="{F1D06831-7636-47BA-84A1-B34C37D6E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 useBgFill="1">
        <p:nvSpPr>
          <p:cNvPr id="37896" name="Rectangle 8">
            <a:extLst>
              <a:ext uri="{FF2B5EF4-FFF2-40B4-BE49-F238E27FC236}">
                <a16:creationId xmlns:a16="http://schemas.microsoft.com/office/drawing/2014/main" id="{71212623-5005-47A8-BBC7-1DEBF72C7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3650" y="4735513"/>
            <a:ext cx="1728788" cy="149701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 useBgFill="1">
        <p:nvSpPr>
          <p:cNvPr id="37897" name="Rectangle 10">
            <a:extLst>
              <a:ext uri="{FF2B5EF4-FFF2-40B4-BE49-F238E27FC236}">
                <a16:creationId xmlns:a16="http://schemas.microsoft.com/office/drawing/2014/main" id="{D245F241-7E5E-43E3-80D7-F69BDBC1E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338" y="5426075"/>
            <a:ext cx="1919287" cy="8826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>
            <a:extLst>
              <a:ext uri="{FF2B5EF4-FFF2-40B4-BE49-F238E27FC236}">
                <a16:creationId xmlns:a16="http://schemas.microsoft.com/office/drawing/2014/main" id="{DA4C1213-4CB1-470F-979F-ED8D2170F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A708FAF-7CA7-4BEB-B215-050D393E7509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3C14E1A-3F7B-4DD9-AAF7-843CF56B8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Defining Methods</a:t>
            </a:r>
          </a:p>
        </p:txBody>
      </p:sp>
      <p:sp>
        <p:nvSpPr>
          <p:cNvPr id="1029" name="Text Box 3">
            <a:extLst>
              <a:ext uri="{FF2B5EF4-FFF2-40B4-BE49-F238E27FC236}">
                <a16:creationId xmlns:a16="http://schemas.microsoft.com/office/drawing/2014/main" id="{F8819C77-5872-45F2-BAD0-D06201BCE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A method is a collection of statements that are grouped together to perform an operation.</a:t>
            </a:r>
          </a:p>
        </p:txBody>
      </p:sp>
      <p:sp>
        <p:nvSpPr>
          <p:cNvPr id="1030" name="Rectangle 4">
            <a:extLst>
              <a:ext uri="{FF2B5EF4-FFF2-40B4-BE49-F238E27FC236}">
                <a16:creationId xmlns:a16="http://schemas.microsoft.com/office/drawing/2014/main" id="{A7EBB0AF-9213-4B68-A901-DADB001E3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5">
            <a:extLst>
              <a:ext uri="{FF2B5EF4-FFF2-40B4-BE49-F238E27FC236}">
                <a16:creationId xmlns:a16="http://schemas.microsoft.com/office/drawing/2014/main" id="{E5F4DB66-186F-4777-8031-76CBEB7AB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6">
            <a:extLst>
              <a:ext uri="{FF2B5EF4-FFF2-40B4-BE49-F238E27FC236}">
                <a16:creationId xmlns:a16="http://schemas.microsoft.com/office/drawing/2014/main" id="{88022074-AA61-4A67-B8B8-CAEE6832C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7">
            <a:extLst>
              <a:ext uri="{FF2B5EF4-FFF2-40B4-BE49-F238E27FC236}">
                <a16:creationId xmlns:a16="http://schemas.microsoft.com/office/drawing/2014/main" id="{19757F9E-0EB7-4F2E-B4B5-E893A161A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4AEB135-C87D-43F0-BA61-2B521F78E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12">
            <a:extLst>
              <a:ext uri="{FF2B5EF4-FFF2-40B4-BE49-F238E27FC236}">
                <a16:creationId xmlns:a16="http://schemas.microsoft.com/office/drawing/2014/main" id="{E748FBFD-C88C-4BDE-8A6E-8C6A69A2E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6" name="Rectangle 14">
            <a:extLst>
              <a:ext uri="{FF2B5EF4-FFF2-40B4-BE49-F238E27FC236}">
                <a16:creationId xmlns:a16="http://schemas.microsoft.com/office/drawing/2014/main" id="{19A7898D-6C88-4531-B613-8E6969BF4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7" name="Rectangle 16">
            <a:extLst>
              <a:ext uri="{FF2B5EF4-FFF2-40B4-BE49-F238E27FC236}">
                <a16:creationId xmlns:a16="http://schemas.microsoft.com/office/drawing/2014/main" id="{3F9D47A9-E3D2-4228-9039-01611150C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26" name="Object 15">
            <a:extLst>
              <a:ext uri="{FF2B5EF4-FFF2-40B4-BE49-F238E27FC236}">
                <a16:creationId xmlns:a16="http://schemas.microsoft.com/office/drawing/2014/main" id="{C54CF756-74D3-4EA0-8FD6-34D64AED63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3175"/>
          <a:ext cx="8642350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icture" r:id="rId4" imgW="4975008" imgH="1982981" progId="Word.Picture.8">
                  <p:embed/>
                </p:oleObj>
              </mc:Choice>
              <mc:Fallback>
                <p:oleObj name="Picture" r:id="rId4" imgW="4975008" imgH="1982981" progId="Word.Picture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3175"/>
                        <a:ext cx="8642350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8D262B3B-7A0C-41D3-B4A4-559B05B7A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3AC3C0A-A81F-4DB1-96E0-4BBC28667126}" type="slidenum">
              <a:rPr lang="en-US" altLang="en-US" sz="1400"/>
              <a:pPr/>
              <a:t>70</a:t>
            </a:fld>
            <a:endParaRPr lang="en-US" altLang="en-US" sz="1400"/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B24AB70C-6E29-40AD-869C-7C3C57015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Design Diagram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82836A6D-EF65-49DF-84EF-410D40204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8918" name="Rectangle 4">
            <a:extLst>
              <a:ext uri="{FF2B5EF4-FFF2-40B4-BE49-F238E27FC236}">
                <a16:creationId xmlns:a16="http://schemas.microsoft.com/office/drawing/2014/main" id="{709181E8-BDDD-4290-A2AA-B4FBD0E54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Rectangle 5">
            <a:extLst>
              <a:ext uri="{FF2B5EF4-FFF2-40B4-BE49-F238E27FC236}">
                <a16:creationId xmlns:a16="http://schemas.microsoft.com/office/drawing/2014/main" id="{7B0D99D8-EC91-4D4C-A767-9AACA7B48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8914" name="Object 6">
            <a:extLst>
              <a:ext uri="{FF2B5EF4-FFF2-40B4-BE49-F238E27FC236}">
                <a16:creationId xmlns:a16="http://schemas.microsoft.com/office/drawing/2014/main" id="{E7982BB3-AA47-4F1D-81AE-F99EFC88B4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893763"/>
          <a:ext cx="792480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r:id="rId4" imgW="3829812" imgH="2628900" progId="Word.Picture.8">
                  <p:embed/>
                </p:oleObj>
              </mc:Choice>
              <mc:Fallback>
                <p:oleObj r:id="rId4" imgW="3829812" imgH="26289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893763"/>
                        <a:ext cx="7924800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>
            <a:extLst>
              <a:ext uri="{FF2B5EF4-FFF2-40B4-BE49-F238E27FC236}">
                <a16:creationId xmlns:a16="http://schemas.microsoft.com/office/drawing/2014/main" id="{A0D88D53-843A-410E-95A0-2BF2BBFF9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BCE570E-A5C2-4400-913B-37053CBAA505}" type="slidenum">
              <a:rPr lang="en-US" altLang="en-US" sz="1400"/>
              <a:pPr/>
              <a:t>71</a:t>
            </a:fld>
            <a:endParaRPr lang="en-US" altLang="en-US" sz="14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F3F9C0D2-C5B2-409D-A5A0-293C4C2D1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Implementation: Top-Down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D93A1A9E-D6AB-419A-808E-81839F987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74757" name="Rectangle 10">
            <a:extLst>
              <a:ext uri="{FF2B5EF4-FFF2-40B4-BE49-F238E27FC236}">
                <a16:creationId xmlns:a16="http://schemas.microsoft.com/office/drawing/2014/main" id="{04F2BB9E-023D-418C-AF40-CE98E0208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4758" name="Rectangle 12">
            <a:extLst>
              <a:ext uri="{FF2B5EF4-FFF2-40B4-BE49-F238E27FC236}">
                <a16:creationId xmlns:a16="http://schemas.microsoft.com/office/drawing/2014/main" id="{DAFDFB68-6895-48B5-977A-82D736C29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2717" name="AutoShape 13">
            <a:hlinkClick r:id="rId3" highlightClick="1"/>
            <a:extLst>
              <a:ext uri="{FF2B5EF4-FFF2-40B4-BE49-F238E27FC236}">
                <a16:creationId xmlns:a16="http://schemas.microsoft.com/office/drawing/2014/main" id="{7C05EE1B-A44A-4E29-A123-6E37D3ADC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10200"/>
            <a:ext cx="4419600" cy="533400"/>
          </a:xfrm>
          <a:prstGeom prst="actionButtonBlank">
            <a:avLst/>
          </a:prstGeom>
          <a:solidFill>
            <a:srgbClr val="00B050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accent1"/>
                </a:solidFill>
                <a:latin typeface="Book Antiqua" pitchFamily="18" charset="0"/>
                <a:hlinkClick r:id="rId4" action="ppaction://program"/>
              </a:rPr>
              <a:t>A Skeleton for printCalendar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4760" name="Text Box 14">
            <a:extLst>
              <a:ext uri="{FF2B5EF4-FFF2-40B4-BE49-F238E27FC236}">
                <a16:creationId xmlns:a16="http://schemas.microsoft.com/office/drawing/2014/main" id="{09AC72D7-DC65-4EE5-92A9-6378BA026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5344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cs typeface="Courier New" panose="02070309020205020404" pitchFamily="49" charset="0"/>
              </a:rPr>
              <a:t>Top-down approach is to implement one method in the structure chart at a time from the top to the bottom. Stubs can be used for the methods waiting to be implemented. A stub is a simple but incomplete version of a method. The use of stubs enables you to test invoking the method from a caller. Implement the main method first and then use a stub for the printMonth method. For example, let printMonth display the year and the month in the stub. Thus, your program may begin like this: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4">
            <a:extLst>
              <a:ext uri="{FF2B5EF4-FFF2-40B4-BE49-F238E27FC236}">
                <a16:creationId xmlns:a16="http://schemas.microsoft.com/office/drawing/2014/main" id="{43CF6E0E-A0A7-4B57-B378-DC5800DDA9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DA459CB-1BA5-4993-BF75-6C10C389D594}" type="slidenum">
              <a:rPr lang="en-US" altLang="en-US" sz="1400"/>
              <a:pPr/>
              <a:t>72</a:t>
            </a:fld>
            <a:endParaRPr lang="en-US" altLang="en-US" sz="14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6705790-D4AF-4BB0-BA75-E96440987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Implementation: Bottom-Up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1C22D617-C42F-4F84-8FE6-6951A7706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75781" name="Rectangle 4">
            <a:extLst>
              <a:ext uri="{FF2B5EF4-FFF2-40B4-BE49-F238E27FC236}">
                <a16:creationId xmlns:a16="http://schemas.microsoft.com/office/drawing/2014/main" id="{048FFC00-5DA5-407A-98B4-19890EE1D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5782" name="Rectangle 5">
            <a:extLst>
              <a:ext uri="{FF2B5EF4-FFF2-40B4-BE49-F238E27FC236}">
                <a16:creationId xmlns:a16="http://schemas.microsoft.com/office/drawing/2014/main" id="{8BC72C01-6E43-4992-9AA4-4C04D6AB8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B606AD86-C0D0-4F11-B745-662721548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5344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cs typeface="Times New Roman" panose="02020603050405020304" pitchFamily="18" charset="0"/>
              </a:rPr>
              <a:t>Bottom-up approach is to implement one method in the structure chart at a time from the bottom to the top. For each method implemented, write a test program to test it. Both top-down and bottom-up methods are fine. Both approaches implement the methods incrementally and help to isolate programming errors and makes debugging easy. Sometimes, they can be used together.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>
            <a:extLst>
              <a:ext uri="{FF2B5EF4-FFF2-40B4-BE49-F238E27FC236}">
                <a16:creationId xmlns:a16="http://schemas.microsoft.com/office/drawing/2014/main" id="{7B9CE0F0-EF62-434E-8D2D-2648E8DCC7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3922310-5E52-4661-B8C4-28E0EF84CD6D}" type="slidenum">
              <a:rPr lang="en-US" altLang="en-US" sz="1400"/>
              <a:pPr/>
              <a:t>73</a:t>
            </a:fld>
            <a:endParaRPr lang="en-US" altLang="en-US" sz="14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F8D7DAE1-E3C8-47DE-A337-5E63BDBDF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Benefits of Stepwise Refinement </a:t>
            </a: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895A8D6-A181-46C2-9CA4-45AFD6CD4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76805" name="Rectangle 4">
            <a:extLst>
              <a:ext uri="{FF2B5EF4-FFF2-40B4-BE49-F238E27FC236}">
                <a16:creationId xmlns:a16="http://schemas.microsoft.com/office/drawing/2014/main" id="{688FBB6A-0743-42D5-B499-247A4819C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6806" name="Rectangle 5">
            <a:extLst>
              <a:ext uri="{FF2B5EF4-FFF2-40B4-BE49-F238E27FC236}">
                <a16:creationId xmlns:a16="http://schemas.microsoft.com/office/drawing/2014/main" id="{0B42E76B-F156-4AD1-8F04-8A600AA1F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6807" name="Text Box 6">
            <a:extLst>
              <a:ext uri="{FF2B5EF4-FFF2-40B4-BE49-F238E27FC236}">
                <a16:creationId xmlns:a16="http://schemas.microsoft.com/office/drawing/2014/main" id="{B0F4030F-83B5-4854-ABF0-E834CCA66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1201738"/>
            <a:ext cx="8534400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/>
              <a:t>Simpler Program</a:t>
            </a:r>
          </a:p>
          <a:p>
            <a:endParaRPr lang="en-US" altLang="en-US" sz="3200"/>
          </a:p>
          <a:p>
            <a:r>
              <a:rPr lang="en-US" altLang="en-US" sz="3200"/>
              <a:t>Reusing Methods</a:t>
            </a:r>
          </a:p>
          <a:p>
            <a:endParaRPr lang="en-US" altLang="en-US" sz="3200"/>
          </a:p>
          <a:p>
            <a:r>
              <a:rPr lang="en-US" altLang="en-US" sz="3200"/>
              <a:t>Easier Developing, Debugging, and Testing</a:t>
            </a:r>
          </a:p>
          <a:p>
            <a:endParaRPr lang="en-US" altLang="en-US" sz="3200"/>
          </a:p>
          <a:p>
            <a:r>
              <a:rPr lang="en-US" altLang="en-US" sz="3200"/>
              <a:t>Better Facilitating Teamwork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>
            <a:extLst>
              <a:ext uri="{FF2B5EF4-FFF2-40B4-BE49-F238E27FC236}">
                <a16:creationId xmlns:a16="http://schemas.microsoft.com/office/drawing/2014/main" id="{5FB7F2AB-4538-4B24-9A69-BA9FFB040C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BCD81C1-9450-4CBF-84EC-77CFB8EEB989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5D0FEC36-639E-4CF5-9B63-F240B08D5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Defining Methods</a:t>
            </a:r>
          </a:p>
        </p:txBody>
      </p:sp>
      <p:sp>
        <p:nvSpPr>
          <p:cNvPr id="2053" name="Text Box 3">
            <a:extLst>
              <a:ext uri="{FF2B5EF4-FFF2-40B4-BE49-F238E27FC236}">
                <a16:creationId xmlns:a16="http://schemas.microsoft.com/office/drawing/2014/main" id="{CDCB05D2-B9AF-4DBD-8248-3264CE8E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A method is a collection of statements that are grouped together to perform an operation.</a:t>
            </a:r>
          </a:p>
        </p:txBody>
      </p:sp>
      <p:sp>
        <p:nvSpPr>
          <p:cNvPr id="2054" name="Rectangle 4">
            <a:extLst>
              <a:ext uri="{FF2B5EF4-FFF2-40B4-BE49-F238E27FC236}">
                <a16:creationId xmlns:a16="http://schemas.microsoft.com/office/drawing/2014/main" id="{58FB9748-32F0-4EFB-9694-1A6C8FD3D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5" name="Rectangle 5">
            <a:extLst>
              <a:ext uri="{FF2B5EF4-FFF2-40B4-BE49-F238E27FC236}">
                <a16:creationId xmlns:a16="http://schemas.microsoft.com/office/drawing/2014/main" id="{DCCD6693-FCD7-4E53-AB2C-F23976BEA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6" name="Rectangle 6">
            <a:extLst>
              <a:ext uri="{FF2B5EF4-FFF2-40B4-BE49-F238E27FC236}">
                <a16:creationId xmlns:a16="http://schemas.microsoft.com/office/drawing/2014/main" id="{67821F0E-A1F3-4D11-8B6F-D593A32A5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7" name="Rectangle 7">
            <a:extLst>
              <a:ext uri="{FF2B5EF4-FFF2-40B4-BE49-F238E27FC236}">
                <a16:creationId xmlns:a16="http://schemas.microsoft.com/office/drawing/2014/main" id="{DF1085F7-54BB-4969-8CE5-BC0716210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D58EEAD7-9F3A-4782-97E6-E76B692D0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9" name="Rectangle 12">
            <a:extLst>
              <a:ext uri="{FF2B5EF4-FFF2-40B4-BE49-F238E27FC236}">
                <a16:creationId xmlns:a16="http://schemas.microsoft.com/office/drawing/2014/main" id="{40AC3D83-C2CE-4CE1-B5AC-2A55EEB8F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60" name="Rectangle 14">
            <a:extLst>
              <a:ext uri="{FF2B5EF4-FFF2-40B4-BE49-F238E27FC236}">
                <a16:creationId xmlns:a16="http://schemas.microsoft.com/office/drawing/2014/main" id="{E87F1F73-2E89-4F00-8914-6072332E6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61" name="Rectangle 16">
            <a:extLst>
              <a:ext uri="{FF2B5EF4-FFF2-40B4-BE49-F238E27FC236}">
                <a16:creationId xmlns:a16="http://schemas.microsoft.com/office/drawing/2014/main" id="{555F425C-9DA3-45A7-86C2-AEA8249BF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050" name="Object 15">
            <a:extLst>
              <a:ext uri="{FF2B5EF4-FFF2-40B4-BE49-F238E27FC236}">
                <a16:creationId xmlns:a16="http://schemas.microsoft.com/office/drawing/2014/main" id="{65F90F2F-244C-4D07-8043-2EDF9072D1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Picture" r:id="rId4" imgW="4972145" imgH="1976382" progId="Word.Picture.8">
                  <p:embed/>
                </p:oleObj>
              </mc:Choice>
              <mc:Fallback>
                <p:oleObj name="Picture" r:id="rId4" imgW="4972145" imgH="1976382" progId="Word.Picture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>
            <a:extLst>
              <a:ext uri="{FF2B5EF4-FFF2-40B4-BE49-F238E27FC236}">
                <a16:creationId xmlns:a16="http://schemas.microsoft.com/office/drawing/2014/main" id="{7711CC00-7AC3-4523-8545-204675416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8E8C85B-932E-4206-9861-D40AF776085A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22B4C68A-23DD-4279-8140-063E3B706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Method Signature</a:t>
            </a:r>
          </a:p>
        </p:txBody>
      </p:sp>
      <p:sp>
        <p:nvSpPr>
          <p:cNvPr id="3077" name="Text Box 3">
            <a:extLst>
              <a:ext uri="{FF2B5EF4-FFF2-40B4-BE49-F238E27FC236}">
                <a16:creationId xmlns:a16="http://schemas.microsoft.com/office/drawing/2014/main" id="{610AA78F-2FDB-4D0F-95DF-1AC32B30F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Method signature</a:t>
            </a:r>
            <a:r>
              <a:rPr lang="en-US" altLang="en-US"/>
              <a:t> is the combination of the method name and the parameter list.</a:t>
            </a:r>
          </a:p>
        </p:txBody>
      </p:sp>
      <p:sp>
        <p:nvSpPr>
          <p:cNvPr id="3078" name="Rectangle 4">
            <a:extLst>
              <a:ext uri="{FF2B5EF4-FFF2-40B4-BE49-F238E27FC236}">
                <a16:creationId xmlns:a16="http://schemas.microsoft.com/office/drawing/2014/main" id="{75DE29D7-D499-43D1-A531-08BAB830E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9" name="Rectangle 5">
            <a:extLst>
              <a:ext uri="{FF2B5EF4-FFF2-40B4-BE49-F238E27FC236}">
                <a16:creationId xmlns:a16="http://schemas.microsoft.com/office/drawing/2014/main" id="{6A59B769-3975-4E71-ABF9-21C6CC089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0" name="Rectangle 6">
            <a:extLst>
              <a:ext uri="{FF2B5EF4-FFF2-40B4-BE49-F238E27FC236}">
                <a16:creationId xmlns:a16="http://schemas.microsoft.com/office/drawing/2014/main" id="{0F81C2ED-2B5A-47F3-A04A-FADBC176F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1" name="Rectangle 7">
            <a:extLst>
              <a:ext uri="{FF2B5EF4-FFF2-40B4-BE49-F238E27FC236}">
                <a16:creationId xmlns:a16="http://schemas.microsoft.com/office/drawing/2014/main" id="{6B4F5C2E-3CDD-4D28-A21A-D0B0E9F14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2" name="Rectangle 8">
            <a:extLst>
              <a:ext uri="{FF2B5EF4-FFF2-40B4-BE49-F238E27FC236}">
                <a16:creationId xmlns:a16="http://schemas.microsoft.com/office/drawing/2014/main" id="{F9494360-5F46-4B30-862E-C572A66C3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3" name="Rectangle 9">
            <a:extLst>
              <a:ext uri="{FF2B5EF4-FFF2-40B4-BE49-F238E27FC236}">
                <a16:creationId xmlns:a16="http://schemas.microsoft.com/office/drawing/2014/main" id="{43015F3B-C143-42E2-AD60-DDA2BB9C1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4" name="Rectangle 10">
            <a:extLst>
              <a:ext uri="{FF2B5EF4-FFF2-40B4-BE49-F238E27FC236}">
                <a16:creationId xmlns:a16="http://schemas.microsoft.com/office/drawing/2014/main" id="{15840A66-8737-4229-B98D-366A0AB8F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5" name="Rectangle 11">
            <a:extLst>
              <a:ext uri="{FF2B5EF4-FFF2-40B4-BE49-F238E27FC236}">
                <a16:creationId xmlns:a16="http://schemas.microsoft.com/office/drawing/2014/main" id="{E9B8B9BB-B8F4-4E07-A7F0-08F81D662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074" name="Object 12">
            <a:extLst>
              <a:ext uri="{FF2B5EF4-FFF2-40B4-BE49-F238E27FC236}">
                <a16:creationId xmlns:a16="http://schemas.microsoft.com/office/drawing/2014/main" id="{CBA93D3F-4580-4469-AAAB-1611DC0737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Picture" r:id="rId4" imgW="4972145" imgH="1976382" progId="Word.Picture.8">
                  <p:embed/>
                </p:oleObj>
              </mc:Choice>
              <mc:Fallback>
                <p:oleObj name="Picture" r:id="rId4" imgW="4972145" imgH="1976382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13">
            <a:extLst>
              <a:ext uri="{FF2B5EF4-FFF2-40B4-BE49-F238E27FC236}">
                <a16:creationId xmlns:a16="http://schemas.microsoft.com/office/drawing/2014/main" id="{C384CFF5-B5A6-4966-A92D-00DFFE210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3505200"/>
            <a:ext cx="2535237" cy="423863"/>
          </a:xfrm>
          <a:prstGeom prst="rect">
            <a:avLst/>
          </a:prstGeom>
          <a:solidFill>
            <a:schemeClr val="accent1">
              <a:alpha val="2901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15105</TotalTime>
  <Words>2834</Words>
  <Application>Microsoft Office PowerPoint</Application>
  <PresentationFormat>Ekran Gösterisi (4:3)</PresentationFormat>
  <Paragraphs>419</Paragraphs>
  <Slides>73</Slides>
  <Notes>73</Notes>
  <HiddenSlides>0</HiddenSlides>
  <MMClips>0</MMClips>
  <ScaleCrop>false</ScaleCrop>
  <HeadingPairs>
    <vt:vector size="10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73</vt:i4>
      </vt:variant>
      <vt:variant>
        <vt:lpstr>Özel Gösteriler</vt:lpstr>
      </vt:variant>
      <vt:variant>
        <vt:i4>1</vt:i4>
      </vt:variant>
    </vt:vector>
  </HeadingPairs>
  <TitlesOfParts>
    <vt:vector size="85" baseType="lpstr">
      <vt:lpstr>Times New Roman</vt:lpstr>
      <vt:lpstr>Arial</vt:lpstr>
      <vt:lpstr>Monotype Sorts</vt:lpstr>
      <vt:lpstr>Book Antiqua</vt:lpstr>
      <vt:lpstr>Courier New</vt:lpstr>
      <vt:lpstr>Wingdings</vt:lpstr>
      <vt:lpstr>Forte</vt:lpstr>
      <vt:lpstr>Courier</vt:lpstr>
      <vt:lpstr>International</vt:lpstr>
      <vt:lpstr>Picture</vt:lpstr>
      <vt:lpstr>Microsoft Word Picture</vt:lpstr>
      <vt:lpstr>Chapter 6 Methods</vt:lpstr>
      <vt:lpstr>Opening Problem</vt:lpstr>
      <vt:lpstr>Problem</vt:lpstr>
      <vt:lpstr>Problem</vt:lpstr>
      <vt:lpstr>Solution</vt:lpstr>
      <vt:lpstr>Objectives</vt:lpstr>
      <vt:lpstr>Defining Methods</vt:lpstr>
      <vt:lpstr>Defining Methods</vt:lpstr>
      <vt:lpstr>Method Signature</vt:lpstr>
      <vt:lpstr>Formal Parameters</vt:lpstr>
      <vt:lpstr>Actual Parameters</vt:lpstr>
      <vt:lpstr>Return Value Type</vt:lpstr>
      <vt:lpstr>Calling Methods</vt:lpstr>
      <vt:lpstr>Calling Methods, cont.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CAUTION</vt:lpstr>
      <vt:lpstr>Reuse Methods from Other Classes</vt:lpstr>
      <vt:lpstr>Call Stacks </vt:lpstr>
      <vt:lpstr>Trace Call Stack</vt:lpstr>
      <vt:lpstr>Trace Call Stack</vt:lpstr>
      <vt:lpstr>Trace Call Stack</vt:lpstr>
      <vt:lpstr>Trace Call Stack</vt:lpstr>
      <vt:lpstr>Trace Call Stack</vt:lpstr>
      <vt:lpstr>Trace Call Stack</vt:lpstr>
      <vt:lpstr>Trace Call Stack</vt:lpstr>
      <vt:lpstr>Trace Call Stack</vt:lpstr>
      <vt:lpstr>Trace Call Stack</vt:lpstr>
      <vt:lpstr>Trace Call Stack</vt:lpstr>
      <vt:lpstr>void Method Example</vt:lpstr>
      <vt:lpstr>Passing Parameters</vt:lpstr>
      <vt:lpstr>Pass by Value</vt:lpstr>
      <vt:lpstr>Pass by Value</vt:lpstr>
      <vt:lpstr>Pass by Value, cont.</vt:lpstr>
      <vt:lpstr>Modularizing Code</vt:lpstr>
      <vt:lpstr>Case Study: Converting Hexadecimals to Decimals </vt:lpstr>
      <vt:lpstr>Overloading Methods</vt:lpstr>
      <vt:lpstr>Ambiguous Invocation</vt:lpstr>
      <vt:lpstr>Ambiguous Invocation</vt:lpstr>
      <vt:lpstr>Scope of Local Variables</vt:lpstr>
      <vt:lpstr>Scope of Local Variables, cont.</vt:lpstr>
      <vt:lpstr>Scope of Local Variables, cont.</vt:lpstr>
      <vt:lpstr>Scope of Local Variables, cont.</vt:lpstr>
      <vt:lpstr>Scope of Local Variables, cont.</vt:lpstr>
      <vt:lpstr>Scope of Local Variables, cont.</vt:lpstr>
      <vt:lpstr>Method Abstraction</vt:lpstr>
      <vt:lpstr>Benefits of Methods</vt:lpstr>
      <vt:lpstr>Case Study: Generating Random Characters </vt:lpstr>
      <vt:lpstr>Case Study: Generating Random Characters, cont.</vt:lpstr>
      <vt:lpstr>Case Study: Generating Random Characters, cont.</vt:lpstr>
      <vt:lpstr>Case Study: Generating Random Characters, cont.</vt:lpstr>
      <vt:lpstr>Case Study: Generating Random Characters, cont.</vt:lpstr>
      <vt:lpstr>The RandomCharacter Class</vt:lpstr>
      <vt:lpstr>Stepwise Refinement (Optional)</vt:lpstr>
      <vt:lpstr>PrintCalender Case Study </vt:lpstr>
      <vt:lpstr>Design Diagram</vt:lpstr>
      <vt:lpstr>Design Diagram</vt:lpstr>
      <vt:lpstr>Design Diagram</vt:lpstr>
      <vt:lpstr>Design Diagram</vt:lpstr>
      <vt:lpstr>Design Diagram</vt:lpstr>
      <vt:lpstr>Design Diagram</vt:lpstr>
      <vt:lpstr>Design Diagram</vt:lpstr>
      <vt:lpstr>Implementation: Top-Down</vt:lpstr>
      <vt:lpstr>Implementation: Bottom-Up</vt:lpstr>
      <vt:lpstr>Benefits of Stepwise Refinement 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Methods</dc:title>
  <dc:creator>Y. Daniel Liang</dc:creator>
  <cp:lastModifiedBy>Murat Umut İzer</cp:lastModifiedBy>
  <cp:revision>213</cp:revision>
  <dcterms:created xsi:type="dcterms:W3CDTF">1995-06-10T17:31:50Z</dcterms:created>
  <dcterms:modified xsi:type="dcterms:W3CDTF">2020-10-12T16:44:49Z</dcterms:modified>
</cp:coreProperties>
</file>